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25"/>
  </p:notesMasterIdLst>
  <p:sldIdLst>
    <p:sldId id="256" r:id="rId2"/>
    <p:sldId id="278" r:id="rId3"/>
    <p:sldId id="260" r:id="rId4"/>
    <p:sldId id="292" r:id="rId5"/>
    <p:sldId id="263" r:id="rId6"/>
    <p:sldId id="293" r:id="rId7"/>
    <p:sldId id="294" r:id="rId8"/>
    <p:sldId id="265" r:id="rId9"/>
    <p:sldId id="300" r:id="rId10"/>
    <p:sldId id="295" r:id="rId11"/>
    <p:sldId id="302" r:id="rId12"/>
    <p:sldId id="290" r:id="rId13"/>
    <p:sldId id="299" r:id="rId14"/>
    <p:sldId id="296" r:id="rId15"/>
    <p:sldId id="281" r:id="rId16"/>
    <p:sldId id="268" r:id="rId17"/>
    <p:sldId id="271" r:id="rId18"/>
    <p:sldId id="301" r:id="rId19"/>
    <p:sldId id="288" r:id="rId20"/>
    <p:sldId id="289" r:id="rId21"/>
    <p:sldId id="283" r:id="rId22"/>
    <p:sldId id="261" r:id="rId23"/>
    <p:sldId id="285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750" autoAdjust="0"/>
    <p:restoredTop sz="75459" autoAdjust="0"/>
  </p:normalViewPr>
  <p:slideViewPr>
    <p:cSldViewPr>
      <p:cViewPr varScale="1">
        <p:scale>
          <a:sx n="67" d="100"/>
          <a:sy n="67" d="100"/>
        </p:scale>
        <p:origin x="134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D274E-4D03-4C18-BBBE-AFB9B183FBA4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271EA-3924-4264-A72F-A6B913FEF5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104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4968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44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8506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013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4099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209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8748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036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202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8503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002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9508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62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367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8847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032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2065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2265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3055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271EA-3924-4264-A72F-A6B913FEF5B5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439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334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232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048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5421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4475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482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4903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64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82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23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62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9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885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937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0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53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07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25/10/2020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337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gr/url?sa=i&amp;url=https://www.decobook.gr/texnika-arthra/fotismos/tzakia-oi-vasikes-katigories&amp;psig=AOvVaw2KgLohKofH3FYFtGYCebNv&amp;ust=1599200968603000&amp;source=images&amp;cd=vfe&amp;ved=0CAIQjRxqFwoTCND2roOuzOsCFQAAAAAdAAAAABAj" TargetMode="Externa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-attachment.googleusercontent.com/attachment/u/0/?ui=2&amp;ik=9f0dc5868e" TargetMode="External"/><Relationship Id="rId2" Type="http://schemas.openxmlformats.org/officeDocument/2006/relationships/hyperlink" Target="https://s3-eu-west-1.amazonaws.com/book-aws.calameo.com/181125051257-bdee63031f8881a465b97877b67691c8/book.pdf?X-Amz-Content-Sha256=UNSIGNED-PAYLOAD&amp;X-Amz-Algorithm=AWS4-HMAC-SHA256&amp;X-Amz-Credential=AKIAIF6YZGEBAKPCW6UQ/20200818/eu-west-1/s3/aws4_request&amp;X-Amz-Date=20200818T180031Z&amp;X-Amz-SignedHeaders=host&amp;X-Amz-Expires=300&amp;X-Amz-Signature=905837b217ba2897ece668b58ebe2292d8a3195237866cf6b74f6ab9d034dff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player.gr/61490077-Tehnologia-xyloy-i-ta-dasi-stin-ellada.html" TargetMode="External"/><Relationship Id="rId4" Type="http://schemas.openxmlformats.org/officeDocument/2006/relationships/hyperlink" Target="https://users.auth.gr/ptsioras/%2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s.gr/kape/publications/pdf/hmerida_bio_karditsa/4_HARVESTING_TECHNOLOGIES.pdf" TargetMode="External"/><Relationship Id="rId2" Type="http://schemas.openxmlformats.org/officeDocument/2006/relationships/hyperlink" Target="http://www.cres.gr/kape/publications/pdf/hmerida_bio_karditsa/4_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gr/url?sa=i&amp;url=https://infomust.gr/%CF%83%CE%B1%CF%82-%CF%84%CE%B1%CE%BE%CE%B9%CE%B4%CE%B5%CF%8D%CE%BF%CF%85%CE%BC%CE%B5-%CF%83%CF%84%CE%B1-%CE%BF%CE%BC%CE%BF%CF%81%CF%86%CF%8C%CF%84%CE%B5%CF%81%CE%B1-%CE%B5%CE%BB%CE%BB%CE%B7%CE%BD/&amp;psig=AOvVaw1QShCjKZboOFrX1Xq-9kk4&amp;ust=1599318008185000&amp;source=images&amp;cd=vfe&amp;ved=0CAIQjRxqFwoTCIizvIbiz-sCFQAAAAAdAAAAABAJ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www.google.gr/url?sa=i&amp;url=https://www.youtube.com/watch?v=fhbgzy5eRnI&amp;psig=AOvVaw1lw2Zkw-AaWvOtcfiNagnv&amp;ust=1599067040622000&amp;source=images&amp;cd=vfe&amp;ved=0CAIQjRxqFwoTCOCm6Jq7yOsCFQAAAAAdAAAAABAP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695" y="2666768"/>
            <a:ext cx="7110536" cy="936103"/>
          </a:xfrm>
        </p:spPr>
        <p:txBody>
          <a:bodyPr/>
          <a:lstStyle/>
          <a:p>
            <a:r>
              <a:rPr lang="el-GR" sz="28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ΘΕΜΑ</a:t>
            </a:r>
            <a:r>
              <a:rPr lang="el-GR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l-GR" sz="28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ΣΥΓΚΟΜΙΔΗ </a:t>
            </a:r>
            <a:r>
              <a:rPr lang="el-GR" sz="2800" b="1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ΞΥΛΟΥ ΣΤΗΝ ΕΛΛΑΔΑ </a:t>
            </a:r>
            <a:endParaRPr lang="el-G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424548" y="6292910"/>
            <a:ext cx="2731627" cy="376450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ΣΕΠΤΕΜΒΡΙΟΣ 2020         </a:t>
            </a:r>
            <a:endParaRPr lang="el-G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814244" y="6959628"/>
            <a:ext cx="3923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400" dirty="0"/>
          </a:p>
          <a:p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424549" y="75258"/>
            <a:ext cx="3597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ΓΕΩΠΟΝΙΚΟ ΠΑΝΕΠΙΣΤΗΜΙΟ ΑΘΗΝΩΝ</a:t>
            </a:r>
          </a:p>
          <a:p>
            <a:pPr lvl="0" algn="ctr"/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ΤΜΗΜΑ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: ΔΑΣΟΠΟΝΙΑΣ &amp;ΔΙΑΧΕΙΡΙΣΗΣ ΦΥΣΙΚΟΥ ΠΕΡΙΒΑΛΛΟΝΤΟΣ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411760" y="4011308"/>
            <a:ext cx="53463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ΚΑΘΗΓΗΤΗΣ: ΑΙΔΙΝΙΔΗΣ ΕΥΣΤΡΑΤΙΟΣ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ΟΝΟΜ/ΜΟ ΦΟΙΤΗΤΗ: ΒΡΗ ΜΑΡΓΑΡΙΤΑ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uLnTx/>
              <a:uFillTx/>
            </a:endParaRPr>
          </a:p>
        </p:txBody>
      </p:sp>
      <p:pic>
        <p:nvPicPr>
          <p:cNvPr id="8" name="Picture 2" descr="Αποτέλεσμα εικόνας για γεωπονικο πανεπιστημιο αθηνω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11760" cy="181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1" y="5013176"/>
            <a:ext cx="3059832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260647"/>
            <a:ext cx="2808312" cy="576065"/>
          </a:xfrm>
        </p:spPr>
        <p:txBody>
          <a:bodyPr/>
          <a:lstStyle/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ΖΩΑ ΦΟΡΤΟΥ</a:t>
            </a:r>
            <a:endParaRPr lang="el-GR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6056" y="4077071"/>
            <a:ext cx="4032408" cy="2171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10" y="4077072"/>
            <a:ext cx="3676740" cy="2171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710" y="1411888"/>
            <a:ext cx="3676740" cy="2490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1411888"/>
            <a:ext cx="4032448" cy="239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4079088" cy="616344"/>
          </a:xfrm>
        </p:spPr>
        <p:txBody>
          <a:bodyPr/>
          <a:lstStyle/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l-GR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ΖΩΑ ΕΛΞΗΣ</a:t>
            </a:r>
            <a:endParaRPr lang="el-GR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Επιπλα Κουζίνας | Ντουλάπες |Ηράκλειο | Καρβουνάκης: Το ξύλο ως υλικ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2" y="1204728"/>
            <a:ext cx="2612159" cy="187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Διαχειριστικές Συνθήκες – Unifo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204728"/>
            <a:ext cx="2610288" cy="187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niforest.auth.gr/wp-content/uploads/2016/04/%CE%94%CE%B9%CE%B1%CF%87%CE%B5%CE%B9%CF%81%CE%B9%CF%83%CF%84%CE%B9%CE%BA%CE%AD%CF%82-%CF%83%CF%85%CE%BD%CE%B8%CE%AE%CE%BA%CE%B5%CF%82-%CE%A0%CE%B5%CF%81%CF%84%CE%BF%CF%8D%CE%BB%CE%B9-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3" y="3255090"/>
            <a:ext cx="2612158" cy="174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niforest.auth.gr/wp-content/uploads/2016/04/8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4" y="3236415"/>
            <a:ext cx="2610288" cy="176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leftheria.gr/media/k2/galleries/171911/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42" y="3236415"/>
            <a:ext cx="2771776" cy="174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_20161222_21153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137500"/>
            <a:ext cx="2759383" cy="15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ΓΕΥΜΑ ΜΕ ΨΗΤΟ ΑΡΝΙ, ΣΤΗΝ ΚΑΛΥΒΑ ΤΟΥ ΤΑΚΗ ΟΥΤΡΑ, ΣΤΙΣ ''ΒΡΥΣΕΣ'' ΤΟΥ  ΓΑΡΔΙΚΙΟΥ--1990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37500"/>
            <a:ext cx="2664296" cy="15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4204" y="1196753"/>
            <a:ext cx="2819214" cy="188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47929"/>
            <a:ext cx="3769984" cy="400751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ΜΗΧΑΝΗΜΑΤΑ </a:t>
            </a:r>
            <a:r>
              <a:rPr lang="el-GR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l-GR" sz="2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r>
              <a:rPr lang="el-G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(ΤΡΑΚΤΕΡ -ΓΕΩΡΓΙΚΟΙ ΕΛΚΥΣΤΗΡΕΣ)</a:t>
            </a:r>
            <a:endParaRPr lang="el-G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49906"/>
            <a:ext cx="2448272" cy="2124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48" y="3739155"/>
            <a:ext cx="2481276" cy="2101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272" y="1349906"/>
            <a:ext cx="2466975" cy="2101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9694" y="1370390"/>
            <a:ext cx="3070777" cy="2080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5272" y="3739155"/>
            <a:ext cx="2476500" cy="21012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9220" y="3739155"/>
            <a:ext cx="2845228" cy="210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12777"/>
            <a:ext cx="7416824" cy="504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544" y="2780929"/>
            <a:ext cx="2937250" cy="2880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793" y="2780927"/>
            <a:ext cx="2948703" cy="2880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42" y="2780926"/>
            <a:ext cx="2948701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4653880" cy="288032"/>
          </a:xfrm>
        </p:spPr>
        <p:txBody>
          <a:bodyPr/>
          <a:lstStyle/>
          <a:p>
            <a:r>
              <a:rPr lang="el-GR" sz="1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ΜΕΤΑΦΟΡΑ ΚΑΙ ΣΥΓΚΕΝΤΡΩΣΗ ΣΕ ΚΟΡΜΟΠΛΑΤΕΙΕΣ</a:t>
            </a:r>
            <a:endParaRPr lang="el-GR" sz="1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3841851"/>
            <a:ext cx="3744417" cy="28091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841851"/>
            <a:ext cx="3767100" cy="2809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963216"/>
            <a:ext cx="5920418" cy="265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48680"/>
            <a:ext cx="8280920" cy="4000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l-GR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ΛΟΓΟΙ ΜΙΚΡΗΣ </a:t>
            </a:r>
            <a:r>
              <a:rPr lang="el-GR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ΜΗΧΑΝΟΠΟΙΗΣΗΣ ΕΡΓΑΣΙΩΝ </a:t>
            </a:r>
            <a:r>
              <a:rPr lang="el-GR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ΣΤΗΝ ΕΛΛΑΔΑ</a:t>
            </a:r>
            <a:endParaRPr lang="el-G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Μικρά λήμματα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στα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περισσότερα δάση.</a:t>
            </a:r>
            <a:endParaRPr lang="el-G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Εργασίες συγκομιδής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παραδοσιακούς τρόπους.</a:t>
            </a:r>
            <a:endParaRPr lang="el-G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Επιλογικές υλοτομίες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που δεν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εξυπηρετούν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την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κίνηση βαρέων μηχανήματων.</a:t>
            </a:r>
            <a:endParaRPr lang="el-G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Ανώμαλη τοπογραφική διαμόρφωση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σε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συνδυασμό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ελλιπές οδικό δίκτυο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που δεν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ευνοεί μετατόπιση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ελκυστήρες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θα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μπορούσε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όμως να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εφαρμοστεί εναέρια μετατόπιση.)</a:t>
            </a:r>
            <a:endParaRPr lang="el-G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Κοινωνική πολιτική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που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επιδιώκει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τη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συγκράτηση ορεινών πληθυσμών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στα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χωριά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τους με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προσφορά εργασίας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στο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δάσος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(ΠΔ 126/1986)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ανεξάρτητα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από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ικανότητες </a:t>
            </a:r>
            <a:r>
              <a:rPr lang="el-G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l-GR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εκπαίδευση.     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MΠΕ_ΟΔΟΥ ΝΕΡΑΪΔΑ ΤΡΙΦΥΛΛΑ _ΟΡΙΑ ΝΟΜΟΥ_ _ΤΕΛΙΚΟ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48" y="4402218"/>
            <a:ext cx="3816424" cy="22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νόβολος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49519"/>
            <a:ext cx="3318626" cy="204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7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4438" y="287144"/>
            <a:ext cx="8229600" cy="764704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            </a:t>
            </a:r>
            <a:r>
              <a:rPr lang="el-GR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ΒΑΣΙΚΕΣ </a:t>
            </a:r>
            <a:r>
              <a:rPr lang="el-GR" sz="2400" b="1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ΚΑΤΗΓΟΡΙΕΣ </a:t>
            </a:r>
            <a:r>
              <a:rPr lang="el-GR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ΞΥΛΟΥ</a:t>
            </a:r>
            <a:br>
              <a:rPr lang="el-GR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l-GR" sz="2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l-GR" sz="2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l-GR" sz="24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l-GR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l-GR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el-GR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665292"/>
            <a:ext cx="8589640" cy="59766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ΒΙΟΜΗΧΑΝΙΚΗ ΞΥΛΕΙΑ  ΠΟΥ ΔΙΑΚΡΙΝΕΤΑΙ ΣΕ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el-GR" sz="20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buNone/>
            </a:pPr>
            <a:endParaRPr lang="el-GR" sz="20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l-GR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α) Ξυλεία κατασκευών ή στρογγύλη ξυλεία</a:t>
            </a:r>
            <a:r>
              <a:rPr lang="el-GR" sz="1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ή τεχνική ξυλεία που είναι η καλύτερη ποιοτικά.Περιλαμβάνει κορμοτεμάχια σχετικά μεγάλων διαστάσεων που προορίζονται για πρίση και για άλλες χρησεις.Υπολογίζεται σε κυβικά μέτρα.</a:t>
            </a:r>
            <a:endParaRPr lang="el-GR" sz="18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l-GR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β) Ξύλο θρυμματισμού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el-GR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βιομηχανικό ξύλο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el-GR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που χρησιμοποιείται ύστερα από τη μετατροπή του σε τεμαχίδια με θρυμματισμό για μοριόπλακες,ινόπλακες,και χαρτί.Υπολογίζεται σε χωρικά μέτρα.</a:t>
            </a:r>
          </a:p>
          <a:p>
            <a:pPr marL="0" lvl="0" indent="0">
              <a:buNone/>
            </a:pPr>
            <a:r>
              <a:rPr lang="el-GR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γ)</a:t>
            </a:r>
            <a:r>
              <a:rPr lang="el-GR" sz="18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Καυσοξυλα.Υπολογίζονται σε χωρικά μέτρα.</a:t>
            </a:r>
          </a:p>
          <a:p>
            <a:pPr indent="0">
              <a:spcAft>
                <a:spcPts val="800"/>
              </a:spcAft>
              <a:buNone/>
            </a:pPr>
            <a:endParaRPr lang="el-GR" sz="20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spcAft>
                <a:spcPts val="800"/>
              </a:spcAft>
              <a:buNone/>
            </a:pPr>
            <a:endParaRPr lang="el-GR" sz="20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spcAft>
                <a:spcPts val="800"/>
              </a:spcAft>
              <a:buNone/>
            </a:pPr>
            <a:endParaRPr lang="el-GR" sz="20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05064"/>
            <a:ext cx="3100606" cy="23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77" y="4639434"/>
            <a:ext cx="274660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066"/>
            <a:ext cx="2252936" cy="138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Εικόνα 7" descr="Τζάκια: Οι Βασικές κατηγορίες - decobook.gr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63" y="4293096"/>
            <a:ext cx="2235375" cy="207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7" descr="Τζάκια: Οι Βασικές κατηγορίες - decobook.gr">
            <a:hlinkClick r:id="rId6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72597" y="2492896"/>
            <a:ext cx="45719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7" descr="Τζάκια: Οι Βασικές κατηγορίες - decobook.gr">
            <a:hlinkClick r:id="rId6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64853" y="2672916"/>
            <a:ext cx="45719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37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68" y="908720"/>
            <a:ext cx="3715712" cy="2468830"/>
          </a:xfrm>
          <a:prstGeom prst="rect">
            <a:avLst/>
          </a:prstGeom>
        </p:spPr>
      </p:pic>
      <p:pic>
        <p:nvPicPr>
          <p:cNvPr id="4" name="Εικόνα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68" y="3645024"/>
            <a:ext cx="3715712" cy="2808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5" y="3789040"/>
            <a:ext cx="4027347" cy="2664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5" y="1052736"/>
            <a:ext cx="4027347" cy="23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208450" cy="1088544"/>
          </a:xfrm>
        </p:spPr>
        <p:txBody>
          <a:bodyPr/>
          <a:lstStyle/>
          <a:p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ΚΑΥΣΟΞΥΛΑ (ΚΑΣΤΑΝΙΑΣ, ΔΡΥΟΣ, ΟΞΥΑΣ)</a:t>
            </a:r>
            <a:endParaRPr lang="el-GR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96" y="1280024"/>
            <a:ext cx="2894320" cy="2132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928200"/>
            <a:ext cx="8208912" cy="2672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754" y="1283109"/>
            <a:ext cx="2484222" cy="2100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914" y="1249212"/>
            <a:ext cx="3032033" cy="213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548680"/>
            <a:ext cx="5482952" cy="539451"/>
          </a:xfrm>
        </p:spPr>
        <p:txBody>
          <a:bodyPr/>
          <a:lstStyle/>
          <a:p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ΒΕΡΓΕΣ ΚΑΣΤΑΝΙΑΣ</a:t>
            </a:r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388" y="1268761"/>
            <a:ext cx="8230411" cy="2376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88" y="4005064"/>
            <a:ext cx="3927757" cy="2554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5" y="4005064"/>
            <a:ext cx="3970784" cy="25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94603"/>
            <a:ext cx="4036821" cy="2199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385" y="1484638"/>
            <a:ext cx="3667716" cy="2209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141" y="3859533"/>
            <a:ext cx="4392488" cy="24515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49511" y="6311074"/>
            <a:ext cx="25656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l-GR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ΔΑΣΟΣ ΛΕΥΚΗΣ</a:t>
            </a:r>
            <a:endParaRPr lang="el-GR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960320"/>
            <a:ext cx="17458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ΔΑΣΟΣ ΕΛΑΤΗΣ </a:t>
            </a:r>
            <a:endParaRPr lang="el-GR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6061" y="960320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ΔΑΣΟΣ ΟΞΙΑΣ</a:t>
            </a:r>
            <a:endParaRPr lang="el-GR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580069"/>
            <a:ext cx="6923112" cy="454462"/>
          </a:xfrm>
        </p:spPr>
        <p:txBody>
          <a:bodyPr/>
          <a:lstStyle/>
          <a:p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ΣΤΡΟΓΓΥΛΙΑ ΚΑΣΤΑΝΙΑΣ</a:t>
            </a:r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1208" y="4095746"/>
            <a:ext cx="3240359" cy="2485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077072"/>
            <a:ext cx="3340943" cy="2485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124744"/>
            <a:ext cx="5760640" cy="266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974" y="329368"/>
            <a:ext cx="8229600" cy="661763"/>
          </a:xfrm>
        </p:spPr>
        <p:txBody>
          <a:bodyPr/>
          <a:lstStyle/>
          <a:p>
            <a:r>
              <a:rPr lang="el-GR" sz="20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ΕΤΗΣΙΑ ΠΑΡΑΓΩΓΗ ΞΥΛΟΥ 2018 ΣΤΗΝ ΕΛΛΑΔΑ</a:t>
            </a:r>
            <a:endParaRPr lang="el-GR" sz="2000" b="1" u="sng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610052"/>
              </p:ext>
            </p:extLst>
          </p:nvPr>
        </p:nvGraphicFramePr>
        <p:xfrm>
          <a:off x="0" y="1124744"/>
          <a:ext cx="9572574" cy="5886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7051"/>
                <a:gridCol w="1812003"/>
                <a:gridCol w="1666367"/>
                <a:gridCol w="1742068"/>
                <a:gridCol w="1818718"/>
                <a:gridCol w="1666367"/>
              </a:tblGrid>
              <a:tr h="1232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   Α/Α</a:t>
                      </a:r>
                      <a:endParaRPr lang="el-GR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Δασοπονικά είδη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Τεχνικό ξύλο σε κ.μ.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Βιομηχανικό ξύλο σε κ.μ.</a:t>
                      </a:r>
                      <a:endParaRPr lang="el-G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Καύσιμο ξύλο σε κ.μ.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  ΣΥΝΟΛΟ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2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    1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Ελάτη</a:t>
                      </a:r>
                      <a:endParaRPr lang="el-G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49.705,96</a:t>
                      </a:r>
                      <a:endParaRPr lang="el-G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1.655,54</a:t>
                      </a:r>
                      <a:endParaRPr lang="el-G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9.249,93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60.611,43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0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    2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Ερυθρελάτη</a:t>
                      </a:r>
                      <a:endParaRPr lang="el-G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15.350,70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286,62</a:t>
                      </a:r>
                      <a:endParaRPr lang="el-G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1.189,09</a:t>
                      </a:r>
                      <a:endParaRPr lang="el-G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16.826,41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7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    3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Πεύκη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91.246,26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40.045,83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42.687,56</a:t>
                      </a:r>
                      <a:endParaRPr lang="el-G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173.979,65</a:t>
                      </a:r>
                      <a:endParaRPr lang="el-G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0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    4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Οξυά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88.568,42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459,59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153.101,48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242.129,49</a:t>
                      </a:r>
                      <a:endParaRPr lang="el-G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5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    5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Δρυς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8.852,02</a:t>
                      </a:r>
                      <a:endParaRPr lang="el-G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10,98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219.465,17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228.328,17</a:t>
                      </a:r>
                      <a:endParaRPr lang="el-G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6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    6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Λεύκη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19.404,86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8.826,40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6.202,79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34.434,05</a:t>
                      </a:r>
                      <a:endParaRPr lang="el-G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3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    7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Καστανιά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1.453,59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69,54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4.122,86</a:t>
                      </a:r>
                      <a:endParaRPr lang="el-G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5.645,99</a:t>
                      </a:r>
                      <a:endParaRPr lang="el-G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7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    8</a:t>
                      </a:r>
                      <a:endParaRPr lang="el-G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Λοιπά είδη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538,15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214,48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16.786,89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17.539,52</a:t>
                      </a:r>
                      <a:endParaRPr lang="el-G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024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ΣΥΝΟΛΟ 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275.119,96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51.568,98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452.805,77</a:t>
                      </a:r>
                      <a:endParaRPr lang="el-GR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779.494,71</a:t>
                      </a:r>
                      <a:endParaRPr lang="el-GR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97974"/>
              </p:ext>
            </p:extLst>
          </p:nvPr>
        </p:nvGraphicFramePr>
        <p:xfrm>
          <a:off x="7209731" y="2060848"/>
          <a:ext cx="242589" cy="3235981"/>
        </p:xfrm>
        <a:graphic>
          <a:graphicData uri="http://schemas.openxmlformats.org/drawingml/2006/table">
            <a:tbl>
              <a:tblPr/>
              <a:tblGrid>
                <a:gridCol w="242589"/>
              </a:tblGrid>
              <a:tr h="323598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696780"/>
              </p:ext>
            </p:extLst>
          </p:nvPr>
        </p:nvGraphicFramePr>
        <p:xfrm>
          <a:off x="827584" y="2060848"/>
          <a:ext cx="1101577" cy="3235982"/>
        </p:xfrm>
        <a:graphic>
          <a:graphicData uri="http://schemas.openxmlformats.org/drawingml/2006/table">
            <a:tbl>
              <a:tblPr/>
              <a:tblGrid>
                <a:gridCol w="1101577"/>
              </a:tblGrid>
              <a:tr h="3235982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b="1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656694"/>
              </p:ext>
            </p:extLst>
          </p:nvPr>
        </p:nvGraphicFramePr>
        <p:xfrm>
          <a:off x="1907704" y="1603201"/>
          <a:ext cx="5302027" cy="455643"/>
        </p:xfrm>
        <a:graphic>
          <a:graphicData uri="http://schemas.openxmlformats.org/drawingml/2006/table">
            <a:tbl>
              <a:tblPr/>
              <a:tblGrid>
                <a:gridCol w="5302027"/>
              </a:tblGrid>
              <a:tr h="455643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6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76672"/>
          </a:xfrm>
        </p:spPr>
        <p:txBody>
          <a:bodyPr/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l-G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ΒΙΒΛΙΟΓΡΑΦΙΑ</a:t>
            </a:r>
            <a:endParaRPr lang="el-G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0658" y="202661"/>
            <a:ext cx="8229600" cy="63813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l-GR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tx1"/>
                </a:solidFill>
              </a:rPr>
              <a:t>ΒΟΥΛΓΑΡΙΔΗΣ Β. ΗΛΙΑΣ ΠΟΙΟΤΗΤΑ ΚΑΙ ΧΡΗΣΕΙΣ ΤΟΥ </a:t>
            </a:r>
            <a:r>
              <a:rPr lang="el-GR" b="1" dirty="0" smtClean="0">
                <a:solidFill>
                  <a:schemeClr val="tx1"/>
                </a:solidFill>
              </a:rPr>
              <a:t>ΞΥΛΟΥ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://s3-eu-west-1.amazonaws.com/book-aws.calameo.com/181125051257-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tx1"/>
                </a:solidFill>
              </a:rPr>
              <a:t>ΕΥΘΥΜΙΟΥ </a:t>
            </a:r>
            <a:r>
              <a:rPr lang="el-GR" b="1" dirty="0" smtClean="0">
                <a:solidFill>
                  <a:schemeClr val="tx1"/>
                </a:solidFill>
              </a:rPr>
              <a:t>Ν.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ΠΑΥΛΟΣ </a:t>
            </a:r>
            <a:r>
              <a:rPr lang="el-GR" b="1" dirty="0">
                <a:solidFill>
                  <a:schemeClr val="tx1"/>
                </a:solidFill>
              </a:rPr>
              <a:t>ΣΗΜΕΙΩΣΕΙΣ ΣΥΓΚΟΜΙΔΗΣ ΔΑΣΙΚΩΝ ΠΡΟΪΟΝΤΩΝ,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 </a:t>
            </a:r>
            <a:endParaRPr lang="el-G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ΟΔΗΓΟΣ ΔΑΣΟΚΟΜΙΚΩΝ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ΕΡΓΑΣΙΩΝ ΚΑΙ ΥΛΟΤΟΜΙΑΣ ΒΙΩΣΙΜΑ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ΔΙΚΤΥΑ ΓΙΑ ΤΗΝ ΕΝΕΡΓΕΙΑΚΗ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ΧΡΗΣΗ ΛΙΓΝΟΚΥΤΤΑΡΙΝΟΥΧΑΣ ΒΙΟΜΑΖΑΣ ΣΤΗ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ΝΟΤΙΟΑΝΑΤΟΛΙΚΗ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ΕΥΡΩΠΗ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://mail-attachment.googleusercontent.com/attachment/u/0/?ui=2&amp;ik=9f0dc5868e</a:t>
            </a:r>
            <a:endParaRPr lang="el-G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8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ΤΣΙΩΡΑΣ ΠΕΤΡΟΣ ΔΟΜΗ ΚΑΙ ΙΔΙΟΤΗΤΕΣ </a:t>
            </a:r>
            <a:r>
              <a:rPr lang="el-GR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ΞΥΛΟΥ </a:t>
            </a:r>
            <a:r>
              <a:rPr lang="en-US" u="sng" dirty="0">
                <a:solidFill>
                  <a:srgbClr val="7F7F7F"/>
                </a:solidFill>
                <a:latin typeface="Times New Roman"/>
                <a:hlinkClick r:id="rId4"/>
              </a:rPr>
              <a:t>https</a:t>
            </a:r>
            <a:r>
              <a:rPr lang="el-GR" u="sng" dirty="0">
                <a:solidFill>
                  <a:srgbClr val="7F7F7F"/>
                </a:solidFill>
                <a:latin typeface="Times New Roman"/>
                <a:hlinkClick r:id="rId4"/>
              </a:rPr>
              <a:t>://</a:t>
            </a:r>
            <a:r>
              <a:rPr lang="en-US" u="sng" dirty="0">
                <a:solidFill>
                  <a:srgbClr val="7F7F7F"/>
                </a:solidFill>
                <a:latin typeface="Times New Roman"/>
                <a:hlinkClick r:id="rId4"/>
              </a:rPr>
              <a:t>users</a:t>
            </a:r>
            <a:r>
              <a:rPr lang="el-GR" u="sng" dirty="0">
                <a:solidFill>
                  <a:srgbClr val="7F7F7F"/>
                </a:solidFill>
                <a:latin typeface="Times New Roman"/>
                <a:hlinkClick r:id="rId4"/>
              </a:rPr>
              <a:t>.</a:t>
            </a:r>
            <a:r>
              <a:rPr lang="en-US" u="sng" dirty="0" err="1">
                <a:solidFill>
                  <a:srgbClr val="7F7F7F"/>
                </a:solidFill>
                <a:latin typeface="Times New Roman"/>
                <a:hlinkClick r:id="rId4"/>
              </a:rPr>
              <a:t>auth</a:t>
            </a:r>
            <a:r>
              <a:rPr lang="el-GR" u="sng" dirty="0">
                <a:solidFill>
                  <a:srgbClr val="7F7F7F"/>
                </a:solidFill>
                <a:latin typeface="Times New Roman"/>
                <a:hlinkClick r:id="rId4"/>
              </a:rPr>
              <a:t>.</a:t>
            </a:r>
            <a:r>
              <a:rPr lang="en-US" u="sng" dirty="0">
                <a:solidFill>
                  <a:srgbClr val="7F7F7F"/>
                </a:solidFill>
                <a:latin typeface="Times New Roman"/>
                <a:hlinkClick r:id="rId4"/>
              </a:rPr>
              <a:t>gr</a:t>
            </a:r>
            <a:r>
              <a:rPr lang="el-GR" u="sng" dirty="0">
                <a:solidFill>
                  <a:srgbClr val="7F7F7F"/>
                </a:solidFill>
                <a:latin typeface="Times New Roman"/>
                <a:hlinkClick r:id="rId4"/>
              </a:rPr>
              <a:t>/</a:t>
            </a:r>
            <a:r>
              <a:rPr lang="en-US" u="sng" dirty="0" err="1">
                <a:solidFill>
                  <a:srgbClr val="7F7F7F"/>
                </a:solidFill>
                <a:latin typeface="Times New Roman"/>
                <a:hlinkClick r:id="rId4"/>
              </a:rPr>
              <a:t>ptsioras</a:t>
            </a:r>
            <a:r>
              <a:rPr lang="el-GR" u="sng" dirty="0" smtClean="0">
                <a:solidFill>
                  <a:srgbClr val="7F7F7F"/>
                </a:solidFill>
                <a:latin typeface="Times New Roman"/>
                <a:hlinkClick r:id="rId4"/>
              </a:rPr>
              <a:t>/%</a:t>
            </a:r>
            <a:endParaRPr lang="el-GR" u="sng" dirty="0" smtClean="0">
              <a:solidFill>
                <a:srgbClr val="7F7F7F"/>
              </a:solidFill>
              <a:latin typeface="Times New Roman"/>
            </a:endParaRPr>
          </a:p>
          <a:p>
            <a:pPr>
              <a:spcBef>
                <a:spcPts val="48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l-GR" dirty="0">
              <a:latin typeface="Times New Roman"/>
              <a:ea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https://docplayer.gr/61490077-Tehnologia-xyloy-i-ta-dasi-stin-ellada.html</a:t>
            </a:r>
            <a:endParaRPr lang="el-G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332656"/>
            <a:ext cx="2160240" cy="432048"/>
          </a:xfrm>
        </p:spPr>
        <p:txBody>
          <a:bodyPr>
            <a:noAutofit/>
          </a:bodyPr>
          <a:lstStyle/>
          <a:p>
            <a:r>
              <a:rPr lang="el-G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ΒΙΒΛΙΟΓΡΑΦΙΑ</a:t>
            </a:r>
            <a:endParaRPr lang="el-G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5534"/>
            <a:ext cx="8229600" cy="466062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_HARVESTING_TECHNOLOGIES                                                         </a:t>
            </a:r>
            <a:r>
              <a:rPr lang="el-GR" sz="2000" b="1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www.cr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es.gr/kape/publications/pdf/hmerida_bio_karditsa/4_</a:t>
            </a:r>
            <a:endParaRPr lang="el-GR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sz="2400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l-GR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ΥΠΕΚΑ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http://www.ypeka.gr/Portals/0/Files/Dash/Diaxeirish%20Daswn/Ethsia%20Synoliki%20ttp:// </a:t>
            </a:r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endParaRPr lang="el-GR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096202"/>
            <a:ext cx="64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https://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www.google.gr/search?q=simonopetra+fores</a:t>
            </a:r>
            <a:endParaRPr lang="el-GR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Σας ταξιδεύουμε στα ομορφότερα ελληνικά δάση! (εικόνες)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el-GR" sz="20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ΥΛΟΤΟΜΙΑ</a:t>
            </a:r>
            <a:r>
              <a:rPr lang="el-GR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l-GR" sz="20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l-GR" sz="21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ΤΑ  </a:t>
            </a:r>
            <a:r>
              <a:rPr lang="el-GR" sz="21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ΔΑΣΗ ΠΟΥ ΑΝΗΚΟΥΝ ΣΤΟ ΕΛΛΗΝΙΚΟ </a:t>
            </a:r>
            <a:r>
              <a:rPr lang="el-GR" sz="21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ΔΗΜΟΣΙΟ </a:t>
            </a:r>
          </a:p>
          <a:p>
            <a:pPr marL="0" indent="0">
              <a:buNone/>
            </a:pPr>
            <a:endParaRPr lang="el-GR" sz="2000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2000" b="1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2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000" b="1" i="1" u="sng" dirty="0" smtClean="0">
                <a:latin typeface="Times New Roman" pitchFamily="18" charset="0"/>
                <a:cs typeface="Times New Roman" pitchFamily="18" charset="0"/>
              </a:rPr>
              <a:t>ΕΚΜΕΤΑΛΛΕΥΟΝΤΑΙ:</a:t>
            </a:r>
          </a:p>
          <a:p>
            <a:pPr>
              <a:lnSpc>
                <a:spcPct val="150000"/>
              </a:lnSpc>
              <a:buAutoNum type="arabicParenR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ΜΕ ΑΥΤΕΠΙΣΤΑΣΙΑ (ΚΕΔ) ΑΠΟ ΤΙΣ ΚΑΤΑ ΤΟΠΟΥΣ ΔΑΣΙΚΕΣ ΥΠΗΡΕΣΙΕΣ, ΣΥΜΦΩΝΑ ΜΕ ΤΟ ΑΡΘΡΟ 137 ΤΟΥ Ν.Δ. 86/69.</a:t>
            </a:r>
          </a:p>
          <a:p>
            <a:pPr>
              <a:lnSpc>
                <a:spcPct val="150000"/>
              </a:lnSpc>
              <a:buAutoNum type="arabicParenR" startAt="2"/>
            </a:pP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ΜΕ ΠΑΡΑΧΩΡΗΣΗ ΤΗΣ ΕΚΜΕΤΑΛΛΕΥΣΗΣ ΣΤΟΥΣ ΔΑΣΙΚΟΥΣ ΣΥΝΕΤΑΙΡΙΣΜΟΥΣ, ΣΥΜΦΩΝΑ ΜΕ ΤΙΣ ΔΙΑΤΑΞΕΙΣ ΤΟΥ Ν.2169/93 ΚΑΙ ΤΟΥ Π.Δ. 126/86.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ΜΕ ΜΙΣΘΩΣΗ ΤΟΥ ΛΗΜΜΑΤΟΣ ΑΠ’ ΕΥΘΕΙΑΣ ΣΤΟΥΣ ΔΑΣΙΚΟΥΣ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    ΣΥΝΕΤΑΙΡΙΣΜΟΥΣ, ΣΥΜΦΩΝΑ    ΜΕ ΤΟ ΑΡΘΡΟ 134 ΤΟΥ Ν.Δ.86/69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΄Η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    ΚΑΤΟΠΙΝ ΔΗΜΟΠΡΑΣΙΑΣ ΣΕ ΕΝΔΙΑΦΕΡΟΜΕΝΟΥΣ ΜΙΣΘΩΤΕΣ (ΑΡΘ. </a:t>
            </a:r>
            <a:r>
              <a:rPr lang="el-GR" sz="1900" dirty="0" smtClean="0">
                <a:latin typeface="Times New Roman" pitchFamily="18" charset="0"/>
                <a:cs typeface="Times New Roman" pitchFamily="18" charset="0"/>
              </a:rPr>
              <a:t>120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1900" dirty="0">
                <a:latin typeface="Times New Roman" pitchFamily="18" charset="0"/>
                <a:cs typeface="Times New Roman" pitchFamily="18" charset="0"/>
              </a:rPr>
              <a:t>    Ν.Δ. 86/69, ΑΡΘ. 83-124 ΤΟΥ Π.Δ. 19-11-28)</a:t>
            </a:r>
          </a:p>
        </p:txBody>
      </p:sp>
    </p:spTree>
    <p:extLst>
      <p:ext uri="{BB962C8B-B14F-4D97-AF65-F5344CB8AC3E}">
        <p14:creationId xmlns:p14="http://schemas.microsoft.com/office/powerpoint/2010/main" val="30688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320608"/>
            <a:ext cx="4320480" cy="744034"/>
          </a:xfrm>
        </p:spPr>
        <p:txBody>
          <a:bodyPr/>
          <a:lstStyle/>
          <a:p>
            <a:r>
              <a:rPr lang="el-GR" sz="1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ΔΑΣΗ ΠΟΥ ΑΝΗΚΟΥΝ ΣΕ ΙΔΙΩΤΕΣ</a:t>
            </a:r>
            <a:endParaRPr lang="el-GR" sz="1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48699"/>
            <a:ext cx="8363272" cy="4872590"/>
          </a:xfrm>
        </p:spPr>
        <p:txBody>
          <a:bodyPr/>
          <a:lstStyle/>
          <a:p>
            <a:r>
              <a:rPr lang="el-G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ΕΚΜΕΤΑΛΛΕΥΣΗ ΤΟΥΣ ΓΙΝΕΤΑΙ ΑΠΟ ΤΟΥΣ ΙΔΙΟΚΤΗΤΕΣ ΤΩΝ ΔΑΣΩΝ ΣΥΜΦΩΝΑ ΜΕ ΤΙΣ ΔΙΑΧΕΙΡΙΣΤΙΚΕΣ ΜΕΛΕΤΕΣ ΠΟΥ ΣΥΝΤΑΣΣΟΝΤΑΙ ΜΕ ΜΕΡΙΜΝΑ ΤΟΥΣ ΚΑΙ ΕΓΚΡΙΝΟΝΤΑΙ ΑΠΌ ΤΙΣ ΚΑΤΑ ΤΟΠΟΥΣ ΔΑΣΙΚΕΣ ΥΠΗΡΕΣΙΕΣ.</a:t>
            </a:r>
          </a:p>
          <a:p>
            <a:endParaRPr lang="el-GR" dirty="0"/>
          </a:p>
        </p:txBody>
      </p:sp>
      <p:pic>
        <p:nvPicPr>
          <p:cNvPr id="8" name="Picture 6" descr="ΥΠΟΥΡΓΕΙΟ ΠΕΡΙΒΑΛΛΟΝΤΟΣ &amp; ΕΝΕΡΓΕΙΑΣ &gt; Δάση &gt; Προστασία Δασώ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12879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70460" y="0"/>
            <a:ext cx="5040560" cy="692696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</a:pPr>
            <a:r>
              <a:rPr lang="el-GR" sz="2200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ΟΡΓΑΝΩΣΗ ΣΥΓΚΟΜΙΔΗΣ ΞΥΛΟΥ</a:t>
            </a:r>
            <a:r>
              <a:rPr lang="el-GR" sz="2400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l-GR" sz="2400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l-GR" sz="2400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l-GR" sz="2400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l-GR" sz="2400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l-GR" sz="2400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l-GR" sz="2400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l-GR" sz="2400" dirty="0" smtClean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el-GR" sz="2400" b="1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476672"/>
            <a:ext cx="8393980" cy="595182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l-GR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Η ΟΡΓΑΝΩΣΗ ΣΥΓΚΟΜΙΔΗΣ ΞΥΛΟΥ ΛΑΜΒΑΝΕΙ ΥΠΟΨΗ ΔΙΑΦΟΡΟΥΣ ΠΑΡΑΓΟΝΤΕΣ ΟΠΩΣ: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ΔΑΣΟΚΟΜΙΚΕΣ ΑΠΑΙΤΗΣΕΙΣ ( ΑΠΟΨΙΛΩΤΙΚΕΣ – ΕΠΙΛΟΓΙΚΕΣ ΥΛΟΤΟΜΙΕΣ)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ΧΩΡΟΣ ΕΡΓΑΣΙΑΣ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ΧΑΡΑΚΤΗΡΙΣΤΙΚΑ ΔΕΝΤΡΩΝ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l-GR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ΔΑΣΕΡΓΑΤΕΣ</a:t>
            </a:r>
          </a:p>
          <a:p>
            <a:pPr lvl="0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ΑΛΛΟΙ ΠΑΡΑΓΟΝΤΕΣ</a:t>
            </a:r>
            <a:r>
              <a:rPr lang="en-US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el-GR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00050" indent="-285750">
              <a:lnSpc>
                <a:spcPct val="120000"/>
              </a:lnSpc>
              <a:spcAft>
                <a:spcPts val="800"/>
              </a:spcAft>
            </a:pPr>
            <a:r>
              <a:rPr lang="el-GR" sz="1600" dirty="0">
                <a:latin typeface="Times New Roman" pitchFamily="18" charset="0"/>
                <a:ea typeface="Calibri"/>
                <a:cs typeface="Times New Roman" pitchFamily="18" charset="0"/>
              </a:rPr>
              <a:t>α</a:t>
            </a:r>
            <a:r>
              <a:rPr lang="el-GR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) ΚΑΤΑΣΤΑΣΗ ΚΑΙ ΠΥΚΝΟΤΗΤΑ ΔΑΣΙΚΟΥ ΟΔΙΚΟΥ ΔΙΚΤΥΟΥ</a:t>
            </a:r>
          </a:p>
          <a:p>
            <a:pPr marL="400050" indent="-285750">
              <a:lnSpc>
                <a:spcPct val="120000"/>
              </a:lnSpc>
              <a:spcAft>
                <a:spcPts val="800"/>
              </a:spcAft>
            </a:pPr>
            <a:r>
              <a:rPr lang="el-GR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β) ΤΟΠΟΓΡΑΦΙΚΗ ΔΙΑΜΟΡΦΩΣΗ ΚΑΙ ΚΑΤΑΣΤΑΣΗ ΤΟΥ ΕΔΑΦΟΥΣ</a:t>
            </a:r>
          </a:p>
          <a:p>
            <a:pPr marL="400050" indent="-285750">
              <a:lnSpc>
                <a:spcPct val="120000"/>
              </a:lnSpc>
              <a:spcAft>
                <a:spcPts val="800"/>
              </a:spcAft>
            </a:pPr>
            <a:r>
              <a:rPr lang="el-GR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γ) ΔΙΑΘΕΣΙΜΑ ΜΕΣΑ  ΣΥΓΚΟΜΙΔΗΣ</a:t>
            </a:r>
          </a:p>
          <a:p>
            <a:pPr marL="400050" indent="-285750">
              <a:lnSpc>
                <a:spcPct val="120000"/>
              </a:lnSpc>
              <a:spcAft>
                <a:spcPts val="800"/>
              </a:spcAft>
            </a:pPr>
            <a:r>
              <a:rPr lang="el-GR" sz="1600" dirty="0">
                <a:latin typeface="Times New Roman" pitchFamily="18" charset="0"/>
                <a:ea typeface="Calibri"/>
                <a:cs typeface="Times New Roman" pitchFamily="18" charset="0"/>
              </a:rPr>
              <a:t>δ</a:t>
            </a:r>
            <a:r>
              <a:rPr lang="el-GR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) ΕΠΟΧΗ ΣΥΓΚΟΜΙΔΗΣ ΚΑΙ ΚΛΙΜΑΤΙΚΕΣ ΣΥΝΘΗΚΕΣ</a:t>
            </a:r>
          </a:p>
          <a:p>
            <a:pPr marL="400050" indent="-285750">
              <a:lnSpc>
                <a:spcPct val="120000"/>
              </a:lnSpc>
              <a:spcAft>
                <a:spcPts val="800"/>
              </a:spcAft>
            </a:pPr>
            <a:r>
              <a:rPr lang="el-GR" sz="1600" dirty="0">
                <a:latin typeface="Times New Roman" pitchFamily="18" charset="0"/>
                <a:ea typeface="Calibri"/>
                <a:cs typeface="Times New Roman" pitchFamily="18" charset="0"/>
              </a:rPr>
              <a:t>ε</a:t>
            </a:r>
            <a:r>
              <a:rPr lang="el-GR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) ΥΠΑΡΧΟΥΣΑ ΝΟΜΟΘΕΣΙΑ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l-GR" sz="16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el-GR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32" y="4353953"/>
            <a:ext cx="2612976" cy="208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4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919682" cy="720080"/>
          </a:xfrm>
        </p:spPr>
        <p:txBody>
          <a:bodyPr/>
          <a:lstStyle/>
          <a:p>
            <a:pPr algn="ctr"/>
            <a:r>
              <a:rPr lang="el-GR" sz="2000" u="sng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ΣΤΑΔΙΑ ΣΥΓΚΟΜΙΔΗΣ ΞΥΛΟΥ </a:t>
            </a:r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20656"/>
            <a:ext cx="9177144" cy="5937344"/>
          </a:xfrm>
        </p:spPr>
        <p:txBody>
          <a:bodyPr>
            <a:normAutofit/>
          </a:bodyPr>
          <a:lstStyle/>
          <a:p>
            <a:pPr>
              <a:buAutoNum type="arabicParenR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ΡΙΨΗ ΔΕΝΤΡΟΥ (ΠΡΟΗΓΕΙΤΑΙ ΠΡΟΣΗΜΑΝΣΗ ΤΩΝ ΥΠΟ ΥΛΟΤΟΜΗΣΗ ΔΕΝΤΡΩΝ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2)  ΔΙΑΜΟΡΦΩΣΗ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ΠΕΡΙΛΑΜΒΑΝΕΙ ΤΙΣ ΕΞΗΣ ΕΡΓΑΣΙΕΣ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- ΤΕΜΑΧΙΣΜΟΣ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- ΑΠΟΚΛΑΔΩΣΗ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- ΑΠΟΦΛΟΙΩΣΗ(ΓΙΝΕΤΑΙ ΜΟΝΟ ΣΤΑ ΚΩΝΟΦΟΡΑ)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- ΠΕΛΕΚΗΣΗ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ΣΧΙΣΗ</a:t>
            </a:r>
          </a:p>
          <a:p>
            <a:pPr marL="0" indent="0">
              <a:buNone/>
            </a:pPr>
            <a:endParaRPr lang="el-GR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3)  ΜΕΤΑΤΟΠΙΣΗ- ( ΕΝΔΙΑΜΕΣΟ ΣΤΑΔΙΟ ΣΤΟΙΒΑΞΗ) -ΜΕΤΑΦΟΡΑ</a:t>
            </a:r>
          </a:p>
          <a:p>
            <a:pPr marL="0" indent="0">
              <a:buNone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(ΔΕΝΤΡΑ,ΚΟΡΜΟΙ,ΣΤΡΟΓΓΥΛΗ ΞΥΛΕΙΑ,ΞΥΛΟ ΘΡΥΜΜΑΤΙΣΜΟΥ,ΚΑΥΣΟΞΥΛΑ ΜΕΤΑΦΕΡΟΝΤΑΙ ΣΕ ΘΕΣΕΙΣ ΣΥΓΚΕΝΤΡΩΣΗΣ-ΚΕΝΤΡΙΚΕΣ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ΚΟΡΜΟΠΛΑΤΕΙΕΣ-ΔΑΣΙΚΕΣ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ΒΙΟΜΗΧΑΝΙΕΣ)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35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465138"/>
            <a:ext cx="2520280" cy="560271"/>
          </a:xfrm>
        </p:spPr>
        <p:txBody>
          <a:bodyPr/>
          <a:lstStyle/>
          <a:p>
            <a:r>
              <a:rPr lang="el-G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ΡΙΨΗ</a:t>
            </a:r>
            <a:endParaRPr lang="el-GR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 descr="Νομιμη υλοτομια στο δασος της ΣΚΟΤΙΝΑΣ μεStihl ms 880 - YouTube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4" y="1340769"/>
            <a:ext cx="2732428" cy="23042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Υλοτόμοι του Ολύμπου-Ο ήρωες του βουνού (VIDEO) | Thess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4" descr="Υλοτόμοι του Ολύμπου-Ο ήρωες του βουνού (VIDEO) | ThessNew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4077073"/>
            <a:ext cx="3384376" cy="2232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1641" y="1340769"/>
            <a:ext cx="2705100" cy="2304253"/>
          </a:xfrm>
          <a:prstGeom prst="rect">
            <a:avLst/>
          </a:prstGeom>
        </p:spPr>
      </p:pic>
      <p:sp>
        <p:nvSpPr>
          <p:cNvPr id="12" name="AutoShape 6" descr="Ευρυτανία: Σημαντικός ο ρόλος του συνεταιρισμού στη διαχείριση του δάσου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AutoShape 8" descr="Ευρυτανία: Σημαντικός ο ρόλος του συνεταιρισμού στη διαχείριση του δάσου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0" name="Picture 2" descr="http://www.eleftheria.gr/media/k2/galleries/171911/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6" y="4077073"/>
            <a:ext cx="344678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1260" y="1326439"/>
            <a:ext cx="2577872" cy="23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9886" y="404664"/>
            <a:ext cx="7458458" cy="432048"/>
          </a:xfrm>
        </p:spPr>
        <p:txBody>
          <a:bodyPr/>
          <a:lstStyle/>
          <a:p>
            <a:r>
              <a:rPr lang="el-G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l-GR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ΤΕΜΑΧΙΣΜΟΣ-ΑΠΟΚΛΑΔΩΣΗ-ΑΠΟΦΛΟΙΩΣΗ</a:t>
            </a:r>
            <a:endParaRPr lang="el-GR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7346" y="1340768"/>
            <a:ext cx="2889754" cy="2572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896" y="1340768"/>
            <a:ext cx="2474823" cy="2572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86" y="4149080"/>
            <a:ext cx="2888664" cy="2207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886" y="1340768"/>
            <a:ext cx="2888665" cy="2572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7346" y="4164610"/>
            <a:ext cx="2889754" cy="2176378"/>
          </a:xfrm>
          <a:prstGeom prst="rect">
            <a:avLst/>
          </a:prstGeom>
        </p:spPr>
      </p:pic>
      <p:pic>
        <p:nvPicPr>
          <p:cNvPr id="4098" name="Picture 2" descr="http://www.eleftheria.gr/media/k2/galleries/171911/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96" y="4136399"/>
            <a:ext cx="2474823" cy="220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3816424" cy="70026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l-GR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ΜΕΤΑΤΟΠΙΣΗ-ΜΕΤΑΦΟΡΑ</a:t>
            </a:r>
            <a:endParaRPr lang="el-GR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32921"/>
            <a:ext cx="7488832" cy="56364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ΜΕΤΑΤΟΠΙΣΗ ΓΙΝΕΤΑΙ ΜΕ ΔΥΟ ΣΥΣΤΗΜΑΤΑ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Ζ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ΩΑ ΦΟΡΤΟΥ-ΖΩΑ ΕΛΞΗΣ</a:t>
            </a:r>
          </a:p>
          <a:p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ΜΗΧΑΝΗΜΑΤΑ ΔΥΟ ΕΙΔΩΝ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ΤΡΑΚΤΕΡ-ΓΕΩΡΓΙΚΟΙ ΕΛΚΥΣΤΗΡΕΣ</a:t>
            </a:r>
          </a:p>
          <a:p>
            <a:pPr marL="457200" indent="-457200">
              <a:buFont typeface="+mj-lt"/>
              <a:buAutoNum type="alphaUcPeriod"/>
            </a:pPr>
            <a:endParaRPr lang="el-G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UNIMOG(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ΜΗΧΑΝΗΜΑ ΠΟΛΛΑΠΛΩΝ ΧΡΗΣΕΩΝ)</a:t>
            </a:r>
          </a:p>
        </p:txBody>
      </p:sp>
    </p:spTree>
    <p:extLst>
      <p:ext uri="{BB962C8B-B14F-4D97-AF65-F5344CB8AC3E}">
        <p14:creationId xmlns:p14="http://schemas.microsoft.com/office/powerpoint/2010/main" val="27047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1672</TotalTime>
  <Words>626</Words>
  <Application>Microsoft Office PowerPoint</Application>
  <PresentationFormat>Προβολή στην οθόνη (4:3)</PresentationFormat>
  <Paragraphs>181</Paragraphs>
  <Slides>23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ΘΕΜΑ : ΣΥΓΚΟΜΙΔΗ ΞΥΛΟΥ ΣΤΗΝ ΕΛΛΑΔΑ </vt:lpstr>
      <vt:lpstr>Παρουσίαση του PowerPoint</vt:lpstr>
      <vt:lpstr>ΥΛΟΤΟΜΙΑ </vt:lpstr>
      <vt:lpstr>ΤΑ ΔΑΣΗ ΠΟΥ ΑΝΗΚΟΥΝ ΣΕ ΙΔΙΩΤΕΣ</vt:lpstr>
      <vt:lpstr>ΟΡΓΑΝΩΣΗ ΣΥΓΚΟΜΙΔΗΣ ΞΥΛΟΥ    </vt:lpstr>
      <vt:lpstr>ΣΤΑΔΙΑ ΣΥΓΚΟΜΙΔΗΣ ΞΥΛΟΥ </vt:lpstr>
      <vt:lpstr>         1) ΡΙΨΗ</vt:lpstr>
      <vt:lpstr>                 2) ΤΕΜΑΧΙΣΜΟΣ-ΑΠΟΚΛΑΔΩΣΗ-ΑΠΟΦΛΟΙΩΣΗ</vt:lpstr>
      <vt:lpstr>3) ΜΕΤΑΤΟΠΙΣΗ-ΜΕΤΑΦΟΡΑ</vt:lpstr>
      <vt:lpstr>         ΖΩΑ ΦΟΡΤΟΥ</vt:lpstr>
      <vt:lpstr>                          ΖΩΑ ΕΛΞΗΣ</vt:lpstr>
      <vt:lpstr>         ΜΗΧΑΝΗΜΑΤΑ   </vt:lpstr>
      <vt:lpstr>Παρουσίαση του PowerPoint</vt:lpstr>
      <vt:lpstr>ΜΕΤΑΦΟΡΑ ΚΑΙ ΣΥΓΚΕΝΤΡΩΣΗ ΣΕ ΚΟΡΜΟΠΛΑΤΕΙΕΣ</vt:lpstr>
      <vt:lpstr>Παρουσίαση του PowerPoint</vt:lpstr>
      <vt:lpstr>              ΒΑΣΙΚΕΣ ΚΑΤΗΓΟΡΙΕΣ ΞΥΛΟΥ    </vt:lpstr>
      <vt:lpstr>Παρουσίαση του PowerPoint</vt:lpstr>
      <vt:lpstr>ΚΑΥΣΟΞΥΛΑ (ΚΑΣΤΑΝΙΑΣ, ΔΡΥΟΣ, ΟΞΥΑΣ)</vt:lpstr>
      <vt:lpstr>ΒΕΡΓΕΣ ΚΑΣΤΑΝΙΑΣ</vt:lpstr>
      <vt:lpstr>ΣΤΡΟΓΓΥΛΙΑ ΚΑΣΤΑΝΙΑΣ</vt:lpstr>
      <vt:lpstr>ΕΤΗΣΙΑ ΠΑΡΑΓΩΓΗ ΞΥΛΟΥ 2018 ΣΤΗΝ ΕΛΛΑΔΑ</vt:lpstr>
      <vt:lpstr>                               ΒΙΒΛΙΟΓΡΑΦΙΑ</vt:lpstr>
      <vt:lpstr>ΒΙΒΛΙΟΓΡΑΦΙΑ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Antonia</dc:creator>
  <cp:lastModifiedBy>user</cp:lastModifiedBy>
  <cp:revision>239</cp:revision>
  <dcterms:created xsi:type="dcterms:W3CDTF">2020-08-18T20:29:24Z</dcterms:created>
  <dcterms:modified xsi:type="dcterms:W3CDTF">2020-10-25T14:07:41Z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2473550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D8.0.11</vt:lpwstr>
  </property>
</Properties>
</file>