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9" r:id="rId9"/>
    <p:sldId id="262" r:id="rId10"/>
    <p:sldId id="263" r:id="rId11"/>
    <p:sldId id="264" r:id="rId12"/>
    <p:sldId id="265" r:id="rId13"/>
    <p:sldId id="272" r:id="rId14"/>
    <p:sldId id="271" r:id="rId15"/>
    <p:sldId id="266" r:id="rId16"/>
    <p:sldId id="267" r:id="rId17"/>
    <p:sldId id="270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773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463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6797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7891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8901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3799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6743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504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635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341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254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04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028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95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564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94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674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C73FCBA-30F4-4528-91E2-D9B1C6A03CC8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71AB4-6341-46CE-A83F-0646DBA87F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7786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21437" y="159798"/>
            <a:ext cx="10046563" cy="208962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ΣΥΓΚΟΜΙΔΗ ΔΑΣΙΚΩΝ ΠΡΟΙΟΝΤΩΝ 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05017" y="4421079"/>
            <a:ext cx="3701989" cy="1894865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 smtClean="0"/>
              <a:t>ΑΙΔΙΝΙΔΗΣ  ΕΥΣΤΡΑΤΙΟΣ</a:t>
            </a:r>
          </a:p>
          <a:p>
            <a:pPr algn="ctr"/>
            <a:endParaRPr lang="el-GR" sz="2400" b="1" dirty="0"/>
          </a:p>
          <a:p>
            <a:pPr algn="ctr"/>
            <a:r>
              <a:rPr lang="el-GR" sz="2400" b="1" dirty="0" smtClean="0"/>
              <a:t>ΝΟΕΜΒΡΙΟΣ 2020</a:t>
            </a:r>
            <a:endParaRPr lang="el-GR" sz="2400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59" y="2488426"/>
            <a:ext cx="5723137" cy="38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6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727"/>
          </a:xfrm>
        </p:spPr>
        <p:txBody>
          <a:bodyPr/>
          <a:lstStyle/>
          <a:p>
            <a:pPr algn="ctr"/>
            <a:r>
              <a:rPr lang="el-GR" b="1" dirty="0" smtClean="0"/>
              <a:t>Προεργασίες πριν την συγκομιδή 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4800" y="1825625"/>
            <a:ext cx="6045200" cy="4351338"/>
          </a:xfrm>
        </p:spPr>
        <p:txBody>
          <a:bodyPr/>
          <a:lstStyle/>
          <a:p>
            <a:pPr marL="0" indent="0">
              <a:buNone/>
            </a:pPr>
            <a:r>
              <a:rPr lang="el-GR" b="1" dirty="0" smtClean="0"/>
              <a:t> 3- Επιλογή συστήματος συγκομιδής </a:t>
            </a:r>
          </a:p>
          <a:p>
            <a:endParaRPr lang="el-GR" dirty="0" smtClean="0"/>
          </a:p>
          <a:p>
            <a:pPr marL="271463"/>
            <a:r>
              <a:rPr lang="el-GR" dirty="0" smtClean="0"/>
              <a:t>Αυτεπιστασία κατά αποκοπή. ( ΚΕΔ )</a:t>
            </a:r>
          </a:p>
          <a:p>
            <a:pPr marL="271463"/>
            <a:r>
              <a:rPr lang="el-GR" dirty="0" smtClean="0"/>
              <a:t>Αυτεπιστασία με ημερομίσθιο ( ΚΕΔ )</a:t>
            </a:r>
          </a:p>
          <a:p>
            <a:pPr marL="271463"/>
            <a:r>
              <a:rPr lang="el-GR" dirty="0" smtClean="0"/>
              <a:t>Μίσθωση </a:t>
            </a:r>
          </a:p>
          <a:p>
            <a:pPr marL="271463"/>
            <a:r>
              <a:rPr lang="el-GR" dirty="0" smtClean="0"/>
              <a:t>Ανάθεση σε δασικούς συνεταιρισμούς.</a:t>
            </a:r>
            <a:endParaRPr lang="el-GR" dirty="0"/>
          </a:p>
          <a:p>
            <a:endParaRPr lang="el-GR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776" y="2147358"/>
            <a:ext cx="4425024" cy="35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585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Προεργασίες πριν την συγκομιδή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5006" y="1268914"/>
            <a:ext cx="10918794" cy="3232595"/>
          </a:xfrm>
        </p:spPr>
        <p:txBody>
          <a:bodyPr>
            <a:normAutofit/>
          </a:bodyPr>
          <a:lstStyle/>
          <a:p>
            <a:r>
              <a:rPr lang="el-GR" b="1" dirty="0" smtClean="0"/>
              <a:t>4- Προσήμανση </a:t>
            </a:r>
          </a:p>
          <a:p>
            <a:r>
              <a:rPr lang="el-GR" b="1" dirty="0"/>
              <a:t>προσήμανση με δασονομική σφύρα </a:t>
            </a:r>
            <a:r>
              <a:rPr lang="el-GR" b="1" dirty="0" smtClean="0"/>
              <a:t>(Υ) για εμπορικές χρήσεις</a:t>
            </a:r>
            <a:endParaRPr lang="el-GR" b="1" dirty="0"/>
          </a:p>
          <a:p>
            <a:r>
              <a:rPr lang="el-GR" b="1" dirty="0"/>
              <a:t>προσήμανση με δασονομική σφύρα (Α) για την κάλυψη των ατομικών αναγκών των κατοίκων των Τοπικών Κοινοτήτων </a:t>
            </a:r>
            <a:endParaRPr lang="el-GR" b="1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980" y="3108877"/>
            <a:ext cx="4139543" cy="192040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5" y="3530143"/>
            <a:ext cx="3887349" cy="257860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10" y="4501509"/>
            <a:ext cx="2770447" cy="18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98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Προεργασίες πριν την συγκομιδή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5760" y="1097281"/>
            <a:ext cx="10988040" cy="5235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/>
              <a:t>5- Εποχή συγκομιδής </a:t>
            </a:r>
          </a:p>
          <a:p>
            <a:pPr marL="0" indent="0">
              <a:buNone/>
            </a:pPr>
            <a:endParaRPr lang="el-GR" b="1" dirty="0" smtClean="0"/>
          </a:p>
          <a:p>
            <a:pPr marL="1074738"/>
            <a:r>
              <a:rPr lang="el-GR" b="1" dirty="0" smtClean="0"/>
              <a:t>Ζήτηση του προϊόντος</a:t>
            </a:r>
          </a:p>
          <a:p>
            <a:pPr marL="1074738"/>
            <a:r>
              <a:rPr lang="el-GR" b="1" dirty="0" smtClean="0"/>
              <a:t>Πρόσβαση –βατότητα δασικού δικτύου</a:t>
            </a:r>
          </a:p>
          <a:p>
            <a:pPr marL="1074738"/>
            <a:r>
              <a:rPr lang="el-GR" b="1" dirty="0" smtClean="0"/>
              <a:t>Διαθεσιμότητα προσωπικού, μηχανήματων κ.λ.π.</a:t>
            </a:r>
          </a:p>
          <a:p>
            <a:pPr marL="1074738"/>
            <a:r>
              <a:rPr lang="el-GR" b="1" dirty="0" smtClean="0"/>
              <a:t>Πυρκαγιές.</a:t>
            </a:r>
          </a:p>
          <a:p>
            <a:pPr marL="1074738"/>
            <a:r>
              <a:rPr lang="el-GR" b="1" dirty="0" smtClean="0"/>
              <a:t>Εξασφάλιση προϊόντος και της συστάδας από ζημίες </a:t>
            </a:r>
          </a:p>
          <a:p>
            <a:pPr marL="1074738"/>
            <a:r>
              <a:rPr lang="el-GR" b="1" dirty="0" smtClean="0"/>
              <a:t>Προσβολές από έντομα, μύκητες την υλοτομημένων</a:t>
            </a:r>
          </a:p>
          <a:p>
            <a:pPr marL="1074738"/>
            <a:r>
              <a:rPr lang="el-GR" b="1" dirty="0" smtClean="0"/>
              <a:t>Αποφλοίωση κορμών</a:t>
            </a:r>
          </a:p>
          <a:p>
            <a:endParaRPr lang="el-GR" b="1" dirty="0"/>
          </a:p>
          <a:p>
            <a:pPr marL="0" indent="0">
              <a:buNone/>
            </a:pP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805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8187171" cy="1400530"/>
          </a:xfrm>
        </p:spPr>
        <p:txBody>
          <a:bodyPr/>
          <a:lstStyle/>
          <a:p>
            <a:pPr algn="ctr"/>
            <a:r>
              <a:rPr lang="el-GR" b="1" dirty="0" smtClean="0"/>
              <a:t>Συγκομιδή στο </a:t>
            </a:r>
            <a:r>
              <a:rPr lang="el-GR" b="1" dirty="0"/>
              <a:t>δάσος της </a:t>
            </a:r>
            <a:r>
              <a:rPr lang="el-GR" b="1" dirty="0" smtClean="0"/>
              <a:t>Eλατιάς Δράμας.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7667" y="1839118"/>
            <a:ext cx="2799082" cy="419576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24" y="2804523"/>
            <a:ext cx="4204445" cy="279670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307" y="2920753"/>
            <a:ext cx="3365284" cy="26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66934" cy="677291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Συγκομιδή ξυλείας με χιόνι στο εξωτερικό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2412" y="1771745"/>
            <a:ext cx="3287797" cy="21901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72451"/>
            <a:ext cx="7315200" cy="20955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80" y="1690688"/>
            <a:ext cx="4181856" cy="235229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55" y="2218754"/>
            <a:ext cx="2736342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71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282344" cy="851116"/>
          </a:xfrm>
        </p:spPr>
        <p:txBody>
          <a:bodyPr/>
          <a:lstStyle/>
          <a:p>
            <a:pPr algn="ctr"/>
            <a:r>
              <a:rPr lang="el-GR" b="1" dirty="0" smtClean="0"/>
              <a:t>Προεργασίες πριν την συγκομιδή 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/>
              <a:t>6-Επισημοποίηση συμφωνιών συγκομιδής .</a:t>
            </a:r>
          </a:p>
          <a:p>
            <a:pPr marL="0" indent="0">
              <a:buNone/>
            </a:pPr>
            <a:endParaRPr lang="el-GR" b="1" dirty="0"/>
          </a:p>
          <a:p>
            <a:pPr marL="1074738">
              <a:tabLst>
                <a:tab pos="1704975" algn="l"/>
              </a:tabLst>
            </a:pPr>
            <a:r>
              <a:rPr lang="el-GR" b="1" dirty="0" smtClean="0"/>
              <a:t>Τεύχος συγγραφής εργασιών </a:t>
            </a:r>
          </a:p>
          <a:p>
            <a:pPr marL="1074738">
              <a:tabLst>
                <a:tab pos="1704975" algn="l"/>
              </a:tabLst>
            </a:pPr>
            <a:r>
              <a:rPr lang="el-GR" b="1" dirty="0" smtClean="0"/>
              <a:t>Συμφωνητικό ανάθεσης εργασιών </a:t>
            </a:r>
          </a:p>
          <a:p>
            <a:pPr marL="1074738">
              <a:tabLst>
                <a:tab pos="1704975" algn="l"/>
              </a:tabLst>
            </a:pPr>
            <a:r>
              <a:rPr lang="el-GR" b="1" dirty="0" smtClean="0"/>
              <a:t>Πρωτόκολλο εγκατάστασης 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8946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8576" y="219457"/>
            <a:ext cx="7910004" cy="76809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Προεργασίες πριν την συγκομιδή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02336" y="987552"/>
            <a:ext cx="11576304" cy="5504687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7</a:t>
            </a:r>
            <a:r>
              <a:rPr lang="el-GR" b="1" dirty="0" smtClean="0"/>
              <a:t>- Οργάνωση εργοταξίου .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498" y="3672964"/>
            <a:ext cx="4413887" cy="294462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7" y="3739895"/>
            <a:ext cx="4322439" cy="276172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817" y="1353034"/>
            <a:ext cx="3810330" cy="216426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757" y="727793"/>
            <a:ext cx="3792596" cy="26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13866" y="452718"/>
            <a:ext cx="2895601" cy="1400530"/>
          </a:xfrm>
        </p:spPr>
        <p:txBody>
          <a:bodyPr/>
          <a:lstStyle/>
          <a:p>
            <a:pPr algn="ctr"/>
            <a:r>
              <a:rPr lang="el-GR" b="1" dirty="0" smtClean="0"/>
              <a:t>ΤΕΛΟΣ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3201" y="3138530"/>
            <a:ext cx="4273666" cy="35116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64" y="3561305"/>
            <a:ext cx="5778056" cy="289961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86" y="496454"/>
            <a:ext cx="4330885" cy="271358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308" y="287889"/>
            <a:ext cx="3179064" cy="26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46650"/>
            <a:ext cx="10515600" cy="61247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ΑΝΤΙΚΕΙΜΕΝΟ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109709"/>
            <a:ext cx="10515600" cy="5353235"/>
          </a:xfrm>
        </p:spPr>
        <p:txBody>
          <a:bodyPr>
            <a:normAutofit/>
          </a:bodyPr>
          <a:lstStyle/>
          <a:p>
            <a:r>
              <a:rPr lang="el-GR" dirty="0" smtClean="0"/>
              <a:t>Το σύνολο όλων των αναγκαίων ενεργειών και εργασιών  για να γίνει δυνατή η μετατροπή πρωτογενούς φυτικής δασικής βιομάζας ( ιστάμενο δένδρο) σε εμπορεύσιμα προϊόντα ,ποιοτικά άρτια και φθηνά .</a:t>
            </a:r>
          </a:p>
          <a:p>
            <a:r>
              <a:rPr lang="el-GR" dirty="0" smtClean="0"/>
              <a:t>Για την οργάνωση της παραγωγής ενός προϊόντος οφείλονται απαντήσεις στα εξής οκτώ ερωτήματα</a:t>
            </a:r>
          </a:p>
          <a:p>
            <a:pPr marL="1527175"/>
            <a:r>
              <a:rPr lang="el-GR" dirty="0" smtClean="0"/>
              <a:t>Τι θα παραχθεί</a:t>
            </a:r>
            <a:endParaRPr lang="el-GR" dirty="0"/>
          </a:p>
          <a:p>
            <a:pPr marL="1527175"/>
            <a:r>
              <a:rPr lang="el-GR" dirty="0" smtClean="0"/>
              <a:t>Γιατί θα παραχθεί</a:t>
            </a:r>
          </a:p>
          <a:p>
            <a:pPr marL="1527175"/>
            <a:r>
              <a:rPr lang="el-GR" dirty="0" smtClean="0"/>
              <a:t>Πόσο θα παραχθεί</a:t>
            </a:r>
          </a:p>
          <a:p>
            <a:pPr marL="1527175"/>
            <a:r>
              <a:rPr lang="el-GR" dirty="0" smtClean="0"/>
              <a:t>Που θα παραχθεί</a:t>
            </a:r>
          </a:p>
          <a:p>
            <a:pPr marL="1527175"/>
            <a:r>
              <a:rPr lang="el-GR" dirty="0" smtClean="0"/>
              <a:t>Πότε θα παραχθεί</a:t>
            </a:r>
          </a:p>
          <a:p>
            <a:pPr marL="1527175"/>
            <a:r>
              <a:rPr lang="el-GR" dirty="0" smtClean="0"/>
              <a:t>Πως θα παραχθεί</a:t>
            </a:r>
          </a:p>
          <a:p>
            <a:pPr marL="1527175"/>
            <a:r>
              <a:rPr lang="el-GR" dirty="0" smtClean="0"/>
              <a:t>Από ποιον θα παραχθεί</a:t>
            </a:r>
          </a:p>
          <a:p>
            <a:pPr marL="1527175"/>
            <a:r>
              <a:rPr lang="el-GR" dirty="0" smtClean="0"/>
              <a:t>Για ποιον προορίζεται.</a:t>
            </a:r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635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605"/>
          </a:xfrm>
        </p:spPr>
        <p:txBody>
          <a:bodyPr/>
          <a:lstStyle/>
          <a:p>
            <a:pPr algn="ctr"/>
            <a:r>
              <a:rPr lang="el-GR" dirty="0" smtClean="0"/>
              <a:t>Συγκομιδή δασικών προϊόντων.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159799" y="1269507"/>
                <a:ext cx="11194002" cy="5246703"/>
              </a:xfrm>
            </p:spPr>
            <p:txBody>
              <a:bodyPr/>
              <a:lstStyle/>
              <a:p>
                <a:r>
                  <a:rPr lang="el-GR" dirty="0" smtClean="0"/>
                  <a:t>Τις απαντήσεις αυτές ο συγκομιστής θα τις </a:t>
                </a:r>
                <a:r>
                  <a:rPr lang="el-GR" dirty="0" smtClean="0"/>
                  <a:t>πάρει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l-GR" dirty="0" smtClean="0"/>
              </a:p>
              <a:p>
                <a:pPr marL="896938"/>
                <a:r>
                  <a:rPr lang="el-GR" dirty="0" smtClean="0"/>
                  <a:t>Διαχειριστικό σχέδιο </a:t>
                </a:r>
              </a:p>
              <a:p>
                <a:pPr marL="896938"/>
                <a:r>
                  <a:rPr lang="el-GR" dirty="0" smtClean="0"/>
                  <a:t>Διαχειριστική μελέτη</a:t>
                </a:r>
              </a:p>
              <a:p>
                <a:pPr marL="896938"/>
                <a:r>
                  <a:rPr lang="el-GR" dirty="0" smtClean="0"/>
                  <a:t>Πίνακα υλοτομιών</a:t>
                </a:r>
              </a:p>
              <a:p>
                <a:pPr marL="896938"/>
                <a:r>
                  <a:rPr lang="el-GR" dirty="0" smtClean="0"/>
                  <a:t>Έγκριση </a:t>
                </a:r>
                <a:r>
                  <a:rPr lang="el-GR" dirty="0"/>
                  <a:t>έ</a:t>
                </a:r>
                <a:r>
                  <a:rPr lang="el-GR" dirty="0" smtClean="0"/>
                  <a:t>κτακτης κάρπωσης.</a:t>
                </a:r>
              </a:p>
              <a:p>
                <a:pPr marL="1793875"/>
                <a:endParaRPr lang="el-GR" dirty="0"/>
              </a:p>
              <a:p>
                <a:pPr marL="1450975" indent="0">
                  <a:buNone/>
                </a:pPr>
                <a:endParaRPr lang="el-GR" dirty="0"/>
              </a:p>
              <a:p>
                <a:r>
                  <a:rPr lang="el-GR" dirty="0" smtClean="0"/>
                  <a:t>Εάν δεν υπάρχουν αυτά τα βοηθητικά εργαλεία ο συγκομιστής οφείλει να δώσει ο ίδιος απαντήσεις και να μην επικαλεσθεί κενό πληροφόρησης.</a:t>
                </a:r>
              </a:p>
              <a:p>
                <a:endParaRPr lang="el-GR" dirty="0"/>
              </a:p>
            </p:txBody>
          </p:sp>
        </mc:Choice>
        <mc:Fallback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799" y="1269507"/>
                <a:ext cx="11194002" cy="5246703"/>
              </a:xfrm>
              <a:blipFill rotWithShape="0">
                <a:blip r:embed="rId2"/>
                <a:stretch>
                  <a:fillRect l="-218" t="-58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02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7655"/>
            <a:ext cx="10515600" cy="896644"/>
          </a:xfrm>
        </p:spPr>
        <p:txBody>
          <a:bodyPr/>
          <a:lstStyle/>
          <a:p>
            <a:pPr algn="ctr"/>
            <a:r>
              <a:rPr lang="el-GR" dirty="0" smtClean="0"/>
              <a:t>Τακτική συγκομιδή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0718" y="1574800"/>
            <a:ext cx="11288615" cy="4859867"/>
          </a:xfrm>
        </p:spPr>
        <p:txBody>
          <a:bodyPr>
            <a:normAutofit/>
          </a:bodyPr>
          <a:lstStyle/>
          <a:p>
            <a:r>
              <a:rPr lang="el-GR" dirty="0" smtClean="0"/>
              <a:t>Η συγκομιδή γενικά διακρίνεται σε </a:t>
            </a:r>
            <a:r>
              <a:rPr lang="el-G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τακτική και έκτακτη</a:t>
            </a:r>
            <a:r>
              <a:rPr lang="el-G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l-GR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l-G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ΤΑΚΤΙΚΗ </a:t>
            </a:r>
            <a:r>
              <a:rPr lang="el-GR" dirty="0" smtClean="0"/>
              <a:t>είναι όταν προβλέπεται από κανονική (τυπική) μελέτη .</a:t>
            </a:r>
          </a:p>
          <a:p>
            <a:r>
              <a:rPr lang="el-GR" dirty="0" smtClean="0"/>
              <a:t>Α) Διαχειριστικό Σχέδιο : συντάσσεται ανά Δασαρχείο αναφέρεται στο σύνολο των προϊόντων που θα παραχθούν από τα δημόσια και μη δημόσια δάση ευθύνης του.</a:t>
            </a:r>
          </a:p>
          <a:p>
            <a:r>
              <a:rPr lang="el-GR" dirty="0" smtClean="0"/>
              <a:t>Β) Διαχειριστική μελέτη : δεν καλύπτει το σύνολο της έκτασης όλου του Δασαρχείου αλλά συγκεκριμένο δάσος και συστάδες.</a:t>
            </a:r>
          </a:p>
          <a:p>
            <a:r>
              <a:rPr lang="el-GR" dirty="0" smtClean="0"/>
              <a:t>Γ) Πίνακας υλοτομίας : καλύπτει ένα συγκεκριμένο προϊόν και ισχύει για βραχύ χρονικά διάστημα , όταν λείπουν τα προηγούμενα.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989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942" y="248575"/>
            <a:ext cx="9259409" cy="781235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Έκτακτη συγκομιδή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1943" y="1029810"/>
            <a:ext cx="7199789" cy="49981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smtClean="0"/>
              <a:t>	Είναι η συγκομιδή ενός ή περισσοτέρων προϊόντων του δάσους , όταν υπάρχει η ανάγκη να συγκομισθούν τα δένδρα κάτω από την πίεση εκτάκτων γεγονότων.</a:t>
            </a:r>
          </a:p>
          <a:p>
            <a:pPr marL="0" indent="0">
              <a:buNone/>
            </a:pPr>
            <a:endParaRPr lang="el-GR" dirty="0" smtClean="0"/>
          </a:p>
          <a:p>
            <a:pPr marL="444500"/>
            <a:r>
              <a:rPr lang="el-GR" dirty="0" smtClean="0"/>
              <a:t>Πυρκαγιές που προηγήθηκαν.</a:t>
            </a:r>
          </a:p>
          <a:p>
            <a:pPr marL="444500"/>
            <a:r>
              <a:rPr lang="el-GR" dirty="0" smtClean="0"/>
              <a:t>Αντιπυρική προστασία.</a:t>
            </a:r>
          </a:p>
          <a:p>
            <a:pPr marL="444500"/>
            <a:r>
              <a:rPr lang="el-GR" dirty="0" smtClean="0"/>
              <a:t>Ανεμοριψίες ή χιονοθλασίες </a:t>
            </a:r>
          </a:p>
          <a:p>
            <a:pPr marL="444500"/>
            <a:r>
              <a:rPr lang="el-GR" dirty="0" smtClean="0"/>
              <a:t>Επιδημίες ξυλοφάγων, φλοιοφάγων εντόμων, προσβολή μυκήτων κ.λ.π.</a:t>
            </a:r>
          </a:p>
          <a:p>
            <a:pPr marL="444500"/>
            <a:r>
              <a:rPr lang="el-GR" dirty="0" smtClean="0"/>
              <a:t>Κατασκευή οδικών δρόμων , δικτύων μεταφοράς κ.λ.π.</a:t>
            </a:r>
            <a:endParaRPr lang="el-GR" dirty="0"/>
          </a:p>
          <a:p>
            <a:pPr marL="444500"/>
            <a:r>
              <a:rPr lang="el-GR" dirty="0" smtClean="0"/>
              <a:t>Κατασκευή γραμμών μεταφοράς ενέργειας  (ΔΕΗ, ΟΤΕ, Φυσικού αερίου κ.λ.π.)</a:t>
            </a:r>
          </a:p>
          <a:p>
            <a:pPr marL="444500"/>
            <a:r>
              <a:rPr lang="el-GR" dirty="0" smtClean="0"/>
              <a:t>Διάφορα τεχνικά έργα κ.λ.π 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962" y="2352583"/>
            <a:ext cx="4626748" cy="347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62145"/>
            <a:ext cx="10515600" cy="67470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Έκτακτη </a:t>
            </a:r>
            <a:r>
              <a:rPr lang="el-GR" dirty="0" smtClean="0"/>
              <a:t>συγκομιδή- παραδείγματα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48" y="836932"/>
            <a:ext cx="4451431" cy="275353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916" y="928155"/>
            <a:ext cx="3619130" cy="263517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228" y="3690553"/>
            <a:ext cx="4261281" cy="304539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48" y="3894417"/>
            <a:ext cx="3534600" cy="263766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609" y="3894417"/>
            <a:ext cx="3468358" cy="260126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531" y="1293142"/>
            <a:ext cx="3387033" cy="190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2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7655"/>
            <a:ext cx="10515600" cy="69245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Προεργασίες πριν την συγκομιδή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941032"/>
            <a:ext cx="10515600" cy="5557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/>
              <a:t> 1- Εκτίμηση της υπό συγκομιδή ποσότητας προϊόντος </a:t>
            </a:r>
          </a:p>
          <a:p>
            <a:endParaRPr lang="el-GR" dirty="0"/>
          </a:p>
          <a:p>
            <a:r>
              <a:rPr lang="el-GR" dirty="0" smtClean="0"/>
              <a:t>Αρχή της </a:t>
            </a:r>
            <a:r>
              <a:rPr lang="el-GR" b="1" dirty="0" smtClean="0"/>
              <a:t>ΑΕΙΦΟΡΙΑΣ ΤΩΝ ΚΑΡΠΩΣΕΩΝ</a:t>
            </a:r>
          </a:p>
          <a:p>
            <a:pPr marL="896938">
              <a:tabLst>
                <a:tab pos="896938" algn="l"/>
              </a:tabLst>
            </a:pPr>
            <a:r>
              <a:rPr lang="el-GR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“από το δάσος δεν επιτρέπεται κάρπωση ξύλου ή άλλων προϊόντων μεγαλύτερη από αυτή που αντιστοιχεί στο παραγωγικό δυναμικό του συγκεκριμένου σταθμού-τόπου”</a:t>
            </a:r>
            <a:endParaRPr lang="el-GR" b="1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541338"/>
            <a:r>
              <a:rPr lang="el-GR" b="1" dirty="0" smtClean="0"/>
              <a:t>ΛΗΜΜΑ</a:t>
            </a:r>
            <a:r>
              <a:rPr lang="el-GR" dirty="0" smtClean="0"/>
              <a:t>= ετήσια ποσότητα του προϊόντος που συγκομίζουμε </a:t>
            </a:r>
          </a:p>
          <a:p>
            <a:pPr marL="541338">
              <a:buNone/>
            </a:pPr>
            <a:r>
              <a:rPr lang="el-GR" dirty="0"/>
              <a:t>α</a:t>
            </a:r>
            <a:r>
              <a:rPr lang="el-GR" dirty="0" smtClean="0"/>
              <a:t>πό  μια συστάδα, δάσος, περιοχή, </a:t>
            </a:r>
            <a:r>
              <a:rPr lang="el-GR" dirty="0"/>
              <a:t>χωρίς να διαταραχθεί η ανάπτυξή </a:t>
            </a:r>
            <a:r>
              <a:rPr lang="el-GR" dirty="0" smtClean="0"/>
              <a:t>των .</a:t>
            </a:r>
          </a:p>
          <a:p>
            <a:pPr marL="541338"/>
            <a:r>
              <a:rPr lang="el-GR" b="1" dirty="0" smtClean="0"/>
              <a:t>ΕΤΗΣΙΑ ΠΡΟΣΑΥΞΗΣΗ </a:t>
            </a:r>
            <a:r>
              <a:rPr lang="el-GR" dirty="0" smtClean="0"/>
              <a:t>= κατά έτος πόση βιομάζα παράγεται από ένα δένδρο, </a:t>
            </a:r>
            <a:r>
              <a:rPr lang="el-GR" dirty="0"/>
              <a:t>συστάδα, δάσος, </a:t>
            </a:r>
            <a:r>
              <a:rPr lang="el-GR" dirty="0" smtClean="0"/>
              <a:t>περιοχή κ.λ.π.</a:t>
            </a:r>
          </a:p>
          <a:p>
            <a:endParaRPr lang="el-GR" dirty="0"/>
          </a:p>
          <a:p>
            <a:pPr marL="896938"/>
            <a:r>
              <a:rPr lang="el-GR" dirty="0" smtClean="0"/>
              <a:t>Ποσοστό συγκομιδής Οικολογικής Ισορροπίας </a:t>
            </a:r>
          </a:p>
          <a:p>
            <a:pPr marL="896938"/>
            <a:r>
              <a:rPr lang="el-GR" dirty="0" smtClean="0"/>
              <a:t>Ποσοστό παρακράτησης Οικολογικής Ισορροπίας 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7825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Δασοπονία πολλαπλών σκοπών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5207" y="1825625"/>
            <a:ext cx="11478827" cy="4351338"/>
          </a:xfrm>
        </p:spPr>
        <p:txBody>
          <a:bodyPr/>
          <a:lstStyle/>
          <a:p>
            <a:r>
              <a:rPr lang="el-GR" dirty="0"/>
              <a:t>Το παραγωγικό δυναμικό του δάσους δεν υποβαθμίζεται αλλά </a:t>
            </a:r>
            <a:r>
              <a:rPr lang="el-GR" dirty="0" smtClean="0"/>
              <a:t>βελτιώνεται.</a:t>
            </a:r>
          </a:p>
          <a:p>
            <a:endParaRPr lang="el-GR" dirty="0"/>
          </a:p>
          <a:p>
            <a:pPr marL="0" indent="0" algn="ctr">
              <a:buNone/>
            </a:pPr>
            <a:r>
              <a:rPr lang="el-GR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</a:t>
            </a:r>
            <a:r>
              <a:rPr lang="el-GR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Το δάσος ή η δασική έκταση διαχειρίζεται έτσι ώστε να διατηρείται η ικανότητά του να παρέχει διαρκώς και σε άριστο συνδυασμό ξύλο, προστασία, νερό, αναψυχή και λοιπά χρήσιμα αγαθά για τις σημερινές και μελλοντικές γενιές του ανθρώπου</a:t>
            </a:r>
            <a:r>
              <a:rPr lang="el-GR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”</a:t>
            </a:r>
          </a:p>
          <a:p>
            <a:pPr marL="0" indent="0" algn="ctr">
              <a:buNone/>
            </a:pPr>
            <a:endParaRPr lang="el-GR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l-GR" b="1" dirty="0" smtClean="0"/>
              <a:t>ΥΛΟΧΡΗΣΤΙΚΗ – ΣΥΓΚΟΜΙΔΗ ΠΟΛΛΑΠΛΩΝ </a:t>
            </a:r>
            <a:r>
              <a:rPr lang="el-GR" b="1" dirty="0"/>
              <a:t>ΧΡΗΣΕΩΝ</a:t>
            </a:r>
          </a:p>
          <a:p>
            <a:pPr marL="0" indent="0" algn="ctr">
              <a:buNone/>
            </a:pPr>
            <a:endParaRPr lang="el-GR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8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685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Προεργασίες πριν την συγκομιδή 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46229" y="1313895"/>
            <a:ext cx="11007571" cy="4863068"/>
          </a:xfrm>
        </p:spPr>
        <p:txBody>
          <a:bodyPr/>
          <a:lstStyle/>
          <a:p>
            <a:pPr marL="0" indent="0">
              <a:buNone/>
            </a:pPr>
            <a:r>
              <a:rPr lang="el-GR" b="1" dirty="0" smtClean="0"/>
              <a:t> 2- Σχεδιασμός και κατασκευή μεταφορικών εγκαταστάσεων και διαμόρφωση χώρων συγκέντρωσης.</a:t>
            </a:r>
          </a:p>
          <a:p>
            <a:endParaRPr lang="el-GR" dirty="0"/>
          </a:p>
          <a:p>
            <a:r>
              <a:rPr lang="el-GR" dirty="0" smtClean="0"/>
              <a:t>Οδικό δίκτυο ( δασικοί δρόμοι , τρακτερόδρομοι, σύρτες, κορμοπλατείες συγκέντρωσης προϊόντων, διαπλατύνσεις δασικών δρόμων κ.λ.π. ) </a:t>
            </a:r>
          </a:p>
          <a:p>
            <a:endParaRPr lang="el-GR" dirty="0"/>
          </a:p>
          <a:p>
            <a:pPr algn="ctr"/>
            <a:r>
              <a:rPr lang="el-GR" dirty="0" smtClean="0"/>
              <a:t>Το κλάσμα παραγωγικότητας =  Ε/ Δ  πρέπει να είναι &gt; 1 </a:t>
            </a:r>
          </a:p>
          <a:p>
            <a:pPr marL="985838"/>
            <a:r>
              <a:rPr lang="el-GR" dirty="0" smtClean="0"/>
              <a:t>Ε= εισπράξεις από την πώληση του ξύλου .</a:t>
            </a:r>
          </a:p>
          <a:p>
            <a:pPr marL="985838"/>
            <a:r>
              <a:rPr lang="el-GR" dirty="0" smtClean="0"/>
              <a:t>Δ= δαπάνες συγκομιδής 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9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740</TotalTime>
  <Words>568</Words>
  <Application>Microsoft Office PowerPoint</Application>
  <PresentationFormat>Ευρεία οθόνη</PresentationFormat>
  <Paragraphs>99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2" baseType="lpstr">
      <vt:lpstr>Arial</vt:lpstr>
      <vt:lpstr>Cambria Math</vt:lpstr>
      <vt:lpstr>Century Gothic</vt:lpstr>
      <vt:lpstr>Wingdings 3</vt:lpstr>
      <vt:lpstr>Ιόν</vt:lpstr>
      <vt:lpstr>ΣΥΓΚΟΜΙΔΗ ΔΑΣΙΚΩΝ ΠΡΟΙΟΝΤΩΝ </vt:lpstr>
      <vt:lpstr>ΑΝΤΙΚΕΙΜΕΝΟ</vt:lpstr>
      <vt:lpstr>Συγκομιδή δασικών προϊόντων.</vt:lpstr>
      <vt:lpstr>Τακτική συγκομιδή </vt:lpstr>
      <vt:lpstr>Έκτακτη συγκομιδή </vt:lpstr>
      <vt:lpstr>Έκτακτη συγκομιδή- παραδείγματα</vt:lpstr>
      <vt:lpstr>Προεργασίες πριν την συγκομιδή </vt:lpstr>
      <vt:lpstr>Δασοπονία πολλαπλών σκοπών</vt:lpstr>
      <vt:lpstr>Προεργασίες πριν την συγκομιδή </vt:lpstr>
      <vt:lpstr>Προεργασίες πριν την συγκομιδή </vt:lpstr>
      <vt:lpstr>Προεργασίες πριν την συγκομιδή </vt:lpstr>
      <vt:lpstr>Προεργασίες πριν την συγκομιδή </vt:lpstr>
      <vt:lpstr>Συγκομιδή στο δάσος της Eλατιάς Δράμας.</vt:lpstr>
      <vt:lpstr>Συγκομιδή ξυλείας με χιόνι στο εξωτερικό</vt:lpstr>
      <vt:lpstr>Προεργασίες πριν την συγκομιδή </vt:lpstr>
      <vt:lpstr>Προεργασίες πριν την συγκομιδή 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ΣΥΓΚΟΜΙΔΗ ΔΑΣΙΚΩΝ ΠΡΟΙΟΝΤΩΝ</dc:title>
  <dc:creator>user</dc:creator>
  <cp:lastModifiedBy>user</cp:lastModifiedBy>
  <cp:revision>32</cp:revision>
  <dcterms:created xsi:type="dcterms:W3CDTF">2020-11-14T00:15:43Z</dcterms:created>
  <dcterms:modified xsi:type="dcterms:W3CDTF">2020-11-18T13:39:31Z</dcterms:modified>
</cp:coreProperties>
</file>