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4" r:id="rId5"/>
    <p:sldId id="260" r:id="rId6"/>
    <p:sldId id="298" r:id="rId7"/>
    <p:sldId id="262" r:id="rId8"/>
    <p:sldId id="281" r:id="rId9"/>
    <p:sldId id="261" r:id="rId10"/>
    <p:sldId id="263" r:id="rId11"/>
    <p:sldId id="297" r:id="rId12"/>
    <p:sldId id="266" r:id="rId13"/>
    <p:sldId id="264" r:id="rId14"/>
    <p:sldId id="282" r:id="rId15"/>
    <p:sldId id="288" r:id="rId16"/>
    <p:sldId id="295" r:id="rId17"/>
    <p:sldId id="289" r:id="rId18"/>
    <p:sldId id="296" r:id="rId19"/>
    <p:sldId id="2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6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01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76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3270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87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64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68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20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80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9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6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0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89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6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61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12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C882464-CC32-4618-A749-2A48E0E743AB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EB44C-317B-47B0-99E9-9FBD8DF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6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221942"/>
            <a:ext cx="8472256" cy="1754885"/>
          </a:xfrm>
        </p:spPr>
        <p:txBody>
          <a:bodyPr/>
          <a:lstStyle/>
          <a:p>
            <a:pPr algn="ctr"/>
            <a:r>
              <a:rPr lang="el-GR" b="1" dirty="0" smtClean="0"/>
              <a:t>ΦΕΛΛΟΣ -</a:t>
            </a:r>
            <a:r>
              <a:rPr lang="el-GR" sz="4400" b="1" dirty="0" smtClean="0"/>
              <a:t>1</a:t>
            </a:r>
            <a:r>
              <a:rPr lang="el-GR" sz="4400" b="1" baseline="30000" dirty="0"/>
              <a:t>0</a:t>
            </a:r>
            <a:r>
              <a:rPr lang="el-GR" sz="4400" b="1" dirty="0" smtClean="0"/>
              <a:t> </a:t>
            </a:r>
            <a:r>
              <a:rPr lang="el-GR" sz="4400" b="1" dirty="0" smtClean="0"/>
              <a:t>ΜΕΡΟΣ</a:t>
            </a:r>
            <a:br>
              <a:rPr lang="el-GR" sz="4400" b="1" dirty="0" smtClean="0"/>
            </a:br>
            <a:r>
              <a:rPr lang="el-GR" sz="4400" b="1" dirty="0" smtClean="0"/>
              <a:t>ΣΥΓΚΟΜΙΔΗ</a:t>
            </a:r>
            <a:endParaRPr lang="en-US" sz="4400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7615989" y="5415379"/>
            <a:ext cx="4090736" cy="1127464"/>
          </a:xfrm>
        </p:spPr>
        <p:txBody>
          <a:bodyPr/>
          <a:lstStyle/>
          <a:p>
            <a:pPr algn="ctr"/>
            <a:r>
              <a:rPr lang="el-GR" sz="2400" b="1" dirty="0" smtClean="0">
                <a:latin typeface="Comic Sans MS" panose="030F0702030302020204" pitchFamily="66" charset="0"/>
              </a:rPr>
              <a:t>ΑΙΔΙΝΙΔΗΣ ΣΤΡΑΤΟΣ</a:t>
            </a:r>
          </a:p>
          <a:p>
            <a:pPr algn="ctr"/>
            <a:r>
              <a:rPr lang="el-GR" sz="2400" b="1" dirty="0" smtClean="0">
                <a:latin typeface="Comic Sans MS" panose="030F0702030302020204" pitchFamily="66" charset="0"/>
              </a:rPr>
              <a:t>ΔΕΚ 2020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20" y="2244261"/>
            <a:ext cx="11004360" cy="308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2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007136" cy="58903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ΣΥΓΚΟΜΙΔΗ ΦΕΛΛΟΥ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44557" y="1073426"/>
            <a:ext cx="11009243" cy="5526157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FF00"/>
                </a:solidFill>
              </a:rPr>
              <a:t>Η πρώτη συγκομιδή</a:t>
            </a:r>
            <a:r>
              <a:rPr lang="el-GR" dirty="0">
                <a:solidFill>
                  <a:srgbClr val="FFFF00"/>
                </a:solidFill>
              </a:rPr>
              <a:t>,</a:t>
            </a:r>
            <a:r>
              <a:rPr lang="el-GR" dirty="0"/>
              <a:t> η οποία είναι γνωστή ως </a:t>
            </a:r>
            <a:r>
              <a:rPr lang="en-US" b="1" dirty="0" smtClean="0"/>
              <a:t>desb</a:t>
            </a:r>
            <a:r>
              <a:rPr lang="el-GR" b="1" dirty="0"/>
              <a:t>ó</a:t>
            </a:r>
            <a:r>
              <a:rPr lang="en-US" b="1" dirty="0" smtClean="0"/>
              <a:t>ia</a:t>
            </a:r>
            <a:r>
              <a:rPr lang="el-GR" b="1" dirty="0"/>
              <a:t> </a:t>
            </a:r>
            <a:r>
              <a:rPr lang="el-GR" dirty="0" smtClean="0"/>
              <a:t>, </a:t>
            </a:r>
            <a:r>
              <a:rPr lang="el-GR" dirty="0"/>
              <a:t>παράγει φελλό με πολύ ακανόνιστη δομή που είναι πολύ δύσκολο να </a:t>
            </a:r>
            <a:r>
              <a:rPr lang="el-GR" dirty="0" smtClean="0"/>
              <a:t>αποχωριστεί </a:t>
            </a:r>
            <a:r>
              <a:rPr lang="el-GR" dirty="0"/>
              <a:t>εύκολα.</a:t>
            </a:r>
            <a:r>
              <a:rPr lang="en-US" dirty="0"/>
              <a:t> </a:t>
            </a:r>
            <a:r>
              <a:rPr lang="el-GR" dirty="0"/>
              <a:t>Αυτός είναι ο αποκαλούμενος</a:t>
            </a:r>
            <a:r>
              <a:rPr lang="en-US" dirty="0"/>
              <a:t> </a:t>
            </a:r>
            <a:r>
              <a:rPr lang="el-GR" b="1" dirty="0">
                <a:solidFill>
                  <a:srgbClr val="FFFF00"/>
                </a:solidFill>
              </a:rPr>
              <a:t>παρθένος φελλός</a:t>
            </a:r>
            <a:r>
              <a:rPr lang="el-GR" b="1" dirty="0"/>
              <a:t>, </a:t>
            </a:r>
            <a:r>
              <a:rPr lang="el-GR" dirty="0"/>
              <a:t>ο</a:t>
            </a:r>
            <a:r>
              <a:rPr lang="en-US" dirty="0"/>
              <a:t> </a:t>
            </a:r>
            <a:r>
              <a:rPr lang="el-GR" dirty="0"/>
              <a:t>οποίος θα χρησιμοποιηθεί για εφαρμογές εκτός από τα πώματα φελλού 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(δάπεδα, μόνωση κλπ.), </a:t>
            </a:r>
            <a:r>
              <a:rPr lang="el-GR" dirty="0"/>
              <a:t>Καθώς η ποιότητά του απέχει πολύ από την απαραίτητη για την κατασκευή πωμάτων.</a:t>
            </a:r>
            <a:endParaRPr lang="en-US" dirty="0"/>
          </a:p>
          <a:p>
            <a:r>
              <a:rPr lang="el-GR" dirty="0"/>
              <a:t>Εννέα χρόνια αργότερα, η </a:t>
            </a:r>
            <a:r>
              <a:rPr lang="el-GR" b="1" dirty="0">
                <a:solidFill>
                  <a:srgbClr val="FFFF00"/>
                </a:solidFill>
              </a:rPr>
              <a:t>δεύτερη συγκομιδή</a:t>
            </a:r>
            <a:r>
              <a:rPr lang="el-GR" b="1" dirty="0"/>
              <a:t> </a:t>
            </a:r>
            <a:r>
              <a:rPr lang="el-GR" b="1" dirty="0" smtClean="0"/>
              <a:t>–</a:t>
            </a:r>
            <a:r>
              <a:rPr lang="en-US" b="1" dirty="0" smtClean="0"/>
              <a:t>secundeira</a:t>
            </a:r>
            <a:r>
              <a:rPr lang="el-GR" dirty="0" smtClean="0"/>
              <a:t>-παράγει </a:t>
            </a:r>
            <a:r>
              <a:rPr lang="el-GR" dirty="0"/>
              <a:t>υλικό με κανονική δομή, λιγότερο σκληρό, αλλά ακόμα ακατάλληλο για πώματα φελλού - </a:t>
            </a:r>
            <a:r>
              <a:rPr lang="el-GR" dirty="0" smtClean="0"/>
              <a:t>είναι γνωστός </a:t>
            </a:r>
            <a:r>
              <a:rPr lang="el-GR" dirty="0"/>
              <a:t>ως</a:t>
            </a:r>
            <a:r>
              <a:rPr lang="en-US" dirty="0"/>
              <a:t> </a:t>
            </a:r>
            <a:r>
              <a:rPr lang="el-GR" b="1" dirty="0" smtClean="0">
                <a:solidFill>
                  <a:srgbClr val="FFFF00"/>
                </a:solidFill>
              </a:rPr>
              <a:t>δευτερεύων φελλός</a:t>
            </a:r>
            <a:r>
              <a:rPr lang="en-US" dirty="0"/>
              <a:t> </a:t>
            </a:r>
            <a:r>
              <a:rPr lang="el-GR" dirty="0" smtClean="0"/>
              <a:t>.</a:t>
            </a:r>
          </a:p>
          <a:p>
            <a:r>
              <a:rPr lang="el-GR" dirty="0"/>
              <a:t>Από την </a:t>
            </a:r>
            <a:r>
              <a:rPr lang="el-GR" b="1" dirty="0">
                <a:solidFill>
                  <a:srgbClr val="FFFF00"/>
                </a:solidFill>
              </a:rPr>
              <a:t>τρίτη και μετέπειτα συγκομιδή </a:t>
            </a:r>
            <a:r>
              <a:rPr lang="el-GR" b="1" dirty="0" smtClean="0"/>
              <a:t>- </a:t>
            </a:r>
            <a:r>
              <a:rPr lang="en-US" b="1" dirty="0" smtClean="0"/>
              <a:t>amadia </a:t>
            </a:r>
            <a:r>
              <a:rPr lang="el-GR" b="1" dirty="0" smtClean="0"/>
              <a:t>- </a:t>
            </a:r>
            <a:r>
              <a:rPr lang="el-GR" dirty="0" smtClean="0"/>
              <a:t>λαμβάνεται </a:t>
            </a:r>
            <a:r>
              <a:rPr lang="el-GR" dirty="0"/>
              <a:t>ο φελλός με τις καλύτερες ιδιότητες, κατάλληλος για την παραγωγή</a:t>
            </a:r>
            <a:r>
              <a:rPr lang="en-US" dirty="0"/>
              <a:t> 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ποιοτικών </a:t>
            </a:r>
            <a:r>
              <a:rPr lang="el-G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πωμάτων </a:t>
            </a:r>
            <a:r>
              <a:rPr lang="el-G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φελλού</a:t>
            </a:r>
            <a:r>
              <a:rPr lang="en-US" dirty="0"/>
              <a:t> </a:t>
            </a:r>
            <a:r>
              <a:rPr lang="el-GR" dirty="0"/>
              <a:t>, καθώς η δομή του είναι κανονική με ομαλή εξωτερική και εσωτερική επιφάνεια.</a:t>
            </a:r>
            <a:r>
              <a:rPr lang="en-US" dirty="0"/>
              <a:t> </a:t>
            </a:r>
            <a:r>
              <a:rPr lang="el-GR" dirty="0"/>
              <a:t>Αυτός είναι ο λεγόμενος </a:t>
            </a:r>
            <a:r>
              <a:rPr lang="el-GR" b="1" dirty="0" smtClean="0"/>
              <a:t>φελλός </a:t>
            </a:r>
            <a:r>
              <a:rPr lang="el-GR" b="1" dirty="0"/>
              <a:t>αναπαραγωγής</a:t>
            </a:r>
            <a:r>
              <a:rPr lang="en-US" dirty="0"/>
              <a:t> </a:t>
            </a:r>
            <a:r>
              <a:rPr lang="el-GR" dirty="0"/>
              <a:t>.</a:t>
            </a:r>
            <a:r>
              <a:rPr lang="en-US" dirty="0"/>
              <a:t> </a:t>
            </a:r>
            <a:endParaRPr lang="el-GR" dirty="0" smtClean="0"/>
          </a:p>
          <a:p>
            <a:r>
              <a:rPr lang="el-GR" dirty="0"/>
              <a:t>Από τότε, η φελλόδρυς θα παράγει </a:t>
            </a:r>
            <a:r>
              <a:rPr lang="el-G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φελλό 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καλής ποιότητας </a:t>
            </a:r>
            <a:r>
              <a:rPr lang="el-GR" dirty="0"/>
              <a:t>κάθε εννέα χρόνια για περίπου </a:t>
            </a:r>
            <a:r>
              <a:rPr lang="el-GR" dirty="0" smtClean="0"/>
              <a:t>150 χρόνια, με </a:t>
            </a:r>
            <a:r>
              <a:rPr lang="el-GR" b="1" dirty="0" smtClean="0">
                <a:solidFill>
                  <a:srgbClr val="FFFF00"/>
                </a:solidFill>
              </a:rPr>
              <a:t>15 περίπου συγκομιδές φλοιού </a:t>
            </a:r>
            <a:r>
              <a:rPr lang="el-GR" dirty="0" smtClean="0"/>
              <a:t>καθόλη </a:t>
            </a:r>
            <a:r>
              <a:rPr lang="el-GR" dirty="0"/>
              <a:t>τη διάρκεια της ζωής </a:t>
            </a:r>
            <a:r>
              <a:rPr lang="el-GR" dirty="0" smtClean="0"/>
              <a:t>της ( περίπου 200 χρόνια).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066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2" y="363984"/>
            <a:ext cx="6331738" cy="843379"/>
          </a:xfrm>
        </p:spPr>
        <p:txBody>
          <a:bodyPr/>
          <a:lstStyle/>
          <a:p>
            <a:pPr algn="ctr"/>
            <a:r>
              <a:rPr lang="el-GR" dirty="0" smtClean="0"/>
              <a:t>ΣΥΓΚΟΜΙΔΗ ΦΕΛΛΟΥ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51" y="1695636"/>
            <a:ext cx="7467587" cy="465041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3169" y="153105"/>
            <a:ext cx="3894172" cy="210851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248" y="4563122"/>
            <a:ext cx="1743075" cy="218242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169" y="2412253"/>
            <a:ext cx="3645596" cy="200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98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92765"/>
            <a:ext cx="8811827" cy="728870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ΤΣΕΚΟΥΡΙ ΣΥΓΚΟΜΙΔΗΣ</a:t>
            </a:r>
            <a:endParaRPr lang="en-US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04800" y="821635"/>
            <a:ext cx="9957786" cy="1537252"/>
          </a:xfrm>
        </p:spPr>
        <p:txBody>
          <a:bodyPr>
            <a:normAutofit lnSpcReduction="10000"/>
          </a:bodyPr>
          <a:lstStyle/>
          <a:p>
            <a:r>
              <a:rPr lang="el-GR" sz="2400" dirty="0" smtClean="0">
                <a:latin typeface="Comic Sans MS" panose="030F0702030302020204" pitchFamily="66" charset="0"/>
              </a:rPr>
              <a:t>Το κύριο εργαλείο συγκομιδής είναι </a:t>
            </a:r>
            <a:r>
              <a:rPr lang="el-GR" sz="2400" dirty="0" smtClean="0">
                <a:latin typeface="Comic Sans MS" panose="030F0702030302020204" pitchFamily="66" charset="0"/>
              </a:rPr>
              <a:t>απλό</a:t>
            </a:r>
            <a:r>
              <a:rPr lang="el-GR" sz="2400" dirty="0">
                <a:latin typeface="Comic Sans MS" panose="030F0702030302020204" pitchFamily="66" charset="0"/>
              </a:rPr>
              <a:t>, μικρό και καμπυλωτό </a:t>
            </a:r>
            <a:r>
              <a:rPr lang="el-GR" sz="2400" dirty="0" smtClean="0">
                <a:latin typeface="Comic Sans MS" panose="030F0702030302020204" pitchFamily="66" charset="0"/>
              </a:rPr>
              <a:t>τσεκούρι , το </a:t>
            </a:r>
            <a:r>
              <a:rPr lang="en-US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machada corticeira </a:t>
            </a:r>
            <a:r>
              <a:rPr lang="el-GR" sz="2400" b="1" dirty="0" smtClean="0">
                <a:latin typeface="Comic Sans MS" panose="030F0702030302020204" pitchFamily="66" charset="0"/>
              </a:rPr>
              <a:t>, </a:t>
            </a:r>
            <a:r>
              <a:rPr lang="el-GR" sz="2400" dirty="0" smtClean="0">
                <a:latin typeface="Comic Sans MS" panose="030F0702030302020204" pitchFamily="66" charset="0"/>
              </a:rPr>
              <a:t>έμπειροι εργάτες οι </a:t>
            </a:r>
            <a:r>
              <a:rPr lang="en-US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descorti</a:t>
            </a:r>
            <a:r>
              <a:rPr lang="el-GR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ç</a:t>
            </a:r>
            <a:r>
              <a:rPr lang="en-US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adores</a:t>
            </a:r>
            <a:r>
              <a:rPr lang="en-U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el-GR" sz="2400" dirty="0" smtClean="0">
                <a:latin typeface="Comic Sans MS" panose="030F0702030302020204" pitchFamily="66" charset="0"/>
              </a:rPr>
              <a:t>αφαιρούν </a:t>
            </a:r>
            <a:r>
              <a:rPr lang="el-GR" sz="2400" dirty="0">
                <a:latin typeface="Comic Sans MS" panose="030F0702030302020204" pitchFamily="66" charset="0"/>
              </a:rPr>
              <a:t>το φελλό με αξιοσημείωτη ταχύτητα και </a:t>
            </a:r>
            <a:r>
              <a:rPr lang="el-GR" sz="2400" dirty="0" smtClean="0">
                <a:latin typeface="Comic Sans MS" panose="030F0702030302020204" pitchFamily="66" charset="0"/>
              </a:rPr>
              <a:t>μαεστρία</a:t>
            </a:r>
            <a:r>
              <a:rPr lang="el-GR" sz="2400" dirty="0">
                <a:latin typeface="Comic Sans MS" panose="030F0702030302020204" pitchFamily="66" charset="0"/>
              </a:rPr>
              <a:t>.</a:t>
            </a:r>
            <a:r>
              <a:rPr lang="el-GR" sz="2400" dirty="0" smtClean="0">
                <a:latin typeface="Comic Sans MS" panose="030F0702030302020204" pitchFamily="66" charset="0"/>
              </a:rPr>
              <a:t> </a:t>
            </a:r>
            <a:r>
              <a:rPr lang="el-GR" sz="2400" dirty="0" smtClean="0">
                <a:latin typeface="Comic Sans MS" panose="030F0702030302020204" pitchFamily="66" charset="0"/>
              </a:rPr>
              <a:t>Δουλεύουν </a:t>
            </a:r>
            <a:r>
              <a:rPr lang="el-GR" sz="2400" dirty="0">
                <a:latin typeface="Comic Sans MS" panose="030F0702030302020204" pitchFamily="66" charset="0"/>
              </a:rPr>
              <a:t>δύο άντρες για κάθε </a:t>
            </a:r>
            <a:r>
              <a:rPr lang="el-GR" sz="2400" dirty="0" smtClean="0">
                <a:latin typeface="Comic Sans MS" panose="030F0702030302020204" pitchFamily="66" charset="0"/>
              </a:rPr>
              <a:t>δέντρο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l-GR" sz="2400" dirty="0" smtClean="0">
                <a:latin typeface="Comic Sans MS" panose="030F0702030302020204" pitchFamily="66" charset="0"/>
              </a:rPr>
              <a:t>που συγκομίζεται.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5" y="2523926"/>
            <a:ext cx="4514517" cy="401800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804" y="2489396"/>
            <a:ext cx="2805262" cy="408706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756" y="2990199"/>
            <a:ext cx="3388610" cy="334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93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12035" y="397565"/>
            <a:ext cx="7222435" cy="702365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 smtClean="0">
                <a:latin typeface="Comic Sans MS" panose="030F0702030302020204" pitchFamily="66" charset="0"/>
              </a:rPr>
              <a:t>ΣΤΑΔΙΑ ΣΥΓΚΟΜΙΔΗΣ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97150" y="1245704"/>
            <a:ext cx="5308846" cy="48443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1" dirty="0"/>
              <a:t>Η συγκομιδή του φελλού</a:t>
            </a:r>
            <a:r>
              <a:rPr lang="el-GR" sz="2400" dirty="0"/>
              <a:t> πραγματοποιείται σε έξι στάδια</a:t>
            </a:r>
            <a:r>
              <a:rPr lang="el-GR" sz="2400" dirty="0" smtClean="0"/>
              <a:t>: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 smtClean="0"/>
              <a:t>Opening</a:t>
            </a:r>
            <a:r>
              <a:rPr lang="el-GR" sz="2400" b="1" dirty="0" smtClean="0"/>
              <a:t> -	 Άνοιγμα</a:t>
            </a:r>
            <a:endParaRPr lang="en-US" sz="2400" dirty="0"/>
          </a:p>
          <a:p>
            <a:r>
              <a:rPr lang="en-US" sz="2400" b="1" dirty="0" smtClean="0"/>
              <a:t>Separation</a:t>
            </a:r>
            <a:r>
              <a:rPr lang="el-GR" sz="2400" b="1" dirty="0" smtClean="0"/>
              <a:t> - 	Διαχωρισμός</a:t>
            </a:r>
            <a:endParaRPr lang="en-US" sz="2400" dirty="0"/>
          </a:p>
          <a:p>
            <a:r>
              <a:rPr lang="en-US" sz="2400" b="1" dirty="0" smtClean="0"/>
              <a:t>Dividing</a:t>
            </a:r>
            <a:r>
              <a:rPr lang="el-GR" sz="2400" b="1" dirty="0" smtClean="0"/>
              <a:t> - 	Διαίρεση</a:t>
            </a:r>
            <a:endParaRPr lang="en-US" sz="2400" dirty="0"/>
          </a:p>
          <a:p>
            <a:r>
              <a:rPr lang="en-US" sz="2400" b="1" dirty="0" smtClean="0"/>
              <a:t>Extracting</a:t>
            </a:r>
            <a:r>
              <a:rPr lang="el-GR" sz="2400" b="1" dirty="0" smtClean="0"/>
              <a:t> - 	Εξαγωγή</a:t>
            </a:r>
            <a:endParaRPr lang="en-US" sz="2400" dirty="0"/>
          </a:p>
          <a:p>
            <a:r>
              <a:rPr lang="en-US" sz="2400" b="1" dirty="0" smtClean="0"/>
              <a:t>Removing</a:t>
            </a:r>
            <a:r>
              <a:rPr lang="el-GR" sz="2400" b="1" dirty="0" smtClean="0"/>
              <a:t> - 	Απομάκρυνση</a:t>
            </a:r>
            <a:endParaRPr lang="en-US" sz="2400" dirty="0"/>
          </a:p>
          <a:p>
            <a:r>
              <a:rPr lang="en-US" sz="2400" b="1" dirty="0" smtClean="0"/>
              <a:t>Marking</a:t>
            </a:r>
            <a:r>
              <a:rPr lang="el-GR" sz="2400" b="1" dirty="0" smtClean="0"/>
              <a:t> - 	Σήμανση</a:t>
            </a:r>
            <a:endParaRPr lang="en-US" sz="24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522" y="1998122"/>
            <a:ext cx="4943061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89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86106" y="119270"/>
            <a:ext cx="3378451" cy="1272208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/>
              <a:t>ΣΤΑΔΙΑ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b="1" dirty="0" smtClean="0"/>
              <a:t>ΣΥΓΚΟΜΙΔΗΣ</a:t>
            </a:r>
            <a:endParaRPr lang="en-US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109" y="274029"/>
            <a:ext cx="4004770" cy="312318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695" y="119270"/>
            <a:ext cx="3224697" cy="319804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612" y="1899822"/>
            <a:ext cx="3155945" cy="393949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128" y="3506062"/>
            <a:ext cx="3128264" cy="313324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57" y="3792456"/>
            <a:ext cx="3558565" cy="284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48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4071" y="503583"/>
            <a:ext cx="5234608" cy="728869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 smtClean="0">
                <a:latin typeface="Comic Sans MS" panose="030F0702030302020204" pitchFamily="66" charset="0"/>
              </a:rPr>
              <a:t>ΣΥΓΚΟΜΙΔΗ ΦΕΛΛΟΥ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984" y="1696277"/>
            <a:ext cx="2253348" cy="434053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62" y="2128451"/>
            <a:ext cx="4591685" cy="347619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730" y="3191290"/>
            <a:ext cx="4390894" cy="318987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437" y="136895"/>
            <a:ext cx="4263480" cy="283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37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19596" y="452718"/>
            <a:ext cx="5805996" cy="2095173"/>
          </a:xfrm>
        </p:spPr>
        <p:txBody>
          <a:bodyPr/>
          <a:lstStyle/>
          <a:p>
            <a:pPr algn="ctr"/>
            <a:r>
              <a:rPr lang="el-GR" b="1" dirty="0" smtClean="0"/>
              <a:t>ΜΕΤΑΦΟΡΑ ΣΤ</a:t>
            </a:r>
            <a:r>
              <a:rPr lang="en-US" b="1" dirty="0" smtClean="0"/>
              <a:t>ON</a:t>
            </a:r>
            <a:r>
              <a:rPr lang="el-GR" b="1" dirty="0" smtClean="0"/>
              <a:t> ΧΩΡΟ  </a:t>
            </a:r>
            <a:br>
              <a:rPr lang="el-GR" b="1" dirty="0" smtClean="0"/>
            </a:br>
            <a:r>
              <a:rPr lang="el-GR" b="1" dirty="0" smtClean="0"/>
              <a:t>ΣΥΓΚΕΝΤΡΩΣΗΣ</a:t>
            </a:r>
            <a:endParaRPr lang="el-GR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297" y="2760955"/>
            <a:ext cx="4876800" cy="36576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841" y="3320249"/>
            <a:ext cx="4731999" cy="336040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265" y="291021"/>
            <a:ext cx="4201876" cy="280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93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7565" y="115410"/>
            <a:ext cx="5603740" cy="2956505"/>
          </a:xfrm>
        </p:spPr>
        <p:txBody>
          <a:bodyPr/>
          <a:lstStyle/>
          <a:p>
            <a:pPr algn="ctr"/>
            <a:r>
              <a:rPr lang="el-GR" b="1" dirty="0" smtClean="0"/>
              <a:t>ΣΤΟΙΒΑΞΗ</a:t>
            </a:r>
            <a:r>
              <a:rPr lang="en-US" b="1" dirty="0" smtClean="0"/>
              <a:t> </a:t>
            </a:r>
            <a:r>
              <a:rPr lang="el-GR" b="1" dirty="0" smtClean="0"/>
              <a:t>στο δάσος και αναμονή για μεταφορά στο εργοστάσιο</a:t>
            </a:r>
            <a:endParaRPr lang="en-US" b="1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80" y="3526481"/>
            <a:ext cx="5258910" cy="2650747"/>
          </a:xfrm>
          <a:prstGeom prst="rect">
            <a:avLst/>
          </a:prstGeo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464" y="3444386"/>
            <a:ext cx="4271144" cy="320335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464" y="115410"/>
            <a:ext cx="4682134" cy="295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8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62144"/>
            <a:ext cx="7920839" cy="1633491"/>
          </a:xfrm>
        </p:spPr>
        <p:txBody>
          <a:bodyPr/>
          <a:lstStyle/>
          <a:p>
            <a:pPr algn="ctr"/>
            <a:r>
              <a:rPr lang="el-GR" b="1" dirty="0"/>
              <a:t>ΜΕΤΑΦΟΡΑ ΣΤΟ ΕΡΓΟΣΤΑΣΙΟ </a:t>
            </a:r>
            <a:br>
              <a:rPr lang="el-GR" b="1" dirty="0"/>
            </a:br>
            <a:r>
              <a:rPr lang="el-GR" b="1" dirty="0"/>
              <a:t>ΓΙΑ ΕΠΕΞΕΡΓΑΣΙΑ</a:t>
            </a:r>
            <a:endParaRPr lang="el-GR" dirty="0"/>
          </a:p>
        </p:txBody>
      </p:sp>
      <p:pic>
        <p:nvPicPr>
          <p:cNvPr id="1026" name="Picture 2" descr="Cork, Cork Pieces. Many Detached Pieces Of Cork Oak Bark, Stacked On A  Truck, Ready To Transportation And Further Processing. Ale Stock Photo -  Image of nature, board: 10787379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1190" y="2602540"/>
            <a:ext cx="4606836" cy="274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22" y="2149701"/>
            <a:ext cx="5526997" cy="36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75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266331"/>
            <a:ext cx="9404723" cy="1518082"/>
          </a:xfrm>
        </p:spPr>
        <p:txBody>
          <a:bodyPr/>
          <a:lstStyle/>
          <a:p>
            <a:pPr algn="ctr"/>
            <a:r>
              <a:rPr lang="el-GR" b="1" dirty="0" smtClean="0">
                <a:latin typeface="Comic Sans MS" panose="030F0702030302020204" pitchFamily="66" charset="0"/>
              </a:rPr>
              <a:t>ΤΕΛΟΣ</a:t>
            </a:r>
            <a:br>
              <a:rPr lang="el-GR" b="1" dirty="0" smtClean="0">
                <a:latin typeface="Comic Sans MS" panose="030F0702030302020204" pitchFamily="66" charset="0"/>
              </a:rPr>
            </a:br>
            <a:r>
              <a:rPr lang="el-GR" b="1" dirty="0" smtClean="0">
                <a:latin typeface="Comic Sans MS" panose="030F0702030302020204" pitchFamily="66" charset="0"/>
              </a:rPr>
              <a:t>1</a:t>
            </a:r>
            <a:r>
              <a:rPr lang="el-GR" b="1" baseline="30000" dirty="0" smtClean="0">
                <a:latin typeface="Comic Sans MS" panose="030F0702030302020204" pitchFamily="66" charset="0"/>
              </a:rPr>
              <a:t>ου</a:t>
            </a:r>
            <a:r>
              <a:rPr lang="el-GR" b="1" dirty="0" smtClean="0">
                <a:latin typeface="Comic Sans MS" panose="030F0702030302020204" pitchFamily="66" charset="0"/>
              </a:rPr>
              <a:t> ΜΕΡΟΥΣ</a:t>
            </a:r>
            <a:endParaRPr lang="en-US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Αποτέλεσμα εικόνας για φελλος ΔΡΥ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6596" y="2467992"/>
            <a:ext cx="5370989" cy="345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52" y="1975096"/>
            <a:ext cx="581025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98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8971"/>
          </a:xfrm>
        </p:spPr>
        <p:txBody>
          <a:bodyPr>
            <a:normAutofit/>
          </a:bodyPr>
          <a:lstStyle/>
          <a:p>
            <a:pPr algn="ctr"/>
            <a:r>
              <a:rPr lang="el-GR" b="1" dirty="0" smtClean="0"/>
              <a:t>Το δένδρο-</a:t>
            </a:r>
            <a:r>
              <a:rPr lang="en-US" b="1" dirty="0" smtClean="0"/>
              <a:t>Quercus </a:t>
            </a:r>
            <a:r>
              <a:rPr lang="en-US" b="1" dirty="0"/>
              <a:t>suber </a:t>
            </a:r>
            <a:endParaRPr lang="en-US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975" y="1852429"/>
            <a:ext cx="4657140" cy="329462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390" y="3764131"/>
            <a:ext cx="2500981" cy="250098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782" y="1408589"/>
            <a:ext cx="2469094" cy="185334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380" y="1772530"/>
            <a:ext cx="2927648" cy="46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85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23591"/>
            <a:ext cx="10515600" cy="486009"/>
          </a:xfrm>
        </p:spPr>
        <p:txBody>
          <a:bodyPr>
            <a:noAutofit/>
          </a:bodyPr>
          <a:lstStyle/>
          <a:p>
            <a:pPr algn="ctr"/>
            <a:r>
              <a:rPr lang="el-GR" sz="2800" b="1" dirty="0" smtClean="0">
                <a:latin typeface="Comic Sans MS" panose="030F0702030302020204" pitchFamily="66" charset="0"/>
              </a:rPr>
              <a:t>ΦΥΣΙΚΗ ΕΞΑΠΛΩΣΗ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328" y="677713"/>
            <a:ext cx="11075343" cy="4854881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 rot="10800000" flipV="1">
            <a:off x="354269" y="5532594"/>
            <a:ext cx="11440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smtClean="0"/>
              <a:t>Νοτιοδυτική Ευρώπη </a:t>
            </a:r>
            <a:r>
              <a:rPr lang="el-GR" dirty="0"/>
              <a:t>και </a:t>
            </a:r>
            <a:r>
              <a:rPr lang="el-GR" dirty="0" smtClean="0"/>
              <a:t>Βορειοδυτική Αφρική</a:t>
            </a:r>
          </a:p>
          <a:p>
            <a:pPr algn="ctr"/>
            <a:r>
              <a:rPr lang="el-GR" dirty="0"/>
              <a:t>Η παγκόσμια παραγωγή φελλού είναι 340.000 τόνοι </a:t>
            </a:r>
            <a:r>
              <a:rPr lang="el-GR" dirty="0" smtClean="0"/>
              <a:t>ετησίως.</a:t>
            </a:r>
            <a:endParaRPr lang="en-US" dirty="0" smtClean="0"/>
          </a:p>
          <a:p>
            <a:r>
              <a:rPr lang="el-GR" dirty="0" smtClean="0"/>
              <a:t>Η </a:t>
            </a:r>
            <a:r>
              <a:rPr lang="el-GR" dirty="0"/>
              <a:t>Πορτογαλία συνεισφέρει περίπου </a:t>
            </a:r>
            <a:r>
              <a:rPr lang="el-GR" dirty="0" smtClean="0"/>
              <a:t>55</a:t>
            </a:r>
            <a:r>
              <a:rPr lang="el-GR" dirty="0"/>
              <a:t>% της παγκόσμιας παραγωγής φελλού, η Ισπανία περίπου </a:t>
            </a:r>
            <a:r>
              <a:rPr lang="el-GR" dirty="0" smtClean="0"/>
              <a:t>30</a:t>
            </a:r>
            <a:r>
              <a:rPr lang="el-GR" dirty="0"/>
              <a:t>% και άλλες χώρες </a:t>
            </a:r>
            <a:r>
              <a:rPr lang="el-GR" dirty="0" smtClean="0"/>
              <a:t>(</a:t>
            </a:r>
            <a:r>
              <a:rPr lang="en-US" dirty="0" smtClean="0"/>
              <a:t> </a:t>
            </a:r>
            <a:r>
              <a:rPr lang="el-GR" dirty="0" smtClean="0"/>
              <a:t>Αλγερία</a:t>
            </a:r>
            <a:r>
              <a:rPr lang="el-GR" dirty="0"/>
              <a:t>, η Γαλλία, η Ιταλία, το Μαρόκο και η Τυνησία) το υπόλοιπο 15</a:t>
            </a:r>
            <a:r>
              <a:rPr lang="el-GR" dirty="0" smtClean="0"/>
              <a:t>%.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38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09" y="106017"/>
            <a:ext cx="11516139" cy="665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09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7553" y="365125"/>
            <a:ext cx="8140824" cy="1481429"/>
          </a:xfrm>
        </p:spPr>
        <p:txBody>
          <a:bodyPr/>
          <a:lstStyle/>
          <a:p>
            <a:pPr algn="ctr"/>
            <a:r>
              <a:rPr lang="en-US" sz="4000" b="1" dirty="0"/>
              <a:t>Quercus </a:t>
            </a:r>
            <a:r>
              <a:rPr lang="en-US" sz="4000" b="1" dirty="0" smtClean="0"/>
              <a:t>suber</a:t>
            </a:r>
            <a:r>
              <a:rPr lang="el-GR" sz="4000" b="1" dirty="0" smtClean="0"/>
              <a:t>-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εξωτερικός φλοιός - ξ</a:t>
            </a:r>
            <a:r>
              <a:rPr lang="el-GR" sz="4000" b="1" dirty="0" smtClean="0"/>
              <a:t>ηρόφλοιο </a:t>
            </a:r>
            <a:r>
              <a:rPr lang="en-US" sz="4000" b="1" dirty="0" smtClean="0"/>
              <a:t> </a:t>
            </a:r>
            <a:endParaRPr lang="en-US" sz="4000" dirty="0"/>
          </a:p>
        </p:txBody>
      </p:sp>
      <p:pic>
        <p:nvPicPr>
          <p:cNvPr id="4" name="Θέση περιεχομένου 3" descr="Αποτέλεσμα εικόνας για cork oak (Quercus suber L.)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836" y="2692931"/>
            <a:ext cx="4272020" cy="377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33" y="2339965"/>
            <a:ext cx="2746821" cy="412983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774" y="630515"/>
            <a:ext cx="3993226" cy="284818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231" y="3975652"/>
            <a:ext cx="3741222" cy="249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2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6431" y="124287"/>
            <a:ext cx="6312023" cy="2450237"/>
          </a:xfrm>
        </p:spPr>
        <p:txBody>
          <a:bodyPr/>
          <a:lstStyle/>
          <a:p>
            <a:pPr algn="ctr"/>
            <a:r>
              <a:rPr lang="el-GR" dirty="0"/>
              <a:t>Το μεγαλύτερο δέντρο φελλού στον </a:t>
            </a:r>
            <a:r>
              <a:rPr lang="el-GR" dirty="0" smtClean="0"/>
              <a:t>κόσμο - </a:t>
            </a:r>
            <a:r>
              <a:rPr lang="en-US" dirty="0"/>
              <a:t>Whistler Tree 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86431" y="2246050"/>
            <a:ext cx="3968319" cy="4336741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Σ</a:t>
            </a:r>
            <a:r>
              <a:rPr lang="el-GR" dirty="0" smtClean="0"/>
              <a:t>την </a:t>
            </a:r>
            <a:r>
              <a:rPr lang="el-GR" dirty="0"/>
              <a:t>περιοχή </a:t>
            </a:r>
            <a:r>
              <a:rPr lang="el-GR" dirty="0" err="1"/>
              <a:t>Alentejo</a:t>
            </a:r>
            <a:r>
              <a:rPr lang="el-GR" dirty="0"/>
              <a:t> της Πορτογαλίας και είναι άνω των 230 ετών. Παράγει τα καλύτερα πώματα κρασιού κάθε 9 χρόνια από το 1820.</a:t>
            </a:r>
            <a:br>
              <a:rPr lang="el-GR" dirty="0"/>
            </a:br>
            <a:r>
              <a:rPr lang="el-GR" dirty="0" smtClean="0"/>
              <a:t>Η συγκομιδή  του </a:t>
            </a:r>
            <a:r>
              <a:rPr lang="el-GR" b="1" dirty="0" smtClean="0"/>
              <a:t>2009</a:t>
            </a:r>
            <a:r>
              <a:rPr lang="el-GR" dirty="0" smtClean="0"/>
              <a:t> </a:t>
            </a:r>
            <a:r>
              <a:rPr lang="el-GR" dirty="0"/>
              <a:t>απέδωσε 825 κιλά ακατέργαστου φελλού </a:t>
            </a:r>
            <a:r>
              <a:rPr lang="el-GR" dirty="0" smtClean="0"/>
              <a:t>– περίπου για </a:t>
            </a:r>
            <a:r>
              <a:rPr lang="el-GR" dirty="0"/>
              <a:t>100.000 μπουκάλια κρασιού. Συγκριτικά, η μέση </a:t>
            </a:r>
            <a:r>
              <a:rPr lang="el-GR" dirty="0" smtClean="0"/>
              <a:t>φελλόδρυς </a:t>
            </a:r>
            <a:r>
              <a:rPr lang="el-GR" dirty="0"/>
              <a:t>παράγει </a:t>
            </a:r>
            <a:r>
              <a:rPr lang="el-GR" dirty="0" smtClean="0"/>
              <a:t>πρώτη ύλη πώματα  για </a:t>
            </a:r>
            <a:r>
              <a:rPr lang="el-GR" dirty="0"/>
              <a:t>4.000 μπουκάλια.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733" y="2398634"/>
            <a:ext cx="2442580" cy="350945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0" y="124287"/>
            <a:ext cx="4876800" cy="36576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503" y="3897297"/>
            <a:ext cx="3356568" cy="251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5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9112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ΙΔΙΟΤΗΤΕΣ</a:t>
            </a:r>
            <a:endParaRPr lang="en-US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48575" y="808383"/>
            <a:ext cx="11576481" cy="57381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b="1" dirty="0"/>
              <a:t>Τι είναι όμως αυτό που κάνει τον φελλό τόσο ξεχωριστό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Η ιδιαίτερη δομή του φελλού του προσδίδει ένα αριθμό φυσικών ιδιοτήτων, όπως:</a:t>
            </a:r>
            <a:endParaRPr lang="en-US" dirty="0"/>
          </a:p>
          <a:p>
            <a:r>
              <a:rPr lang="el-GR" b="1" dirty="0">
                <a:solidFill>
                  <a:srgbClr val="FFC000"/>
                </a:solidFill>
              </a:rPr>
              <a:t>Ελαφρότητα</a:t>
            </a:r>
            <a:r>
              <a:rPr lang="el-GR" b="1" dirty="0"/>
              <a:t> :</a:t>
            </a:r>
            <a:r>
              <a:rPr lang="el-GR" dirty="0"/>
              <a:t> </a:t>
            </a:r>
            <a:r>
              <a:rPr lang="el-GR" dirty="0" smtClean="0"/>
              <a:t>Ειδικό βάρος 0,16</a:t>
            </a:r>
            <a:r>
              <a:rPr lang="en-US" dirty="0" smtClean="0"/>
              <a:t>-0,20</a:t>
            </a:r>
            <a:r>
              <a:rPr lang="el-GR" dirty="0" smtClean="0"/>
              <a:t> </a:t>
            </a:r>
            <a:r>
              <a:rPr lang="en-US" dirty="0" smtClean="0"/>
              <a:t>gr/cm3</a:t>
            </a:r>
            <a:r>
              <a:rPr lang="el-GR" dirty="0" smtClean="0"/>
              <a:t> </a:t>
            </a:r>
            <a:endParaRPr lang="en-US" dirty="0"/>
          </a:p>
          <a:p>
            <a:r>
              <a:rPr lang="el-GR" b="1" dirty="0">
                <a:solidFill>
                  <a:srgbClr val="FFC000"/>
                </a:solidFill>
              </a:rPr>
              <a:t>Ελαστικότητα </a:t>
            </a:r>
            <a:r>
              <a:rPr lang="el-GR" b="1" dirty="0"/>
              <a:t>:</a:t>
            </a:r>
            <a:r>
              <a:rPr lang="el-GR" dirty="0"/>
              <a:t> </a:t>
            </a:r>
            <a:r>
              <a:rPr lang="el-GR" dirty="0"/>
              <a:t>Ι</a:t>
            </a:r>
            <a:r>
              <a:rPr lang="el-GR" dirty="0" smtClean="0"/>
              <a:t>κανότητα </a:t>
            </a:r>
            <a:r>
              <a:rPr lang="el-GR" dirty="0"/>
              <a:t>να απορροφά κραδασμούς. </a:t>
            </a:r>
            <a:endParaRPr lang="en-US" dirty="0"/>
          </a:p>
          <a:p>
            <a:r>
              <a:rPr lang="el-GR" b="1" dirty="0">
                <a:solidFill>
                  <a:srgbClr val="FFC000"/>
                </a:solidFill>
              </a:rPr>
              <a:t>Στεγανότητα </a:t>
            </a:r>
            <a:r>
              <a:rPr lang="el-GR" b="1" dirty="0"/>
              <a:t>:</a:t>
            </a:r>
            <a:r>
              <a:rPr lang="el-GR" dirty="0"/>
              <a:t> </a:t>
            </a:r>
            <a:r>
              <a:rPr lang="el-GR" dirty="0"/>
              <a:t>Λ</a:t>
            </a:r>
            <a:r>
              <a:rPr lang="el-GR" dirty="0" smtClean="0"/>
              <a:t>όγω</a:t>
            </a:r>
            <a:r>
              <a:rPr lang="el-GR" dirty="0"/>
              <a:t>, </a:t>
            </a:r>
            <a:r>
              <a:rPr lang="el-GR" dirty="0" smtClean="0"/>
              <a:t>μεγάλης </a:t>
            </a:r>
            <a:r>
              <a:rPr lang="el-GR" dirty="0"/>
              <a:t>ποσότητας λιπαρών ουσιών (σουβερίνη, κερίνη, </a:t>
            </a:r>
            <a:r>
              <a:rPr lang="el-GR" dirty="0" smtClean="0"/>
              <a:t>κ.τ.λ</a:t>
            </a:r>
            <a:r>
              <a:rPr lang="el-GR" dirty="0"/>
              <a:t>.)</a:t>
            </a:r>
            <a:endParaRPr lang="en-US" dirty="0"/>
          </a:p>
          <a:p>
            <a:r>
              <a:rPr lang="el-GR" b="1" dirty="0">
                <a:solidFill>
                  <a:srgbClr val="FFC000"/>
                </a:solidFill>
              </a:rPr>
              <a:t>Μόνωση </a:t>
            </a:r>
            <a:r>
              <a:rPr lang="el-GR" b="1" dirty="0"/>
              <a:t>:</a:t>
            </a:r>
            <a:r>
              <a:rPr lang="el-GR" dirty="0"/>
              <a:t> Η σουβερίνη, προσδίδει στο φελλό την ιδιότητα να είναι αδιάβροχος, γεγονός που επιτρέπει στα κύτταρα να γεμίσουν με αέρα και να αποκτήσουν μια δυνατή ικανότητα μόνωσης από υγρά και αέρια. Επίσης η συμπαγής δομή του τον καθιστά ένα εξαιρετικά ηχομονωτικό υλικό.</a:t>
            </a:r>
            <a:endParaRPr lang="en-US" dirty="0"/>
          </a:p>
          <a:p>
            <a:r>
              <a:rPr lang="el-GR" b="1" dirty="0">
                <a:solidFill>
                  <a:srgbClr val="FFC000"/>
                </a:solidFill>
              </a:rPr>
              <a:t>Αδράνεια :</a:t>
            </a:r>
            <a:r>
              <a:rPr lang="el-GR" dirty="0"/>
              <a:t> Καθώς είναι ένας νεκρός ιστός μπορεί να θεωρηθεί ως αδρανής ουσία, χωρίς οσμή ή γεύση. Επομένως, έχει υψηλή υγειονομική αξία, ένα χαρακτηριστικό το οποίο εκτιμάται πολύ από τη βιομηχανία πωμάτων για φιάλες.</a:t>
            </a:r>
            <a:endParaRPr lang="en-US" dirty="0"/>
          </a:p>
          <a:p>
            <a:r>
              <a:rPr lang="el-GR" b="1" dirty="0">
                <a:solidFill>
                  <a:srgbClr val="FFC000"/>
                </a:solidFill>
              </a:rPr>
              <a:t>Αντοχή :</a:t>
            </a:r>
            <a:r>
              <a:rPr lang="el-GR" dirty="0"/>
              <a:t> </a:t>
            </a:r>
            <a:r>
              <a:rPr lang="el-GR" dirty="0" smtClean="0"/>
              <a:t>Αντέχει </a:t>
            </a:r>
            <a:r>
              <a:rPr lang="el-GR" dirty="0"/>
              <a:t>σε πολύ υψηλές και πολύ χαμηλές </a:t>
            </a:r>
            <a:r>
              <a:rPr lang="el-GR" dirty="0" smtClean="0"/>
              <a:t>θερμοκρασίες</a:t>
            </a:r>
            <a:r>
              <a:rPr lang="en-US" dirty="0" smtClean="0"/>
              <a:t>, </a:t>
            </a:r>
            <a:r>
              <a:rPr lang="el-GR" dirty="0" smtClean="0"/>
              <a:t>έχει αργή καύση. </a:t>
            </a:r>
            <a:r>
              <a:rPr lang="el-GR" dirty="0"/>
              <a:t>.Θα μπορούσαμε να τον θεωρήσουμε ως αναλλοίωτο και άφθαρτο υλικό</a:t>
            </a:r>
            <a:r>
              <a:rPr lang="el-GR" dirty="0" smtClean="0"/>
              <a:t>.</a:t>
            </a:r>
          </a:p>
          <a:p>
            <a:r>
              <a:rPr lang="el-GR" b="1" dirty="0" smtClean="0">
                <a:solidFill>
                  <a:srgbClr val="FFC000"/>
                </a:solidFill>
              </a:rPr>
              <a:t>Αντιστατικότητα </a:t>
            </a:r>
            <a:r>
              <a:rPr lang="el-GR" b="1" dirty="0" smtClean="0">
                <a:solidFill>
                  <a:srgbClr val="FFC000"/>
                </a:solidFill>
              </a:rPr>
              <a:t>και </a:t>
            </a:r>
            <a:r>
              <a:rPr lang="el-GR" b="1" dirty="0" smtClean="0">
                <a:solidFill>
                  <a:srgbClr val="FFC000"/>
                </a:solidFill>
              </a:rPr>
              <a:t>αντιαλλεργικότητα </a:t>
            </a:r>
            <a:r>
              <a:rPr lang="el-GR" b="1" dirty="0" smtClean="0"/>
              <a:t>.</a:t>
            </a:r>
            <a:r>
              <a:rPr lang="el-GR" dirty="0" smtClean="0"/>
              <a:t> </a:t>
            </a:r>
            <a:r>
              <a:rPr lang="el-GR" dirty="0"/>
              <a:t>Δεν απορροφά την σκόνη και εμποδίζει την εμφάνιση ακάρεων και συνεπώς συμβάλλει στην προστασία από τις αλλεργίες.</a:t>
            </a:r>
            <a:endParaRPr lang="en-US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03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92879"/>
            <a:ext cx="10515600" cy="933557"/>
          </a:xfrm>
        </p:spPr>
        <p:txBody>
          <a:bodyPr/>
          <a:lstStyle/>
          <a:p>
            <a:pPr algn="ctr"/>
            <a:r>
              <a:rPr lang="el-GR" b="1" dirty="0"/>
              <a:t>Χ</a:t>
            </a:r>
            <a:r>
              <a:rPr lang="el-GR" b="1" dirty="0" smtClean="0"/>
              <a:t>ημική </a:t>
            </a:r>
            <a:r>
              <a:rPr lang="el-GR" b="1" dirty="0" smtClean="0"/>
              <a:t>σύνθεση </a:t>
            </a:r>
            <a:r>
              <a:rPr lang="en-US" b="1" dirty="0"/>
              <a:t> </a:t>
            </a:r>
            <a:r>
              <a:rPr lang="el-GR" b="1" dirty="0" smtClean="0"/>
              <a:t>φελλού</a:t>
            </a:r>
            <a:endParaRPr lang="en-US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1640" y="1278385"/>
            <a:ext cx="5264458" cy="4660776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l-GR" sz="2800" b="1" dirty="0" smtClean="0"/>
              <a:t>Κύρια συστατικά</a:t>
            </a:r>
          </a:p>
          <a:p>
            <a:pPr marL="0" lvl="0" indent="0">
              <a:buNone/>
            </a:pPr>
            <a:endParaRPr lang="el-GR" sz="2800" b="1" dirty="0" smtClean="0"/>
          </a:p>
          <a:p>
            <a:pPr lvl="0"/>
            <a:r>
              <a:rPr lang="en-US" sz="2800" dirty="0" smtClean="0"/>
              <a:t>Suberin </a:t>
            </a:r>
            <a:r>
              <a:rPr lang="el-GR" sz="2800" dirty="0" smtClean="0"/>
              <a:t>-σουβερίνη 		(</a:t>
            </a:r>
            <a:r>
              <a:rPr lang="el-GR" sz="2800" dirty="0"/>
              <a:t>45%)</a:t>
            </a:r>
            <a:endParaRPr lang="en-US" sz="2800" dirty="0"/>
          </a:p>
          <a:p>
            <a:pPr lvl="0"/>
            <a:r>
              <a:rPr lang="en-US" sz="2800" dirty="0" smtClean="0"/>
              <a:t>Lignin</a:t>
            </a:r>
            <a:r>
              <a:rPr lang="el-GR" sz="2800" dirty="0" smtClean="0"/>
              <a:t>-</a:t>
            </a:r>
            <a:r>
              <a:rPr lang="en-US" sz="2800" dirty="0" smtClean="0"/>
              <a:t> </a:t>
            </a:r>
            <a:r>
              <a:rPr lang="el-GR" sz="2800" dirty="0" smtClean="0"/>
              <a:t>λιγνίνη 				(</a:t>
            </a:r>
            <a:r>
              <a:rPr lang="el-GR" sz="2800" dirty="0"/>
              <a:t>27%)</a:t>
            </a:r>
            <a:endParaRPr lang="en-US" sz="2800" dirty="0"/>
          </a:p>
          <a:p>
            <a:pPr lvl="0"/>
            <a:r>
              <a:rPr lang="en-US" sz="2800" dirty="0" smtClean="0"/>
              <a:t>Polysaccharides</a:t>
            </a:r>
            <a:r>
              <a:rPr lang="el-GR" sz="2800" dirty="0" smtClean="0"/>
              <a:t>-πολυσακχαρίτες 			(</a:t>
            </a:r>
            <a:r>
              <a:rPr lang="el-GR" sz="2800" dirty="0"/>
              <a:t>12%)</a:t>
            </a:r>
            <a:endParaRPr lang="en-US" sz="2800" dirty="0"/>
          </a:p>
          <a:p>
            <a:pPr lvl="0"/>
            <a:r>
              <a:rPr lang="en-US" sz="2800" dirty="0"/>
              <a:t>C</a:t>
            </a:r>
            <a:r>
              <a:rPr lang="en-US" sz="2800" dirty="0" smtClean="0"/>
              <a:t>eroids </a:t>
            </a:r>
            <a:r>
              <a:rPr lang="el-GR" sz="2800" dirty="0" smtClean="0"/>
              <a:t>- κερίνη 			(</a:t>
            </a:r>
            <a:r>
              <a:rPr lang="el-GR" sz="2800" dirty="0"/>
              <a:t>6%)</a:t>
            </a:r>
            <a:endParaRPr lang="en-US" sz="2800" dirty="0"/>
          </a:p>
          <a:p>
            <a:pPr lvl="0"/>
            <a:r>
              <a:rPr lang="en-US" sz="2800" dirty="0" smtClean="0"/>
              <a:t>Tannins</a:t>
            </a:r>
            <a:r>
              <a:rPr lang="el-GR" sz="2800" dirty="0" smtClean="0"/>
              <a:t>- τανίνες 			(</a:t>
            </a:r>
            <a:r>
              <a:rPr lang="el-GR" sz="2800" dirty="0"/>
              <a:t>6%)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738" y="1717634"/>
            <a:ext cx="5610846" cy="441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19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2279" y="278296"/>
            <a:ext cx="9069376" cy="702366"/>
          </a:xfrm>
        </p:spPr>
        <p:txBody>
          <a:bodyPr/>
          <a:lstStyle/>
          <a:p>
            <a:pPr algn="ctr"/>
            <a:r>
              <a:rPr lang="el-GR" b="1" dirty="0" smtClean="0"/>
              <a:t>ΣΥΓΚΟΜΙΔΗ ΦΕΛΛΟΥ</a:t>
            </a:r>
            <a:endParaRPr lang="en-US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4313" y="1165132"/>
            <a:ext cx="4333461" cy="5235668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Το </a:t>
            </a:r>
            <a:r>
              <a:rPr lang="el-GR" dirty="0"/>
              <a:t>κύριο προϊόν της φελλοφόρου δρυός είναι ο φελλός, που παράγεται από τον εξωτερικό φλοιό, ο οποίος αναπτύσσεται σε μεγάλο πάχος και αφαιρείται περιοδικά, αναπαραγόμενος από το </a:t>
            </a:r>
            <a:r>
              <a:rPr lang="el-GR" dirty="0" smtClean="0"/>
              <a:t>δένδρο.</a:t>
            </a:r>
          </a:p>
          <a:p>
            <a:r>
              <a:rPr lang="el-GR" dirty="0"/>
              <a:t>Η πρώτη συγκομιδή του φελλού γίνεται στα 25 χρόνια και έπειτα συλλέγεται κάθε 9 χρόνια, </a:t>
            </a:r>
            <a:r>
              <a:rPr lang="el-GR" dirty="0" smtClean="0"/>
              <a:t>από μέσα Μαΐου μέχρι τέλη Αυγούστου.</a:t>
            </a:r>
          </a:p>
          <a:p>
            <a:r>
              <a:rPr lang="el-GR" dirty="0"/>
              <a:t>Κάθε κορμός πρέπει να φτάσει σε περιφέρεια περίπου 70 </a:t>
            </a:r>
            <a:r>
              <a:rPr lang="en-US" dirty="0"/>
              <a:t>cm </a:t>
            </a:r>
            <a:r>
              <a:rPr lang="el-GR" dirty="0" smtClean="0"/>
              <a:t>στο στηθιαίο ύψος </a:t>
            </a:r>
          </a:p>
          <a:p>
            <a:r>
              <a:rPr lang="el-GR" dirty="0"/>
              <a:t>Από τότε, ο φελλός μπορεί να συγκομιστεί από το </a:t>
            </a:r>
            <a:r>
              <a:rPr lang="el-GR" dirty="0" smtClean="0"/>
              <a:t>δέντρο </a:t>
            </a:r>
            <a:r>
              <a:rPr lang="el-GR" dirty="0"/>
              <a:t>κατά μέσο όρο </a:t>
            </a:r>
            <a:r>
              <a:rPr lang="el-GR" dirty="0" smtClean="0"/>
              <a:t>εως</a:t>
            </a:r>
            <a:r>
              <a:rPr lang="el-GR" dirty="0" smtClean="0"/>
              <a:t>150 </a:t>
            </a:r>
            <a:r>
              <a:rPr lang="el-GR" dirty="0"/>
              <a:t>χρόνια.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932" y="2059747"/>
            <a:ext cx="3345163" cy="37448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253" y="2451652"/>
            <a:ext cx="3429215" cy="373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910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940</TotalTime>
  <Words>479</Words>
  <Application>Microsoft Office PowerPoint</Application>
  <PresentationFormat>Ευρεία οθόνη</PresentationFormat>
  <Paragraphs>58</Paragraphs>
  <Slides>19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Comic Sans MS</vt:lpstr>
      <vt:lpstr>Wingdings 3</vt:lpstr>
      <vt:lpstr>Ιόν</vt:lpstr>
      <vt:lpstr>ΦΕΛΛΟΣ -10 ΜΕΡΟΣ ΣΥΓΚΟΜΙΔΗ</vt:lpstr>
      <vt:lpstr>Το δένδρο-Quercus suber </vt:lpstr>
      <vt:lpstr>ΦΥΣΙΚΗ ΕΞΑΠΛΩΣΗ </vt:lpstr>
      <vt:lpstr>Παρουσίαση του PowerPoint</vt:lpstr>
      <vt:lpstr>Quercus suber-  εξωτερικός φλοιός - ξηρόφλοιο  </vt:lpstr>
      <vt:lpstr>Το μεγαλύτερο δέντρο φελλού στον κόσμο - Whistler Tree  </vt:lpstr>
      <vt:lpstr>ΙΔΙΟΤΗΤΕΣ</vt:lpstr>
      <vt:lpstr>Χημική σύνθεση  φελλού</vt:lpstr>
      <vt:lpstr>ΣΥΓΚΟΜΙΔΗ ΦΕΛΛΟΥ</vt:lpstr>
      <vt:lpstr>ΣΥΓΚΟΜΙΔΗ ΦΕΛΛΟΥ</vt:lpstr>
      <vt:lpstr>ΣΥΓΚΟΜΙΔΗ ΦΕΛΛΟΥ</vt:lpstr>
      <vt:lpstr>ΤΣΕΚΟΥΡΙ ΣΥΓΚΟΜΙΔΗΣ</vt:lpstr>
      <vt:lpstr>ΣΤΑΔΙΑ ΣΥΓΚΟΜΙΔΗΣ</vt:lpstr>
      <vt:lpstr>ΣΤΑΔΙΑ  ΣΥΓΚΟΜΙΔΗΣ</vt:lpstr>
      <vt:lpstr>ΣΥΓΚΟΜΙΔΗ ΦΕΛΛΟΥ</vt:lpstr>
      <vt:lpstr>ΜΕΤΑΦΟΡΑ ΣΤON ΧΩΡΟ   ΣΥΓΚΕΝΤΡΩΣΗΣ</vt:lpstr>
      <vt:lpstr>ΣΤΟΙΒΑΞΗ στο δάσος και αναμονή για μεταφορά στο εργοστάσιο</vt:lpstr>
      <vt:lpstr>ΜΕΤΑΦΟΡΑ ΣΤΟ ΕΡΓΟΣΤΑΣΙΟ  ΓΙΑ ΕΠΕΞΕΡΓΑΣΙΑ</vt:lpstr>
      <vt:lpstr>ΤΕΛΟΣ 1ου ΜΕΡΟΥΣ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ΦΕΛΛΟΣ</dc:title>
  <dc:creator>stratos01</dc:creator>
  <cp:lastModifiedBy>user</cp:lastModifiedBy>
  <cp:revision>57</cp:revision>
  <dcterms:created xsi:type="dcterms:W3CDTF">2020-03-04T00:22:57Z</dcterms:created>
  <dcterms:modified xsi:type="dcterms:W3CDTF">2020-12-21T13:52:32Z</dcterms:modified>
</cp:coreProperties>
</file>