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80" r:id="rId6"/>
    <p:sldId id="260" r:id="rId7"/>
    <p:sldId id="261" r:id="rId8"/>
    <p:sldId id="262" r:id="rId9"/>
    <p:sldId id="270" r:id="rId10"/>
    <p:sldId id="263" r:id="rId11"/>
    <p:sldId id="264" r:id="rId12"/>
    <p:sldId id="271" r:id="rId13"/>
    <p:sldId id="275" r:id="rId14"/>
    <p:sldId id="265" r:id="rId15"/>
    <p:sldId id="266" r:id="rId16"/>
    <p:sldId id="290" r:id="rId17"/>
    <p:sldId id="289" r:id="rId18"/>
    <p:sldId id="273" r:id="rId19"/>
    <p:sldId id="274" r:id="rId20"/>
    <p:sldId id="272" r:id="rId21"/>
    <p:sldId id="267" r:id="rId22"/>
    <p:sldId id="268" r:id="rId23"/>
    <p:sldId id="269" r:id="rId24"/>
    <p:sldId id="286" r:id="rId25"/>
    <p:sldId id="278" r:id="rId26"/>
    <p:sldId id="277" r:id="rId27"/>
    <p:sldId id="276" r:id="rId28"/>
    <p:sldId id="279" r:id="rId29"/>
    <p:sldId id="281" r:id="rId30"/>
    <p:sldId id="282" r:id="rId31"/>
    <p:sldId id="283" r:id="rId32"/>
    <p:sldId id="284" r:id="rId33"/>
    <p:sldId id="285"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561" autoAdjust="0"/>
  </p:normalViewPr>
  <p:slideViewPr>
    <p:cSldViewPr snapToGrid="0">
      <p:cViewPr varScale="1">
        <p:scale>
          <a:sx n="81" d="100"/>
          <a:sy n="81" d="100"/>
        </p:scale>
        <p:origin x="677"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51207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36F484D-778C-46A0-8E89-2E6C50672B42}"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84364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1654247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80381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162458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599889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762645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2812452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52348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66434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15680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36F484D-778C-46A0-8E89-2E6C50672B42}"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820026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436F484D-778C-46A0-8E89-2E6C50672B42}" type="datetimeFigureOut">
              <a:rPr lang="en-US" smtClean="0"/>
              <a:t>4/14/2021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190430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0211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272549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436F484D-778C-46A0-8E89-2E6C50672B42}" type="datetimeFigureOut">
              <a:rPr lang="en-US" smtClean="0"/>
              <a:t>4/14/2021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146323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36F484D-778C-46A0-8E89-2E6C50672B42}"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8E754-A260-4FED-B43B-F9539FCEA297}" type="slidenum">
              <a:rPr lang="en-US" smtClean="0"/>
              <a:t>‹#›</a:t>
            </a:fld>
            <a:endParaRPr lang="en-US"/>
          </a:p>
        </p:txBody>
      </p:sp>
    </p:spTree>
    <p:extLst>
      <p:ext uri="{BB962C8B-B14F-4D97-AF65-F5344CB8AC3E}">
        <p14:creationId xmlns:p14="http://schemas.microsoft.com/office/powerpoint/2010/main" val="360433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36F484D-778C-46A0-8E89-2E6C50672B42}" type="datetimeFigureOut">
              <a:rPr lang="en-US" smtClean="0"/>
              <a:t>4/14/2021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0F8E754-A260-4FED-B43B-F9539FCEA297}" type="slidenum">
              <a:rPr lang="en-US" smtClean="0"/>
              <a:t>‹#›</a:t>
            </a:fld>
            <a:endParaRPr lang="en-US"/>
          </a:p>
        </p:txBody>
      </p:sp>
    </p:spTree>
    <p:extLst>
      <p:ext uri="{BB962C8B-B14F-4D97-AF65-F5344CB8AC3E}">
        <p14:creationId xmlns:p14="http://schemas.microsoft.com/office/powerpoint/2010/main" val="2490989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wood-database.com/wood-articles/dimensional-shrinkag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xyloepiplo.gr/wp-content/uploads/2016/09/sxima-xyleias.jpg"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95926" y="295423"/>
            <a:ext cx="9351389" cy="1354268"/>
          </a:xfrm>
        </p:spPr>
        <p:txBody>
          <a:bodyPr>
            <a:normAutofit/>
          </a:bodyPr>
          <a:lstStyle/>
          <a:p>
            <a:pPr algn="ctr"/>
            <a:r>
              <a:rPr lang="el-GR" sz="4000" b="1" dirty="0"/>
              <a:t>ΥΓΡΟΣΚΟΠΙΚΟΤΗΤΑ </a:t>
            </a:r>
            <a:r>
              <a:rPr lang="el-GR" sz="4000" b="1" dirty="0" smtClean="0"/>
              <a:t>- ΚΙΝΗΤΙΚΟΤΗΤΑ </a:t>
            </a:r>
            <a:r>
              <a:rPr lang="el-GR" sz="4000" b="1" dirty="0"/>
              <a:t>ΞΥΛΟΥ ΚΑΙ ΠΡΟΙΟΝΤΩΝ </a:t>
            </a:r>
            <a:r>
              <a:rPr lang="el-GR" sz="4000" b="1" dirty="0" smtClean="0"/>
              <a:t>ΞΥΛΟΥ</a:t>
            </a:r>
            <a:endParaRPr lang="en-US" sz="4000" b="1" dirty="0"/>
          </a:p>
        </p:txBody>
      </p:sp>
      <p:sp>
        <p:nvSpPr>
          <p:cNvPr id="3" name="Υπότιτλος 2"/>
          <p:cNvSpPr>
            <a:spLocks noGrp="1"/>
          </p:cNvSpPr>
          <p:nvPr>
            <p:ph type="subTitle" idx="1"/>
          </p:nvPr>
        </p:nvSpPr>
        <p:spPr>
          <a:xfrm flipH="1">
            <a:off x="5194169" y="3591612"/>
            <a:ext cx="2696066" cy="1300899"/>
          </a:xfrm>
        </p:spPr>
        <p:txBody>
          <a:bodyPr>
            <a:normAutofit/>
          </a:bodyPr>
          <a:lstStyle/>
          <a:p>
            <a:pPr algn="ctr"/>
            <a:r>
              <a:rPr lang="el-GR" b="1" dirty="0" smtClean="0"/>
              <a:t>ΑΙΔΙΝΙΔΗΣ ΕΥΣΤΡΑΤΙΟΣ</a:t>
            </a:r>
          </a:p>
          <a:p>
            <a:pPr algn="ctr"/>
            <a:r>
              <a:rPr lang="el-GR" b="1" dirty="0" smtClean="0"/>
              <a:t>ΑΠΡΙΛΙΟΣ 202</a:t>
            </a:r>
            <a:r>
              <a:rPr lang="en-US" b="1" dirty="0" smtClean="0"/>
              <a:t>1</a:t>
            </a:r>
            <a:endParaRPr lang="en-US" b="1"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5367" y="2157287"/>
            <a:ext cx="3629627" cy="3924967"/>
          </a:xfrm>
          <a:prstGeom prst="rect">
            <a:avLst/>
          </a:prstGeom>
        </p:spPr>
      </p:pic>
      <p:pic>
        <p:nvPicPr>
          <p:cNvPr id="5" name="Εικόνα 4"/>
          <p:cNvPicPr>
            <a:picLocks noChangeAspect="1"/>
          </p:cNvPicPr>
          <p:nvPr/>
        </p:nvPicPr>
        <p:blipFill>
          <a:blip r:embed="rId3"/>
          <a:stretch>
            <a:fillRect/>
          </a:stretch>
        </p:blipFill>
        <p:spPr>
          <a:xfrm>
            <a:off x="395926" y="1946892"/>
            <a:ext cx="4515440" cy="4345756"/>
          </a:xfrm>
          <a:prstGeom prst="rect">
            <a:avLst/>
          </a:prstGeom>
        </p:spPr>
      </p:pic>
    </p:spTree>
    <p:extLst>
      <p:ext uri="{BB962C8B-B14F-4D97-AF65-F5344CB8AC3E}">
        <p14:creationId xmlns:p14="http://schemas.microsoft.com/office/powerpoint/2010/main" val="207653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8298" y="65988"/>
            <a:ext cx="8626552" cy="433634"/>
          </a:xfrm>
        </p:spPr>
        <p:txBody>
          <a:bodyPr>
            <a:normAutofit fontScale="90000"/>
          </a:bodyPr>
          <a:lstStyle/>
          <a:p>
            <a:pPr algn="ctr"/>
            <a:r>
              <a:rPr lang="el-GR" sz="2400" b="1" dirty="0"/>
              <a:t>ΣΤΑΔΙΑ –ΜΕΤΑΒΟΛΕΣ ΚΥΤΤΑΡΟΥ ΚΑΙ ΥΓΡΑΣΙΑ </a:t>
            </a:r>
            <a:endParaRPr lang="en-US" sz="24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8791" y="499621"/>
            <a:ext cx="11689237" cy="6221689"/>
          </a:xfrm>
          <a:prstGeom prst="rect">
            <a:avLst/>
          </a:prstGeom>
        </p:spPr>
      </p:pic>
    </p:spTree>
    <p:extLst>
      <p:ext uri="{BB962C8B-B14F-4D97-AF65-F5344CB8AC3E}">
        <p14:creationId xmlns:p14="http://schemas.microsoft.com/office/powerpoint/2010/main" val="403712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9938" y="121024"/>
            <a:ext cx="4986781" cy="708535"/>
          </a:xfrm>
        </p:spPr>
        <p:txBody>
          <a:bodyPr>
            <a:normAutofit fontScale="90000"/>
          </a:bodyPr>
          <a:lstStyle/>
          <a:p>
            <a:r>
              <a:rPr lang="el-GR" sz="2400" b="1" dirty="0"/>
              <a:t>ΣΤΑΔΙΑ –ΜΕΤΑΒΟΛΕΣ ΚΥΤΤΑΡΟΥ ΚΑΙ ΥΓΡΑΣΙΑ </a:t>
            </a:r>
            <a:endParaRPr lang="en-US" sz="2400" dirty="0"/>
          </a:p>
        </p:txBody>
      </p:sp>
      <p:pic>
        <p:nvPicPr>
          <p:cNvPr id="4" name="Θέση περιεχομένου 3"/>
          <p:cNvPicPr>
            <a:picLocks noGrp="1" noChangeAspect="1"/>
          </p:cNvPicPr>
          <p:nvPr>
            <p:ph idx="1"/>
          </p:nvPr>
        </p:nvPicPr>
        <p:blipFill>
          <a:blip r:embed="rId2"/>
          <a:stretch>
            <a:fillRect/>
          </a:stretch>
        </p:blipFill>
        <p:spPr>
          <a:xfrm>
            <a:off x="6777872" y="405353"/>
            <a:ext cx="5335571" cy="5929459"/>
          </a:xfrm>
          <a:prstGeom prst="rect">
            <a:avLst/>
          </a:prstGeom>
        </p:spPr>
      </p:pic>
      <p:pic>
        <p:nvPicPr>
          <p:cNvPr id="5" name="Εικόνα 4"/>
          <p:cNvPicPr>
            <a:picLocks noChangeAspect="1"/>
          </p:cNvPicPr>
          <p:nvPr/>
        </p:nvPicPr>
        <p:blipFill>
          <a:blip r:embed="rId3"/>
          <a:stretch>
            <a:fillRect/>
          </a:stretch>
        </p:blipFill>
        <p:spPr>
          <a:xfrm>
            <a:off x="173887" y="970961"/>
            <a:ext cx="6407408" cy="5363851"/>
          </a:xfrm>
          <a:prstGeom prst="rect">
            <a:avLst/>
          </a:prstGeom>
        </p:spPr>
      </p:pic>
    </p:spTree>
    <p:extLst>
      <p:ext uri="{BB962C8B-B14F-4D97-AF65-F5344CB8AC3E}">
        <p14:creationId xmlns:p14="http://schemas.microsoft.com/office/powerpoint/2010/main" val="157522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9624" y="134472"/>
            <a:ext cx="9557947" cy="619672"/>
          </a:xfrm>
        </p:spPr>
        <p:txBody>
          <a:bodyPr>
            <a:normAutofit/>
          </a:bodyPr>
          <a:lstStyle/>
          <a:p>
            <a:r>
              <a:rPr lang="el-GR" sz="2400" b="1" dirty="0" smtClean="0"/>
              <a:t>Συμπεριφορά ξύλου και επίπεδα υγρασίας του</a:t>
            </a:r>
            <a:endParaRPr lang="en-US" sz="2400" b="1" dirty="0"/>
          </a:p>
        </p:txBody>
      </p:sp>
      <p:sp>
        <p:nvSpPr>
          <p:cNvPr id="3" name="Θέση περιεχομένου 2"/>
          <p:cNvSpPr>
            <a:spLocks noGrp="1"/>
          </p:cNvSpPr>
          <p:nvPr>
            <p:ph idx="1"/>
          </p:nvPr>
        </p:nvSpPr>
        <p:spPr>
          <a:xfrm>
            <a:off x="349624" y="5596798"/>
            <a:ext cx="11004176" cy="978814"/>
          </a:xfrm>
        </p:spPr>
        <p:txBody>
          <a:bodyPr>
            <a:normAutofit/>
          </a:bodyPr>
          <a:lstStyle/>
          <a:p>
            <a:pPr marL="0" indent="0">
              <a:buNone/>
            </a:pPr>
            <a:r>
              <a:rPr lang="el-GR" dirty="0" smtClean="0"/>
              <a:t>Το ξύλο έχει διαστασιολογική  κινητικότητα από το ξηρό ποσοστό υγρασίας του  μέχρι το σημείο ινοκόρου  του( </a:t>
            </a:r>
            <a:r>
              <a:rPr lang="el-GR" dirty="0"/>
              <a:t>28-30 </a:t>
            </a:r>
            <a:r>
              <a:rPr lang="el-GR" dirty="0" smtClean="0"/>
              <a:t>% περιεχομένης υγρασίας </a:t>
            </a:r>
            <a:r>
              <a:rPr lang="el-GR" dirty="0"/>
              <a:t>) </a:t>
            </a:r>
            <a:endParaRPr lang="en-US"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952" y="754144"/>
            <a:ext cx="6297104" cy="475111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0738" y="650450"/>
            <a:ext cx="5326143" cy="4675694"/>
          </a:xfrm>
          <a:prstGeom prst="rect">
            <a:avLst/>
          </a:prstGeom>
        </p:spPr>
      </p:pic>
    </p:spTree>
    <p:extLst>
      <p:ext uri="{BB962C8B-B14F-4D97-AF65-F5344CB8AC3E}">
        <p14:creationId xmlns:p14="http://schemas.microsoft.com/office/powerpoint/2010/main" val="610731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2633" y="424206"/>
            <a:ext cx="4037907" cy="5114948"/>
          </a:xfrm>
        </p:spPr>
        <p:txBody>
          <a:bodyPr>
            <a:normAutofit/>
          </a:bodyPr>
          <a:lstStyle/>
          <a:p>
            <a:r>
              <a:rPr lang="el-GR" sz="2400" b="1" dirty="0" smtClean="0"/>
              <a:t/>
            </a:r>
            <a:br>
              <a:rPr lang="el-GR" sz="2400" b="1" dirty="0" smtClean="0"/>
            </a:br>
            <a:r>
              <a:rPr lang="el-GR" sz="2400" b="1" dirty="0"/>
              <a:t/>
            </a:r>
            <a:br>
              <a:rPr lang="el-GR" sz="2400" b="1" dirty="0"/>
            </a:br>
            <a:r>
              <a:rPr lang="el-GR" sz="2400" b="1" dirty="0" smtClean="0"/>
              <a:t>ΠΟΣΟΣΤΑ ΠΕΡΙΕΧΟΜΕΝΗΣ ΥΓΡΑΣΙΑΣ  ΣΕ</a:t>
            </a:r>
            <a:br>
              <a:rPr lang="el-GR" sz="2400" b="1" dirty="0" smtClean="0"/>
            </a:br>
            <a:r>
              <a:rPr lang="el-GR" sz="2400" b="1" dirty="0" smtClean="0"/>
              <a:t>ΦΡΕΣΚΟΚΟΜΕΝΑ-</a:t>
            </a:r>
            <a:br>
              <a:rPr lang="el-GR" sz="2400" b="1" dirty="0" smtClean="0"/>
            </a:br>
            <a:r>
              <a:rPr lang="el-GR" sz="2400" b="1" dirty="0" smtClean="0"/>
              <a:t>ΥΛΟΤΟΜΗΜΕΝΑ ΔΕΝΔΡΑ </a:t>
            </a:r>
            <a:r>
              <a:rPr lang="el-GR" sz="2400" b="1" dirty="0"/>
              <a:t/>
            </a:r>
            <a:br>
              <a:rPr lang="el-GR" sz="2400" b="1" dirty="0"/>
            </a:br>
            <a:r>
              <a:rPr lang="el-GR" sz="2400" b="1" dirty="0" smtClean="0"/>
              <a:t>ΣΤΟ </a:t>
            </a:r>
            <a:br>
              <a:rPr lang="el-GR" sz="2400" b="1" dirty="0" smtClean="0"/>
            </a:br>
            <a:r>
              <a:rPr lang="el-GR" sz="2400" b="1" dirty="0" smtClean="0"/>
              <a:t>ΕΓΚΑΡΔΙΟ </a:t>
            </a:r>
            <a:br>
              <a:rPr lang="el-GR" sz="2400" b="1" dirty="0" smtClean="0"/>
            </a:br>
            <a:r>
              <a:rPr lang="el-GR" sz="2400" b="1" dirty="0" smtClean="0"/>
              <a:t>ΚΑΙ ΣΤΟ </a:t>
            </a:r>
            <a:br>
              <a:rPr lang="el-GR" sz="2400" b="1" dirty="0" smtClean="0"/>
            </a:br>
            <a:r>
              <a:rPr lang="el-GR" sz="2400" b="1" dirty="0" smtClean="0"/>
              <a:t>ΣΟΜΦΟ ΞΥΛΟ</a:t>
            </a:r>
            <a:endParaRPr lang="en-US" sz="24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22389" y="112161"/>
            <a:ext cx="5989106" cy="6636471"/>
          </a:xfrm>
          <a:prstGeom prst="rect">
            <a:avLst/>
          </a:prstGeom>
        </p:spPr>
      </p:pic>
    </p:spTree>
    <p:extLst>
      <p:ext uri="{BB962C8B-B14F-4D97-AF65-F5344CB8AC3E}">
        <p14:creationId xmlns:p14="http://schemas.microsoft.com/office/powerpoint/2010/main" val="233842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1062" y="365125"/>
            <a:ext cx="9725438" cy="720725"/>
          </a:xfrm>
        </p:spPr>
        <p:txBody>
          <a:bodyPr>
            <a:normAutofit fontScale="90000"/>
          </a:bodyPr>
          <a:lstStyle/>
          <a:p>
            <a:pPr algn="ctr"/>
            <a:r>
              <a:rPr lang="el-GR" b="1" dirty="0" smtClean="0"/>
              <a:t>ΑΝΙΣΟΤΡΟΠΙΑ ΤΟΥ ΞΥΛΟΥ στην υγρασία</a:t>
            </a:r>
            <a:endParaRPr lang="en-US" b="1" dirty="0"/>
          </a:p>
        </p:txBody>
      </p:sp>
      <p:sp>
        <p:nvSpPr>
          <p:cNvPr id="3" name="Θέση περιεχομένου 2"/>
          <p:cNvSpPr>
            <a:spLocks noGrp="1"/>
          </p:cNvSpPr>
          <p:nvPr>
            <p:ph idx="1"/>
          </p:nvPr>
        </p:nvSpPr>
        <p:spPr>
          <a:xfrm>
            <a:off x="152400" y="1085850"/>
            <a:ext cx="6206067" cy="5091114"/>
          </a:xfrm>
        </p:spPr>
        <p:txBody>
          <a:bodyPr>
            <a:normAutofit/>
          </a:bodyPr>
          <a:lstStyle/>
          <a:p>
            <a:r>
              <a:rPr lang="el-GR" b="1" dirty="0" smtClean="0"/>
              <a:t>ΔΙΟΓΚΩΣΗ (</a:t>
            </a:r>
            <a:r>
              <a:rPr lang="en-US" b="1" dirty="0" smtClean="0"/>
              <a:t> Swelling) </a:t>
            </a:r>
            <a:r>
              <a:rPr lang="el-GR" b="1" dirty="0" smtClean="0"/>
              <a:t>= </a:t>
            </a:r>
            <a:r>
              <a:rPr lang="el-GR" dirty="0" smtClean="0"/>
              <a:t>Το ξύλο καθώς προσλαμβάνει υγρασία μεγαλώνει σε διαστάσεις</a:t>
            </a:r>
            <a:endParaRPr lang="el-GR" dirty="0"/>
          </a:p>
          <a:p>
            <a:r>
              <a:rPr lang="el-GR" b="1" dirty="0" smtClean="0"/>
              <a:t>ΡΙΚΝΩΣΗ (</a:t>
            </a:r>
            <a:r>
              <a:rPr lang="en-US" b="1" dirty="0" smtClean="0"/>
              <a:t>Shrinkage </a:t>
            </a:r>
            <a:r>
              <a:rPr lang="el-GR" b="1" dirty="0" smtClean="0"/>
              <a:t>)=</a:t>
            </a:r>
            <a:r>
              <a:rPr lang="el-GR" dirty="0" smtClean="0"/>
              <a:t>Το ξύλο καθώς αποβάλει υγρασία μειώνεται σε διαστάσεις</a:t>
            </a:r>
          </a:p>
          <a:p>
            <a:r>
              <a:rPr lang="el-GR" dirty="0" smtClean="0"/>
              <a:t> Η μεταβολή των διαστάσεων στους 3 άξονες δεν είναι ίδια , διαφέρει ανάμεσα στα διάφορα ξύλα αλλά κατά </a:t>
            </a:r>
            <a:r>
              <a:rPr lang="el-GR" b="1" dirty="0" smtClean="0">
                <a:solidFill>
                  <a:srgbClr val="FFC000"/>
                </a:solidFill>
              </a:rPr>
              <a:t>μέσο όρο </a:t>
            </a:r>
            <a:r>
              <a:rPr lang="el-GR" dirty="0" smtClean="0"/>
              <a:t>είναι η εξής:</a:t>
            </a:r>
          </a:p>
          <a:p>
            <a:r>
              <a:rPr lang="el-GR" dirty="0" smtClean="0"/>
              <a:t>Αξονικά : συνήθως 0,1% -0,5 % μέγιστο 1 %</a:t>
            </a:r>
          </a:p>
          <a:p>
            <a:r>
              <a:rPr lang="el-GR" dirty="0" smtClean="0"/>
              <a:t>Εφαπτομενικά : περίπου 8 %</a:t>
            </a:r>
          </a:p>
          <a:p>
            <a:r>
              <a:rPr lang="el-GR" dirty="0" smtClean="0"/>
              <a:t>Ακτινικά : περίπου 4 %</a:t>
            </a:r>
          </a:p>
          <a:p>
            <a:r>
              <a:rPr lang="el-GR" dirty="0" smtClean="0"/>
              <a:t>Συνολική όγκου  : 12 % -13 %</a:t>
            </a:r>
          </a:p>
          <a:p>
            <a:endParaRPr lang="en-US" dirty="0"/>
          </a:p>
        </p:txBody>
      </p:sp>
      <p:pic>
        <p:nvPicPr>
          <p:cNvPr id="4" name="Εικόνα 3"/>
          <p:cNvPicPr>
            <a:picLocks noChangeAspect="1"/>
          </p:cNvPicPr>
          <p:nvPr/>
        </p:nvPicPr>
        <p:blipFill>
          <a:blip r:embed="rId2"/>
          <a:stretch>
            <a:fillRect/>
          </a:stretch>
        </p:blipFill>
        <p:spPr>
          <a:xfrm>
            <a:off x="6265334" y="1476955"/>
            <a:ext cx="5706533" cy="4037437"/>
          </a:xfrm>
          <a:prstGeom prst="rect">
            <a:avLst/>
          </a:prstGeom>
        </p:spPr>
      </p:pic>
    </p:spTree>
    <p:extLst>
      <p:ext uri="{BB962C8B-B14F-4D97-AF65-F5344CB8AC3E}">
        <p14:creationId xmlns:p14="http://schemas.microsoft.com/office/powerpoint/2010/main" val="106655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7952" y="120422"/>
            <a:ext cx="9666514" cy="680857"/>
          </a:xfrm>
        </p:spPr>
        <p:txBody>
          <a:bodyPr/>
          <a:lstStyle/>
          <a:p>
            <a:pPr algn="ctr"/>
            <a:r>
              <a:rPr lang="el-GR" sz="3600" b="1" dirty="0" smtClean="0"/>
              <a:t>ΑΝΙΣΟΤΡΟΠΙΑ ΤΟΥ ΞΥΛΟΥ στην υγρασία</a:t>
            </a:r>
            <a:endParaRPr lang="en-US" sz="3600" b="1" dirty="0"/>
          </a:p>
        </p:txBody>
      </p:sp>
      <p:sp>
        <p:nvSpPr>
          <p:cNvPr id="3" name="Θέση περιεχομένου 2"/>
          <p:cNvSpPr>
            <a:spLocks noGrp="1"/>
          </p:cNvSpPr>
          <p:nvPr>
            <p:ph idx="1"/>
          </p:nvPr>
        </p:nvSpPr>
        <p:spPr>
          <a:xfrm>
            <a:off x="93307" y="801279"/>
            <a:ext cx="6941976" cy="2137864"/>
          </a:xfrm>
        </p:spPr>
        <p:txBody>
          <a:bodyPr>
            <a:normAutofit fontScale="92500" lnSpcReduction="20000"/>
          </a:bodyPr>
          <a:lstStyle/>
          <a:p>
            <a:pPr marL="0" indent="0">
              <a:buNone/>
            </a:pPr>
            <a:r>
              <a:rPr lang="en-US" sz="1900" b="1" dirty="0" smtClean="0"/>
              <a:t>Tangential</a:t>
            </a:r>
            <a:r>
              <a:rPr lang="el-GR" sz="1900" b="1" dirty="0" smtClean="0"/>
              <a:t> </a:t>
            </a:r>
            <a:r>
              <a:rPr lang="en-US" sz="1900" b="1" dirty="0" smtClean="0"/>
              <a:t>=</a:t>
            </a:r>
            <a:r>
              <a:rPr lang="en-US" sz="1900" dirty="0" smtClean="0"/>
              <a:t> </a:t>
            </a:r>
            <a:r>
              <a:rPr lang="el-GR" sz="1900" dirty="0" smtClean="0"/>
              <a:t>Εφαπτομενική</a:t>
            </a:r>
            <a:endParaRPr lang="en-US" sz="1900" dirty="0" smtClean="0"/>
          </a:p>
          <a:p>
            <a:pPr marL="0" indent="0">
              <a:buNone/>
            </a:pPr>
            <a:r>
              <a:rPr lang="en-US" sz="1900" b="1" dirty="0" smtClean="0"/>
              <a:t>Radial =</a:t>
            </a:r>
            <a:r>
              <a:rPr lang="el-GR" sz="1900" dirty="0" smtClean="0"/>
              <a:t> Ακτινική</a:t>
            </a:r>
            <a:endParaRPr lang="en-US" sz="1900" dirty="0" smtClean="0"/>
          </a:p>
          <a:p>
            <a:pPr marL="0" indent="0">
              <a:buNone/>
            </a:pPr>
            <a:r>
              <a:rPr lang="en-US" sz="1900" b="1" dirty="0" smtClean="0"/>
              <a:t>Longitudinal</a:t>
            </a:r>
            <a:r>
              <a:rPr lang="el-GR" sz="1900" b="1" dirty="0" smtClean="0"/>
              <a:t> </a:t>
            </a:r>
            <a:r>
              <a:rPr lang="en-US" sz="1900" b="1" dirty="0" smtClean="0"/>
              <a:t>=</a:t>
            </a:r>
            <a:r>
              <a:rPr lang="el-GR" sz="1900" dirty="0" smtClean="0"/>
              <a:t> Αξονική </a:t>
            </a:r>
            <a:endParaRPr lang="en-US" sz="1900" dirty="0" smtClean="0"/>
          </a:p>
          <a:p>
            <a:pPr marL="0" indent="0">
              <a:buNone/>
            </a:pPr>
            <a:r>
              <a:rPr lang="en-US" sz="1900" b="1" dirty="0" smtClean="0"/>
              <a:t>Volumetric</a:t>
            </a:r>
            <a:r>
              <a:rPr lang="el-GR" sz="1900" b="1" dirty="0" smtClean="0"/>
              <a:t> </a:t>
            </a:r>
            <a:r>
              <a:rPr lang="en-US" sz="1900" b="1" dirty="0" smtClean="0"/>
              <a:t>=</a:t>
            </a:r>
            <a:r>
              <a:rPr lang="en-US" sz="1900" dirty="0" smtClean="0"/>
              <a:t> </a:t>
            </a:r>
            <a:r>
              <a:rPr lang="el-GR" sz="1900" dirty="0" smtClean="0"/>
              <a:t> Συνολική ογκομετρική</a:t>
            </a:r>
            <a:r>
              <a:rPr lang="en-US" sz="1900" dirty="0" smtClean="0"/>
              <a:t>,</a:t>
            </a:r>
            <a:r>
              <a:rPr lang="el-GR" sz="1900" dirty="0" smtClean="0"/>
              <a:t> το σύνολο των τριών.</a:t>
            </a:r>
            <a:endParaRPr lang="en-US" sz="1900" dirty="0" smtClean="0"/>
          </a:p>
          <a:p>
            <a:pPr marL="0" indent="0">
              <a:buNone/>
            </a:pPr>
            <a:r>
              <a:rPr lang="en-US" sz="1900" b="1" dirty="0" smtClean="0"/>
              <a:t>Shrinkage</a:t>
            </a:r>
            <a:r>
              <a:rPr lang="el-GR" sz="1900" b="1" dirty="0" smtClean="0"/>
              <a:t> </a:t>
            </a:r>
            <a:r>
              <a:rPr lang="el-GR" sz="1900" dirty="0" smtClean="0"/>
              <a:t>= Ρίκνωση</a:t>
            </a:r>
          </a:p>
          <a:p>
            <a:pPr marL="0" indent="0">
              <a:buNone/>
            </a:pPr>
            <a:r>
              <a:rPr lang="el-GR" sz="1900" b="1" dirty="0"/>
              <a:t>ΔΙΟΓΚΩΣΗ (</a:t>
            </a:r>
            <a:r>
              <a:rPr lang="en-US" sz="1900" b="1" dirty="0"/>
              <a:t> Swelling)</a:t>
            </a:r>
            <a:endParaRPr lang="en-US" sz="1900" dirty="0" smtClean="0"/>
          </a:p>
          <a:p>
            <a:endParaRPr lang="en-US" dirty="0"/>
          </a:p>
        </p:txBody>
      </p:sp>
      <p:pic>
        <p:nvPicPr>
          <p:cNvPr id="5" name="Εικόνα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9928" y="801279"/>
            <a:ext cx="4816257" cy="5684473"/>
          </a:xfrm>
          <a:prstGeom prst="rect">
            <a:avLst/>
          </a:prstGeom>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117" y="2939143"/>
            <a:ext cx="5750377" cy="3677702"/>
          </a:xfrm>
          <a:prstGeom prst="rect">
            <a:avLst/>
          </a:prstGeom>
        </p:spPr>
      </p:pic>
    </p:spTree>
    <p:extLst>
      <p:ext uri="{BB962C8B-B14F-4D97-AF65-F5344CB8AC3E}">
        <p14:creationId xmlns:p14="http://schemas.microsoft.com/office/powerpoint/2010/main" val="116490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299" y="123213"/>
            <a:ext cx="7165910" cy="1211065"/>
          </a:xfrm>
        </p:spPr>
        <p:txBody>
          <a:bodyPr/>
          <a:lstStyle/>
          <a:p>
            <a:pPr algn="ctr"/>
            <a:r>
              <a:rPr lang="el-GR" sz="3200" b="1" dirty="0" smtClean="0"/>
              <a:t>Διαφορετική συμπεριφορά μεταξύ </a:t>
            </a:r>
            <a:br>
              <a:rPr lang="el-GR" sz="3200" b="1" dirty="0" smtClean="0"/>
            </a:br>
            <a:r>
              <a:rPr lang="el-GR" sz="3200" b="1" dirty="0" smtClean="0"/>
              <a:t>εφαπτομενικής και ακτινικής </a:t>
            </a:r>
            <a:r>
              <a:rPr lang="el-GR" sz="3200" b="1" dirty="0"/>
              <a:t>κοπής</a:t>
            </a:r>
          </a:p>
        </p:txBody>
      </p:sp>
      <p:pic>
        <p:nvPicPr>
          <p:cNvPr id="1026" name="Picture 2" descr="Timber Plus Toolbox, Selecting timber, Seasoning of timber, Shrinkage and  movemen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192278" y="188528"/>
            <a:ext cx="3999722" cy="642692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299" y="1567543"/>
            <a:ext cx="3041779" cy="4627982"/>
          </a:xfrm>
          <a:prstGeom prst="rect">
            <a:avLst/>
          </a:prstGeom>
        </p:spPr>
      </p:pic>
      <p:pic>
        <p:nvPicPr>
          <p:cNvPr id="5" name="Εικόνα 4"/>
          <p:cNvPicPr>
            <a:picLocks noChangeAspect="1"/>
          </p:cNvPicPr>
          <p:nvPr/>
        </p:nvPicPr>
        <p:blipFill>
          <a:blip r:embed="rId4"/>
          <a:stretch>
            <a:fillRect/>
          </a:stretch>
        </p:blipFill>
        <p:spPr>
          <a:xfrm>
            <a:off x="3339215" y="2095500"/>
            <a:ext cx="4741095" cy="3797300"/>
          </a:xfrm>
          <a:prstGeom prst="rect">
            <a:avLst/>
          </a:prstGeom>
        </p:spPr>
      </p:pic>
    </p:spTree>
    <p:extLst>
      <p:ext uri="{BB962C8B-B14F-4D97-AF65-F5344CB8AC3E}">
        <p14:creationId xmlns:p14="http://schemas.microsoft.com/office/powerpoint/2010/main" val="506899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452718"/>
            <a:ext cx="9404723" cy="724149"/>
          </a:xfrm>
        </p:spPr>
        <p:txBody>
          <a:bodyPr/>
          <a:lstStyle/>
          <a:p>
            <a:pPr algn="ctr"/>
            <a:r>
              <a:rPr lang="el-GR" dirty="0" smtClean="0"/>
              <a:t>Παράδειγμα -</a:t>
            </a:r>
            <a:r>
              <a:rPr lang="en-US" dirty="0"/>
              <a:t>Lignum Vitae </a:t>
            </a:r>
            <a:endParaRPr lang="el-GR" dirty="0"/>
          </a:p>
        </p:txBody>
      </p:sp>
      <p:sp>
        <p:nvSpPr>
          <p:cNvPr id="3" name="Θέση περιεχομένου 2"/>
          <p:cNvSpPr>
            <a:spLocks noGrp="1"/>
          </p:cNvSpPr>
          <p:nvPr>
            <p:ph idx="1"/>
          </p:nvPr>
        </p:nvSpPr>
        <p:spPr>
          <a:xfrm>
            <a:off x="143934" y="1395168"/>
            <a:ext cx="5537200" cy="4853232"/>
          </a:xfrm>
        </p:spPr>
        <p:txBody>
          <a:bodyPr/>
          <a:lstStyle/>
          <a:p>
            <a:pPr marL="0" indent="0">
              <a:buNone/>
            </a:pPr>
            <a:r>
              <a:rPr lang="en-US" b="1" dirty="0">
                <a:hlinkClick r:id="rId2" tooltip="This denotes how much the wood will shrink dimensionally when going from green to ovendry MC. This is a good overall indicator of the wood's stability when encountering changes in humidity."/>
              </a:rPr>
              <a:t>Shrinkage:</a:t>
            </a:r>
            <a:r>
              <a:rPr lang="el-GR" dirty="0"/>
              <a:t> </a:t>
            </a:r>
            <a:r>
              <a:rPr lang="el-GR" dirty="0" smtClean="0"/>
              <a:t> Ρίκνωση </a:t>
            </a:r>
            <a:endParaRPr lang="el-GR" dirty="0"/>
          </a:p>
          <a:p>
            <a:pPr marL="0" indent="0">
              <a:buNone/>
            </a:pPr>
            <a:r>
              <a:rPr lang="en-US" b="1" dirty="0"/>
              <a:t>Radial</a:t>
            </a:r>
            <a:r>
              <a:rPr lang="en-US" b="1" dirty="0" smtClean="0"/>
              <a:t>:</a:t>
            </a:r>
            <a:r>
              <a:rPr lang="el-GR" b="1" dirty="0" smtClean="0"/>
              <a:t>	</a:t>
            </a:r>
            <a:r>
              <a:rPr lang="el-GR" dirty="0" smtClean="0"/>
              <a:t>	</a:t>
            </a:r>
            <a:r>
              <a:rPr lang="en-US" dirty="0" smtClean="0"/>
              <a:t> </a:t>
            </a:r>
            <a:r>
              <a:rPr lang="en-US" dirty="0"/>
              <a:t>~5%, </a:t>
            </a:r>
            <a:r>
              <a:rPr lang="el-GR" dirty="0" smtClean="0"/>
              <a:t>= Ακτινική </a:t>
            </a:r>
            <a:endParaRPr lang="el-GR" dirty="0"/>
          </a:p>
          <a:p>
            <a:pPr marL="0" indent="0">
              <a:buNone/>
            </a:pPr>
            <a:r>
              <a:rPr lang="en-US" b="1" dirty="0"/>
              <a:t>Tangential: </a:t>
            </a:r>
            <a:r>
              <a:rPr lang="en-US" dirty="0"/>
              <a:t>~8</a:t>
            </a:r>
            <a:r>
              <a:rPr lang="en-US" dirty="0" smtClean="0"/>
              <a:t>%,</a:t>
            </a:r>
            <a:r>
              <a:rPr lang="el-GR" dirty="0" smtClean="0"/>
              <a:t>= Εφαπτομενική</a:t>
            </a:r>
            <a:r>
              <a:rPr lang="en-US" dirty="0" smtClean="0"/>
              <a:t> </a:t>
            </a:r>
            <a:endParaRPr lang="el-GR" dirty="0"/>
          </a:p>
          <a:p>
            <a:pPr marL="0" indent="0">
              <a:buNone/>
            </a:pPr>
            <a:r>
              <a:rPr lang="en-US" b="1" dirty="0"/>
              <a:t>Volumetric:</a:t>
            </a:r>
            <a:r>
              <a:rPr lang="en-US" dirty="0"/>
              <a:t> ~</a:t>
            </a:r>
            <a:r>
              <a:rPr lang="en-US" b="1" dirty="0"/>
              <a:t>13</a:t>
            </a:r>
            <a:r>
              <a:rPr lang="el-GR" b="1" dirty="0"/>
              <a:t>, 5 </a:t>
            </a:r>
            <a:r>
              <a:rPr lang="en-US" b="1" dirty="0"/>
              <a:t>%, </a:t>
            </a:r>
            <a:r>
              <a:rPr lang="el-GR" dirty="0" smtClean="0"/>
              <a:t>=  Συνολική όγκου </a:t>
            </a:r>
          </a:p>
          <a:p>
            <a:endParaRPr lang="el-GR" dirty="0" smtClean="0"/>
          </a:p>
          <a:p>
            <a:pPr marL="0" indent="0">
              <a:buNone/>
            </a:pPr>
            <a:r>
              <a:rPr lang="en-US" b="1" dirty="0"/>
              <a:t>Longitudinal</a:t>
            </a:r>
            <a:r>
              <a:rPr lang="el-GR" b="1" dirty="0"/>
              <a:t> </a:t>
            </a:r>
            <a:r>
              <a:rPr lang="el-GR" b="1" dirty="0" smtClean="0"/>
              <a:t>= </a:t>
            </a:r>
            <a:r>
              <a:rPr lang="el-GR" dirty="0" smtClean="0"/>
              <a:t>Αξονική = 0 ,5 </a:t>
            </a:r>
            <a:r>
              <a:rPr lang="en-US" dirty="0"/>
              <a:t>%,</a:t>
            </a:r>
            <a:endParaRPr lang="el-GR" dirty="0"/>
          </a:p>
          <a:p>
            <a:endParaRPr lang="el-GR" dirty="0"/>
          </a:p>
          <a:p>
            <a:pPr marL="0" indent="0">
              <a:buNone/>
            </a:pPr>
            <a:r>
              <a:rPr lang="en-US" b="1" dirty="0"/>
              <a:t>T/R Ratio: </a:t>
            </a:r>
            <a:r>
              <a:rPr lang="en-US" dirty="0"/>
              <a:t>~</a:t>
            </a:r>
            <a:r>
              <a:rPr lang="en-US" dirty="0" smtClean="0"/>
              <a:t>1.6</a:t>
            </a:r>
            <a:r>
              <a:rPr lang="el-GR" dirty="0" smtClean="0"/>
              <a:t> = </a:t>
            </a:r>
            <a:r>
              <a:rPr lang="el-GR" b="1" dirty="0" smtClean="0"/>
              <a:t>Συντελεστής ανισοτροπίας </a:t>
            </a:r>
            <a:endParaRPr lang="el-GR" b="1" dirty="0"/>
          </a:p>
          <a:p>
            <a:endParaRPr lang="el-GR" dirty="0"/>
          </a:p>
        </p:txBody>
      </p:sp>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1134" y="1252150"/>
            <a:ext cx="6407171" cy="5139267"/>
          </a:xfrm>
          <a:prstGeom prst="rect">
            <a:avLst/>
          </a:prstGeom>
        </p:spPr>
      </p:pic>
    </p:spTree>
    <p:extLst>
      <p:ext uri="{BB962C8B-B14F-4D97-AF65-F5344CB8AC3E}">
        <p14:creationId xmlns:p14="http://schemas.microsoft.com/office/powerpoint/2010/main" val="405277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0080" y="1233054"/>
            <a:ext cx="3085253" cy="2957946"/>
          </a:xfrm>
        </p:spPr>
        <p:txBody>
          <a:bodyPr>
            <a:normAutofit/>
          </a:bodyPr>
          <a:lstStyle/>
          <a:p>
            <a:r>
              <a:rPr lang="el-GR" sz="3600" b="1" dirty="0" smtClean="0"/>
              <a:t>ΠΟΣΟΣΤΑ</a:t>
            </a:r>
            <a:br>
              <a:rPr lang="el-GR" sz="3600" b="1" dirty="0" smtClean="0"/>
            </a:br>
            <a:r>
              <a:rPr lang="el-GR" sz="3600" b="1" dirty="0" smtClean="0"/>
              <a:t>ΡΙΚΝΩΣΗΣ  </a:t>
            </a:r>
            <a:br>
              <a:rPr lang="el-GR" sz="3600" b="1" dirty="0" smtClean="0"/>
            </a:br>
            <a:r>
              <a:rPr lang="el-GR" sz="3600" b="1" dirty="0" smtClean="0"/>
              <a:t>ΕΥΚΡΑΤΩΝ</a:t>
            </a:r>
            <a:r>
              <a:rPr lang="el-GR" sz="3600" b="1" dirty="0"/>
              <a:t/>
            </a:r>
            <a:br>
              <a:rPr lang="el-GR" sz="3600" b="1" dirty="0"/>
            </a:br>
            <a:r>
              <a:rPr lang="el-GR" sz="3600" b="1" dirty="0" smtClean="0"/>
              <a:t> ΞΥΛΩΝ</a:t>
            </a:r>
            <a:br>
              <a:rPr lang="el-GR" sz="3600" b="1" dirty="0" smtClean="0"/>
            </a:br>
            <a:r>
              <a:rPr lang="el-GR" sz="3600" b="1" dirty="0" smtClean="0"/>
              <a:t>ΑΜΕΡΙΚΗΣ</a:t>
            </a:r>
            <a:endParaRPr lang="en-US" sz="36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17691" y="0"/>
            <a:ext cx="5353234" cy="6733309"/>
          </a:xfrm>
          <a:prstGeom prst="rect">
            <a:avLst/>
          </a:prstGeom>
        </p:spPr>
      </p:pic>
    </p:spTree>
    <p:extLst>
      <p:ext uri="{BB962C8B-B14F-4D97-AF65-F5344CB8AC3E}">
        <p14:creationId xmlns:p14="http://schemas.microsoft.com/office/powerpoint/2010/main" val="28700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5216" y="1393371"/>
            <a:ext cx="2490493" cy="2612571"/>
          </a:xfrm>
        </p:spPr>
        <p:txBody>
          <a:bodyPr>
            <a:normAutofit/>
          </a:bodyPr>
          <a:lstStyle/>
          <a:p>
            <a:r>
              <a:rPr lang="el-GR" sz="3600" b="1" dirty="0" smtClean="0"/>
              <a:t>ΠΟΣΟΣΤΑΡΙΚΝΩΣΗΣ ΤΡΟΠΙΚΩΝΞΥΛΩΝ</a:t>
            </a:r>
            <a:endParaRPr lang="en-US" sz="36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86275" y="21772"/>
            <a:ext cx="5637439" cy="6828898"/>
          </a:xfrm>
          <a:prstGeom prst="rect">
            <a:avLst/>
          </a:prstGeom>
        </p:spPr>
      </p:pic>
    </p:spTree>
    <p:extLst>
      <p:ext uri="{BB962C8B-B14F-4D97-AF65-F5344CB8AC3E}">
        <p14:creationId xmlns:p14="http://schemas.microsoft.com/office/powerpoint/2010/main" val="61064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452718"/>
            <a:ext cx="9404723" cy="895315"/>
          </a:xfrm>
        </p:spPr>
        <p:txBody>
          <a:bodyPr/>
          <a:lstStyle/>
          <a:p>
            <a:pPr algn="ctr"/>
            <a:r>
              <a:rPr lang="el-GR" b="1" dirty="0" smtClean="0"/>
              <a:t>ΟΡΙΣΜΟΙ</a:t>
            </a:r>
            <a:endParaRPr lang="en-US" b="1" dirty="0"/>
          </a:p>
        </p:txBody>
      </p:sp>
      <p:sp>
        <p:nvSpPr>
          <p:cNvPr id="3" name="Θέση περιεχομένου 2"/>
          <p:cNvSpPr>
            <a:spLocks noGrp="1"/>
          </p:cNvSpPr>
          <p:nvPr>
            <p:ph idx="1"/>
          </p:nvPr>
        </p:nvSpPr>
        <p:spPr>
          <a:xfrm>
            <a:off x="646111" y="1627632"/>
            <a:ext cx="11003345" cy="4603485"/>
          </a:xfrm>
        </p:spPr>
        <p:txBody>
          <a:bodyPr>
            <a:normAutofit/>
          </a:bodyPr>
          <a:lstStyle/>
          <a:p>
            <a:r>
              <a:rPr lang="el-GR" sz="2400" b="1" dirty="0" smtClean="0">
                <a:solidFill>
                  <a:srgbClr val="FFFF00"/>
                </a:solidFill>
              </a:rPr>
              <a:t>Υγροσκοπικότητα</a:t>
            </a:r>
            <a:r>
              <a:rPr lang="el-GR" sz="2400" dirty="0" smtClean="0">
                <a:solidFill>
                  <a:srgbClr val="FFFF00"/>
                </a:solidFill>
              </a:rPr>
              <a:t>=</a:t>
            </a:r>
            <a:r>
              <a:rPr lang="el-GR" sz="2400" dirty="0" smtClean="0"/>
              <a:t> η ιδιότητα που έχει ένα υλικό να προσλαμβάνει υγρασία από το περιβάλλον του</a:t>
            </a:r>
          </a:p>
          <a:p>
            <a:r>
              <a:rPr lang="el-GR" sz="2400" b="1" dirty="0" smtClean="0">
                <a:solidFill>
                  <a:srgbClr val="FFFF00"/>
                </a:solidFill>
              </a:rPr>
              <a:t>Υγροσκοπικά υλικά, ουσίες </a:t>
            </a:r>
            <a:r>
              <a:rPr lang="el-GR" sz="2400" dirty="0" smtClean="0"/>
              <a:t>= Τα υλικά και οι ουσίες να προσλαμβάνουν υγρασία από το περιβάλλον τους.</a:t>
            </a:r>
          </a:p>
          <a:p>
            <a:r>
              <a:rPr lang="el-GR" sz="2400" b="1" dirty="0" smtClean="0">
                <a:solidFill>
                  <a:schemeClr val="accent2">
                    <a:lumMod val="60000"/>
                    <a:lumOff val="40000"/>
                  </a:schemeClr>
                </a:solidFill>
              </a:rPr>
              <a:t>Το ξύλο είναι υγροσκοπικό υλικό </a:t>
            </a:r>
            <a:r>
              <a:rPr lang="el-GR" sz="2400" dirty="0" smtClean="0"/>
              <a:t>= προσλαμβάνει υγρασία όταν βρεθεί σε υγρό περιβάλλον , και εξάγει την υγρασία του όταν βρεθεί σε ξηρό    ή θερμό περιβάλλον.</a:t>
            </a:r>
          </a:p>
          <a:p>
            <a:r>
              <a:rPr lang="el-GR" sz="2400" dirty="0" smtClean="0"/>
              <a:t>Τα πετρώματα, πήλινα, κεραμικά κ.λ.π.   είναι </a:t>
            </a:r>
            <a:r>
              <a:rPr lang="el-GR" sz="2400" b="1" dirty="0" smtClean="0"/>
              <a:t>υγροσκοπικά υλικά </a:t>
            </a:r>
            <a:r>
              <a:rPr lang="el-GR" sz="2400" dirty="0" smtClean="0"/>
              <a:t>ενώ τα πλαστικά, γυάλινα, αλουμίνιο  κ.λ.π. είναι </a:t>
            </a:r>
            <a:r>
              <a:rPr lang="el-GR" sz="2400" b="1" dirty="0" smtClean="0"/>
              <a:t>ανθυγροσκοπικά υλικά</a:t>
            </a:r>
            <a:r>
              <a:rPr lang="el-GR" sz="2400" dirty="0" smtClean="0"/>
              <a:t>.</a:t>
            </a:r>
            <a:endParaRPr lang="en-US" sz="2400" dirty="0"/>
          </a:p>
        </p:txBody>
      </p:sp>
    </p:spTree>
    <p:extLst>
      <p:ext uri="{BB962C8B-B14F-4D97-AF65-F5344CB8AC3E}">
        <p14:creationId xmlns:p14="http://schemas.microsoft.com/office/powerpoint/2010/main" val="217720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58836" y="256031"/>
            <a:ext cx="9772136" cy="861569"/>
          </a:xfrm>
        </p:spPr>
        <p:txBody>
          <a:bodyPr/>
          <a:lstStyle/>
          <a:p>
            <a:r>
              <a:rPr lang="el-GR" sz="3600" b="1" dirty="0" smtClean="0"/>
              <a:t>Υστέρηση περιεκτικότητας υγρασίας ξύλου</a:t>
            </a:r>
            <a:endParaRPr lang="en-US" sz="3600" b="1" dirty="0"/>
          </a:p>
        </p:txBody>
      </p:sp>
      <p:pic>
        <p:nvPicPr>
          <p:cNvPr id="4" name="Θέση περιεχομένου 3"/>
          <p:cNvPicPr>
            <a:picLocks noGrp="1" noChangeAspect="1"/>
          </p:cNvPicPr>
          <p:nvPr>
            <p:ph idx="1"/>
          </p:nvPr>
        </p:nvPicPr>
        <p:blipFill>
          <a:blip r:embed="rId2"/>
          <a:stretch>
            <a:fillRect/>
          </a:stretch>
        </p:blipFill>
        <p:spPr>
          <a:xfrm>
            <a:off x="222739" y="1207477"/>
            <a:ext cx="6691578" cy="5134708"/>
          </a:xfrm>
          <a:prstGeom prst="rect">
            <a:avLst/>
          </a:prstGeom>
        </p:spPr>
      </p:pic>
      <p:sp>
        <p:nvSpPr>
          <p:cNvPr id="6" name="Ορθογώνιο 5"/>
          <p:cNvSpPr/>
          <p:nvPr/>
        </p:nvSpPr>
        <p:spPr>
          <a:xfrm>
            <a:off x="7205472" y="1353313"/>
            <a:ext cx="4722070" cy="5308162"/>
          </a:xfrm>
          <a:prstGeom prst="rect">
            <a:avLst/>
          </a:prstGeom>
        </p:spPr>
        <p:txBody>
          <a:bodyPr wrap="square">
            <a:spAutoFit/>
          </a:bodyPr>
          <a:lstStyle/>
          <a:p>
            <a:r>
              <a:rPr lang="el-GR" sz="2400" b="1" dirty="0" smtClean="0">
                <a:solidFill>
                  <a:srgbClr val="FFC000"/>
                </a:solidFill>
              </a:rPr>
              <a:t>Υστέρηση (hysteresis): </a:t>
            </a:r>
            <a:r>
              <a:rPr lang="el-GR" sz="2400" dirty="0" smtClean="0"/>
              <a:t>Το φαινόμενο κατά το οποίο η ισοδύναμη υγρασία κατά την </a:t>
            </a:r>
          </a:p>
          <a:p>
            <a:r>
              <a:rPr lang="el-GR" sz="2400" dirty="0" smtClean="0"/>
              <a:t>πρώτη εκρόφηση είναι μεγαλύτερη από ό,τι στην πρώτη προσρόφηση, 2η εκρόφηση,  κ.ο.κ. </a:t>
            </a:r>
            <a:endParaRPr lang="el-GR" sz="2400" dirty="0"/>
          </a:p>
          <a:p>
            <a:r>
              <a:rPr lang="el-GR" sz="2400" dirty="0" smtClean="0"/>
              <a:t>(κάτω από ίδιες συνθήκες θερμοκρασίας και σχετικής υγρασίας του χώρου)</a:t>
            </a:r>
            <a:endParaRPr lang="el-GR" sz="2400" dirty="0"/>
          </a:p>
          <a:p>
            <a:r>
              <a:rPr lang="el-GR" sz="2400" b="1" dirty="0" smtClean="0"/>
              <a:t>-Εκρόφηση (desorption): </a:t>
            </a:r>
            <a:r>
              <a:rPr lang="el-GR" sz="2400" dirty="0" smtClean="0"/>
              <a:t>η απώλεια, αποβολή υγρασίας</a:t>
            </a:r>
          </a:p>
          <a:p>
            <a:r>
              <a:rPr lang="el-GR" sz="2400" dirty="0" smtClean="0"/>
              <a:t>-</a:t>
            </a:r>
            <a:r>
              <a:rPr lang="el-GR" sz="2400" b="1" dirty="0" smtClean="0"/>
              <a:t>Προσρόφηση (adsorption</a:t>
            </a:r>
            <a:r>
              <a:rPr lang="el-GR" sz="2400" dirty="0" smtClean="0"/>
              <a:t>): η πρόσληψη υγρασίας</a:t>
            </a:r>
          </a:p>
        </p:txBody>
      </p:sp>
    </p:spTree>
    <p:extLst>
      <p:ext uri="{BB962C8B-B14F-4D97-AF65-F5344CB8AC3E}">
        <p14:creationId xmlns:p14="http://schemas.microsoft.com/office/powerpoint/2010/main" val="3922634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5154" y="152401"/>
            <a:ext cx="8987462" cy="1310640"/>
          </a:xfrm>
        </p:spPr>
        <p:txBody>
          <a:bodyPr>
            <a:normAutofit/>
          </a:bodyPr>
          <a:lstStyle/>
          <a:p>
            <a:pPr algn="ctr"/>
            <a:r>
              <a:rPr lang="en-US" sz="3200" b="1" dirty="0" smtClean="0"/>
              <a:t>T/R ratio</a:t>
            </a:r>
            <a:r>
              <a:rPr lang="el-GR" sz="3200" b="1" dirty="0"/>
              <a:t> </a:t>
            </a:r>
            <a:r>
              <a:rPr lang="el-GR" sz="3200" b="1" dirty="0" smtClean="0"/>
              <a:t>= Συντελεστής κινητικότητας , </a:t>
            </a:r>
            <a:br>
              <a:rPr lang="el-GR" sz="3200" b="1" dirty="0" smtClean="0"/>
            </a:br>
            <a:r>
              <a:rPr lang="el-GR" sz="3200" b="1" dirty="0" smtClean="0"/>
              <a:t>διαστασιολογικής σταθερότητας</a:t>
            </a:r>
            <a:r>
              <a:rPr lang="el-GR" dirty="0" smtClean="0"/>
              <a:t>.</a:t>
            </a:r>
            <a:endParaRPr lang="en-US" dirty="0"/>
          </a:p>
        </p:txBody>
      </p:sp>
      <p:sp>
        <p:nvSpPr>
          <p:cNvPr id="3" name="Θέση περιεχομένου 2"/>
          <p:cNvSpPr>
            <a:spLocks noGrp="1"/>
          </p:cNvSpPr>
          <p:nvPr>
            <p:ph idx="1"/>
          </p:nvPr>
        </p:nvSpPr>
        <p:spPr>
          <a:xfrm>
            <a:off x="389965" y="1700783"/>
            <a:ext cx="11802035" cy="4735185"/>
          </a:xfrm>
        </p:spPr>
        <p:txBody>
          <a:bodyPr>
            <a:normAutofit/>
          </a:bodyPr>
          <a:lstStyle/>
          <a:p>
            <a:r>
              <a:rPr lang="el-GR" dirty="0"/>
              <a:t>Η σχέση μεταξύ αυτών των δύο τιμών ρίκνωσης εκφράζεται ως ο λόγος εφαπτομενικής προς ακτινική ρίκνωση ή απλώς </a:t>
            </a:r>
            <a:r>
              <a:rPr lang="en-US" b="1" dirty="0"/>
              <a:t>T/R ratio</a:t>
            </a:r>
            <a:r>
              <a:rPr lang="el-GR" b="1" dirty="0"/>
              <a:t> </a:t>
            </a:r>
            <a:r>
              <a:rPr lang="el-GR" dirty="0" smtClean="0"/>
              <a:t>=</a:t>
            </a:r>
            <a:r>
              <a:rPr lang="en-US" dirty="0" smtClean="0"/>
              <a:t> </a:t>
            </a:r>
            <a:endParaRPr lang="el-GR" dirty="0" smtClean="0"/>
          </a:p>
          <a:p>
            <a:pPr marL="0" indent="0">
              <a:buNone/>
            </a:pPr>
            <a:r>
              <a:rPr lang="el-GR" b="1" dirty="0" smtClean="0"/>
              <a:t>  λόγος </a:t>
            </a:r>
            <a:r>
              <a:rPr lang="el-GR" b="1" dirty="0"/>
              <a:t>Τ / Κ</a:t>
            </a:r>
            <a:r>
              <a:rPr lang="en-US" b="1" dirty="0"/>
              <a:t> </a:t>
            </a:r>
            <a:r>
              <a:rPr lang="el-GR" b="1" dirty="0" smtClean="0"/>
              <a:t>= </a:t>
            </a:r>
            <a:r>
              <a:rPr lang="el-GR" b="1" dirty="0" smtClean="0">
                <a:solidFill>
                  <a:srgbClr val="FFC000"/>
                </a:solidFill>
              </a:rPr>
              <a:t>Ποσοστό Εφαπτομενικής / Ποσοστό Ακτινικής </a:t>
            </a:r>
            <a:r>
              <a:rPr lang="el-GR" dirty="0" smtClean="0"/>
              <a:t>= καθαρός αριθμός.</a:t>
            </a:r>
          </a:p>
          <a:p>
            <a:pPr marL="0" indent="0">
              <a:buNone/>
            </a:pPr>
            <a:r>
              <a:rPr lang="el-GR" dirty="0"/>
              <a:t>Εκτός από την </a:t>
            </a:r>
            <a:r>
              <a:rPr lang="el-GR" b="1" dirty="0"/>
              <a:t>ογκομετρική ρίκνωση,</a:t>
            </a:r>
            <a:r>
              <a:rPr lang="el-GR" dirty="0"/>
              <a:t> (η οποία μετρά το</a:t>
            </a:r>
            <a:r>
              <a:rPr lang="en-US" dirty="0"/>
              <a:t> </a:t>
            </a:r>
            <a:r>
              <a:rPr lang="el-GR" dirty="0"/>
              <a:t>μέγεθος</a:t>
            </a:r>
            <a:r>
              <a:rPr lang="en-US" dirty="0"/>
              <a:t> </a:t>
            </a:r>
            <a:r>
              <a:rPr lang="el-GR" dirty="0"/>
              <a:t>της ρίκνωσης), </a:t>
            </a:r>
            <a:r>
              <a:rPr lang="el-GR" b="1" dirty="0">
                <a:solidFill>
                  <a:schemeClr val="accent2">
                    <a:lumMod val="60000"/>
                    <a:lumOff val="40000"/>
                  </a:schemeClr>
                </a:solidFill>
              </a:rPr>
              <a:t>ο λόγος </a:t>
            </a:r>
            <a:r>
              <a:rPr lang="en-US" b="1" dirty="0">
                <a:solidFill>
                  <a:schemeClr val="accent2">
                    <a:lumMod val="60000"/>
                    <a:lumOff val="40000"/>
                  </a:schemeClr>
                </a:solidFill>
              </a:rPr>
              <a:t>T</a:t>
            </a:r>
            <a:r>
              <a:rPr lang="el-GR" b="1" dirty="0">
                <a:solidFill>
                  <a:schemeClr val="accent2">
                    <a:lumMod val="60000"/>
                    <a:lumOff val="40000"/>
                  </a:schemeClr>
                </a:solidFill>
              </a:rPr>
              <a:t> / </a:t>
            </a:r>
            <a:r>
              <a:rPr lang="en-US" b="1" dirty="0">
                <a:solidFill>
                  <a:schemeClr val="accent2">
                    <a:lumMod val="60000"/>
                    <a:lumOff val="40000"/>
                  </a:schemeClr>
                </a:solidFill>
              </a:rPr>
              <a:t>R</a:t>
            </a:r>
            <a:r>
              <a:rPr lang="el-GR" b="1" dirty="0">
                <a:solidFill>
                  <a:schemeClr val="accent2">
                    <a:lumMod val="60000"/>
                    <a:lumOff val="40000"/>
                  </a:schemeClr>
                </a:solidFill>
              </a:rPr>
              <a:t> χρησιμεύει για τη μέτρηση της</a:t>
            </a:r>
            <a:r>
              <a:rPr lang="en-US" b="1" dirty="0">
                <a:solidFill>
                  <a:schemeClr val="accent2">
                    <a:lumMod val="60000"/>
                    <a:lumOff val="40000"/>
                  </a:schemeClr>
                </a:solidFill>
              </a:rPr>
              <a:t> </a:t>
            </a:r>
            <a:r>
              <a:rPr lang="el-GR" b="1" dirty="0">
                <a:solidFill>
                  <a:schemeClr val="accent2">
                    <a:lumMod val="60000"/>
                    <a:lumOff val="40000"/>
                  </a:schemeClr>
                </a:solidFill>
              </a:rPr>
              <a:t>ομοιομορφίας</a:t>
            </a:r>
            <a:r>
              <a:rPr lang="en-US" b="1" dirty="0">
                <a:solidFill>
                  <a:schemeClr val="accent2">
                    <a:lumMod val="60000"/>
                    <a:lumOff val="40000"/>
                  </a:schemeClr>
                </a:solidFill>
              </a:rPr>
              <a:t> </a:t>
            </a:r>
            <a:r>
              <a:rPr lang="el-GR" b="1" dirty="0">
                <a:solidFill>
                  <a:schemeClr val="accent2">
                    <a:lumMod val="60000"/>
                    <a:lumOff val="40000"/>
                  </a:schemeClr>
                </a:solidFill>
              </a:rPr>
              <a:t>της ρίκνωσης</a:t>
            </a:r>
            <a:r>
              <a:rPr lang="el-GR" dirty="0"/>
              <a:t> και είναι ένας άλλος </a:t>
            </a:r>
            <a:r>
              <a:rPr lang="el-GR" b="1" dirty="0">
                <a:solidFill>
                  <a:schemeClr val="accent2">
                    <a:lumMod val="60000"/>
                    <a:lumOff val="40000"/>
                  </a:schemeClr>
                </a:solidFill>
              </a:rPr>
              <a:t>καλός δείκτης της σταθερότητας του </a:t>
            </a:r>
            <a:r>
              <a:rPr lang="el-GR" b="1" dirty="0" smtClean="0">
                <a:solidFill>
                  <a:schemeClr val="accent2">
                    <a:lumMod val="60000"/>
                    <a:lumOff val="40000"/>
                  </a:schemeClr>
                </a:solidFill>
              </a:rPr>
              <a:t>ξύλου</a:t>
            </a:r>
          </a:p>
          <a:p>
            <a:pPr marL="0" indent="0">
              <a:buNone/>
            </a:pPr>
            <a:r>
              <a:rPr lang="el-GR" dirty="0"/>
              <a:t>Σε διάφορα είδη ξύλου, ο λόγος </a:t>
            </a:r>
            <a:r>
              <a:rPr lang="en-US" dirty="0"/>
              <a:t>T</a:t>
            </a:r>
            <a:r>
              <a:rPr lang="el-GR" dirty="0"/>
              <a:t> / </a:t>
            </a:r>
            <a:r>
              <a:rPr lang="en-US" dirty="0"/>
              <a:t>R</a:t>
            </a:r>
            <a:r>
              <a:rPr lang="el-GR" dirty="0"/>
              <a:t> μπορεί να κυμαίνεται από λίγο πάνω από </a:t>
            </a:r>
            <a:r>
              <a:rPr lang="el-GR" dirty="0" smtClean="0"/>
              <a:t>1,0 </a:t>
            </a:r>
            <a:r>
              <a:rPr lang="el-GR" dirty="0"/>
              <a:t>έως σχεδόν </a:t>
            </a:r>
            <a:r>
              <a:rPr lang="el-GR" dirty="0" smtClean="0"/>
              <a:t>3,0.</a:t>
            </a:r>
          </a:p>
          <a:p>
            <a:pPr marL="0" indent="0">
              <a:buNone/>
            </a:pPr>
            <a:r>
              <a:rPr lang="el-GR" dirty="0" smtClean="0"/>
              <a:t>Όσο πιο κοντά στο 1,0 είναι λόγος </a:t>
            </a:r>
            <a:r>
              <a:rPr lang="en-US" dirty="0" smtClean="0"/>
              <a:t>T/R ratio</a:t>
            </a:r>
            <a:r>
              <a:rPr lang="el-GR" dirty="0" smtClean="0"/>
              <a:t> ενός ξύλου , και όσο πιο μικρή συνολική ογκομετρική ρίκνωση έχει ,κάτω του Μ.Ο = 12% ,τόσο πιο </a:t>
            </a:r>
            <a:r>
              <a:rPr lang="el-GR" b="1" dirty="0" smtClean="0">
                <a:solidFill>
                  <a:schemeClr val="accent2">
                    <a:lumMod val="60000"/>
                    <a:lumOff val="40000"/>
                  </a:schemeClr>
                </a:solidFill>
              </a:rPr>
              <a:t>ΔΙΑΣΤΑΣΙΟΛΟΓΙΚΑ ΣΤΑΘΕΡΟ  ΞΥΛΟ είναι ( ΧΑΜΗΛΗΣ ΚΙΝΗΤΙΚΟΤΑΣ  ).</a:t>
            </a:r>
            <a:endParaRPr lang="en-US" b="1" dirty="0">
              <a:solidFill>
                <a:schemeClr val="accent2">
                  <a:lumMod val="60000"/>
                  <a:lumOff val="40000"/>
                </a:schemeClr>
              </a:solidFill>
            </a:endParaRPr>
          </a:p>
        </p:txBody>
      </p:sp>
    </p:spTree>
    <p:extLst>
      <p:ext uri="{BB962C8B-B14F-4D97-AF65-F5344CB8AC3E}">
        <p14:creationId xmlns:p14="http://schemas.microsoft.com/office/powerpoint/2010/main" val="476493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924" y="1298447"/>
            <a:ext cx="4314092" cy="3404182"/>
          </a:xfrm>
        </p:spPr>
        <p:txBody>
          <a:bodyPr>
            <a:normAutofit fontScale="90000"/>
          </a:bodyPr>
          <a:lstStyle/>
          <a:p>
            <a:r>
              <a:rPr lang="el-GR" sz="3600" b="1" dirty="0" smtClean="0"/>
              <a:t>Ο συντελεστής</a:t>
            </a:r>
            <a:br>
              <a:rPr lang="el-GR" sz="3600" b="1" dirty="0" smtClean="0"/>
            </a:br>
            <a:r>
              <a:rPr lang="el-GR" sz="3600" b="1" dirty="0" smtClean="0"/>
              <a:t>διαστασιολογικής</a:t>
            </a:r>
            <a:br>
              <a:rPr lang="el-GR" sz="3600" b="1" dirty="0" smtClean="0"/>
            </a:br>
            <a:r>
              <a:rPr lang="el-GR" sz="3600" b="1" dirty="0" smtClean="0"/>
              <a:t>ανισοτροπίας  </a:t>
            </a:r>
            <a:br>
              <a:rPr lang="el-GR" sz="3600" b="1" dirty="0" smtClean="0"/>
            </a:br>
            <a:r>
              <a:rPr lang="en-US" sz="3600" b="1" dirty="0" smtClean="0"/>
              <a:t>T/R ratio</a:t>
            </a:r>
            <a:r>
              <a:rPr lang="el-GR" sz="3600" b="1" dirty="0" smtClean="0"/>
              <a:t/>
            </a:r>
            <a:br>
              <a:rPr lang="el-GR" sz="3600" b="1" dirty="0" smtClean="0"/>
            </a:br>
            <a:r>
              <a:rPr lang="el-GR" sz="3600" b="1" dirty="0" smtClean="0"/>
              <a:t>διαφόρων </a:t>
            </a:r>
            <a:br>
              <a:rPr lang="el-GR" sz="3600" b="1" dirty="0" smtClean="0"/>
            </a:br>
            <a:r>
              <a:rPr lang="el-GR" sz="3600" b="1" dirty="0" smtClean="0"/>
              <a:t>αμερικάνικων ειδών ξύλου</a:t>
            </a:r>
            <a:endParaRPr lang="en-US" sz="3600" dirty="0"/>
          </a:p>
        </p:txBody>
      </p:sp>
      <p:pic>
        <p:nvPicPr>
          <p:cNvPr id="6" name="Θέση περιεχομένου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13901" y="103695"/>
            <a:ext cx="5577617" cy="6636470"/>
          </a:xfrm>
          <a:prstGeom prst="rect">
            <a:avLst/>
          </a:prstGeom>
        </p:spPr>
      </p:pic>
    </p:spTree>
    <p:extLst>
      <p:ext uri="{BB962C8B-B14F-4D97-AF65-F5344CB8AC3E}">
        <p14:creationId xmlns:p14="http://schemas.microsoft.com/office/powerpoint/2010/main" val="1069043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0286" y="365125"/>
            <a:ext cx="9927771" cy="671823"/>
          </a:xfrm>
        </p:spPr>
        <p:txBody>
          <a:bodyPr>
            <a:normAutofit/>
          </a:bodyPr>
          <a:lstStyle/>
          <a:p>
            <a:pPr algn="ctr"/>
            <a:r>
              <a:rPr lang="el-GR" sz="3200" b="1" dirty="0" smtClean="0"/>
              <a:t>ΞΗΡΗ ΞΥΛΕΙΑ- ΠΟΣΟΣΤΑ ΠΕΡΙΕΧΟΜΕΝΗΣ ΥΓΡΑΣΙΑΣ </a:t>
            </a:r>
            <a:endParaRPr lang="en-US" sz="3200" b="1" dirty="0"/>
          </a:p>
        </p:txBody>
      </p:sp>
      <p:sp>
        <p:nvSpPr>
          <p:cNvPr id="3" name="Θέση περιεχομένου 2"/>
          <p:cNvSpPr>
            <a:spLocks noGrp="1"/>
          </p:cNvSpPr>
          <p:nvPr>
            <p:ph idx="1"/>
          </p:nvPr>
        </p:nvSpPr>
        <p:spPr>
          <a:xfrm>
            <a:off x="400050" y="1150070"/>
            <a:ext cx="11353800" cy="5026893"/>
          </a:xfrm>
        </p:spPr>
        <p:txBody>
          <a:bodyPr>
            <a:normAutofit/>
          </a:bodyPr>
          <a:lstStyle/>
          <a:p>
            <a:r>
              <a:rPr lang="el-GR" dirty="0"/>
              <a:t>Δεν πρέπει να συγχέεται η υγρασία του ξύλου με τη σχετική υγρασία του περιβάλλοντος. </a:t>
            </a:r>
            <a:endParaRPr lang="el-GR" dirty="0" smtClean="0"/>
          </a:p>
          <a:p>
            <a:r>
              <a:rPr lang="el-GR" dirty="0" smtClean="0"/>
              <a:t>Η </a:t>
            </a:r>
            <a:r>
              <a:rPr lang="el-GR" dirty="0"/>
              <a:t>υγρασία του ξύλου υπολογίζεται σε ποσοστό επί τοις εκατό της ξηρής μάζας του. Δηλαδή όταν λέγεται ότι ένα τεμάχιο ξύλου έχει υγρασία 20% εννοείται ότι </a:t>
            </a:r>
            <a:r>
              <a:rPr lang="el-GR" b="1" dirty="0">
                <a:solidFill>
                  <a:schemeClr val="accent2">
                    <a:lumMod val="60000"/>
                    <a:lumOff val="40000"/>
                  </a:schemeClr>
                </a:solidFill>
              </a:rPr>
              <a:t>στα εκατό μέρη απολύτως ξηρού βάρους του συγκεκριμένου ξύλου αντιστοιχούν 20 μέρη νερού</a:t>
            </a:r>
            <a:r>
              <a:rPr lang="el-GR" dirty="0"/>
              <a:t>. Αυτό σημαίνει ότι εάν πάρει κανείς ένα τεμάχιο από το συγκεκριμένο ξύλο με βάρος 120g, μετά τη συνεχή ξήρανσή του μέχρις ότου φύγει όλο το νερό από τη μάζα του, αυτό θα αποκτήσει ξηρό βάρος 100 g, ενώ τα 20 g νερού θα εξατμισθούν. </a:t>
            </a:r>
            <a:endParaRPr lang="el-GR" dirty="0" smtClean="0"/>
          </a:p>
          <a:p>
            <a:r>
              <a:rPr lang="el-GR" dirty="0"/>
              <a:t>Μόλις ένα δένδρο υλοτομηθεί, περιέχει πολλή υγρασία στη μάζα του (συνήθως </a:t>
            </a:r>
            <a:r>
              <a:rPr lang="el-GR" dirty="0" smtClean="0"/>
              <a:t>&gt;</a:t>
            </a:r>
            <a:r>
              <a:rPr lang="el-GR" dirty="0"/>
              <a:t>80</a:t>
            </a:r>
            <a:r>
              <a:rPr lang="el-GR" dirty="0" smtClean="0"/>
              <a:t>% και άνω ). </a:t>
            </a:r>
          </a:p>
          <a:p>
            <a:r>
              <a:rPr lang="el-GR" dirty="0" smtClean="0"/>
              <a:t>Οι </a:t>
            </a:r>
            <a:r>
              <a:rPr lang="el-GR" dirty="0"/>
              <a:t>κορμοί οδηγούνται στα πριστήρια, όπου πριονίζονται στις επιθυμητές διαστάσεις και κατόπιν η πριστή ξυλεία ξηραίνεται </a:t>
            </a:r>
            <a:endParaRPr lang="el-GR" dirty="0" smtClean="0"/>
          </a:p>
          <a:p>
            <a:pPr marL="1349375" indent="20638"/>
            <a:r>
              <a:rPr lang="el-GR" dirty="0" smtClean="0"/>
              <a:t>είτε </a:t>
            </a:r>
            <a:r>
              <a:rPr lang="el-GR" dirty="0"/>
              <a:t>με φυσικό τρόπο σε υπόστεγα </a:t>
            </a:r>
            <a:endParaRPr lang="el-GR" dirty="0" smtClean="0"/>
          </a:p>
          <a:p>
            <a:pPr marL="1349375" indent="20638"/>
            <a:r>
              <a:rPr lang="el-GR" dirty="0" smtClean="0"/>
              <a:t>είτε </a:t>
            </a:r>
            <a:r>
              <a:rPr lang="el-GR" dirty="0"/>
              <a:t>με τεχνητό τρόπο σε ξηραντήρια. </a:t>
            </a:r>
            <a:endParaRPr lang="en-US" dirty="0"/>
          </a:p>
        </p:txBody>
      </p:sp>
    </p:spTree>
    <p:extLst>
      <p:ext uri="{BB962C8B-B14F-4D97-AF65-F5344CB8AC3E}">
        <p14:creationId xmlns:p14="http://schemas.microsoft.com/office/powerpoint/2010/main" val="180003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8600" y="1"/>
            <a:ext cx="9811512" cy="621792"/>
          </a:xfrm>
        </p:spPr>
        <p:txBody>
          <a:bodyPr>
            <a:normAutofit/>
          </a:bodyPr>
          <a:lstStyle/>
          <a:p>
            <a:pPr algn="ctr"/>
            <a:r>
              <a:rPr lang="el-GR" sz="2800" b="1" dirty="0" smtClean="0"/>
              <a:t>ΠΟΣΟΣΤΑ ΠΕΡΙΕΧΟΜΕΝΗΣ ΥΓΡΑΣΙΑΣ ΞΥΛΕΙΑ ΚΑΙ ΧΡΗΣΕΙΣ </a:t>
            </a:r>
            <a:endParaRPr lang="en-US" sz="2800" dirty="0"/>
          </a:p>
        </p:txBody>
      </p:sp>
      <p:sp>
        <p:nvSpPr>
          <p:cNvPr id="3" name="Θέση περιεχομένου 2"/>
          <p:cNvSpPr>
            <a:spLocks noGrp="1"/>
          </p:cNvSpPr>
          <p:nvPr>
            <p:ph idx="1"/>
          </p:nvPr>
        </p:nvSpPr>
        <p:spPr>
          <a:xfrm>
            <a:off x="228601" y="822961"/>
            <a:ext cx="11781148" cy="5718516"/>
          </a:xfrm>
        </p:spPr>
        <p:txBody>
          <a:bodyPr>
            <a:normAutofit fontScale="92500" lnSpcReduction="20000"/>
          </a:bodyPr>
          <a:lstStyle/>
          <a:p>
            <a:r>
              <a:rPr lang="el-GR" dirty="0"/>
              <a:t>Σε κάθε περίπτωση, το ξύλο </a:t>
            </a:r>
            <a:r>
              <a:rPr lang="el-GR" dirty="0" smtClean="0"/>
              <a:t>και τα προϊόντα του πρέπει </a:t>
            </a:r>
            <a:r>
              <a:rPr lang="el-GR" dirty="0"/>
              <a:t>να είναι </a:t>
            </a:r>
            <a:r>
              <a:rPr lang="el-GR" dirty="0" smtClean="0"/>
              <a:t>ξηραμένα </a:t>
            </a:r>
            <a:r>
              <a:rPr lang="el-GR" dirty="0"/>
              <a:t>σε ένα ποσοστό υγρασίας αντίστοιχο προς την υγρασία ισορροπίας του χώρου, στον οποίο πρόκειται να χρησιμοποιηθεί. </a:t>
            </a:r>
            <a:endParaRPr lang="el-GR" dirty="0" smtClean="0"/>
          </a:p>
          <a:p>
            <a:r>
              <a:rPr lang="el-GR" dirty="0" smtClean="0"/>
              <a:t>Οι </a:t>
            </a:r>
            <a:r>
              <a:rPr lang="el-GR" dirty="0"/>
              <a:t>συνθήκες του χώρου που επηρεάζουν καθοριστικά την υγρασία ισορροπίας είναι η θερμοκρασία του περιβάλλοντος και η σχετική υγρασία του αέρα</a:t>
            </a:r>
            <a:r>
              <a:rPr lang="el-GR" dirty="0" smtClean="0"/>
              <a:t>.</a:t>
            </a:r>
          </a:p>
          <a:p>
            <a:r>
              <a:rPr lang="el-GR" dirty="0" smtClean="0"/>
              <a:t> </a:t>
            </a:r>
            <a:r>
              <a:rPr lang="el-GR" dirty="0"/>
              <a:t>Έτσι, για έπιπλα εσωτερικού χώρου, για πατώματα, εσωτερικά κουφώματα, εσωτερικές ξυλουργικές κατασκευές, </a:t>
            </a:r>
            <a:r>
              <a:rPr lang="el-GR" dirty="0" smtClean="0"/>
              <a:t>οργανοποιία , κ.λ.π. το</a:t>
            </a:r>
            <a:r>
              <a:rPr lang="el-GR" b="1" dirty="0" smtClean="0">
                <a:solidFill>
                  <a:schemeClr val="accent2">
                    <a:lumMod val="60000"/>
                    <a:lumOff val="40000"/>
                  </a:schemeClr>
                </a:solidFill>
              </a:rPr>
              <a:t> </a:t>
            </a:r>
            <a:r>
              <a:rPr lang="el-GR" b="1" dirty="0">
                <a:solidFill>
                  <a:schemeClr val="accent2">
                    <a:lumMod val="60000"/>
                    <a:lumOff val="40000"/>
                  </a:schemeClr>
                </a:solidFill>
              </a:rPr>
              <a:t>ξύλο πρέπει να έχει υγρασία </a:t>
            </a:r>
            <a:r>
              <a:rPr lang="el-GR" b="1" dirty="0" smtClean="0">
                <a:solidFill>
                  <a:schemeClr val="accent2">
                    <a:lumMod val="60000"/>
                    <a:lumOff val="40000"/>
                  </a:schemeClr>
                </a:solidFill>
              </a:rPr>
              <a:t>7 %- 10%. </a:t>
            </a:r>
          </a:p>
          <a:p>
            <a:r>
              <a:rPr lang="el-GR" dirty="0" smtClean="0"/>
              <a:t>Για </a:t>
            </a:r>
            <a:r>
              <a:rPr lang="el-GR" dirty="0"/>
              <a:t>πατώματα με ενδοδαπέδια θέρμανση και για ξύλινα καλύμματα καλοριφέρ, σάουνες και άλλες κατασκευές δίπλα σε τζάκια και θερμάστρες, </a:t>
            </a:r>
            <a:r>
              <a:rPr lang="el-GR" b="1" dirty="0">
                <a:solidFill>
                  <a:schemeClr val="accent2">
                    <a:lumMod val="60000"/>
                    <a:lumOff val="40000"/>
                  </a:schemeClr>
                </a:solidFill>
              </a:rPr>
              <a:t>η υγρασία του ξύλου πρέπει να είναι </a:t>
            </a:r>
            <a:r>
              <a:rPr lang="el-GR" b="1" dirty="0" smtClean="0">
                <a:solidFill>
                  <a:schemeClr val="accent2">
                    <a:lumMod val="60000"/>
                    <a:lumOff val="40000"/>
                  </a:schemeClr>
                </a:solidFill>
              </a:rPr>
              <a:t>6-8 %. </a:t>
            </a:r>
          </a:p>
          <a:p>
            <a:r>
              <a:rPr lang="el-GR" dirty="0" smtClean="0"/>
              <a:t>Το </a:t>
            </a:r>
            <a:r>
              <a:rPr lang="el-GR" dirty="0"/>
              <a:t>ίδιο χαμηλή </a:t>
            </a:r>
            <a:r>
              <a:rPr lang="el-GR" b="1" dirty="0">
                <a:solidFill>
                  <a:schemeClr val="accent2">
                    <a:lumMod val="60000"/>
                    <a:lumOff val="40000"/>
                  </a:schemeClr>
                </a:solidFill>
              </a:rPr>
              <a:t>(</a:t>
            </a:r>
            <a:r>
              <a:rPr lang="el-GR" b="1" dirty="0" smtClean="0">
                <a:solidFill>
                  <a:schemeClr val="accent2">
                    <a:lumMod val="60000"/>
                    <a:lumOff val="40000"/>
                  </a:schemeClr>
                </a:solidFill>
              </a:rPr>
              <a:t>6-8 %</a:t>
            </a:r>
            <a:r>
              <a:rPr lang="el-GR" dirty="0" smtClean="0"/>
              <a:t>) </a:t>
            </a:r>
            <a:r>
              <a:rPr lang="el-GR" dirty="0"/>
              <a:t>πρέπει να είναι και η υγρασία των ξυλοφύλλων πριν να πρεσαριστούν σε </a:t>
            </a:r>
            <a:r>
              <a:rPr lang="el-GR" dirty="0" smtClean="0"/>
              <a:t>αντικολλητά-κόντρα </a:t>
            </a:r>
            <a:r>
              <a:rPr lang="el-GR" dirty="0"/>
              <a:t>πλακέ. </a:t>
            </a:r>
            <a:endParaRPr lang="el-GR" dirty="0" smtClean="0"/>
          </a:p>
          <a:p>
            <a:r>
              <a:rPr lang="el-GR" dirty="0" smtClean="0"/>
              <a:t>Επίσης όλες οι βιομηχανικα συγκολλημένες ξυλοπλάκες ( μοριοσανίδες, ινοσανίδες, κλπ. ) σε ποσοστά </a:t>
            </a:r>
            <a:r>
              <a:rPr lang="el-GR" b="1" dirty="0" smtClean="0">
                <a:solidFill>
                  <a:schemeClr val="accent2">
                    <a:lumMod val="60000"/>
                    <a:lumOff val="40000"/>
                  </a:schemeClr>
                </a:solidFill>
              </a:rPr>
              <a:t>6%-8% εφόσον έχουν χρήσεις  σε εσωτερικούς χώρους</a:t>
            </a:r>
            <a:r>
              <a:rPr lang="el-GR" dirty="0" smtClean="0"/>
              <a:t>.</a:t>
            </a:r>
          </a:p>
          <a:p>
            <a:r>
              <a:rPr lang="el-GR" dirty="0" smtClean="0"/>
              <a:t>Στα </a:t>
            </a:r>
            <a:r>
              <a:rPr lang="el-GR" dirty="0"/>
              <a:t>εξωτερικά κουφώματα η υγρασία </a:t>
            </a:r>
            <a:r>
              <a:rPr lang="el-GR" dirty="0" smtClean="0"/>
              <a:t>πρέπει </a:t>
            </a:r>
            <a:r>
              <a:rPr lang="el-GR" dirty="0"/>
              <a:t>να είναι </a:t>
            </a:r>
            <a:r>
              <a:rPr lang="el-GR" b="1" dirty="0" smtClean="0">
                <a:solidFill>
                  <a:schemeClr val="accent2">
                    <a:lumMod val="60000"/>
                    <a:lumOff val="40000"/>
                  </a:schemeClr>
                </a:solidFill>
              </a:rPr>
              <a:t>10 %-12 %. </a:t>
            </a:r>
          </a:p>
          <a:p>
            <a:r>
              <a:rPr lang="el-GR" dirty="0" smtClean="0"/>
              <a:t>Στις εξωτερικές ξύλινες κατασκευές να </a:t>
            </a:r>
            <a:r>
              <a:rPr lang="el-GR" dirty="0"/>
              <a:t>έχει </a:t>
            </a:r>
            <a:r>
              <a:rPr lang="el-GR" b="1" dirty="0">
                <a:solidFill>
                  <a:schemeClr val="accent2">
                    <a:lumMod val="60000"/>
                    <a:lumOff val="40000"/>
                  </a:schemeClr>
                </a:solidFill>
              </a:rPr>
              <a:t>οπωσδήποτε ποσοστό υγρασίας </a:t>
            </a:r>
            <a:r>
              <a:rPr lang="el-GR" b="1" dirty="0" smtClean="0">
                <a:solidFill>
                  <a:schemeClr val="accent2">
                    <a:lumMod val="60000"/>
                    <a:lumOff val="40000"/>
                  </a:schemeClr>
                </a:solidFill>
              </a:rPr>
              <a:t>12 %-18 </a:t>
            </a:r>
            <a:r>
              <a:rPr lang="el-GR" dirty="0" smtClean="0">
                <a:solidFill>
                  <a:schemeClr val="accent2">
                    <a:lumMod val="60000"/>
                    <a:lumOff val="40000"/>
                  </a:schemeClr>
                </a:solidFill>
              </a:rPr>
              <a:t>% </a:t>
            </a:r>
            <a:r>
              <a:rPr lang="el-GR" dirty="0"/>
              <a:t>πριν από την τελική χρήση της. </a:t>
            </a:r>
            <a:endParaRPr lang="el-GR" dirty="0" smtClean="0"/>
          </a:p>
          <a:p>
            <a:r>
              <a:rPr lang="el-GR" dirty="0" smtClean="0"/>
              <a:t>Τα καυσόξυλα θεωρούνται ξηρά όταν έχουν </a:t>
            </a:r>
            <a:r>
              <a:rPr lang="el-GR" b="1" dirty="0" smtClean="0">
                <a:solidFill>
                  <a:schemeClr val="accent2">
                    <a:lumMod val="60000"/>
                    <a:lumOff val="40000"/>
                  </a:schemeClr>
                </a:solidFill>
              </a:rPr>
              <a:t>20 %-25 % περιεχομένη υγρασία</a:t>
            </a:r>
            <a:r>
              <a:rPr lang="el-GR" dirty="0" smtClean="0"/>
              <a:t>.</a:t>
            </a:r>
          </a:p>
          <a:p>
            <a:r>
              <a:rPr lang="el-GR" dirty="0" smtClean="0"/>
              <a:t>Τα βιομηχανικά  καύσιμα </a:t>
            </a:r>
            <a:r>
              <a:rPr lang="el-GR" dirty="0"/>
              <a:t> </a:t>
            </a:r>
            <a:r>
              <a:rPr lang="el-GR" dirty="0" smtClean="0"/>
              <a:t>βιομάζας  ( πέλλετ, μπριγκέτες κλπ.) μέχρι </a:t>
            </a:r>
            <a:r>
              <a:rPr lang="el-GR" b="1" dirty="0" smtClean="0">
                <a:solidFill>
                  <a:schemeClr val="accent2">
                    <a:lumMod val="60000"/>
                    <a:lumOff val="40000"/>
                  </a:schemeClr>
                </a:solidFill>
              </a:rPr>
              <a:t>10 % περιεχομένη υγρασία</a:t>
            </a:r>
            <a:endParaRPr lang="en-US" b="1" dirty="0">
              <a:solidFill>
                <a:schemeClr val="accent2">
                  <a:lumMod val="60000"/>
                  <a:lumOff val="40000"/>
                </a:schemeClr>
              </a:solidFill>
            </a:endParaRPr>
          </a:p>
          <a:p>
            <a:endParaRPr lang="en-US" dirty="0"/>
          </a:p>
        </p:txBody>
      </p:sp>
    </p:spTree>
    <p:extLst>
      <p:ext uri="{BB962C8B-B14F-4D97-AF65-F5344CB8AC3E}">
        <p14:creationId xmlns:p14="http://schemas.microsoft.com/office/powerpoint/2010/main" val="2408940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3696" y="999241"/>
            <a:ext cx="2366127" cy="1762813"/>
          </a:xfrm>
        </p:spPr>
        <p:txBody>
          <a:bodyPr>
            <a:normAutofit/>
          </a:bodyPr>
          <a:lstStyle/>
          <a:p>
            <a:pPr algn="ctr"/>
            <a:r>
              <a:rPr lang="el-GR" sz="2800" b="1" dirty="0" smtClean="0"/>
              <a:t>ΥΓΡΑΣΙΑ ΙΣΟΡΟΠΟΙΑΣ ΞΥΛΟΥ</a:t>
            </a:r>
            <a:endParaRPr lang="en-US" sz="2800" b="1" dirty="0"/>
          </a:p>
        </p:txBody>
      </p:sp>
      <p:pic>
        <p:nvPicPr>
          <p:cNvPr id="4" name="Εικόνα 3" descr="Î£ÏÎµÏÎ¹ÎºÎ® ÎµÎ¹ÎºÏÎ½Î±"/>
          <p:cNvPicPr/>
          <p:nvPr/>
        </p:nvPicPr>
        <p:blipFill>
          <a:blip r:embed="rId2">
            <a:extLst>
              <a:ext uri="{28A0092B-C50C-407E-A947-70E740481C1C}">
                <a14:useLocalDpi xmlns:a14="http://schemas.microsoft.com/office/drawing/2010/main"/>
              </a:ext>
            </a:extLst>
          </a:blip>
          <a:srcRect/>
          <a:stretch>
            <a:fillRect/>
          </a:stretch>
        </p:blipFill>
        <p:spPr bwMode="auto">
          <a:xfrm>
            <a:off x="2469823" y="94268"/>
            <a:ext cx="9606793" cy="6666247"/>
          </a:xfrm>
          <a:prstGeom prst="rect">
            <a:avLst/>
          </a:prstGeom>
          <a:noFill/>
          <a:ln>
            <a:noFill/>
          </a:ln>
        </p:spPr>
      </p:pic>
    </p:spTree>
    <p:extLst>
      <p:ext uri="{BB962C8B-B14F-4D97-AF65-F5344CB8AC3E}">
        <p14:creationId xmlns:p14="http://schemas.microsoft.com/office/powerpoint/2010/main" val="1085079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62857" y="0"/>
            <a:ext cx="9637486" cy="537327"/>
          </a:xfrm>
        </p:spPr>
        <p:txBody>
          <a:bodyPr>
            <a:noAutofit/>
          </a:bodyPr>
          <a:lstStyle/>
          <a:p>
            <a:pPr algn="ctr"/>
            <a:r>
              <a:rPr lang="el-GR" sz="3200" b="1" dirty="0" smtClean="0"/>
              <a:t>ΥΓΡΑΣΙΑ ΞΥΛΟΥ  – ΤΙΜΕΣ - ΚΙΝΗΣΗ ΣΤΑ ΚΥΤΤΑΡΑ </a:t>
            </a:r>
            <a:endParaRPr lang="en-US" sz="3200" b="1" dirty="0"/>
          </a:p>
        </p:txBody>
      </p:sp>
      <p:pic>
        <p:nvPicPr>
          <p:cNvPr id="4" name="Θέση περιεχομένου 3" descr="ÎÏÎ¿ÏÎ­Î»ÎµÏÎ¼Î± ÎµÎ¹ÎºÏÎ½Î±Ï Î³Î¹Î± WATER IN WOOD"/>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62857" y="537327"/>
            <a:ext cx="8282505" cy="6212263"/>
          </a:xfrm>
          <a:prstGeom prst="rect">
            <a:avLst/>
          </a:prstGeom>
          <a:noFill/>
          <a:ln>
            <a:noFill/>
          </a:ln>
        </p:spPr>
      </p:pic>
      <p:sp>
        <p:nvSpPr>
          <p:cNvPr id="3" name="Ορθογώνιο 2"/>
          <p:cNvSpPr/>
          <p:nvPr/>
        </p:nvSpPr>
        <p:spPr>
          <a:xfrm>
            <a:off x="8645362" y="1178352"/>
            <a:ext cx="3546638" cy="4524315"/>
          </a:xfrm>
          <a:prstGeom prst="rect">
            <a:avLst/>
          </a:prstGeom>
        </p:spPr>
        <p:txBody>
          <a:bodyPr wrap="square">
            <a:spAutoFit/>
          </a:bodyPr>
          <a:lstStyle/>
          <a:p>
            <a:r>
              <a:rPr lang="en-US" sz="2400" b="1" dirty="0" smtClean="0"/>
              <a:t>Unseasoned</a:t>
            </a:r>
            <a:r>
              <a:rPr lang="en-US" sz="2400" dirty="0" smtClean="0"/>
              <a:t> = </a:t>
            </a:r>
            <a:endParaRPr lang="el-GR" sz="2400" dirty="0" smtClean="0"/>
          </a:p>
          <a:p>
            <a:r>
              <a:rPr lang="el-GR" sz="2400" dirty="0" smtClean="0"/>
              <a:t>μη ξηραμένο, </a:t>
            </a:r>
          </a:p>
          <a:p>
            <a:r>
              <a:rPr lang="el-GR" sz="2400" dirty="0" smtClean="0"/>
              <a:t>υγρό ξύλο σε ζωντανά  ιστάμενα δένδρα</a:t>
            </a:r>
            <a:endParaRPr lang="en-US" sz="2400" dirty="0" smtClean="0"/>
          </a:p>
          <a:p>
            <a:endParaRPr lang="en-US" sz="2400" dirty="0"/>
          </a:p>
          <a:p>
            <a:r>
              <a:rPr lang="en-US" sz="2400" b="1" dirty="0" smtClean="0"/>
              <a:t>Partially seasoned</a:t>
            </a:r>
            <a:r>
              <a:rPr lang="el-GR" sz="2400" dirty="0" smtClean="0"/>
              <a:t>= μερικώς ξηραμένο (φυσικής ξήρανσης)</a:t>
            </a:r>
            <a:endParaRPr lang="en-US" sz="2400" dirty="0" smtClean="0"/>
          </a:p>
          <a:p>
            <a:endParaRPr lang="en-US" sz="2400" dirty="0"/>
          </a:p>
          <a:p>
            <a:r>
              <a:rPr lang="en-US" sz="2400" b="1" dirty="0" smtClean="0"/>
              <a:t>Seasoned </a:t>
            </a:r>
            <a:r>
              <a:rPr lang="el-GR" sz="2400" dirty="0" smtClean="0"/>
              <a:t>= πλήρες ξηραμένο ( με τεχνητή ξήρανση )</a:t>
            </a:r>
            <a:endParaRPr lang="en-US" sz="2400" dirty="0"/>
          </a:p>
        </p:txBody>
      </p:sp>
    </p:spTree>
    <p:extLst>
      <p:ext uri="{BB962C8B-B14F-4D97-AF65-F5344CB8AC3E}">
        <p14:creationId xmlns:p14="http://schemas.microsoft.com/office/powerpoint/2010/main" val="2813259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13122"/>
            <a:ext cx="8727831" cy="744717"/>
          </a:xfrm>
        </p:spPr>
        <p:txBody>
          <a:bodyPr>
            <a:normAutofit fontScale="90000"/>
          </a:bodyPr>
          <a:lstStyle/>
          <a:p>
            <a:pPr algn="ctr"/>
            <a:r>
              <a:rPr lang="el-GR" b="1" dirty="0" smtClean="0"/>
              <a:t>ΑΝΤΙΜΕΤΩΠΙΣΗ ΤΟΥ ΠΡΟΒΛΗΜΑΤΟΣ</a:t>
            </a:r>
            <a:endParaRPr lang="en-US" b="1" dirty="0"/>
          </a:p>
        </p:txBody>
      </p:sp>
      <p:sp>
        <p:nvSpPr>
          <p:cNvPr id="3" name="Θέση περιεχομένου 2"/>
          <p:cNvSpPr>
            <a:spLocks noGrp="1"/>
          </p:cNvSpPr>
          <p:nvPr>
            <p:ph idx="1"/>
          </p:nvPr>
        </p:nvSpPr>
        <p:spPr>
          <a:xfrm>
            <a:off x="160256" y="1019908"/>
            <a:ext cx="11915480" cy="5710830"/>
          </a:xfrm>
        </p:spPr>
        <p:txBody>
          <a:bodyPr>
            <a:normAutofit fontScale="92500" lnSpcReduction="10000"/>
          </a:bodyPr>
          <a:lstStyle/>
          <a:p>
            <a:pPr marL="0" indent="0">
              <a:buNone/>
            </a:pPr>
            <a:r>
              <a:rPr lang="el-GR" b="1" dirty="0" smtClean="0"/>
              <a:t>Για την αντιμετώπιση της διαστασιολογικής σταθερότητας και της διαστασιακής ανισοτροπίας του ξύλου στην υγρασία , μπορούμε </a:t>
            </a:r>
            <a:r>
              <a:rPr lang="el-GR" b="1" dirty="0"/>
              <a:t>να αναφέρουμε </a:t>
            </a:r>
            <a:r>
              <a:rPr lang="el-GR" b="1" dirty="0" smtClean="0"/>
              <a:t>ενδεικτικά τα παρακάτω:</a:t>
            </a:r>
            <a:endParaRPr lang="en-US" b="1" dirty="0"/>
          </a:p>
          <a:p>
            <a:pPr marL="263525" indent="179388"/>
            <a:r>
              <a:rPr lang="el-GR" dirty="0"/>
              <a:t>1. Η χρησιμοποίηση </a:t>
            </a:r>
            <a:r>
              <a:rPr lang="el-GR" b="1" dirty="0" smtClean="0">
                <a:solidFill>
                  <a:schemeClr val="accent2">
                    <a:lumMod val="60000"/>
                    <a:lumOff val="40000"/>
                  </a:schemeClr>
                </a:solidFill>
              </a:rPr>
              <a:t>ξηραμένου ξύλου </a:t>
            </a:r>
            <a:r>
              <a:rPr lang="el-GR" dirty="0" smtClean="0"/>
              <a:t>στο σωστό επίπεδο ανάλογα με την χρήση.</a:t>
            </a:r>
            <a:endParaRPr lang="en-US" dirty="0" smtClean="0"/>
          </a:p>
          <a:p>
            <a:pPr marL="263525" indent="179388"/>
            <a:r>
              <a:rPr lang="el-GR" dirty="0" smtClean="0"/>
              <a:t>2</a:t>
            </a:r>
            <a:r>
              <a:rPr lang="el-GR" dirty="0"/>
              <a:t>. Η προτίμηση </a:t>
            </a:r>
            <a:r>
              <a:rPr lang="el-GR" b="1" dirty="0" smtClean="0">
                <a:solidFill>
                  <a:schemeClr val="accent2">
                    <a:lumMod val="60000"/>
                    <a:lumOff val="40000"/>
                  </a:schemeClr>
                </a:solidFill>
              </a:rPr>
              <a:t>ακτινικής τομής για το πλάτος </a:t>
            </a:r>
            <a:r>
              <a:rPr lang="el-GR" dirty="0" smtClean="0"/>
              <a:t>της πριστής ξυλείας .</a:t>
            </a:r>
          </a:p>
          <a:p>
            <a:pPr marL="263525" indent="179388"/>
            <a:r>
              <a:rPr lang="el-GR" dirty="0" smtClean="0"/>
              <a:t>3. Η επιλογή χρήσης </a:t>
            </a:r>
            <a:r>
              <a:rPr lang="el-GR" b="1" dirty="0" smtClean="0">
                <a:solidFill>
                  <a:schemeClr val="accent2">
                    <a:lumMod val="60000"/>
                    <a:lumOff val="40000"/>
                  </a:schemeClr>
                </a:solidFill>
              </a:rPr>
              <a:t>ακτινικής κοπής λωρίδων </a:t>
            </a:r>
            <a:r>
              <a:rPr lang="el-GR" dirty="0" smtClean="0"/>
              <a:t>για μασίφ καθώς και </a:t>
            </a:r>
            <a:r>
              <a:rPr lang="el-GR" b="1" dirty="0" smtClean="0">
                <a:solidFill>
                  <a:schemeClr val="accent2">
                    <a:lumMod val="60000"/>
                    <a:lumOff val="40000"/>
                  </a:schemeClr>
                </a:solidFill>
              </a:rPr>
              <a:t>πολυστρωματικές λωρίδες </a:t>
            </a:r>
            <a:r>
              <a:rPr lang="el-GR" dirty="0" smtClean="0"/>
              <a:t>στα ξύλινα δάπεδα.</a:t>
            </a:r>
            <a:endParaRPr lang="en-US" dirty="0" smtClean="0"/>
          </a:p>
          <a:p>
            <a:pPr marL="263525" indent="179388"/>
            <a:r>
              <a:rPr lang="el-GR" dirty="0" smtClean="0"/>
              <a:t>3.Η δημιουργία και χρήση </a:t>
            </a:r>
            <a:r>
              <a:rPr lang="el-GR" b="1" dirty="0" smtClean="0">
                <a:solidFill>
                  <a:schemeClr val="accent2">
                    <a:lumMod val="60000"/>
                    <a:lumOff val="40000"/>
                  </a:schemeClr>
                </a:solidFill>
              </a:rPr>
              <a:t>αντικολλητών, πηχοσανίδων </a:t>
            </a:r>
            <a:r>
              <a:rPr lang="el-GR" dirty="0">
                <a:solidFill>
                  <a:schemeClr val="accent2">
                    <a:lumMod val="60000"/>
                    <a:lumOff val="40000"/>
                  </a:schemeClr>
                </a:solidFill>
              </a:rPr>
              <a:t>,</a:t>
            </a:r>
            <a:r>
              <a:rPr lang="el-GR" b="1" dirty="0" smtClean="0">
                <a:solidFill>
                  <a:schemeClr val="accent2">
                    <a:lumMod val="60000"/>
                    <a:lumOff val="40000"/>
                  </a:schemeClr>
                </a:solidFill>
              </a:rPr>
              <a:t>συνθέτης , επικολλητής ξυλείας </a:t>
            </a:r>
            <a:r>
              <a:rPr lang="el-GR" dirty="0" smtClean="0"/>
              <a:t>με την διασταυρουμένη δομή των επιμέρους στοιχείων τους.</a:t>
            </a:r>
          </a:p>
          <a:p>
            <a:pPr marL="263525" indent="179388"/>
            <a:r>
              <a:rPr lang="el-GR" dirty="0"/>
              <a:t> </a:t>
            </a:r>
            <a:r>
              <a:rPr lang="el-GR" dirty="0" smtClean="0"/>
              <a:t>5. Η χρήση </a:t>
            </a:r>
            <a:r>
              <a:rPr lang="el-GR" b="1" dirty="0" smtClean="0">
                <a:solidFill>
                  <a:schemeClr val="accent2">
                    <a:lumMod val="60000"/>
                    <a:lumOff val="40000"/>
                  </a:schemeClr>
                </a:solidFill>
              </a:rPr>
              <a:t>ανθεκτικών συγκολλητικών ουσιών στην υγρασία </a:t>
            </a:r>
            <a:r>
              <a:rPr lang="el-GR" dirty="0" smtClean="0"/>
              <a:t>( πχ. κόλλες φαινολικές, ακρυλικές , πολυουρεθάνης κλπ.) στα συγκολλημένα ξύλινα προϊόντα.</a:t>
            </a:r>
            <a:endParaRPr lang="en-US" dirty="0" smtClean="0"/>
          </a:p>
          <a:p>
            <a:pPr marL="263525" indent="179388"/>
            <a:r>
              <a:rPr lang="el-GR" dirty="0" smtClean="0"/>
              <a:t>5. </a:t>
            </a:r>
            <a:r>
              <a:rPr lang="en-US" dirty="0" smtClean="0"/>
              <a:t>Ο </a:t>
            </a:r>
            <a:r>
              <a:rPr lang="en-US" dirty="0"/>
              <a:t>εμποτισμός με </a:t>
            </a:r>
            <a:r>
              <a:rPr lang="en-US" b="1" dirty="0">
                <a:solidFill>
                  <a:schemeClr val="accent2">
                    <a:lumMod val="60000"/>
                    <a:lumOff val="40000"/>
                  </a:schemeClr>
                </a:solidFill>
              </a:rPr>
              <a:t>ειδικές </a:t>
            </a:r>
            <a:r>
              <a:rPr lang="el-GR" b="1" dirty="0">
                <a:solidFill>
                  <a:schemeClr val="accent2">
                    <a:lumMod val="60000"/>
                    <a:lumOff val="40000"/>
                  </a:schemeClr>
                </a:solidFill>
              </a:rPr>
              <a:t> </a:t>
            </a:r>
            <a:r>
              <a:rPr lang="el-GR" b="1" dirty="0" smtClean="0">
                <a:solidFill>
                  <a:schemeClr val="accent2">
                    <a:lumMod val="60000"/>
                    <a:lumOff val="40000"/>
                  </a:schemeClr>
                </a:solidFill>
              </a:rPr>
              <a:t>ανθυγροσκοπικές </a:t>
            </a:r>
            <a:r>
              <a:rPr lang="en-US" b="1" dirty="0" smtClean="0">
                <a:solidFill>
                  <a:schemeClr val="accent2">
                    <a:lumMod val="60000"/>
                    <a:lumOff val="40000"/>
                  </a:schemeClr>
                </a:solidFill>
              </a:rPr>
              <a:t>ουσίες</a:t>
            </a:r>
            <a:r>
              <a:rPr lang="el-GR" b="1" dirty="0">
                <a:solidFill>
                  <a:schemeClr val="accent2">
                    <a:lumMod val="60000"/>
                    <a:lumOff val="40000"/>
                  </a:schemeClr>
                </a:solidFill>
              </a:rPr>
              <a:t> </a:t>
            </a:r>
            <a:r>
              <a:rPr lang="el-GR" dirty="0"/>
              <a:t>στις συγκολλημένες </a:t>
            </a:r>
            <a:r>
              <a:rPr lang="el-GR" dirty="0" smtClean="0"/>
              <a:t>ξυλοπλάκες και γενικά στα προϊόντα ξυλείας  που ελαττώνουν την κινητικότητα στις εφαρμογές και χρήσεις του </a:t>
            </a:r>
            <a:r>
              <a:rPr lang="en-US" dirty="0" smtClean="0"/>
              <a:t>.</a:t>
            </a:r>
            <a:r>
              <a:rPr lang="el-GR" dirty="0"/>
              <a:t> </a:t>
            </a:r>
            <a:endParaRPr lang="el-GR" dirty="0" smtClean="0"/>
          </a:p>
          <a:p>
            <a:pPr marL="263525" indent="179388"/>
            <a:r>
              <a:rPr lang="el-GR" dirty="0"/>
              <a:t>6</a:t>
            </a:r>
            <a:r>
              <a:rPr lang="el-GR" dirty="0" smtClean="0"/>
              <a:t>. Η χρησιμοποίηση </a:t>
            </a:r>
            <a:r>
              <a:rPr lang="el-GR" b="1" dirty="0" smtClean="0">
                <a:solidFill>
                  <a:schemeClr val="accent2">
                    <a:lumMod val="60000"/>
                    <a:lumOff val="40000"/>
                  </a:schemeClr>
                </a:solidFill>
              </a:rPr>
              <a:t>ανθυγραντικών ουσιών στις βαφές </a:t>
            </a:r>
            <a:r>
              <a:rPr lang="el-GR" dirty="0" smtClean="0"/>
              <a:t>(βερνίκια, </a:t>
            </a:r>
            <a:r>
              <a:rPr lang="el-GR" dirty="0"/>
              <a:t>συντηρητικά βερνίκια </a:t>
            </a:r>
            <a:r>
              <a:rPr lang="el-GR" dirty="0" smtClean="0"/>
              <a:t>, παραφίνες , κηρώδεις ουσίες, ακρυλικές </a:t>
            </a:r>
            <a:r>
              <a:rPr lang="el-GR" dirty="0"/>
              <a:t>εξωτερικής χρήσης</a:t>
            </a:r>
            <a:r>
              <a:rPr lang="el-GR" dirty="0" smtClean="0"/>
              <a:t>  κ.τ.λ.).</a:t>
            </a:r>
          </a:p>
          <a:p>
            <a:pPr marL="263525" indent="179388"/>
            <a:r>
              <a:rPr lang="el-GR" dirty="0" smtClean="0"/>
              <a:t>7.</a:t>
            </a:r>
            <a:r>
              <a:rPr lang="en-US" dirty="0" smtClean="0"/>
              <a:t> </a:t>
            </a:r>
            <a:r>
              <a:rPr lang="el-GR" dirty="0" smtClean="0"/>
              <a:t>Η χρησιμοποίηση </a:t>
            </a:r>
            <a:r>
              <a:rPr lang="el-GR" b="1" dirty="0" smtClean="0">
                <a:solidFill>
                  <a:schemeClr val="accent2">
                    <a:lumMod val="60000"/>
                    <a:lumOff val="40000"/>
                  </a:schemeClr>
                </a:solidFill>
              </a:rPr>
              <a:t>συνθέτων προϊόντων </a:t>
            </a:r>
            <a:r>
              <a:rPr lang="el-GR" dirty="0" smtClean="0"/>
              <a:t>πχ. </a:t>
            </a:r>
            <a:r>
              <a:rPr lang="en-US" dirty="0" smtClean="0"/>
              <a:t>W.P.C.</a:t>
            </a:r>
            <a:endParaRPr lang="el-GR" dirty="0" smtClean="0"/>
          </a:p>
          <a:p>
            <a:pPr marL="263525" indent="179388"/>
            <a:r>
              <a:rPr lang="el-GR" dirty="0" smtClean="0"/>
              <a:t>8.</a:t>
            </a:r>
            <a:r>
              <a:rPr lang="en-US" dirty="0" smtClean="0"/>
              <a:t> </a:t>
            </a:r>
            <a:r>
              <a:rPr lang="el-GR" dirty="0" smtClean="0"/>
              <a:t>Η χρησιμοποίηση χημικά ή θερμικά </a:t>
            </a:r>
            <a:r>
              <a:rPr lang="el-GR" b="1" dirty="0" smtClean="0">
                <a:solidFill>
                  <a:schemeClr val="accent2">
                    <a:lumMod val="60000"/>
                    <a:lumOff val="40000"/>
                  </a:schemeClr>
                </a:solidFill>
              </a:rPr>
              <a:t>τροποποιημένης ξυλείας </a:t>
            </a:r>
            <a:r>
              <a:rPr lang="el-GR" dirty="0" smtClean="0"/>
              <a:t>(Αccoya, Τhermowood κλπ.) κυρίως σε εξωτερικές κατασκευές.</a:t>
            </a:r>
            <a:endParaRPr lang="en-US" dirty="0"/>
          </a:p>
        </p:txBody>
      </p:sp>
    </p:spTree>
    <p:extLst>
      <p:ext uri="{BB962C8B-B14F-4D97-AF65-F5344CB8AC3E}">
        <p14:creationId xmlns:p14="http://schemas.microsoft.com/office/powerpoint/2010/main" val="187638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44566" y="151437"/>
            <a:ext cx="7737390" cy="585164"/>
          </a:xfrm>
        </p:spPr>
        <p:txBody>
          <a:bodyPr>
            <a:normAutofit fontScale="90000"/>
          </a:bodyPr>
          <a:lstStyle/>
          <a:p>
            <a:pPr algn="ctr"/>
            <a:r>
              <a:rPr lang="el-GR" b="1" dirty="0" smtClean="0"/>
              <a:t>ΥΓΡΑΣΙΑ ΞΥΛΟΥ ΣΤΙΣ ΧΡΗΣΕΙΣ ΤΟΥ </a:t>
            </a:r>
            <a:endParaRPr lang="en-US" b="1" dirty="0"/>
          </a:p>
        </p:txBody>
      </p:sp>
      <p:pic>
        <p:nvPicPr>
          <p:cNvPr id="6"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513261" y="845625"/>
            <a:ext cx="5571042" cy="5806780"/>
          </a:xfrm>
          <a:prstGeom prst="rect">
            <a:avLst/>
          </a:prstGeom>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530" y="3348910"/>
            <a:ext cx="2499315" cy="3303495"/>
          </a:xfrm>
          <a:prstGeom prst="rect">
            <a:avLst/>
          </a:prstGeom>
        </p:spPr>
      </p:pic>
      <p:pic>
        <p:nvPicPr>
          <p:cNvPr id="4" name="Εικόνα 3"/>
          <p:cNvPicPr>
            <a:picLocks noChangeAspect="1"/>
          </p:cNvPicPr>
          <p:nvPr/>
        </p:nvPicPr>
        <p:blipFill>
          <a:blip r:embed="rId4"/>
          <a:stretch>
            <a:fillRect/>
          </a:stretch>
        </p:blipFill>
        <p:spPr>
          <a:xfrm>
            <a:off x="2872161" y="3107202"/>
            <a:ext cx="3333750" cy="3545204"/>
          </a:xfrm>
          <a:prstGeom prst="rect">
            <a:avLst/>
          </a:prstGeom>
        </p:spPr>
      </p:pic>
      <p:pic>
        <p:nvPicPr>
          <p:cNvPr id="5" name="Εικόνα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530" y="151437"/>
            <a:ext cx="2471036" cy="2955764"/>
          </a:xfrm>
          <a:prstGeom prst="rect">
            <a:avLst/>
          </a:prstGeom>
        </p:spPr>
      </p:pic>
      <p:pic>
        <p:nvPicPr>
          <p:cNvPr id="7" name="Εικόνα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0629" y="945897"/>
            <a:ext cx="3484849" cy="1952008"/>
          </a:xfrm>
          <a:prstGeom prst="rect">
            <a:avLst/>
          </a:prstGeom>
        </p:spPr>
      </p:pic>
    </p:spTree>
    <p:extLst>
      <p:ext uri="{BB962C8B-B14F-4D97-AF65-F5344CB8AC3E}">
        <p14:creationId xmlns:p14="http://schemas.microsoft.com/office/powerpoint/2010/main" val="172875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3220" y="196948"/>
            <a:ext cx="5204152" cy="1094823"/>
          </a:xfrm>
        </p:spPr>
        <p:txBody>
          <a:bodyPr/>
          <a:lstStyle/>
          <a:p>
            <a:pPr algn="ctr"/>
            <a:r>
              <a:rPr lang="el-GR" sz="3200" b="1" dirty="0" smtClean="0"/>
              <a:t>Προτίμηση ακτινικών τομών στα πριστά </a:t>
            </a:r>
            <a:endParaRPr lang="en-US" sz="3200" b="1" dirty="0"/>
          </a:p>
        </p:txBody>
      </p:sp>
      <p:pic>
        <p:nvPicPr>
          <p:cNvPr id="5" name="Θέση περιεχομένου 4"/>
          <p:cNvPicPr>
            <a:picLocks noGrp="1" noChangeAspect="1"/>
          </p:cNvPicPr>
          <p:nvPr>
            <p:ph idx="1"/>
          </p:nvPr>
        </p:nvPicPr>
        <p:blipFill>
          <a:blip r:embed="rId2"/>
          <a:stretch>
            <a:fillRect/>
          </a:stretch>
        </p:blipFill>
        <p:spPr>
          <a:xfrm>
            <a:off x="9276385" y="196949"/>
            <a:ext cx="2915615" cy="6366406"/>
          </a:xfrm>
          <a:prstGeom prst="rect">
            <a:avLst/>
          </a:prstGeom>
        </p:spPr>
      </p:pic>
      <p:pic>
        <p:nvPicPr>
          <p:cNvPr id="4" name="Εικόνα 3" descr="sxima-xyleias">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 y="1384300"/>
            <a:ext cx="5486400" cy="5179055"/>
          </a:xfrm>
          <a:prstGeom prst="rect">
            <a:avLst/>
          </a:prstGeom>
          <a:noFill/>
          <a:ln>
            <a:noFill/>
          </a:ln>
        </p:spPr>
      </p:pic>
      <p:pic>
        <p:nvPicPr>
          <p:cNvPr id="3" name="Εικόνα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8830" y="196948"/>
            <a:ext cx="3459425" cy="2672861"/>
          </a:xfrm>
          <a:prstGeom prst="rect">
            <a:avLst/>
          </a:prstGeom>
        </p:spPr>
      </p:pic>
      <p:pic>
        <p:nvPicPr>
          <p:cNvPr id="7" name="Εικόνα 6"/>
          <p:cNvPicPr>
            <a:picLocks noChangeAspect="1"/>
          </p:cNvPicPr>
          <p:nvPr/>
        </p:nvPicPr>
        <p:blipFill>
          <a:blip r:embed="rId6"/>
          <a:stretch>
            <a:fillRect/>
          </a:stretch>
        </p:blipFill>
        <p:spPr>
          <a:xfrm>
            <a:off x="5859378" y="2978739"/>
            <a:ext cx="3308877" cy="3584616"/>
          </a:xfrm>
          <a:prstGeom prst="rect">
            <a:avLst/>
          </a:prstGeom>
        </p:spPr>
      </p:pic>
    </p:spTree>
    <p:extLst>
      <p:ext uri="{BB962C8B-B14F-4D97-AF65-F5344CB8AC3E}">
        <p14:creationId xmlns:p14="http://schemas.microsoft.com/office/powerpoint/2010/main" val="373959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97963"/>
            <a:ext cx="6806938" cy="702991"/>
          </a:xfrm>
        </p:spPr>
        <p:txBody>
          <a:bodyPr>
            <a:normAutofit fontScale="90000"/>
          </a:bodyPr>
          <a:lstStyle/>
          <a:p>
            <a:pPr algn="ctr"/>
            <a:r>
              <a:rPr lang="el-GR" b="1" dirty="0" smtClean="0"/>
              <a:t>ΟΡΙΣΜΟΙ</a:t>
            </a:r>
            <a:endParaRPr lang="en-US" b="1" dirty="0"/>
          </a:p>
        </p:txBody>
      </p:sp>
      <p:sp>
        <p:nvSpPr>
          <p:cNvPr id="3" name="Θέση περιεχομένου 2"/>
          <p:cNvSpPr>
            <a:spLocks noGrp="1"/>
          </p:cNvSpPr>
          <p:nvPr>
            <p:ph idx="1"/>
          </p:nvPr>
        </p:nvSpPr>
        <p:spPr>
          <a:xfrm>
            <a:off x="161365" y="900954"/>
            <a:ext cx="11618259" cy="5647763"/>
          </a:xfrm>
        </p:spPr>
        <p:txBody>
          <a:bodyPr>
            <a:normAutofit lnSpcReduction="10000"/>
          </a:bodyPr>
          <a:lstStyle/>
          <a:p>
            <a:r>
              <a:rPr lang="el-GR" b="1" dirty="0" smtClean="0">
                <a:solidFill>
                  <a:srgbClr val="FFC000"/>
                </a:solidFill>
              </a:rPr>
              <a:t>Διαστασιολογική σταθερότητα ή </a:t>
            </a:r>
            <a:r>
              <a:rPr lang="el-GR" b="1" dirty="0" smtClean="0">
                <a:solidFill>
                  <a:srgbClr val="FFFF00"/>
                </a:solidFill>
              </a:rPr>
              <a:t>κινητικότητα</a:t>
            </a:r>
            <a:r>
              <a:rPr lang="el-GR" b="1" dirty="0" smtClean="0">
                <a:solidFill>
                  <a:srgbClr val="FFC000"/>
                </a:solidFill>
              </a:rPr>
              <a:t> </a:t>
            </a:r>
            <a:r>
              <a:rPr lang="el-GR" b="1" dirty="0" smtClean="0"/>
              <a:t>= </a:t>
            </a:r>
            <a:r>
              <a:rPr lang="el-GR" dirty="0" smtClean="0"/>
              <a:t>η μεταβολή των διαστάσεων του ξύλου λόγω της πρόσληψης ή της αποβολής υγρασίας από την μάζα του.</a:t>
            </a:r>
          </a:p>
          <a:p>
            <a:r>
              <a:rPr lang="el-GR" dirty="0" smtClean="0"/>
              <a:t>Αυτή η μεταβολή της υγρασίας του επιφέρει στο ξύλο μεταβολή βάρους ,αλλά μεταβάλει και τις διαστάσεις του δηλ. τον όγκο του .</a:t>
            </a:r>
          </a:p>
          <a:p>
            <a:r>
              <a:rPr lang="el-GR" dirty="0" smtClean="0"/>
              <a:t>Η μεταβολή των διαστάσεων του ξύλου είναι διαφορετική στις τρεις διαστάσεις του ( αξονικά , εφαπτομενικά και ακτινικά) για αυτό  </a:t>
            </a:r>
            <a:r>
              <a:rPr lang="el-GR" b="1" dirty="0" smtClean="0">
                <a:solidFill>
                  <a:srgbClr val="FFC000"/>
                </a:solidFill>
              </a:rPr>
              <a:t>το ξύλο είναι ανισότροπο </a:t>
            </a:r>
            <a:r>
              <a:rPr lang="el-GR" dirty="0" smtClean="0"/>
              <a:t>ως προς την συμπεριφορά του στις μεταβολές της  υγρασίας.</a:t>
            </a:r>
          </a:p>
          <a:p>
            <a:r>
              <a:rPr lang="el-GR" dirty="0" smtClean="0"/>
              <a:t>Το σφουγγάρι είναι </a:t>
            </a:r>
            <a:r>
              <a:rPr lang="el-GR" b="1" dirty="0" smtClean="0"/>
              <a:t>ισότροπο υλικό </a:t>
            </a:r>
            <a:r>
              <a:rPr lang="el-GR" dirty="0" smtClean="0"/>
              <a:t>στην διαστασιολογική του συμπεριφορά</a:t>
            </a:r>
          </a:p>
          <a:p>
            <a:r>
              <a:rPr lang="el-GR" b="1" dirty="0" smtClean="0">
                <a:solidFill>
                  <a:srgbClr val="FFC000"/>
                </a:solidFill>
              </a:rPr>
              <a:t>Υγρασία Ισορροπίας του ξύλου = Ισοδύναμη υγρασία:  </a:t>
            </a:r>
            <a:r>
              <a:rPr lang="el-GR" dirty="0" smtClean="0"/>
              <a:t>Η υγρασία που ισορροπεί ένα ξύλο όταν μείνει εκτεθειμένο σ΄ ένα χώρο για πολύ μεγάλο χρονικό διάστημα σε συγκεκριμένες συνθήκες θερμοκρασίας και σχετικής υγρασίας της ατμόσφαιρας.</a:t>
            </a:r>
          </a:p>
          <a:p>
            <a:pPr marL="0" indent="0">
              <a:buNone/>
            </a:pPr>
            <a:r>
              <a:rPr lang="el-GR" dirty="0" smtClean="0"/>
              <a:t>		Παράγοντες που την επηρεάζουν:</a:t>
            </a:r>
          </a:p>
          <a:p>
            <a:pPr marL="1974850" indent="0">
              <a:buNone/>
            </a:pPr>
            <a:r>
              <a:rPr lang="el-GR" dirty="0" smtClean="0"/>
              <a:t>• Σχετική υγρασία του αέρα</a:t>
            </a:r>
          </a:p>
          <a:p>
            <a:pPr marL="1974850" indent="0">
              <a:buNone/>
            </a:pPr>
            <a:r>
              <a:rPr lang="el-GR" dirty="0" smtClean="0"/>
              <a:t>• Κίνηση του αέρα.</a:t>
            </a:r>
          </a:p>
          <a:p>
            <a:pPr marL="1974850" indent="0">
              <a:buNone/>
            </a:pPr>
            <a:r>
              <a:rPr lang="el-GR" dirty="0" smtClean="0"/>
              <a:t>• Θερμοκρασία του περιβάλλοντος</a:t>
            </a:r>
          </a:p>
          <a:p>
            <a:endParaRPr lang="en-US" dirty="0"/>
          </a:p>
        </p:txBody>
      </p:sp>
    </p:spTree>
    <p:extLst>
      <p:ext uri="{BB962C8B-B14F-4D97-AF65-F5344CB8AC3E}">
        <p14:creationId xmlns:p14="http://schemas.microsoft.com/office/powerpoint/2010/main" val="1321384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23657" y="160421"/>
            <a:ext cx="6876143" cy="1090863"/>
          </a:xfrm>
        </p:spPr>
        <p:txBody>
          <a:bodyPr>
            <a:normAutofit/>
          </a:bodyPr>
          <a:lstStyle/>
          <a:p>
            <a:pPr algn="ctr"/>
            <a:r>
              <a:rPr lang="el-GR" sz="3200" b="1" dirty="0" smtClean="0"/>
              <a:t>Αντικολλητά θαλάσσης  – </a:t>
            </a:r>
            <a:r>
              <a:rPr lang="en-US" sz="3200" b="1" dirty="0" smtClean="0"/>
              <a:t>OSB-4 </a:t>
            </a:r>
            <a:r>
              <a:rPr lang="el-GR" sz="3200" b="1" dirty="0" smtClean="0"/>
              <a:t/>
            </a:r>
            <a:br>
              <a:rPr lang="el-GR" sz="3200" b="1" dirty="0" smtClean="0"/>
            </a:br>
            <a:r>
              <a:rPr lang="en-US" sz="3200" b="1" dirty="0" smtClean="0"/>
              <a:t>( </a:t>
            </a:r>
            <a:r>
              <a:rPr lang="el-GR" sz="3200" b="1" dirty="0" smtClean="0"/>
              <a:t>για εξωτερικές χρήσεις ) </a:t>
            </a:r>
            <a:endParaRPr lang="en-US" sz="3200" b="1" dirty="0"/>
          </a:p>
        </p:txBody>
      </p:sp>
      <p:pic>
        <p:nvPicPr>
          <p:cNvPr id="4" name="Θέση περιεχομένου 3"/>
          <p:cNvPicPr>
            <a:picLocks noGrp="1" noChangeAspect="1"/>
          </p:cNvPicPr>
          <p:nvPr>
            <p:ph idx="1"/>
          </p:nvPr>
        </p:nvPicPr>
        <p:blipFill>
          <a:blip r:embed="rId2"/>
          <a:stretch>
            <a:fillRect/>
          </a:stretch>
        </p:blipFill>
        <p:spPr>
          <a:xfrm>
            <a:off x="4092985" y="1362848"/>
            <a:ext cx="4023640" cy="5279252"/>
          </a:xfrm>
          <a:prstGeom prst="rect">
            <a:avLst/>
          </a:prstGeom>
        </p:spPr>
      </p:pic>
      <p:pic>
        <p:nvPicPr>
          <p:cNvPr id="5" name="Εικόνα 4"/>
          <p:cNvPicPr>
            <a:picLocks noChangeAspect="1"/>
          </p:cNvPicPr>
          <p:nvPr/>
        </p:nvPicPr>
        <p:blipFill>
          <a:blip r:embed="rId3"/>
          <a:stretch>
            <a:fillRect/>
          </a:stretch>
        </p:blipFill>
        <p:spPr>
          <a:xfrm>
            <a:off x="82948" y="160421"/>
            <a:ext cx="3810000" cy="3714750"/>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662" y="1498600"/>
            <a:ext cx="3735637" cy="5143499"/>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 y="4000500"/>
            <a:ext cx="3588148" cy="2641600"/>
          </a:xfrm>
          <a:prstGeom prst="rect">
            <a:avLst/>
          </a:prstGeom>
        </p:spPr>
      </p:pic>
    </p:spTree>
    <p:extLst>
      <p:ext uri="{BB962C8B-B14F-4D97-AF65-F5344CB8AC3E}">
        <p14:creationId xmlns:p14="http://schemas.microsoft.com/office/powerpoint/2010/main" val="3854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7286" y="160422"/>
            <a:ext cx="7657514" cy="724004"/>
          </a:xfrm>
        </p:spPr>
        <p:txBody>
          <a:bodyPr/>
          <a:lstStyle/>
          <a:p>
            <a:pPr algn="ctr"/>
            <a:r>
              <a:rPr lang="el-GR" sz="3600" b="1" dirty="0" smtClean="0"/>
              <a:t>ΣΥΝΘΕΤΗ- ΕΠΙΚΟΛΛΗΤΗ ΞΥΛΕΙΑ</a:t>
            </a:r>
            <a:endParaRPr lang="en-US" sz="3600" b="1" dirty="0"/>
          </a:p>
        </p:txBody>
      </p:sp>
      <p:pic>
        <p:nvPicPr>
          <p:cNvPr id="4" name="Θέση περιεχομένου 3"/>
          <p:cNvPicPr>
            <a:picLocks noGrp="1" noChangeAspect="1"/>
          </p:cNvPicPr>
          <p:nvPr>
            <p:ph idx="1"/>
          </p:nvPr>
        </p:nvPicPr>
        <p:blipFill>
          <a:blip r:embed="rId2"/>
          <a:stretch>
            <a:fillRect/>
          </a:stretch>
        </p:blipFill>
        <p:spPr>
          <a:xfrm>
            <a:off x="1226912" y="3862225"/>
            <a:ext cx="4793505" cy="2739146"/>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0628" y="2901071"/>
            <a:ext cx="4107929" cy="3553684"/>
          </a:xfrm>
          <a:prstGeom prst="rect">
            <a:avLst/>
          </a:prstGeom>
        </p:spPr>
      </p:pic>
      <p:pic>
        <p:nvPicPr>
          <p:cNvPr id="6" name="Εικόνα 5"/>
          <p:cNvPicPr>
            <a:picLocks noChangeAspect="1"/>
          </p:cNvPicPr>
          <p:nvPr/>
        </p:nvPicPr>
        <p:blipFill>
          <a:blip r:embed="rId4"/>
          <a:stretch>
            <a:fillRect/>
          </a:stretch>
        </p:blipFill>
        <p:spPr>
          <a:xfrm>
            <a:off x="1416594" y="1077152"/>
            <a:ext cx="4412505" cy="2592347"/>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5903" y="160422"/>
            <a:ext cx="3837549" cy="2558366"/>
          </a:xfrm>
          <a:prstGeom prst="rect">
            <a:avLst/>
          </a:prstGeom>
        </p:spPr>
      </p:pic>
    </p:spTree>
    <p:extLst>
      <p:ext uri="{BB962C8B-B14F-4D97-AF65-F5344CB8AC3E}">
        <p14:creationId xmlns:p14="http://schemas.microsoft.com/office/powerpoint/2010/main" val="1194403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2900" y="146305"/>
            <a:ext cx="11417300" cy="619824"/>
          </a:xfrm>
        </p:spPr>
        <p:txBody>
          <a:bodyPr>
            <a:noAutofit/>
          </a:bodyPr>
          <a:lstStyle/>
          <a:p>
            <a:pPr algn="ctr"/>
            <a:r>
              <a:rPr lang="el-GR" sz="3600" b="1" dirty="0" smtClean="0"/>
              <a:t>ΑΝΘΥΓΡΟΣΚΟΠΙΚΕΣ ΜΟΡΙΟΣΑΝΙΔΕΣ-ΙΝΟΣΑΝΙΔΕΣ</a:t>
            </a:r>
            <a:endParaRPr lang="en-US" sz="36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501458" y="1355114"/>
            <a:ext cx="3564930" cy="5255791"/>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8595" y="831752"/>
            <a:ext cx="3386046" cy="2764606"/>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456" y="908512"/>
            <a:ext cx="3971576" cy="2611087"/>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069" y="3788709"/>
            <a:ext cx="3965963" cy="2942745"/>
          </a:xfrm>
          <a:prstGeom prst="rect">
            <a:avLst/>
          </a:prstGeom>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4216" y="3788708"/>
            <a:ext cx="3951861" cy="2942745"/>
          </a:xfrm>
          <a:prstGeom prst="rect">
            <a:avLst/>
          </a:prstGeom>
        </p:spPr>
      </p:pic>
    </p:spTree>
    <p:extLst>
      <p:ext uri="{BB962C8B-B14F-4D97-AF65-F5344CB8AC3E}">
        <p14:creationId xmlns:p14="http://schemas.microsoft.com/office/powerpoint/2010/main" val="4108427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2101" y="155498"/>
            <a:ext cx="2578100" cy="1736801"/>
          </a:xfrm>
        </p:spPr>
        <p:txBody>
          <a:bodyPr/>
          <a:lstStyle/>
          <a:p>
            <a:pPr algn="ctr"/>
            <a:r>
              <a:rPr lang="en-US" sz="2800" b="1" dirty="0" smtClean="0"/>
              <a:t>WPC</a:t>
            </a:r>
            <a:r>
              <a:rPr lang="el-GR" sz="2800" b="1" dirty="0" smtClean="0"/>
              <a:t> για εξωτερικές χρήσεις</a:t>
            </a:r>
            <a:endParaRPr lang="en-US" sz="28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837" y="1778000"/>
            <a:ext cx="2567295" cy="4872859"/>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1809" y="4042148"/>
            <a:ext cx="4586486" cy="2578625"/>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5469" y="155499"/>
            <a:ext cx="3710285" cy="3409071"/>
          </a:xfrm>
          <a:prstGeom prst="rect">
            <a:avLst/>
          </a:prstGeom>
        </p:spPr>
      </p:pic>
      <p:pic>
        <p:nvPicPr>
          <p:cNvPr id="7" name="Εικόνα 6"/>
          <p:cNvPicPr>
            <a:picLocks noChangeAspect="1"/>
          </p:cNvPicPr>
          <p:nvPr/>
        </p:nvPicPr>
        <p:blipFill>
          <a:blip r:embed="rId5"/>
          <a:stretch>
            <a:fillRect/>
          </a:stretch>
        </p:blipFill>
        <p:spPr>
          <a:xfrm>
            <a:off x="3043018" y="4138387"/>
            <a:ext cx="4234082" cy="2512472"/>
          </a:xfrm>
          <a:prstGeom prst="rect">
            <a:avLst/>
          </a:prstGeom>
        </p:spPr>
      </p:pic>
      <p:pic>
        <p:nvPicPr>
          <p:cNvPr id="3" name="Εικόνα 2"/>
          <p:cNvPicPr>
            <a:picLocks noChangeAspect="1"/>
          </p:cNvPicPr>
          <p:nvPr/>
        </p:nvPicPr>
        <p:blipFill>
          <a:blip r:embed="rId6"/>
          <a:stretch>
            <a:fillRect/>
          </a:stretch>
        </p:blipFill>
        <p:spPr>
          <a:xfrm>
            <a:off x="3043018" y="155498"/>
            <a:ext cx="4989634" cy="3886649"/>
          </a:xfrm>
          <a:prstGeom prst="rect">
            <a:avLst/>
          </a:prstGeom>
        </p:spPr>
      </p:pic>
    </p:spTree>
    <p:extLst>
      <p:ext uri="{BB962C8B-B14F-4D97-AF65-F5344CB8AC3E}">
        <p14:creationId xmlns:p14="http://schemas.microsoft.com/office/powerpoint/2010/main" val="1277112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7166" y="184892"/>
            <a:ext cx="6308224" cy="680938"/>
          </a:xfrm>
        </p:spPr>
        <p:txBody>
          <a:bodyPr>
            <a:normAutofit fontScale="90000"/>
          </a:bodyPr>
          <a:lstStyle/>
          <a:p>
            <a:pPr algn="ctr"/>
            <a:r>
              <a:rPr lang="el-GR" b="1" dirty="0" smtClean="0"/>
              <a:t>ΤΡΟΠΟΠΟΙΗΜΕΝΗ ΞΥΛΕΙΑ</a:t>
            </a:r>
            <a:endParaRPr lang="en-US" b="1" dirty="0"/>
          </a:p>
        </p:txBody>
      </p:sp>
      <p:pic>
        <p:nvPicPr>
          <p:cNvPr id="4" name="Θέση περιεχομένου 3"/>
          <p:cNvPicPr>
            <a:picLocks noGrp="1" noChangeAspect="1"/>
          </p:cNvPicPr>
          <p:nvPr>
            <p:ph idx="1"/>
          </p:nvPr>
        </p:nvPicPr>
        <p:blipFill>
          <a:blip r:embed="rId2"/>
          <a:stretch>
            <a:fillRect/>
          </a:stretch>
        </p:blipFill>
        <p:spPr>
          <a:xfrm>
            <a:off x="6482585" y="184892"/>
            <a:ext cx="5566610" cy="2777656"/>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5390" y="3709622"/>
            <a:ext cx="5423805" cy="2970374"/>
          </a:xfrm>
          <a:prstGeom prst="rect">
            <a:avLst/>
          </a:prstGeom>
        </p:spPr>
      </p:pic>
      <p:pic>
        <p:nvPicPr>
          <p:cNvPr id="6" name="Εικόνα 5"/>
          <p:cNvPicPr>
            <a:picLocks noChangeAspect="1"/>
          </p:cNvPicPr>
          <p:nvPr/>
        </p:nvPicPr>
        <p:blipFill>
          <a:blip r:embed="rId4"/>
          <a:stretch>
            <a:fillRect/>
          </a:stretch>
        </p:blipFill>
        <p:spPr>
          <a:xfrm>
            <a:off x="317166" y="3709622"/>
            <a:ext cx="5512134" cy="2872520"/>
          </a:xfrm>
          <a:prstGeom prst="rect">
            <a:avLst/>
          </a:prstGeom>
        </p:spPr>
      </p:pic>
      <p:pic>
        <p:nvPicPr>
          <p:cNvPr id="8" name="Εικόνα 7"/>
          <p:cNvPicPr>
            <a:picLocks noChangeAspect="1"/>
          </p:cNvPicPr>
          <p:nvPr/>
        </p:nvPicPr>
        <p:blipFill>
          <a:blip r:embed="rId5"/>
          <a:stretch>
            <a:fillRect/>
          </a:stretch>
        </p:blipFill>
        <p:spPr>
          <a:xfrm>
            <a:off x="317166" y="1001540"/>
            <a:ext cx="5869767" cy="2394963"/>
          </a:xfrm>
          <a:prstGeom prst="rect">
            <a:avLst/>
          </a:prstGeom>
        </p:spPr>
      </p:pic>
    </p:spTree>
    <p:extLst>
      <p:ext uri="{BB962C8B-B14F-4D97-AF65-F5344CB8AC3E}">
        <p14:creationId xmlns:p14="http://schemas.microsoft.com/office/powerpoint/2010/main" val="1937856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88900" y="1688123"/>
            <a:ext cx="647700" cy="4328629"/>
          </a:xfrm>
        </p:spPr>
        <p:txBody>
          <a:bodyPr>
            <a:normAutofit/>
          </a:bodyPr>
          <a:lstStyle/>
          <a:p>
            <a:pPr algn="ctr"/>
            <a:r>
              <a:rPr lang="el-GR" b="1" dirty="0" smtClean="0">
                <a:solidFill>
                  <a:schemeClr val="accent2">
                    <a:lumMod val="60000"/>
                    <a:lumOff val="40000"/>
                  </a:schemeClr>
                </a:solidFill>
              </a:rPr>
              <a:t>ΤΕΛΟΣ</a:t>
            </a:r>
            <a:endParaRPr lang="en-US" b="1" dirty="0">
              <a:solidFill>
                <a:schemeClr val="accent2">
                  <a:lumMod val="60000"/>
                  <a:lumOff val="40000"/>
                </a:schemeClr>
              </a:solidFill>
            </a:endParaRPr>
          </a:p>
        </p:txBody>
      </p:sp>
      <p:pic>
        <p:nvPicPr>
          <p:cNvPr id="4" name="Θέση περιεχομένου 3"/>
          <p:cNvPicPr>
            <a:picLocks noGrp="1" noChangeAspect="1"/>
          </p:cNvPicPr>
          <p:nvPr>
            <p:ph idx="1"/>
          </p:nvPr>
        </p:nvPicPr>
        <p:blipFill>
          <a:blip r:embed="rId2"/>
          <a:stretch>
            <a:fillRect/>
          </a:stretch>
        </p:blipFill>
        <p:spPr>
          <a:xfrm>
            <a:off x="952500" y="101342"/>
            <a:ext cx="11019541" cy="6651150"/>
          </a:xfrm>
          <a:prstGeom prst="rect">
            <a:avLst/>
          </a:prstGeom>
        </p:spPr>
      </p:pic>
    </p:spTree>
    <p:extLst>
      <p:ext uri="{BB962C8B-B14F-4D97-AF65-F5344CB8AC3E}">
        <p14:creationId xmlns:p14="http://schemas.microsoft.com/office/powerpoint/2010/main" val="3710757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1" y="159027"/>
            <a:ext cx="6948340" cy="454455"/>
          </a:xfrm>
        </p:spPr>
        <p:txBody>
          <a:bodyPr>
            <a:noAutofit/>
          </a:bodyPr>
          <a:lstStyle/>
          <a:p>
            <a:pPr algn="ctr"/>
            <a:r>
              <a:rPr lang="el-GR" sz="2400" b="1" dirty="0" smtClean="0"/>
              <a:t>Κύτταρα ξύλου και συγκράτηση υγρασίας.</a:t>
            </a:r>
            <a:endParaRPr lang="en-US" sz="24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9621" y="751899"/>
            <a:ext cx="4901938" cy="3164848"/>
          </a:xfrm>
          <a:prstGeom prst="rect">
            <a:avLst/>
          </a:prstGeom>
        </p:spPr>
      </p:pic>
      <p:sp>
        <p:nvSpPr>
          <p:cNvPr id="5" name="Ορθογώνιο 4"/>
          <p:cNvSpPr/>
          <p:nvPr/>
        </p:nvSpPr>
        <p:spPr>
          <a:xfrm>
            <a:off x="292231" y="4055165"/>
            <a:ext cx="11661229" cy="2308324"/>
          </a:xfrm>
          <a:prstGeom prst="rect">
            <a:avLst/>
          </a:prstGeom>
        </p:spPr>
        <p:txBody>
          <a:bodyPr wrap="square">
            <a:spAutoFit/>
          </a:bodyPr>
          <a:lstStyle/>
          <a:p>
            <a:r>
              <a:rPr lang="en-US" sz="2400" b="1" dirty="0" smtClean="0">
                <a:solidFill>
                  <a:srgbClr val="FFC000"/>
                </a:solidFill>
              </a:rPr>
              <a:t>free water </a:t>
            </a:r>
            <a:r>
              <a:rPr lang="el-GR" sz="2400" b="1" dirty="0" smtClean="0">
                <a:solidFill>
                  <a:srgbClr val="FFC000"/>
                </a:solidFill>
              </a:rPr>
              <a:t>= ελεύθερη </a:t>
            </a:r>
            <a:r>
              <a:rPr lang="el-GR" sz="2400" dirty="0" smtClean="0"/>
              <a:t>= η υγρασία που βρίσκεται στις κυτταρικές κοιλότητες,  αυτή πρώτα αποβάλλεται όταν ξηραίνεται το ξύλο.  </a:t>
            </a:r>
            <a:endParaRPr lang="el-GR" sz="2400" dirty="0"/>
          </a:p>
          <a:p>
            <a:r>
              <a:rPr lang="en-US" sz="2400" b="1" dirty="0" smtClean="0">
                <a:solidFill>
                  <a:srgbClr val="FFC000"/>
                </a:solidFill>
              </a:rPr>
              <a:t>bound water</a:t>
            </a:r>
            <a:r>
              <a:rPr lang="en-US" sz="2400" dirty="0">
                <a:solidFill>
                  <a:srgbClr val="FFC000"/>
                </a:solidFill>
              </a:rPr>
              <a:t> </a:t>
            </a:r>
            <a:r>
              <a:rPr lang="el-GR" sz="2400" b="1" dirty="0" smtClean="0">
                <a:solidFill>
                  <a:srgbClr val="FFC000"/>
                </a:solidFill>
              </a:rPr>
              <a:t>= δεσμευμένη </a:t>
            </a:r>
            <a:r>
              <a:rPr lang="el-GR" sz="2400" dirty="0" smtClean="0"/>
              <a:t>= η υγρασία που υπάρχει στα κυτταρικά τοιχώματα, αποβάλλεται τελευταία όταν ξηραίνεται το ξύλο. Αντίθετα όταν το ξύλο προσλαμβάνει υγρασία πρώτα αυτή συγκρατείται στα τοιχώματα και όταν αυτά κορεστούν συνεχίζει να γεμίζει τις κυτταρικές κοιλότητες </a:t>
            </a:r>
            <a:endParaRPr lang="en-US" sz="2400" dirty="0"/>
          </a:p>
        </p:txBody>
      </p:sp>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845" y="696948"/>
            <a:ext cx="5711687" cy="3274749"/>
          </a:xfrm>
          <a:prstGeom prst="rect">
            <a:avLst/>
          </a:prstGeom>
        </p:spPr>
      </p:pic>
    </p:spTree>
    <p:extLst>
      <p:ext uri="{BB962C8B-B14F-4D97-AF65-F5344CB8AC3E}">
        <p14:creationId xmlns:p14="http://schemas.microsoft.com/office/powerpoint/2010/main" val="6505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41403"/>
            <a:ext cx="8868508" cy="678729"/>
          </a:xfrm>
        </p:spPr>
        <p:txBody>
          <a:bodyPr>
            <a:normAutofit fontScale="90000"/>
          </a:bodyPr>
          <a:lstStyle/>
          <a:p>
            <a:pPr algn="ctr"/>
            <a:r>
              <a:rPr lang="el-GR" sz="3600" b="1" dirty="0" smtClean="0"/>
              <a:t>Κύτταρο ξύλου και συγκράτηση υγρασίας.</a:t>
            </a:r>
            <a:endParaRPr lang="en-US" sz="3600"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7645" y="820132"/>
            <a:ext cx="11359299" cy="5863472"/>
          </a:xfrm>
          <a:prstGeom prst="rect">
            <a:avLst/>
          </a:prstGeom>
        </p:spPr>
      </p:pic>
    </p:spTree>
    <p:extLst>
      <p:ext uri="{BB962C8B-B14F-4D97-AF65-F5344CB8AC3E}">
        <p14:creationId xmlns:p14="http://schemas.microsoft.com/office/powerpoint/2010/main" val="2173075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00421" y="1282045"/>
            <a:ext cx="5071620" cy="867266"/>
          </a:xfrm>
        </p:spPr>
        <p:txBody>
          <a:bodyPr>
            <a:normAutofit fontScale="90000"/>
          </a:bodyPr>
          <a:lstStyle/>
          <a:p>
            <a:pPr algn="ctr"/>
            <a:r>
              <a:rPr lang="el-GR" sz="2800" b="1" dirty="0" smtClean="0"/>
              <a:t>ΣΤΑΔΙΑ –ΜΕΤΑΒΟΛΕΣ ΚΥΤΤΑΡΟΥ ΚΑΙ ΥΓΡΑΣΙΑ </a:t>
            </a:r>
            <a:endParaRPr lang="en-US" sz="2800" b="1" dirty="0"/>
          </a:p>
        </p:txBody>
      </p:sp>
      <p:sp>
        <p:nvSpPr>
          <p:cNvPr id="3" name="Θέση περιεχομένου 2"/>
          <p:cNvSpPr>
            <a:spLocks noGrp="1"/>
          </p:cNvSpPr>
          <p:nvPr>
            <p:ph idx="1"/>
          </p:nvPr>
        </p:nvSpPr>
        <p:spPr>
          <a:xfrm>
            <a:off x="122549" y="367645"/>
            <a:ext cx="5712643" cy="6202837"/>
          </a:xfrm>
        </p:spPr>
        <p:txBody>
          <a:bodyPr>
            <a:normAutofit fontScale="92500" lnSpcReduction="20000"/>
          </a:bodyPr>
          <a:lstStyle/>
          <a:p>
            <a:pPr marL="0" indent="0">
              <a:buNone/>
            </a:pPr>
            <a:r>
              <a:rPr lang="el-GR" sz="2000" b="1" dirty="0" smtClean="0">
                <a:solidFill>
                  <a:schemeClr val="accent2">
                    <a:lumMod val="60000"/>
                    <a:lumOff val="40000"/>
                  </a:schemeClr>
                </a:solidFill>
              </a:rPr>
              <a:t>Α το ξύλο είναι απολύτως ξηρό </a:t>
            </a:r>
            <a:r>
              <a:rPr lang="el-GR" sz="2000" dirty="0" smtClean="0"/>
              <a:t>( 0% περιεχομένη υγρασία).</a:t>
            </a:r>
            <a:r>
              <a:rPr lang="el-GR" sz="2000" dirty="0"/>
              <a:t> </a:t>
            </a:r>
            <a:r>
              <a:rPr lang="el-GR" sz="2000" dirty="0" smtClean="0"/>
              <a:t>Τα κύτταρα του έχουν τις μικρότερες διαστάσεις (κυτταρική κοιλότητα κενή- κυτταρικά τοιχώματα επίσης χωρίς υγρασία)</a:t>
            </a:r>
          </a:p>
          <a:p>
            <a:pPr marL="0" indent="0">
              <a:buNone/>
            </a:pPr>
            <a:r>
              <a:rPr lang="el-GR" sz="2000" dirty="0" smtClean="0">
                <a:solidFill>
                  <a:srgbClr val="FFC000"/>
                </a:solidFill>
              </a:rPr>
              <a:t>Το ξύλο βρίσκεται σε υγρό περιβάλλον.</a:t>
            </a:r>
          </a:p>
          <a:p>
            <a:pPr marL="0" indent="0">
              <a:buNone/>
            </a:pPr>
            <a:r>
              <a:rPr lang="el-GR" sz="2000" dirty="0" smtClean="0"/>
              <a:t>Προσλαμβάνει υγρασία </a:t>
            </a:r>
            <a:r>
              <a:rPr lang="el-GR" sz="2000" b="1" dirty="0" smtClean="0">
                <a:solidFill>
                  <a:srgbClr val="FFC000"/>
                </a:solidFill>
              </a:rPr>
              <a:t>αρχικά στα κυτταρικά τοιχώματα </a:t>
            </a:r>
            <a:r>
              <a:rPr lang="el-GR" sz="2000" dirty="0" smtClean="0"/>
              <a:t>και όσο συνεχίζει να προσλαμβάνει υγρασία μεγαλώνει και σε διαστάσεις. </a:t>
            </a:r>
          </a:p>
          <a:p>
            <a:pPr marL="0" indent="0">
              <a:buNone/>
            </a:pPr>
            <a:r>
              <a:rPr lang="el-GR" sz="2000" b="1" dirty="0" smtClean="0">
                <a:solidFill>
                  <a:schemeClr val="accent2">
                    <a:lumMod val="60000"/>
                    <a:lumOff val="40000"/>
                  </a:schemeClr>
                </a:solidFill>
              </a:rPr>
              <a:t>Β έχουν κορεσθεί τα κυτταρικά τοιχώματα</a:t>
            </a:r>
            <a:r>
              <a:rPr lang="el-GR" sz="2000" dirty="0" smtClean="0"/>
              <a:t>.</a:t>
            </a:r>
          </a:p>
          <a:p>
            <a:pPr marL="0" indent="0">
              <a:buNone/>
            </a:pPr>
            <a:r>
              <a:rPr lang="el-GR" sz="2000" dirty="0" smtClean="0"/>
              <a:t>Το ξύλο συνεχίζει να προσλαμβάνει υγρασία αλλά τώρα αυτή συγκρατείται </a:t>
            </a:r>
            <a:r>
              <a:rPr lang="el-GR" sz="2000" b="1" dirty="0" smtClean="0">
                <a:solidFill>
                  <a:srgbClr val="FFC000"/>
                </a:solidFill>
              </a:rPr>
              <a:t>στις κυτταρικές κοιλότητές μέχρι του σημείου να πάρει την μέγιστη υγρασία που μπορεί να προσλάβει</a:t>
            </a:r>
            <a:r>
              <a:rPr lang="el-GR" sz="2000" dirty="0" smtClean="0"/>
              <a:t>. Αυτή η μέγιστη περιεχόμενη υγρασία  είναι διαφορετική σε διάφορα ξύλα και κυμαίνεται από 60% του όγκου εως και άνω 200 % του όγκου για τα πιο ελαφριά και με μεγαλύτερους κενούς χώρους ξύλα.</a:t>
            </a:r>
          </a:p>
          <a:p>
            <a:pPr marL="0" indent="0">
              <a:buNone/>
            </a:pPr>
            <a:r>
              <a:rPr lang="el-GR" sz="2000" b="1" dirty="0" smtClean="0">
                <a:solidFill>
                  <a:schemeClr val="accent2">
                    <a:lumMod val="60000"/>
                    <a:lumOff val="40000"/>
                  </a:schemeClr>
                </a:solidFill>
              </a:rPr>
              <a:t>Γ. Το ξύλο βρίσκεται στην μέγιστη περιεχομένη υγρασία</a:t>
            </a:r>
            <a:r>
              <a:rPr lang="el-GR" sz="2000" dirty="0" smtClean="0"/>
              <a:t>. Είναι κορεσμένο και στα κυτταρικά τοιχώματα και στις κυτταρικές κοιλότητες των κυττάρων του</a:t>
            </a:r>
            <a:endParaRPr lang="en-US" sz="2000"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5192" y="2271860"/>
            <a:ext cx="6145452" cy="3667027"/>
          </a:xfrm>
          <a:prstGeom prst="rect">
            <a:avLst/>
          </a:prstGeom>
        </p:spPr>
      </p:pic>
    </p:spTree>
    <p:extLst>
      <p:ext uri="{BB962C8B-B14F-4D97-AF65-F5344CB8AC3E}">
        <p14:creationId xmlns:p14="http://schemas.microsoft.com/office/powerpoint/2010/main" val="73135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85530"/>
            <a:ext cx="9366504" cy="700735"/>
          </a:xfrm>
        </p:spPr>
        <p:txBody>
          <a:bodyPr>
            <a:normAutofit/>
          </a:bodyPr>
          <a:lstStyle/>
          <a:p>
            <a:pPr algn="ctr"/>
            <a:r>
              <a:rPr lang="el-GR" sz="2400" b="1" dirty="0"/>
              <a:t>ΣΤΑΔΙΑ –ΜΕΤΑΒΟΛΕΣ ΚΥΤΤΑΡΟΥ ΚΑΙ ΥΓΡΑΣΙΑ </a:t>
            </a:r>
            <a:endParaRPr lang="en-US" sz="2400" dirty="0"/>
          </a:p>
        </p:txBody>
      </p:sp>
      <p:sp>
        <p:nvSpPr>
          <p:cNvPr id="3" name="Θέση περιεχομένου 2"/>
          <p:cNvSpPr>
            <a:spLocks noGrp="1"/>
          </p:cNvSpPr>
          <p:nvPr>
            <p:ph idx="1"/>
          </p:nvPr>
        </p:nvSpPr>
        <p:spPr>
          <a:xfrm>
            <a:off x="5645425" y="1150070"/>
            <a:ext cx="6439737" cy="5524107"/>
          </a:xfrm>
        </p:spPr>
        <p:txBody>
          <a:bodyPr>
            <a:normAutofit fontScale="92500"/>
          </a:bodyPr>
          <a:lstStyle/>
          <a:p>
            <a:pPr marL="0" indent="0">
              <a:buNone/>
            </a:pPr>
            <a:r>
              <a:rPr lang="el-GR" sz="2400" dirty="0" smtClean="0"/>
              <a:t>Παρατηρώντας την μεταβολή διαστάσεων του κυττάρου από 0% περιεχόμενη υγρασία σε μέγιστη περιεχόμενη υγρασία , ενώ μεταβάλλεται και αυξάνει το βάρος του , η αύξηση των διαστάσεων σε κάποιο όριο περιεχομένης υγρασίας σταματά οι διαστάσεις από εκεί και μετά παραμένουν σταθερές όση παραπάνω υγρασία και αν προσλάβει το κύτταρο</a:t>
            </a:r>
          </a:p>
          <a:p>
            <a:pPr marL="0" indent="0">
              <a:buNone/>
            </a:pPr>
            <a:r>
              <a:rPr lang="el-GR" sz="2400" dirty="0" smtClean="0"/>
              <a:t>Το όριο αυτό λέγεται </a:t>
            </a:r>
            <a:r>
              <a:rPr lang="el-GR" sz="2400" b="1" dirty="0">
                <a:solidFill>
                  <a:schemeClr val="accent2">
                    <a:lumMod val="60000"/>
                    <a:lumOff val="40000"/>
                  </a:schemeClr>
                </a:solidFill>
              </a:rPr>
              <a:t> </a:t>
            </a:r>
            <a:r>
              <a:rPr lang="el-GR" sz="2400" b="1" dirty="0" smtClean="0">
                <a:solidFill>
                  <a:schemeClr val="accent2">
                    <a:lumMod val="60000"/>
                    <a:lumOff val="40000"/>
                  </a:schemeClr>
                </a:solidFill>
              </a:rPr>
              <a:t>ΣΗΜΕΙΟ ΙΝΟΚΟΡΟΥ  </a:t>
            </a:r>
            <a:r>
              <a:rPr lang="el-GR" sz="2400" dirty="0" smtClean="0"/>
              <a:t>( </a:t>
            </a:r>
            <a:r>
              <a:rPr lang="el-GR" sz="2400" b="1" dirty="0" smtClean="0">
                <a:solidFill>
                  <a:srgbClr val="FFC000"/>
                </a:solidFill>
              </a:rPr>
              <a:t>είναι κορεσμένα τα κυτταρικά τοιχώματα και κενές οι κυτταρικές κοιλότητες από υγρασία</a:t>
            </a:r>
            <a:r>
              <a:rPr lang="el-GR" sz="2400" dirty="0" smtClean="0"/>
              <a:t>)</a:t>
            </a:r>
          </a:p>
          <a:p>
            <a:pPr marL="0" indent="0">
              <a:buNone/>
            </a:pPr>
            <a:r>
              <a:rPr lang="el-GR" sz="2400" dirty="0" smtClean="0"/>
              <a:t>Είναι διαφορετικό στα διάφορα ξύλα ,αλλά κατά μέσο όρο βρίσκεται στο </a:t>
            </a:r>
            <a:r>
              <a:rPr lang="el-GR" sz="2400" b="1" dirty="0" smtClean="0">
                <a:solidFill>
                  <a:schemeClr val="accent2">
                    <a:lumMod val="60000"/>
                    <a:lumOff val="40000"/>
                  </a:schemeClr>
                </a:solidFill>
              </a:rPr>
              <a:t>28% -30% </a:t>
            </a:r>
            <a:r>
              <a:rPr lang="el-GR" sz="2400" dirty="0" smtClean="0"/>
              <a:t>της περιεχόμενης υγρασίας.</a:t>
            </a:r>
          </a:p>
          <a:p>
            <a:endParaRPr lang="el-GR" sz="2400"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975" y="886265"/>
            <a:ext cx="5377749" cy="5109181"/>
          </a:xfrm>
          <a:prstGeom prst="rect">
            <a:avLst/>
          </a:prstGeom>
        </p:spPr>
      </p:pic>
    </p:spTree>
    <p:extLst>
      <p:ext uri="{BB962C8B-B14F-4D97-AF65-F5344CB8AC3E}">
        <p14:creationId xmlns:p14="http://schemas.microsoft.com/office/powerpoint/2010/main" val="24844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5775" y="103696"/>
            <a:ext cx="7197706" cy="452486"/>
          </a:xfrm>
        </p:spPr>
        <p:txBody>
          <a:bodyPr>
            <a:normAutofit fontScale="90000"/>
          </a:bodyPr>
          <a:lstStyle/>
          <a:p>
            <a:pPr algn="ctr"/>
            <a:r>
              <a:rPr lang="el-GR" sz="2400" b="1" dirty="0"/>
              <a:t>ΣΤΑΔΙΑ –ΜΕΤΑΒΟΛΕΣ ΚΥΤΤΑΡΟΥ ΚΑΙ ΥΓΡΑΣΙΑ </a:t>
            </a:r>
            <a:endParaRPr lang="en-US" sz="2400" dirty="0"/>
          </a:p>
        </p:txBody>
      </p:sp>
      <p:sp>
        <p:nvSpPr>
          <p:cNvPr id="3" name="Θέση περιεχομένου 2"/>
          <p:cNvSpPr>
            <a:spLocks noGrp="1"/>
          </p:cNvSpPr>
          <p:nvPr>
            <p:ph idx="1"/>
          </p:nvPr>
        </p:nvSpPr>
        <p:spPr>
          <a:xfrm>
            <a:off x="145774" y="4751589"/>
            <a:ext cx="11929962" cy="1955383"/>
          </a:xfrm>
        </p:spPr>
        <p:txBody>
          <a:bodyPr>
            <a:normAutofit fontScale="85000" lnSpcReduction="10000"/>
          </a:bodyPr>
          <a:lstStyle/>
          <a:p>
            <a:pPr marL="0" indent="0">
              <a:buNone/>
            </a:pPr>
            <a:r>
              <a:rPr lang="el-GR" b="1" dirty="0" smtClean="0"/>
              <a:t>-</a:t>
            </a:r>
            <a:r>
              <a:rPr lang="el-GR" b="1" dirty="0" smtClean="0">
                <a:solidFill>
                  <a:schemeClr val="accent2">
                    <a:lumMod val="60000"/>
                    <a:lumOff val="40000"/>
                  </a:schemeClr>
                </a:solidFill>
              </a:rPr>
              <a:t>Σημείο ινοκόρου ή όριο κορεσμού ινών (fiber saturation point): </a:t>
            </a:r>
            <a:r>
              <a:rPr lang="el-GR" dirty="0" smtClean="0"/>
              <a:t>κυτταρικά τοιχώματα  κορεσμένα, κυτταρικές κοιλότητες κενές</a:t>
            </a:r>
          </a:p>
          <a:p>
            <a:pPr marL="0" indent="0">
              <a:buNone/>
            </a:pPr>
            <a:r>
              <a:rPr lang="el-GR" dirty="0" smtClean="0"/>
              <a:t>-</a:t>
            </a:r>
            <a:r>
              <a:rPr lang="el-GR" b="1" dirty="0" smtClean="0">
                <a:solidFill>
                  <a:schemeClr val="accent2">
                    <a:lumMod val="60000"/>
                    <a:lumOff val="40000"/>
                  </a:schemeClr>
                </a:solidFill>
              </a:rPr>
              <a:t>Ισοδύναμη υγρασία ή υγρασία ισορροπίας (equilibrium moisture content): </a:t>
            </a:r>
            <a:r>
              <a:rPr lang="el-GR" dirty="0" smtClean="0"/>
              <a:t>η περιεχόμενη  υγρασία σε ισορροπία με τις συνθήκες του περιβάλλοντος χώρου (θερμοκρασία, σχετική  υγρασία)</a:t>
            </a:r>
          </a:p>
          <a:p>
            <a:pPr marL="0" indent="0">
              <a:buNone/>
            </a:pPr>
            <a:r>
              <a:rPr lang="el-GR" dirty="0" smtClean="0"/>
              <a:t>-</a:t>
            </a:r>
            <a:r>
              <a:rPr lang="el-GR" b="1" dirty="0" smtClean="0">
                <a:solidFill>
                  <a:schemeClr val="accent2">
                    <a:lumMod val="60000"/>
                    <a:lumOff val="40000"/>
                  </a:schemeClr>
                </a:solidFill>
              </a:rPr>
              <a:t>Μέγιστη υγρασία( maximum moisture content ): </a:t>
            </a:r>
            <a:r>
              <a:rPr lang="el-GR" dirty="0" smtClean="0"/>
              <a:t>η μέγιστη ποσότητα υγρασίας που μπορεί  να συγκρατήσει το ξύλο (μπορεί να φθάσει έως άνω  200 % του όγκου του  στο πιο ελαφρύ ξύλο, π.χ. Balsa)</a:t>
            </a:r>
          </a:p>
          <a:p>
            <a:pPr marL="0" indent="0">
              <a:buNone/>
            </a:pPr>
            <a:endParaRPr lang="el-GR" dirty="0" smtClean="0"/>
          </a:p>
          <a:p>
            <a:pPr marL="0" indent="0">
              <a:buNone/>
            </a:pPr>
            <a:endParaRPr lang="en-US"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267" y="659877"/>
            <a:ext cx="7433577" cy="3949830"/>
          </a:xfrm>
          <a:prstGeom prst="rect">
            <a:avLst/>
          </a:prstGeom>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3102" y="103695"/>
            <a:ext cx="4232634" cy="4506012"/>
          </a:xfrm>
          <a:prstGeom prst="rect">
            <a:avLst/>
          </a:prstGeom>
        </p:spPr>
      </p:pic>
    </p:spTree>
    <p:extLst>
      <p:ext uri="{BB962C8B-B14F-4D97-AF65-F5344CB8AC3E}">
        <p14:creationId xmlns:p14="http://schemas.microsoft.com/office/powerpoint/2010/main" val="465271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7744" y="84842"/>
            <a:ext cx="7569825" cy="471339"/>
          </a:xfrm>
        </p:spPr>
        <p:txBody>
          <a:bodyPr>
            <a:noAutofit/>
          </a:bodyPr>
          <a:lstStyle/>
          <a:p>
            <a:r>
              <a:rPr lang="el-GR" sz="2400" b="1" dirty="0"/>
              <a:t>ΣΤΑΔΙΑ –ΜΕΤΑΒΟΛΕΣ ΚΥΤΤΑΡΟΥ ΚΑΙ ΥΓΡΑΣΙΑ </a:t>
            </a:r>
            <a:endParaRPr lang="en-US" sz="2400" dirty="0"/>
          </a:p>
        </p:txBody>
      </p:sp>
      <p:pic>
        <p:nvPicPr>
          <p:cNvPr id="6" name="Θέση περιεχομένου 5"/>
          <p:cNvPicPr>
            <a:picLocks noGrp="1" noChangeAspect="1"/>
          </p:cNvPicPr>
          <p:nvPr>
            <p:ph idx="1"/>
          </p:nvPr>
        </p:nvPicPr>
        <p:blipFill>
          <a:blip r:embed="rId2"/>
          <a:stretch>
            <a:fillRect/>
          </a:stretch>
        </p:blipFill>
        <p:spPr>
          <a:xfrm>
            <a:off x="237743" y="556181"/>
            <a:ext cx="11658883" cy="6174557"/>
          </a:xfrm>
          <a:prstGeom prst="rect">
            <a:avLst/>
          </a:prstGeom>
        </p:spPr>
      </p:pic>
    </p:spTree>
    <p:extLst>
      <p:ext uri="{BB962C8B-B14F-4D97-AF65-F5344CB8AC3E}">
        <p14:creationId xmlns:p14="http://schemas.microsoft.com/office/powerpoint/2010/main" val="34681235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687</TotalTime>
  <Words>1523</Words>
  <Application>Microsoft Office PowerPoint</Application>
  <PresentationFormat>Ευρεία οθόνη</PresentationFormat>
  <Paragraphs>129</Paragraphs>
  <Slides>35</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35</vt:i4>
      </vt:variant>
    </vt:vector>
  </HeadingPairs>
  <TitlesOfParts>
    <vt:vector size="39" baseType="lpstr">
      <vt:lpstr>Arial</vt:lpstr>
      <vt:lpstr>Century Gothic</vt:lpstr>
      <vt:lpstr>Wingdings 3</vt:lpstr>
      <vt:lpstr>Ιόν</vt:lpstr>
      <vt:lpstr>ΥΓΡΟΣΚΟΠΙΚΟΤΗΤΑ - ΚΙΝΗΤΙΚΟΤΗΤΑ ΞΥΛΟΥ ΚΑΙ ΠΡΟΙΟΝΤΩΝ ΞΥΛΟΥ</vt:lpstr>
      <vt:lpstr>ΟΡΙΣΜΟΙ</vt:lpstr>
      <vt:lpstr>ΟΡΙΣΜΟΙ</vt:lpstr>
      <vt:lpstr>Κύτταρα ξύλου και συγκράτηση υγρασίας.</vt:lpstr>
      <vt:lpstr>Κύτταρο ξύλου και συγκράτηση υγρασίας.</vt:lpstr>
      <vt:lpstr>ΣΤΑΔΙΑ –ΜΕΤΑΒΟΛΕΣ ΚΥΤΤΑΡΟΥ ΚΑΙ ΥΓΡΑΣΙΑ </vt:lpstr>
      <vt:lpstr>ΣΤΑΔΙΑ –ΜΕΤΑΒΟΛΕΣ ΚΥΤΤΑΡΟΥ ΚΑΙ ΥΓΡΑΣΙΑ </vt:lpstr>
      <vt:lpstr>ΣΤΑΔΙΑ –ΜΕΤΑΒΟΛΕΣ ΚΥΤΤΑΡΟΥ ΚΑΙ ΥΓΡΑΣΙΑ </vt:lpstr>
      <vt:lpstr>ΣΤΑΔΙΑ –ΜΕΤΑΒΟΛΕΣ ΚΥΤΤΑΡΟΥ ΚΑΙ ΥΓΡΑΣΙΑ </vt:lpstr>
      <vt:lpstr>ΣΤΑΔΙΑ –ΜΕΤΑΒΟΛΕΣ ΚΥΤΤΑΡΟΥ ΚΑΙ ΥΓΡΑΣΙΑ </vt:lpstr>
      <vt:lpstr>ΣΤΑΔΙΑ –ΜΕΤΑΒΟΛΕΣ ΚΥΤΤΑΡΟΥ ΚΑΙ ΥΓΡΑΣΙΑ </vt:lpstr>
      <vt:lpstr>Συμπεριφορά ξύλου και επίπεδα υγρασίας του</vt:lpstr>
      <vt:lpstr>  ΠΟΣΟΣΤΑ ΠΕΡΙΕΧΟΜΕΝΗΣ ΥΓΡΑΣΙΑΣ  ΣΕ ΦΡΕΣΚΟΚΟΜΕΝΑ- ΥΛΟΤΟΜΗΜΕΝΑ ΔΕΝΔΡΑ  ΣΤΟ  ΕΓΚΑΡΔΙΟ  ΚΑΙ ΣΤΟ  ΣΟΜΦΟ ΞΥΛΟ</vt:lpstr>
      <vt:lpstr>ΑΝΙΣΟΤΡΟΠΙΑ ΤΟΥ ΞΥΛΟΥ στην υγρασία</vt:lpstr>
      <vt:lpstr>ΑΝΙΣΟΤΡΟΠΙΑ ΤΟΥ ΞΥΛΟΥ στην υγρασία</vt:lpstr>
      <vt:lpstr>Διαφορετική συμπεριφορά μεταξύ  εφαπτομενικής και ακτινικής κοπής</vt:lpstr>
      <vt:lpstr>Παράδειγμα -Lignum Vitae </vt:lpstr>
      <vt:lpstr>ΠΟΣΟΣΤΑ ΡΙΚΝΩΣΗΣ   ΕΥΚΡΑΤΩΝ  ΞΥΛΩΝ ΑΜΕΡΙΚΗΣ</vt:lpstr>
      <vt:lpstr>ΠΟΣΟΣΤΑΡΙΚΝΩΣΗΣ ΤΡΟΠΙΚΩΝΞΥΛΩΝ</vt:lpstr>
      <vt:lpstr>Υστέρηση περιεκτικότητας υγρασίας ξύλου</vt:lpstr>
      <vt:lpstr>T/R ratio = Συντελεστής κινητικότητας ,  διαστασιολογικής σταθερότητας.</vt:lpstr>
      <vt:lpstr>Ο συντελεστής διαστασιολογικής ανισοτροπίας   T/R ratio διαφόρων  αμερικάνικων ειδών ξύλου</vt:lpstr>
      <vt:lpstr>ΞΗΡΗ ΞΥΛΕΙΑ- ΠΟΣΟΣΤΑ ΠΕΡΙΕΧΟΜΕΝΗΣ ΥΓΡΑΣΙΑΣ </vt:lpstr>
      <vt:lpstr>ΠΟΣΟΣΤΑ ΠΕΡΙΕΧΟΜΕΝΗΣ ΥΓΡΑΣΙΑΣ ΞΥΛΕΙΑ ΚΑΙ ΧΡΗΣΕΙΣ </vt:lpstr>
      <vt:lpstr>ΥΓΡΑΣΙΑ ΙΣΟΡΟΠΟΙΑΣ ΞΥΛΟΥ</vt:lpstr>
      <vt:lpstr>ΥΓΡΑΣΙΑ ΞΥΛΟΥ  – ΤΙΜΕΣ - ΚΙΝΗΣΗ ΣΤΑ ΚΥΤΤΑΡΑ </vt:lpstr>
      <vt:lpstr>ΑΝΤΙΜΕΤΩΠΙΣΗ ΤΟΥ ΠΡΟΒΛΗΜΑΤΟΣ</vt:lpstr>
      <vt:lpstr>ΥΓΡΑΣΙΑ ΞΥΛΟΥ ΣΤΙΣ ΧΡΗΣΕΙΣ ΤΟΥ </vt:lpstr>
      <vt:lpstr>Προτίμηση ακτινικών τομών στα πριστά </vt:lpstr>
      <vt:lpstr>Αντικολλητά θαλάσσης  – OSB-4  ( για εξωτερικές χρήσεις ) </vt:lpstr>
      <vt:lpstr>ΣΥΝΘΕΤΗ- ΕΠΙΚΟΛΛΗΤΗ ΞΥΛΕΙΑ</vt:lpstr>
      <vt:lpstr>ΑΝΘΥΓΡΟΣΚΟΠΙΚΕΣ ΜΟΡΙΟΣΑΝΙΔΕΣ-ΙΝΟΣΑΝΙΔΕΣ</vt:lpstr>
      <vt:lpstr>WPC για εξωτερικές χρήσεις</vt:lpstr>
      <vt:lpstr>ΤΡΟΠΟΠΟΙΗΜΕΝΗ ΞΥΛΕΙΑ</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ΥΓΡΟΣΚΟΠΙΚΟΤΗΤΑ ΚΙΝΗΤΙΚΟΤΗΤΑ ΞΥΛΟΥ ΚΑΙ ΠΡΟΙΟΝΤΩΝ ΞΥΛΟΥ</dc:title>
  <dc:creator>stratos01</dc:creator>
  <cp:lastModifiedBy>user</cp:lastModifiedBy>
  <cp:revision>71</cp:revision>
  <dcterms:created xsi:type="dcterms:W3CDTF">2020-04-04T21:28:48Z</dcterms:created>
  <dcterms:modified xsi:type="dcterms:W3CDTF">2021-04-14T15:57:33Z</dcterms:modified>
</cp:coreProperties>
</file>