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8" r:id="rId15"/>
    <p:sldId id="282" r:id="rId16"/>
    <p:sldId id="267" r:id="rId17"/>
    <p:sldId id="269" r:id="rId18"/>
    <p:sldId id="285" r:id="rId19"/>
    <p:sldId id="270" r:id="rId20"/>
    <p:sldId id="268" r:id="rId21"/>
    <p:sldId id="271" r:id="rId22"/>
    <p:sldId id="272" r:id="rId23"/>
    <p:sldId id="283" r:id="rId24"/>
    <p:sldId id="273" r:id="rId25"/>
    <p:sldId id="274" r:id="rId26"/>
    <p:sldId id="284" r:id="rId27"/>
    <p:sldId id="275" r:id="rId28"/>
    <p:sldId id="277" r:id="rId29"/>
    <p:sldId id="276" r:id="rId30"/>
    <p:sldId id="281" r:id="rId31"/>
    <p:sldId id="286" r:id="rId3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060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245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6346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912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334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9281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298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52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787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3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723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46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371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048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11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372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DB90800-B8D0-4953-837D-BAB421E6386E}" type="datetimeFigureOut">
              <a:rPr lang="el-GR" smtClean="0"/>
              <a:t>8/4/2021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8CDDC-97BC-4ECE-8FD6-80149D6FC00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4353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23924" y="577049"/>
            <a:ext cx="7181388" cy="121624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 dirty="0" smtClean="0"/>
              <a:t>ΣΦΑΛΜΑΤΑ –ΕΛΑΤΤΩΜΑΤΑ </a:t>
            </a:r>
            <a:br>
              <a:rPr lang="el-GR" sz="4000" dirty="0" smtClean="0"/>
            </a:br>
            <a:r>
              <a:rPr lang="el-GR" sz="4000" dirty="0" smtClean="0"/>
              <a:t>ΔΟΜΗΣ ΞΥΛΟΥ</a:t>
            </a:r>
            <a:endParaRPr lang="el-GR" sz="4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467415" y="4811697"/>
            <a:ext cx="3952875" cy="1400267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ΑΙΔΙΝΙΔΗΣ ΕΥΣΤΡΑΤΙΟΣ</a:t>
            </a:r>
            <a:endParaRPr lang="en-US" dirty="0" smtClean="0"/>
          </a:p>
          <a:p>
            <a:pPr algn="ctr"/>
            <a:r>
              <a:rPr lang="el-GR" dirty="0" smtClean="0"/>
              <a:t>Απριλιοσ 2021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584" y="2212390"/>
            <a:ext cx="5610226" cy="42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74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8575" y="452718"/>
            <a:ext cx="5610687" cy="1400530"/>
          </a:xfrm>
        </p:spPr>
        <p:txBody>
          <a:bodyPr/>
          <a:lstStyle/>
          <a:p>
            <a:r>
              <a:rPr lang="el-GR" sz="4400" b="1" dirty="0" smtClean="0"/>
              <a:t>Ψευδείς – ασυνεχείς</a:t>
            </a:r>
            <a:br>
              <a:rPr lang="el-GR" sz="4400" b="1" dirty="0" smtClean="0"/>
            </a:br>
            <a:r>
              <a:rPr lang="el-GR" sz="4400" b="1" dirty="0" smtClean="0"/>
              <a:t> </a:t>
            </a:r>
            <a:r>
              <a:rPr lang="el-GR" sz="4400" b="1" dirty="0"/>
              <a:t>δακτύλιοι</a:t>
            </a: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1226" y="74936"/>
            <a:ext cx="5962650" cy="35532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75" y="2156559"/>
            <a:ext cx="5592045" cy="4428219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1" y="3775374"/>
            <a:ext cx="5295900" cy="29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841" y="1"/>
            <a:ext cx="11051959" cy="1362074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Α. Αυξητικές ακανονιστίες 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 smtClean="0"/>
              <a:t>4</a:t>
            </a:r>
            <a:r>
              <a:rPr lang="el-GR" b="1" dirty="0"/>
              <a:t>. Ξύλο ακανόνιστης δομής (</a:t>
            </a:r>
            <a:r>
              <a:rPr lang="en-US" b="1" dirty="0"/>
              <a:t>reaction wood</a:t>
            </a:r>
            <a:r>
              <a:rPr lang="el-GR" b="1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92458" y="1362075"/>
            <a:ext cx="10661341" cy="981075"/>
          </a:xfrm>
        </p:spPr>
        <p:txBody>
          <a:bodyPr>
            <a:normAutofit/>
          </a:bodyPr>
          <a:lstStyle/>
          <a:p>
            <a:r>
              <a:rPr lang="en-US" b="1" dirty="0"/>
              <a:t>4.1 </a:t>
            </a:r>
            <a:r>
              <a:rPr lang="el-GR" b="1" dirty="0"/>
              <a:t>θ</a:t>
            </a:r>
            <a:r>
              <a:rPr lang="el-GR" b="1" dirty="0" smtClean="0"/>
              <a:t>λιψιγενές</a:t>
            </a:r>
            <a:r>
              <a:rPr lang="en-US" b="1" dirty="0" smtClean="0"/>
              <a:t> </a:t>
            </a:r>
            <a:r>
              <a:rPr lang="en-US" b="1" dirty="0"/>
              <a:t>(compression wood) (</a:t>
            </a:r>
            <a:r>
              <a:rPr lang="en-US" b="1" dirty="0" err="1"/>
              <a:t>Rotholz</a:t>
            </a:r>
            <a:r>
              <a:rPr lang="en-US" b="1" dirty="0"/>
              <a:t>)</a:t>
            </a:r>
            <a:endParaRPr lang="el-GR" dirty="0"/>
          </a:p>
          <a:p>
            <a:r>
              <a:rPr lang="en-US" b="1" dirty="0"/>
              <a:t>4.2 </a:t>
            </a:r>
            <a:r>
              <a:rPr lang="el-GR" b="1" dirty="0" smtClean="0"/>
              <a:t>Εφελκυσμογενές</a:t>
            </a:r>
            <a:r>
              <a:rPr lang="en-US" b="1" dirty="0" smtClean="0"/>
              <a:t> </a:t>
            </a:r>
            <a:r>
              <a:rPr lang="en-US" b="1" dirty="0"/>
              <a:t>(tension wood) (</a:t>
            </a:r>
            <a:r>
              <a:rPr lang="en-US" b="1" dirty="0" err="1"/>
              <a:t>Weissholz</a:t>
            </a:r>
            <a:r>
              <a:rPr lang="en-US" b="1" dirty="0" smtClean="0"/>
              <a:t>)</a:t>
            </a:r>
            <a:endParaRPr lang="el-GR" dirty="0"/>
          </a:p>
          <a:p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164" y="2550267"/>
            <a:ext cx="3061607" cy="385762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109" y="2343150"/>
            <a:ext cx="4387316" cy="42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0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9597" y="452718"/>
            <a:ext cx="6064845" cy="1109752"/>
          </a:xfrm>
        </p:spPr>
        <p:txBody>
          <a:bodyPr/>
          <a:lstStyle/>
          <a:p>
            <a:r>
              <a:rPr lang="el-GR" dirty="0" smtClean="0"/>
              <a:t>Θλιψιγενές- Εφελκυσμογενές  ξύλο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052" y="239698"/>
            <a:ext cx="4833805" cy="6445074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72" y="2103345"/>
            <a:ext cx="5486399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4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7553" y="365125"/>
            <a:ext cx="8540319" cy="1325563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Α. Αυξητικές ακανονιστίες 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 smtClean="0"/>
              <a:t>5.Διακοπή </a:t>
            </a:r>
            <a:r>
              <a:rPr lang="el-GR" b="1" dirty="0"/>
              <a:t>συνέχειας των </a:t>
            </a:r>
            <a:r>
              <a:rPr lang="el-GR" b="1" dirty="0" smtClean="0"/>
              <a:t>ιστών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9495" y="1690688"/>
            <a:ext cx="11256885" cy="5074096"/>
          </a:xfrm>
        </p:spPr>
        <p:txBody>
          <a:bodyPr/>
          <a:lstStyle/>
          <a:p>
            <a:r>
              <a:rPr lang="el-GR" sz="2400" b="1" dirty="0"/>
              <a:t>5.1 Ραγάδες</a:t>
            </a:r>
            <a:endParaRPr lang="el-GR" sz="2400" dirty="0"/>
          </a:p>
          <a:p>
            <a:pPr marL="896938" indent="-896938"/>
            <a:r>
              <a:rPr lang="el-GR" sz="2400" dirty="0"/>
              <a:t>5.1.1Θλιψιγενείς (</a:t>
            </a:r>
            <a:r>
              <a:rPr lang="en-US" sz="2400" dirty="0"/>
              <a:t>compression failures</a:t>
            </a:r>
            <a:r>
              <a:rPr lang="el-GR" sz="2400" dirty="0"/>
              <a:t>) (θραύση κυτταρικών τοιχωμάτων) λεπτές δεν φαίνονται μακροσκοπικά.  </a:t>
            </a:r>
          </a:p>
          <a:p>
            <a:pPr marL="896938" indent="-896938"/>
            <a:r>
              <a:rPr lang="el-GR" sz="2400" dirty="0"/>
              <a:t>5.1.2 Τοξοειδής (</a:t>
            </a:r>
            <a:r>
              <a:rPr lang="en-US" sz="2400" dirty="0"/>
              <a:t>cup shakes</a:t>
            </a:r>
            <a:r>
              <a:rPr lang="el-GR" sz="2400" dirty="0"/>
              <a:t>) (εφαπτομενική)</a:t>
            </a:r>
          </a:p>
          <a:p>
            <a:pPr marL="896938" indent="-896938"/>
            <a:r>
              <a:rPr lang="el-GR" sz="2400" dirty="0"/>
              <a:t>5.1.3 Περιφερειακές (πλόχα) (</a:t>
            </a:r>
            <a:r>
              <a:rPr lang="en-US" sz="2400" dirty="0"/>
              <a:t>ring shakes</a:t>
            </a:r>
            <a:r>
              <a:rPr lang="el-GR" sz="2400" dirty="0"/>
              <a:t>) (εφαπτομενική)</a:t>
            </a:r>
          </a:p>
          <a:p>
            <a:pPr marL="896938" indent="-896938"/>
            <a:r>
              <a:rPr lang="el-GR" sz="2400" dirty="0"/>
              <a:t>5.1.4 Διαμετρικές (</a:t>
            </a:r>
            <a:r>
              <a:rPr lang="en-US" sz="2400" dirty="0"/>
              <a:t>heart shakes</a:t>
            </a:r>
            <a:r>
              <a:rPr lang="el-GR" sz="2400" dirty="0"/>
              <a:t>) (ακτινικές, από μέσα προς τα έξω) </a:t>
            </a:r>
          </a:p>
          <a:p>
            <a:pPr marL="896938" indent="-896938"/>
            <a:r>
              <a:rPr lang="el-GR" sz="2400" dirty="0"/>
              <a:t>5.1.5 Αστεροειδής (</a:t>
            </a:r>
            <a:r>
              <a:rPr lang="en-US" sz="2400" dirty="0"/>
              <a:t>heart checks</a:t>
            </a:r>
            <a:r>
              <a:rPr lang="el-GR" sz="2400" dirty="0"/>
              <a:t>) (ακτινικές, από μέσα προς τα έξω) </a:t>
            </a:r>
          </a:p>
          <a:p>
            <a:r>
              <a:rPr lang="el-GR" sz="2400" b="1" dirty="0"/>
              <a:t>5.2 Ρητινοθύλακες (</a:t>
            </a:r>
            <a:r>
              <a:rPr lang="en-US" sz="2400" b="1" dirty="0"/>
              <a:t>resin pockets</a:t>
            </a:r>
            <a:r>
              <a:rPr lang="el-GR" sz="2400" b="1" dirty="0"/>
              <a:t>)</a:t>
            </a:r>
            <a:endParaRPr lang="el-GR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170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7351" y="168676"/>
            <a:ext cx="4092607" cy="816745"/>
          </a:xfrm>
        </p:spPr>
        <p:txBody>
          <a:bodyPr/>
          <a:lstStyle/>
          <a:p>
            <a:r>
              <a:rPr lang="el-GR" dirty="0" smtClean="0"/>
              <a:t>ραγάδες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08" y="985421"/>
            <a:ext cx="3986074" cy="5723139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916" y="665825"/>
            <a:ext cx="7539084" cy="53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3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186431"/>
            <a:ext cx="9404723" cy="887767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60" y="470348"/>
            <a:ext cx="4491361" cy="5988482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1" y="1382212"/>
            <a:ext cx="6943725" cy="52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15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654" y="365125"/>
            <a:ext cx="10715348" cy="2156133"/>
          </a:xfrm>
        </p:spPr>
        <p:txBody>
          <a:bodyPr>
            <a:normAutofit/>
          </a:bodyPr>
          <a:lstStyle/>
          <a:p>
            <a:r>
              <a:rPr lang="el-GR" sz="3200" b="1" dirty="0"/>
              <a:t>Α. Αυξητικές ακανονιστίες 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b="1" dirty="0" smtClean="0"/>
              <a:t>6. Χρωματικές ανωμαλίες (Μεταχρωματισμοί-</a:t>
            </a:r>
            <a:r>
              <a:rPr lang="en-US" sz="3200" b="1" dirty="0" smtClean="0"/>
              <a:t>Decay</a:t>
            </a:r>
            <a:r>
              <a:rPr lang="el-GR" sz="3200" b="1" dirty="0" smtClean="0"/>
              <a:t>) 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3200" b="1" dirty="0"/>
              <a:t>6.1 Παρασιτικές (παράσιτα, βακτήρια, μύκητες ή </a:t>
            </a:r>
            <a:r>
              <a:rPr lang="el-GR" sz="3200" b="1" dirty="0" smtClean="0"/>
              <a:t>τραυματισμοί)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72862" y="2663301"/>
            <a:ext cx="10980938" cy="3513662"/>
          </a:xfrm>
        </p:spPr>
        <p:txBody>
          <a:bodyPr>
            <a:normAutofit fontScale="92500"/>
          </a:bodyPr>
          <a:lstStyle/>
          <a:p>
            <a:r>
              <a:rPr lang="el-GR" sz="3200" dirty="0"/>
              <a:t>1) - χρωματικές ανωμαλίες</a:t>
            </a:r>
          </a:p>
          <a:p>
            <a:r>
              <a:rPr lang="el-GR" sz="3200" dirty="0"/>
              <a:t>                 - κυανώσεις, </a:t>
            </a:r>
          </a:p>
          <a:p>
            <a:r>
              <a:rPr lang="el-GR" sz="3200" dirty="0"/>
              <a:t>                 - κυάνωση πεύκου</a:t>
            </a:r>
          </a:p>
          <a:p>
            <a:r>
              <a:rPr lang="el-GR" sz="3200" dirty="0"/>
              <a:t>2) –ανάμματα  - οξυάς (ελαφριά σήψη) (κίτρινες ζώνες)</a:t>
            </a:r>
          </a:p>
          <a:p>
            <a:r>
              <a:rPr lang="el-GR" sz="3200" dirty="0"/>
              <a:t>3) – σήψεις : </a:t>
            </a:r>
            <a:r>
              <a:rPr lang="en-US" sz="3200" dirty="0"/>
              <a:t>a</a:t>
            </a:r>
            <a:r>
              <a:rPr lang="el-GR" sz="3200" dirty="0"/>
              <a:t>.ερυθρές, κόκκινες </a:t>
            </a:r>
          </a:p>
          <a:p>
            <a:r>
              <a:rPr lang="el-GR" sz="3200" dirty="0"/>
              <a:t>             </a:t>
            </a:r>
            <a:r>
              <a:rPr lang="el-GR" sz="3200" dirty="0" smtClean="0"/>
              <a:t>			</a:t>
            </a:r>
            <a:r>
              <a:rPr lang="en-US" sz="3200" dirty="0" smtClean="0"/>
              <a:t>b</a:t>
            </a:r>
            <a:r>
              <a:rPr lang="el-GR" sz="3200" dirty="0"/>
              <a:t>.λευκές, άσπρες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420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56443" y="239697"/>
            <a:ext cx="2237173" cy="1003177"/>
          </a:xfrm>
        </p:spPr>
        <p:txBody>
          <a:bodyPr/>
          <a:lstStyle/>
          <a:p>
            <a:r>
              <a:rPr lang="el-GR" dirty="0" smtClean="0"/>
              <a:t>Σήψεις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95389" y="1745792"/>
            <a:ext cx="5921452" cy="3566210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7" y="1714422"/>
            <a:ext cx="3581401" cy="477520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8940" y="1099731"/>
            <a:ext cx="6312068" cy="47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8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4544"/>
          </a:xfrm>
        </p:spPr>
        <p:txBody>
          <a:bodyPr/>
          <a:lstStyle/>
          <a:p>
            <a:r>
              <a:rPr lang="el-GR" dirty="0" smtClean="0"/>
              <a:t>Κυάνωση πεύκου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15" y="1775252"/>
            <a:ext cx="6314400" cy="4735800"/>
          </a:xfrm>
          <a:prstGeom prst="rect">
            <a:avLst/>
          </a:prstGeom>
        </p:spPr>
      </p:pic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044" y="222180"/>
            <a:ext cx="4880319" cy="65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8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6330" y="171451"/>
            <a:ext cx="11780668" cy="1519238"/>
          </a:xfrm>
        </p:spPr>
        <p:txBody>
          <a:bodyPr>
            <a:noAutofit/>
          </a:bodyPr>
          <a:lstStyle/>
          <a:p>
            <a:r>
              <a:rPr lang="el-GR" sz="3200" b="1" dirty="0"/>
              <a:t>Α. Αυξητικές ακανονιστίες 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b="1" dirty="0" smtClean="0"/>
              <a:t>6</a:t>
            </a:r>
            <a:r>
              <a:rPr lang="el-GR" sz="3200" b="1" dirty="0"/>
              <a:t>. Χρωματικές ανωμαλίες (</a:t>
            </a:r>
            <a:r>
              <a:rPr lang="el-GR" sz="3200" b="1" dirty="0" smtClean="0"/>
              <a:t>Μεταχρωματισμοί )  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b="1" dirty="0"/>
              <a:t>6.2 Μη </a:t>
            </a:r>
            <a:r>
              <a:rPr lang="el-GR" sz="3200" b="1" dirty="0" smtClean="0"/>
              <a:t>παρασιτικές</a:t>
            </a:r>
            <a:endParaRPr lang="el-GR" sz="32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66330" y="2343705"/>
            <a:ext cx="11780668" cy="3426780"/>
          </a:xfrm>
        </p:spPr>
        <p:txBody>
          <a:bodyPr>
            <a:normAutofit/>
          </a:bodyPr>
          <a:lstStyle/>
          <a:p>
            <a:r>
              <a:rPr lang="el-GR" sz="2400" dirty="0"/>
              <a:t>6.2.1 Χρωματικές κηλίδες (</a:t>
            </a:r>
            <a:r>
              <a:rPr lang="en-US" sz="2400" dirty="0"/>
              <a:t>mineral streaks</a:t>
            </a:r>
            <a:r>
              <a:rPr lang="el-GR" sz="2400" dirty="0"/>
              <a:t>)(κηλίδες ανόργανων συστατικών)</a:t>
            </a:r>
          </a:p>
          <a:p>
            <a:r>
              <a:rPr lang="el-GR" sz="2400" dirty="0"/>
              <a:t> 6.2.2 Εγκλεισμένο σομφό (</a:t>
            </a:r>
            <a:r>
              <a:rPr lang="en-US" sz="2400" dirty="0"/>
              <a:t>included sapwood</a:t>
            </a:r>
            <a:r>
              <a:rPr lang="el-GR" sz="2400" dirty="0"/>
              <a:t>)</a:t>
            </a:r>
          </a:p>
          <a:p>
            <a:r>
              <a:rPr lang="el-GR" sz="2400" dirty="0"/>
              <a:t> 6.2.3 α. ακανόνιστο εγκάρδιο οξυάς, φράξου (</a:t>
            </a:r>
            <a:r>
              <a:rPr lang="en-US" sz="2400" dirty="0"/>
              <a:t>abnormal heartwood</a:t>
            </a:r>
            <a:r>
              <a:rPr lang="el-GR" sz="2400" dirty="0"/>
              <a:t>)</a:t>
            </a:r>
          </a:p>
          <a:p>
            <a:r>
              <a:rPr lang="el-GR" sz="2400" dirty="0"/>
              <a:t>            β. υγρό εγκάρδιο (λεύκη, ιτιά, φτελιά, έλατο κλπ.) (</a:t>
            </a:r>
            <a:r>
              <a:rPr lang="en-US" sz="2400" dirty="0"/>
              <a:t>wetwood </a:t>
            </a:r>
            <a:r>
              <a:rPr lang="el-GR" sz="2400" dirty="0"/>
              <a:t>,</a:t>
            </a:r>
            <a:r>
              <a:rPr lang="en-US" sz="2400" dirty="0"/>
              <a:t>nasskern</a:t>
            </a:r>
            <a:r>
              <a:rPr lang="el-GR" sz="2400" dirty="0"/>
              <a:t>)</a:t>
            </a:r>
          </a:p>
          <a:p>
            <a:r>
              <a:rPr lang="el-GR" sz="2400" dirty="0"/>
              <a:t> 6.2.4 Παγοεγκάρδιο (</a:t>
            </a:r>
            <a:r>
              <a:rPr lang="en-US" sz="2400" dirty="0"/>
              <a:t>frost heartwood</a:t>
            </a:r>
            <a:r>
              <a:rPr lang="el-GR" sz="2400" dirty="0"/>
              <a:t>) από έξω προς τα μέσα</a:t>
            </a:r>
          </a:p>
          <a:p>
            <a:r>
              <a:rPr lang="el-GR" sz="2400" dirty="0"/>
              <a:t>6.2.5 Προστατευτικό ξύλο (</a:t>
            </a:r>
            <a:r>
              <a:rPr lang="en-US" sz="2400" dirty="0"/>
              <a:t>protection wood</a:t>
            </a:r>
            <a:r>
              <a:rPr lang="el-G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91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797" y="133166"/>
            <a:ext cx="11958221" cy="1349406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/>
              <a:t>Α. Αυξητικές ακανονιστίες </a:t>
            </a:r>
            <a:r>
              <a:rPr lang="el-GR" sz="3600" dirty="0"/>
              <a:t/>
            </a:r>
            <a:br>
              <a:rPr lang="el-GR" sz="3600" dirty="0"/>
            </a:br>
            <a:r>
              <a:rPr lang="el-GR" sz="3600" b="1" dirty="0" smtClean="0"/>
              <a:t>1.Αποκλίσεις </a:t>
            </a:r>
            <a:r>
              <a:rPr lang="el-GR" sz="3600" b="1" dirty="0"/>
              <a:t>δένδρων από </a:t>
            </a:r>
            <a:r>
              <a:rPr lang="el-GR" sz="3600" b="1" dirty="0" smtClean="0"/>
              <a:t>τυπική </a:t>
            </a:r>
            <a:r>
              <a:rPr lang="el-GR" sz="3600" b="1" dirty="0"/>
              <a:t>εξωτερική μορφή 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8576" y="1376039"/>
            <a:ext cx="11532092" cy="5122415"/>
          </a:xfrm>
        </p:spPr>
        <p:txBody>
          <a:bodyPr>
            <a:normAutofit/>
          </a:bodyPr>
          <a:lstStyle/>
          <a:p>
            <a:r>
              <a:rPr lang="el-GR" sz="2400" dirty="0" smtClean="0"/>
              <a:t>1.1 </a:t>
            </a:r>
            <a:r>
              <a:rPr lang="el-GR" sz="2400" dirty="0"/>
              <a:t>κλίση κορμού (</a:t>
            </a:r>
            <a:r>
              <a:rPr lang="en-US" sz="2400" dirty="0"/>
              <a:t>leaning</a:t>
            </a:r>
            <a:r>
              <a:rPr lang="el-GR" sz="2400" dirty="0"/>
              <a:t>)</a:t>
            </a:r>
          </a:p>
          <a:p>
            <a:r>
              <a:rPr lang="el-GR" sz="2400" dirty="0"/>
              <a:t>1.2 α) κάμψη κορμού </a:t>
            </a:r>
            <a:r>
              <a:rPr lang="el-GR" sz="2400" dirty="0" smtClean="0"/>
              <a:t>(</a:t>
            </a:r>
            <a:r>
              <a:rPr lang="en-US" sz="2400" dirty="0" smtClean="0"/>
              <a:t>bending</a:t>
            </a:r>
            <a:r>
              <a:rPr lang="el-GR" sz="2400" dirty="0" smtClean="0"/>
              <a:t>)   </a:t>
            </a:r>
            <a:r>
              <a:rPr lang="el-GR" sz="2400" dirty="0"/>
              <a:t>1.2 β) Στρεβλότητα (</a:t>
            </a:r>
            <a:r>
              <a:rPr lang="en-US" sz="2400" dirty="0"/>
              <a:t>crook</a:t>
            </a:r>
            <a:r>
              <a:rPr lang="el-GR" sz="2400" dirty="0"/>
              <a:t>) </a:t>
            </a:r>
          </a:p>
          <a:p>
            <a:r>
              <a:rPr lang="el-GR" sz="2400" dirty="0"/>
              <a:t>1.3 διχάλωση κορμού (</a:t>
            </a:r>
            <a:r>
              <a:rPr lang="en-US" sz="2400" dirty="0"/>
              <a:t>forking</a:t>
            </a:r>
            <a:r>
              <a:rPr lang="el-GR" sz="2400" dirty="0"/>
              <a:t>)</a:t>
            </a:r>
          </a:p>
          <a:p>
            <a:r>
              <a:rPr lang="el-GR" sz="2400" dirty="0"/>
              <a:t>1.4 </a:t>
            </a:r>
            <a:r>
              <a:rPr lang="el-GR" sz="2400" dirty="0" smtClean="0"/>
              <a:t>γονατοειδής </a:t>
            </a:r>
            <a:r>
              <a:rPr lang="el-GR" sz="2400" dirty="0"/>
              <a:t>(πιστολοειδής) βάση κορμού (</a:t>
            </a:r>
            <a:r>
              <a:rPr lang="en-US" sz="2400" dirty="0"/>
              <a:t>pistol</a:t>
            </a:r>
            <a:r>
              <a:rPr lang="el-GR" sz="2400" dirty="0"/>
              <a:t>- </a:t>
            </a:r>
            <a:r>
              <a:rPr lang="en-US" sz="2400" dirty="0"/>
              <a:t>butted stem</a:t>
            </a:r>
            <a:r>
              <a:rPr lang="el-GR" sz="2400" dirty="0"/>
              <a:t>)</a:t>
            </a:r>
          </a:p>
          <a:p>
            <a:r>
              <a:rPr lang="el-GR" sz="2400" dirty="0"/>
              <a:t>1.5 κωνικομορφία (</a:t>
            </a:r>
            <a:r>
              <a:rPr lang="en-US" sz="2400" dirty="0"/>
              <a:t>taper</a:t>
            </a:r>
            <a:r>
              <a:rPr lang="el-GR" sz="2400" dirty="0"/>
              <a:t>)</a:t>
            </a:r>
          </a:p>
          <a:p>
            <a:r>
              <a:rPr lang="el-GR" sz="2400" dirty="0"/>
              <a:t>1.6 διόγκωση βάσης (</a:t>
            </a:r>
            <a:r>
              <a:rPr lang="en-US" sz="2400" dirty="0"/>
              <a:t>butt</a:t>
            </a:r>
            <a:r>
              <a:rPr lang="el-GR" sz="2400" dirty="0"/>
              <a:t>- </a:t>
            </a:r>
            <a:r>
              <a:rPr lang="en-US" sz="2400" dirty="0"/>
              <a:t>swell</a:t>
            </a:r>
            <a:r>
              <a:rPr lang="el-GR" sz="2400" dirty="0"/>
              <a:t>)</a:t>
            </a:r>
          </a:p>
          <a:p>
            <a:r>
              <a:rPr lang="el-GR" sz="2400" dirty="0"/>
              <a:t>1.7 απόκλιση από την τυπική διατομή</a:t>
            </a:r>
          </a:p>
          <a:p>
            <a:r>
              <a:rPr lang="el-GR" sz="2400" dirty="0"/>
              <a:t>1.7.1 ελλειψοειδής-αυγοειδές </a:t>
            </a:r>
          </a:p>
          <a:p>
            <a:r>
              <a:rPr lang="el-GR" sz="2400" dirty="0"/>
              <a:t>1.7.2 κυματοειδής </a:t>
            </a:r>
          </a:p>
          <a:p>
            <a:r>
              <a:rPr lang="el-GR" sz="2400" dirty="0"/>
              <a:t>1.7.3 ακανόνιστη- </a:t>
            </a:r>
            <a:r>
              <a:rPr lang="el-GR" sz="2400" dirty="0" smtClean="0"/>
              <a:t>διπλοταφοειδής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13476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46229" y="221942"/>
            <a:ext cx="6960093" cy="665825"/>
          </a:xfrm>
        </p:spPr>
        <p:txBody>
          <a:bodyPr/>
          <a:lstStyle/>
          <a:p>
            <a:r>
              <a:rPr lang="el-GR" dirty="0" smtClean="0"/>
              <a:t>Μεταχρωματισμός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45" y="1162975"/>
            <a:ext cx="3421579" cy="551303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047" y="1060034"/>
            <a:ext cx="3679031" cy="553607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090" y="497149"/>
            <a:ext cx="4264084" cy="595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3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064" y="114301"/>
            <a:ext cx="8176334" cy="1323974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Α. Αυξητικές ακανονιστίες 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 smtClean="0"/>
              <a:t>7</a:t>
            </a:r>
            <a:r>
              <a:rPr lang="el-GR" b="1" dirty="0"/>
              <a:t>. Τραυματικές ακανονιστίες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533" y="1825625"/>
            <a:ext cx="11461072" cy="4351338"/>
          </a:xfrm>
        </p:spPr>
        <p:txBody>
          <a:bodyPr>
            <a:normAutofit/>
          </a:bodyPr>
          <a:lstStyle/>
          <a:p>
            <a:r>
              <a:rPr lang="el-GR" b="1" dirty="0"/>
              <a:t>7.1  Τραύματα από οργανικούς παράγοντες (άνθρωπος, ζώα, πουλιά, έντομα, φυτά)</a:t>
            </a:r>
            <a:endParaRPr lang="el-GR" dirty="0"/>
          </a:p>
          <a:p>
            <a:r>
              <a:rPr lang="el-GR" b="1" dirty="0"/>
              <a:t>  7.2 Τραύματα από ανόργανους παράγοντες (ήλιος, παγετός, κεραυνοί, χαλάζι, φωτιά)</a:t>
            </a:r>
            <a:endParaRPr lang="el-GR" dirty="0"/>
          </a:p>
          <a:p>
            <a:r>
              <a:rPr lang="el-GR" b="1" dirty="0"/>
              <a:t>- Τραυματικοί ρητινοφόροι αγωγοί ( </a:t>
            </a:r>
            <a:r>
              <a:rPr lang="en-US" b="1" dirty="0"/>
              <a:t>traumatic resin canals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- Τραυματικό ξύλο </a:t>
            </a:r>
            <a:endParaRPr lang="el-GR" dirty="0"/>
          </a:p>
          <a:p>
            <a:r>
              <a:rPr lang="el-GR" b="1" dirty="0"/>
              <a:t>- Επουλωτικό ξύλο  - επουλωτικός ιστός (</a:t>
            </a:r>
            <a:r>
              <a:rPr lang="en-US" b="1" dirty="0"/>
              <a:t>callus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- Παγοραγάδες (</a:t>
            </a:r>
            <a:r>
              <a:rPr lang="en-US" b="1" dirty="0"/>
              <a:t>frost checks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- Φλοιοθύλακες (</a:t>
            </a:r>
            <a:r>
              <a:rPr lang="en-US" b="1" dirty="0"/>
              <a:t>bark pockets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- Φλοιόκαυση (</a:t>
            </a:r>
            <a:r>
              <a:rPr lang="en-US" b="1" dirty="0"/>
              <a:t>bark burn</a:t>
            </a:r>
            <a:r>
              <a:rPr lang="el-GR" b="1" dirty="0"/>
              <a:t>)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2979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204186"/>
            <a:ext cx="5106619" cy="120736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66" y="1853248"/>
            <a:ext cx="6177790" cy="4856321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965" y="639193"/>
            <a:ext cx="5515160" cy="59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220070" y="452717"/>
            <a:ext cx="1988598" cy="1527003"/>
          </a:xfrm>
        </p:spPr>
        <p:txBody>
          <a:bodyPr/>
          <a:lstStyle/>
          <a:p>
            <a:r>
              <a:rPr lang="el-GR" dirty="0" smtClean="0"/>
              <a:t>Στοές</a:t>
            </a:r>
            <a:br>
              <a:rPr lang="el-GR" dirty="0" smtClean="0"/>
            </a:br>
            <a:r>
              <a:rPr lang="el-GR" dirty="0" smtClean="0"/>
              <a:t>έντομα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84" y="258285"/>
            <a:ext cx="4868465" cy="649128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668" y="0"/>
            <a:ext cx="4756581" cy="660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48575" y="114301"/>
            <a:ext cx="8549196" cy="1247774"/>
          </a:xfrm>
        </p:spPr>
        <p:txBody>
          <a:bodyPr>
            <a:normAutofit/>
          </a:bodyPr>
          <a:lstStyle/>
          <a:p>
            <a:r>
              <a:rPr lang="el-GR" sz="3200" b="1" dirty="0"/>
              <a:t>Β. Φυσικά αυξητικά χαρακτηριστικά</a:t>
            </a:r>
            <a:br>
              <a:rPr lang="el-GR" sz="3200" b="1" dirty="0"/>
            </a:br>
            <a:r>
              <a:rPr lang="el-GR" sz="3200" b="1" dirty="0" smtClean="0"/>
              <a:t>1.Ρόζοι </a:t>
            </a:r>
            <a:r>
              <a:rPr lang="el-GR" sz="3200" b="1" dirty="0"/>
              <a:t>(</a:t>
            </a:r>
            <a:r>
              <a:rPr lang="en-US" sz="3200" b="1" dirty="0"/>
              <a:t>Knot</a:t>
            </a:r>
            <a:r>
              <a:rPr lang="el-GR" sz="3200" b="1" dirty="0" smtClean="0"/>
              <a:t>)</a:t>
            </a:r>
            <a:endParaRPr lang="el-GR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48575" y="1362076"/>
            <a:ext cx="6889072" cy="3511765"/>
          </a:xfrm>
        </p:spPr>
        <p:txBody>
          <a:bodyPr/>
          <a:lstStyle/>
          <a:p>
            <a:pPr marL="0" indent="0">
              <a:buNone/>
            </a:pPr>
            <a:r>
              <a:rPr lang="el-GR" sz="2400" b="1" dirty="0"/>
              <a:t>1.1. Ρόζοι χαλαροί, νεκροί, αποπίπτοντες, ξηροί, σάπιοι</a:t>
            </a:r>
            <a:endParaRPr lang="el-GR" sz="2400" dirty="0"/>
          </a:p>
          <a:p>
            <a:pPr marL="0" indent="0">
              <a:buNone/>
            </a:pPr>
            <a:r>
              <a:rPr lang="el-GR" sz="2400" b="1" dirty="0"/>
              <a:t>1.2. Ρόζοι συμφυείς, ζωντανοί, υγιείς, χλωροί</a:t>
            </a:r>
            <a:endParaRPr lang="el-GR" sz="2400" dirty="0"/>
          </a:p>
          <a:p>
            <a:pPr marL="0" indent="0">
              <a:buNone/>
            </a:pPr>
            <a:r>
              <a:rPr lang="el-GR" sz="2400" b="1" dirty="0"/>
              <a:t>Μορφές: 	-στρόγγυλος </a:t>
            </a:r>
            <a:endParaRPr lang="el-GR" sz="2400" dirty="0"/>
          </a:p>
          <a:p>
            <a:r>
              <a:rPr lang="el-GR" sz="2400" b="1" dirty="0"/>
              <a:t>	</a:t>
            </a:r>
            <a:r>
              <a:rPr lang="el-GR" sz="2400" b="1" dirty="0" smtClean="0"/>
              <a:t>-</a:t>
            </a:r>
            <a:r>
              <a:rPr lang="el-GR" sz="2400" b="1" dirty="0"/>
              <a:t>φυλλοειδής </a:t>
            </a:r>
            <a:endParaRPr lang="el-GR" sz="2400" dirty="0"/>
          </a:p>
          <a:p>
            <a:r>
              <a:rPr lang="el-GR" sz="2400" b="1" dirty="0"/>
              <a:t>	</a:t>
            </a:r>
            <a:r>
              <a:rPr lang="el-GR" sz="2400" b="1" dirty="0" smtClean="0"/>
              <a:t>-</a:t>
            </a:r>
            <a:r>
              <a:rPr lang="el-GR" sz="2400" b="1" dirty="0"/>
              <a:t>κερατοειδής  κλπ.</a:t>
            </a:r>
            <a:endParaRPr lang="el-GR" sz="2400" dirty="0"/>
          </a:p>
          <a:p>
            <a:r>
              <a:rPr lang="el-GR" sz="2400" b="1" dirty="0"/>
              <a:t>	</a:t>
            </a:r>
            <a:r>
              <a:rPr lang="el-GR" sz="2400" b="1" dirty="0" smtClean="0"/>
              <a:t>(</a:t>
            </a:r>
            <a:r>
              <a:rPr lang="el-GR" sz="2400" b="1" dirty="0"/>
              <a:t>ανάλογα την κοπή/κατεύθυνση πρίσης) </a:t>
            </a:r>
            <a:endParaRPr lang="el-GR" sz="24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11" y="612559"/>
            <a:ext cx="4570889" cy="609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4118" y="-278033"/>
            <a:ext cx="3263503" cy="435133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313" y="265884"/>
            <a:ext cx="4724400" cy="62992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200" y="3593118"/>
            <a:ext cx="4143374" cy="31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8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2114843" cy="772400"/>
          </a:xfrm>
        </p:spPr>
        <p:txBody>
          <a:bodyPr/>
          <a:lstStyle/>
          <a:p>
            <a:r>
              <a:rPr lang="el-GR" dirty="0" smtClean="0"/>
              <a:t>Ρόζοι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3" y="1358284"/>
            <a:ext cx="3263503" cy="52555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726" y="452718"/>
            <a:ext cx="4486275" cy="59817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997" y="610667"/>
            <a:ext cx="3942518" cy="582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7452" y="123826"/>
            <a:ext cx="11096348" cy="1009650"/>
          </a:xfrm>
        </p:spPr>
        <p:txBody>
          <a:bodyPr>
            <a:normAutofit fontScale="90000"/>
          </a:bodyPr>
          <a:lstStyle/>
          <a:p>
            <a:r>
              <a:rPr lang="el-GR" sz="3200" b="1" dirty="0"/>
              <a:t>Β. Φυσικά αυξητικά χαρακτηριστικά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b="1" dirty="0"/>
              <a:t>2.Εντεριώνη (</a:t>
            </a:r>
            <a:r>
              <a:rPr lang="en-US" sz="3200" b="1" dirty="0"/>
              <a:t>Pitch</a:t>
            </a:r>
            <a:r>
              <a:rPr lang="el-GR" sz="3200" b="1" dirty="0" smtClean="0"/>
              <a:t>)</a:t>
            </a:r>
            <a:endParaRPr lang="el-GR" sz="32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056" y="1919219"/>
            <a:ext cx="5268710" cy="3951533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94" y="1133476"/>
            <a:ext cx="6544877" cy="49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54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797" y="85726"/>
            <a:ext cx="12032203" cy="1028700"/>
          </a:xfrm>
        </p:spPr>
        <p:txBody>
          <a:bodyPr>
            <a:normAutofit fontScale="90000"/>
          </a:bodyPr>
          <a:lstStyle/>
          <a:p>
            <a:r>
              <a:rPr lang="el-GR" sz="3200" b="1" dirty="0"/>
              <a:t>Β. Φυσικά αυξητικά χαρακτηριστικά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l-GR" sz="3200" b="1" dirty="0"/>
              <a:t>3.Φύτρες, διογκώσεις κορμού, </a:t>
            </a:r>
            <a:r>
              <a:rPr lang="el-GR" sz="3200" b="1" dirty="0" smtClean="0"/>
              <a:t>(</a:t>
            </a:r>
            <a:r>
              <a:rPr lang="en-US" sz="3200" b="1" dirty="0"/>
              <a:t>burl</a:t>
            </a:r>
            <a:r>
              <a:rPr lang="el-GR" sz="3200" b="1" dirty="0"/>
              <a:t>) εξογκώματα κορμού, </a:t>
            </a:r>
            <a:r>
              <a:rPr lang="el-GR" sz="3200" b="1" dirty="0" smtClean="0"/>
              <a:t>λούποι</a:t>
            </a:r>
            <a:endParaRPr lang="el-GR" sz="3200" dirty="0"/>
          </a:p>
        </p:txBody>
      </p:sp>
      <p:pic>
        <p:nvPicPr>
          <p:cNvPr id="4" name="Θέση περιεχομένου 3" descr="Burr Carbuncle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6859" y="1225812"/>
            <a:ext cx="3311842" cy="497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27" y="3498197"/>
            <a:ext cx="4218798" cy="316409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208" y="1669696"/>
            <a:ext cx="3184557" cy="424066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80" y="1114426"/>
            <a:ext cx="3651258" cy="2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3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9799" y="62144"/>
            <a:ext cx="6001304" cy="621437"/>
          </a:xfrm>
        </p:spPr>
        <p:txBody>
          <a:bodyPr/>
          <a:lstStyle/>
          <a:p>
            <a:r>
              <a:rPr lang="el-GR" sz="4400" b="1" dirty="0"/>
              <a:t>διογκώσεις κορμού</a:t>
            </a:r>
            <a:endParaRPr lang="el-GR" dirty="0"/>
          </a:p>
        </p:txBody>
      </p:sp>
      <p:pic>
        <p:nvPicPr>
          <p:cNvPr id="4" name="Θέση περιεχομένου 3" descr="photob18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99" y="1535793"/>
            <a:ext cx="3355758" cy="45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526" y="914400"/>
            <a:ext cx="4159909" cy="577492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418" y="167819"/>
            <a:ext cx="3419935" cy="273594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381" y="3266983"/>
            <a:ext cx="3423972" cy="32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1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8600" y="142043"/>
            <a:ext cx="11868150" cy="1917576"/>
          </a:xfrm>
        </p:spPr>
        <p:txBody>
          <a:bodyPr>
            <a:normAutofit fontScale="90000"/>
          </a:bodyPr>
          <a:lstStyle/>
          <a:p>
            <a:r>
              <a:rPr lang="el-GR" dirty="0"/>
              <a:t>Α. κλίση κορμού, Β, Γ . κάμψη, Δ. γονατοειδής βάση, Ε . διχάλωση, Ζ . κωνικομορφία, Η . διόγκωση </a:t>
            </a:r>
            <a:r>
              <a:rPr lang="el-GR" dirty="0" smtClean="0"/>
              <a:t>βάσης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8586" y="2157273"/>
            <a:ext cx="10200443" cy="432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15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89250" y="284086"/>
            <a:ext cx="3684233" cy="1003176"/>
          </a:xfrm>
        </p:spPr>
        <p:txBody>
          <a:bodyPr/>
          <a:lstStyle/>
          <a:p>
            <a:pPr algn="ctr"/>
            <a:r>
              <a:rPr lang="el-GR" dirty="0" smtClean="0"/>
              <a:t>Ρίζες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8639" y="3147617"/>
            <a:ext cx="3069430" cy="4092574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251" y="1853248"/>
            <a:ext cx="7075502" cy="487537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41" y="170028"/>
            <a:ext cx="4488586" cy="33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15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1026" name="Picture 2" descr="10 Different Types of Defects in Timber -BuildersMA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81" y="277266"/>
            <a:ext cx="2747500" cy="274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86" y="1241519"/>
            <a:ext cx="3704393" cy="284003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" y="3978046"/>
            <a:ext cx="3469935" cy="255005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939" y="340123"/>
            <a:ext cx="4651651" cy="61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0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 descr="A crook of Elm – Devon craftsman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06501" y="2930503"/>
            <a:ext cx="1883060" cy="394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6" y="69850"/>
            <a:ext cx="3514725" cy="263604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7" y="2914913"/>
            <a:ext cx="2202561" cy="366686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060" y="3586161"/>
            <a:ext cx="3997704" cy="29956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190" y="137380"/>
            <a:ext cx="3838574" cy="287893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802" y="3350849"/>
            <a:ext cx="2322298" cy="3100388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981" y="228108"/>
            <a:ext cx="3804662" cy="24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75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el-GR" dirty="0"/>
              <a:t>απόκλιση από την τυπική διατομή</a:t>
            </a:r>
          </a:p>
        </p:txBody>
      </p:sp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037" y="1636450"/>
            <a:ext cx="10829925" cy="27486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Ορθογώνιο 4"/>
          <p:cNvSpPr/>
          <p:nvPr/>
        </p:nvSpPr>
        <p:spPr>
          <a:xfrm>
            <a:off x="488272" y="5257800"/>
            <a:ext cx="1125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1. Ελλειψοειδής</a:t>
            </a:r>
            <a:r>
              <a:rPr lang="el-GR" dirty="0"/>
              <a:t>, </a:t>
            </a:r>
            <a:r>
              <a:rPr lang="el-GR" dirty="0" smtClean="0"/>
              <a:t>2.3. </a:t>
            </a:r>
            <a:r>
              <a:rPr lang="el-GR" dirty="0"/>
              <a:t>Ωοειδής, </a:t>
            </a:r>
            <a:r>
              <a:rPr lang="el-GR" dirty="0" smtClean="0"/>
              <a:t>4. </a:t>
            </a:r>
            <a:r>
              <a:rPr lang="el-GR" dirty="0"/>
              <a:t>Διπλοταφοειδής, </a:t>
            </a:r>
            <a:r>
              <a:rPr lang="el-GR" dirty="0" smtClean="0"/>
              <a:t>4.5. </a:t>
            </a:r>
            <a:r>
              <a:rPr lang="el-GR" dirty="0"/>
              <a:t>Κυκλοειδής </a:t>
            </a:r>
            <a:r>
              <a:rPr lang="el-GR" dirty="0" smtClean="0"/>
              <a:t>ακανόνιστος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702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66213" y="443841"/>
            <a:ext cx="6633578" cy="1012098"/>
          </a:xfrm>
        </p:spPr>
        <p:txBody>
          <a:bodyPr/>
          <a:lstStyle/>
          <a:p>
            <a:pPr algn="ctr"/>
            <a:r>
              <a:rPr lang="el-GR" dirty="0" smtClean="0"/>
              <a:t>Σφάλματα 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2887" y="1203842"/>
            <a:ext cx="4688684" cy="625157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208" y="3077861"/>
            <a:ext cx="5194300" cy="3390899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78293" y="-302641"/>
            <a:ext cx="2425702" cy="37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6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5107" y="1"/>
            <a:ext cx="6960093" cy="1136341"/>
          </a:xfrm>
        </p:spPr>
        <p:txBody>
          <a:bodyPr>
            <a:normAutofit fontScale="90000"/>
          </a:bodyPr>
          <a:lstStyle/>
          <a:p>
            <a:r>
              <a:rPr lang="el-GR" sz="3600" b="1" dirty="0" smtClean="0"/>
              <a:t>Α. Αυξητικές ακανονιστίες </a:t>
            </a:r>
            <a:br>
              <a:rPr lang="el-GR" sz="3600" b="1" dirty="0" smtClean="0"/>
            </a:br>
            <a:r>
              <a:rPr lang="el-GR" sz="3600" b="1" dirty="0" smtClean="0"/>
              <a:t>2</a:t>
            </a:r>
            <a:r>
              <a:rPr lang="el-GR" sz="3600" b="1" dirty="0"/>
              <a:t>. Αποκλίσεις από την </a:t>
            </a:r>
            <a:r>
              <a:rPr lang="el-GR" sz="3600" b="1" dirty="0" smtClean="0"/>
              <a:t>ευθυΐνια 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2043" y="3009529"/>
            <a:ext cx="11239130" cy="3648723"/>
          </a:xfrm>
        </p:spPr>
        <p:txBody>
          <a:bodyPr/>
          <a:lstStyle/>
          <a:p>
            <a:r>
              <a:rPr lang="el-GR" b="1" dirty="0"/>
              <a:t>2.1 στρεψοΐνια </a:t>
            </a:r>
            <a:endParaRPr lang="el-GR" dirty="0"/>
          </a:p>
          <a:p>
            <a:r>
              <a:rPr lang="el-GR" b="1" dirty="0"/>
              <a:t>  2.1.1 απλή</a:t>
            </a:r>
            <a:endParaRPr lang="el-GR" dirty="0"/>
          </a:p>
          <a:p>
            <a:r>
              <a:rPr lang="el-GR" b="1" dirty="0"/>
              <a:t>  2.1.2 δεξιόστροφη</a:t>
            </a:r>
            <a:endParaRPr lang="el-GR" dirty="0"/>
          </a:p>
          <a:p>
            <a:r>
              <a:rPr lang="el-GR" b="1" dirty="0"/>
              <a:t>  2.1.3 αριστερόστροφη</a:t>
            </a:r>
            <a:endParaRPr lang="el-GR" dirty="0"/>
          </a:p>
          <a:p>
            <a:r>
              <a:rPr lang="el-GR" b="1" dirty="0"/>
              <a:t>  2.1.4 μεταβαλλόμενη από την εντεριώνη προς το φλοιό </a:t>
            </a:r>
            <a:endParaRPr lang="el-GR" dirty="0"/>
          </a:p>
          <a:p>
            <a:r>
              <a:rPr lang="el-GR" b="1" dirty="0"/>
              <a:t>  2.1.5 σύνθετη </a:t>
            </a:r>
            <a:r>
              <a:rPr lang="el-GR" b="1" dirty="0" smtClean="0"/>
              <a:t>στρεψοΐνια </a:t>
            </a:r>
            <a:r>
              <a:rPr lang="el-GR" b="1" dirty="0"/>
              <a:t>(</a:t>
            </a:r>
            <a:r>
              <a:rPr lang="en-US" b="1" dirty="0"/>
              <a:t>interlocked grain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  2.1.6 κυματοειδή (</a:t>
            </a:r>
            <a:r>
              <a:rPr lang="en-US" b="1" dirty="0"/>
              <a:t>wavy grain</a:t>
            </a:r>
            <a:r>
              <a:rPr lang="el-GR" b="1" dirty="0"/>
              <a:t>)</a:t>
            </a:r>
            <a:endParaRPr lang="el-GR" dirty="0"/>
          </a:p>
          <a:p>
            <a:r>
              <a:rPr lang="el-GR" b="1" dirty="0"/>
              <a:t>2.2 </a:t>
            </a:r>
            <a:r>
              <a:rPr lang="el-GR" b="1" dirty="0" smtClean="0"/>
              <a:t>λοξοΐνια </a:t>
            </a:r>
            <a:r>
              <a:rPr lang="el-GR" b="1" dirty="0"/>
              <a:t>(για πριστά) (</a:t>
            </a:r>
            <a:r>
              <a:rPr lang="en-US" b="1" dirty="0"/>
              <a:t>diagonal grain</a:t>
            </a:r>
            <a:r>
              <a:rPr lang="el-GR" b="1" dirty="0"/>
              <a:t>)</a:t>
            </a: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849" y="1271184"/>
            <a:ext cx="7429500" cy="31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3561905" cy="887810"/>
          </a:xfrm>
        </p:spPr>
        <p:txBody>
          <a:bodyPr/>
          <a:lstStyle/>
          <a:p>
            <a:r>
              <a:rPr lang="el-GR" b="1" dirty="0"/>
              <a:t>στρεψοΐνια</a:t>
            </a:r>
            <a:endParaRPr lang="el-GR" dirty="0"/>
          </a:p>
        </p:txBody>
      </p:sp>
      <p:pic>
        <p:nvPicPr>
          <p:cNvPr id="6" name="Θέση περιεχομένου 5" descr="Lowdown Steeply Sloping Left-Hand Spiral Grain - Prosper Junction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74" y="1519658"/>
            <a:ext cx="5581650" cy="446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4" y="106590"/>
            <a:ext cx="5707267" cy="282613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72128" y="2213325"/>
            <a:ext cx="3589480" cy="53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7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7654" y="452718"/>
            <a:ext cx="11638625" cy="1400530"/>
          </a:xfrm>
        </p:spPr>
        <p:txBody>
          <a:bodyPr>
            <a:normAutofit/>
          </a:bodyPr>
          <a:lstStyle/>
          <a:p>
            <a:r>
              <a:rPr lang="el-GR" b="1" dirty="0"/>
              <a:t>Α. Αυξητικές ακανονιστίες </a:t>
            </a:r>
            <a:r>
              <a:rPr lang="el-GR" dirty="0"/>
              <a:t/>
            </a:r>
            <a:br>
              <a:rPr lang="el-GR" dirty="0"/>
            </a:br>
            <a:r>
              <a:rPr lang="el-GR" b="1" dirty="0" smtClean="0"/>
              <a:t>3</a:t>
            </a:r>
            <a:r>
              <a:rPr lang="el-GR" b="1" dirty="0"/>
              <a:t>. Ακανόνιστη διάταξη αυξητικών δακτυλίων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17250" y="2052918"/>
            <a:ext cx="11576482" cy="3797466"/>
          </a:xfrm>
        </p:spPr>
        <p:txBody>
          <a:bodyPr/>
          <a:lstStyle/>
          <a:p>
            <a:r>
              <a:rPr lang="el-GR" sz="2400" b="1" dirty="0"/>
              <a:t>3.1 εκκεντρότητα εντεριώνης και εγκάρδιου ξύλου (</a:t>
            </a:r>
            <a:r>
              <a:rPr lang="en-US" sz="2400" b="1" dirty="0"/>
              <a:t>eccentricity</a:t>
            </a:r>
            <a:r>
              <a:rPr lang="el-GR" sz="2400" b="1" dirty="0"/>
              <a:t>)</a:t>
            </a:r>
            <a:endParaRPr lang="el-GR" sz="2400" dirty="0"/>
          </a:p>
          <a:p>
            <a:r>
              <a:rPr lang="el-GR" sz="2400" b="1" dirty="0"/>
              <a:t>3.2 ψευδείς δακτύλιοι (</a:t>
            </a:r>
            <a:r>
              <a:rPr lang="en-US" sz="2400" b="1" dirty="0"/>
              <a:t>false rings</a:t>
            </a:r>
            <a:r>
              <a:rPr lang="el-GR" sz="2400" b="1" dirty="0"/>
              <a:t>)</a:t>
            </a:r>
            <a:endParaRPr lang="el-GR" sz="2400" dirty="0"/>
          </a:p>
          <a:p>
            <a:r>
              <a:rPr lang="el-GR" sz="2400" b="1" dirty="0"/>
              <a:t>3.2.1 συνεχείς  </a:t>
            </a:r>
            <a:endParaRPr lang="el-GR" sz="2400" dirty="0"/>
          </a:p>
          <a:p>
            <a:r>
              <a:rPr lang="el-GR" sz="2400" b="1" dirty="0"/>
              <a:t>3.2.2 ασυνεχείς  </a:t>
            </a:r>
            <a:endParaRPr lang="el-GR" sz="2400" dirty="0"/>
          </a:p>
          <a:p>
            <a:r>
              <a:rPr lang="el-GR" sz="2400" b="1" dirty="0"/>
              <a:t>3.3 ασυνεχείς δακτύλιοι (</a:t>
            </a:r>
            <a:r>
              <a:rPr lang="en-US" sz="2400" b="1" dirty="0" err="1"/>
              <a:t>discontinous</a:t>
            </a:r>
            <a:r>
              <a:rPr lang="en-US" sz="2400" b="1" dirty="0"/>
              <a:t> rings</a:t>
            </a:r>
            <a:r>
              <a:rPr lang="el-GR" sz="2400" b="1" dirty="0"/>
              <a:t>)</a:t>
            </a:r>
            <a:endParaRPr lang="el-GR" sz="2400" dirty="0"/>
          </a:p>
          <a:p>
            <a:r>
              <a:rPr lang="en-US" sz="2400" b="1" dirty="0"/>
              <a:t>3.4 </a:t>
            </a:r>
            <a:r>
              <a:rPr lang="el-GR" sz="2400" b="1" dirty="0"/>
              <a:t>οδοντωτοί δακτύλιοι</a:t>
            </a:r>
            <a:r>
              <a:rPr lang="en-US" sz="2400" b="1" dirty="0"/>
              <a:t> (indented rings)</a:t>
            </a:r>
            <a:endParaRPr lang="el-GR" sz="2400" dirty="0"/>
          </a:p>
          <a:p>
            <a:r>
              <a:rPr lang="en-US" sz="2400" b="1" dirty="0"/>
              <a:t>3.5 </a:t>
            </a:r>
            <a:r>
              <a:rPr lang="el-GR" sz="2400" b="1" dirty="0" err="1"/>
              <a:t>διπυρήνωση</a:t>
            </a:r>
            <a:r>
              <a:rPr lang="el-GR" sz="2400" b="1" dirty="0"/>
              <a:t> ή πολυπυρήνωση</a:t>
            </a:r>
            <a:r>
              <a:rPr lang="en-US" sz="2400" b="1" dirty="0"/>
              <a:t> (double or multi pith formation)</a:t>
            </a:r>
            <a:endParaRPr lang="el-GR" sz="24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6660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368</TotalTime>
  <Words>574</Words>
  <Application>Microsoft Office PowerPoint</Application>
  <PresentationFormat>Ευρεία οθόνη</PresentationFormat>
  <Paragraphs>90</Paragraphs>
  <Slides>31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Ιόν</vt:lpstr>
      <vt:lpstr>ΣΦΑΛΜΑΤΑ –ΕΛΑΤΤΩΜΑΤΑ  ΔΟΜΗΣ ΞΥΛΟΥ</vt:lpstr>
      <vt:lpstr>Α. Αυξητικές ακανονιστίες  1.Αποκλίσεις δένδρων από τυπική εξωτερική μορφή </vt:lpstr>
      <vt:lpstr>Α. κλίση κορμού, Β, Γ . κάμψη, Δ. γονατοειδής βάση, Ε . διχάλωση, Ζ . κωνικομορφία, Η . διόγκωση βάσης</vt:lpstr>
      <vt:lpstr>Παρουσίαση του PowerPoint</vt:lpstr>
      <vt:lpstr>απόκλιση από την τυπική διατομή</vt:lpstr>
      <vt:lpstr>Σφάλματα </vt:lpstr>
      <vt:lpstr>Α. Αυξητικές ακανονιστίες  2. Αποκλίσεις από την ευθυΐνια </vt:lpstr>
      <vt:lpstr>στρεψοΐνια</vt:lpstr>
      <vt:lpstr>Α. Αυξητικές ακανονιστίες  3. Ακανόνιστη διάταξη αυξητικών δακτυλίων </vt:lpstr>
      <vt:lpstr>Ψευδείς – ασυνεχείς  δακτύλιοι</vt:lpstr>
      <vt:lpstr>Α. Αυξητικές ακανονιστίες  4. Ξύλο ακανόνιστης δομής (reaction wood)</vt:lpstr>
      <vt:lpstr>Θλιψιγενές- Εφελκυσμογενές  ξύλο</vt:lpstr>
      <vt:lpstr>Α. Αυξητικές ακανονιστίες  5.Διακοπή συνέχειας των ιστών</vt:lpstr>
      <vt:lpstr>ραγάδες</vt:lpstr>
      <vt:lpstr>Παρουσίαση του PowerPoint</vt:lpstr>
      <vt:lpstr>Α. Αυξητικές ακανονιστίες  6. Χρωματικές ανωμαλίες (Μεταχρωματισμοί-Decay)   6.1 Παρασιτικές (παράσιτα, βακτήρια, μύκητες ή τραυματισμοί)</vt:lpstr>
      <vt:lpstr>Σήψεις </vt:lpstr>
      <vt:lpstr>Κυάνωση πεύκου</vt:lpstr>
      <vt:lpstr>Α. Αυξητικές ακανονιστίες  6. Χρωματικές ανωμαλίες (Μεταχρωματισμοί )   6.2 Μη παρασιτικές</vt:lpstr>
      <vt:lpstr>Μεταχρωματισμός </vt:lpstr>
      <vt:lpstr>Α. Αυξητικές ακανονιστίες  7. Τραυματικές ακανονιστίες </vt:lpstr>
      <vt:lpstr>Παρουσίαση του PowerPoint</vt:lpstr>
      <vt:lpstr>Στοές έντομα </vt:lpstr>
      <vt:lpstr>Β. Φυσικά αυξητικά χαρακτηριστικά 1.Ρόζοι (Knot)</vt:lpstr>
      <vt:lpstr>Παρουσίαση του PowerPoint</vt:lpstr>
      <vt:lpstr>Ρόζοι </vt:lpstr>
      <vt:lpstr>Β. Φυσικά αυξητικά χαρακτηριστικά 2.Εντεριώνη (Pitch)</vt:lpstr>
      <vt:lpstr>Β. Φυσικά αυξητικά χαρακτηριστικά 3.Φύτρες, διογκώσεις κορμού, (burl) εξογκώματα κορμού, λούποι</vt:lpstr>
      <vt:lpstr>διογκώσεις κορμού</vt:lpstr>
      <vt:lpstr>Ρίζες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ΣΦΑΛΜΑΤΑ –ΕΛΑΤΤΩΜΑΤΑ  ΔΟΜΗΣ ΞΥΛΟΥ</dc:title>
  <dc:creator>user</dc:creator>
  <cp:lastModifiedBy>user</cp:lastModifiedBy>
  <cp:revision>32</cp:revision>
  <dcterms:created xsi:type="dcterms:W3CDTF">2021-03-12T01:35:03Z</dcterms:created>
  <dcterms:modified xsi:type="dcterms:W3CDTF">2021-04-08T18:49:46Z</dcterms:modified>
</cp:coreProperties>
</file>