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99" r:id="rId4"/>
    <p:sldId id="300" r:id="rId5"/>
    <p:sldId id="304" r:id="rId6"/>
    <p:sldId id="296" r:id="rId7"/>
    <p:sldId id="278" r:id="rId8"/>
    <p:sldId id="279" r:id="rId9"/>
    <p:sldId id="289" r:id="rId10"/>
    <p:sldId id="290" r:id="rId11"/>
    <p:sldId id="301" r:id="rId12"/>
    <p:sldId id="302" r:id="rId13"/>
    <p:sldId id="298" r:id="rId14"/>
    <p:sldId id="262" r:id="rId15"/>
    <p:sldId id="263" r:id="rId16"/>
    <p:sldId id="265" r:id="rId17"/>
    <p:sldId id="303"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6" d="100"/>
          <a:sy n="86" d="100"/>
        </p:scale>
        <p:origin x="3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E94039AF-E8B6-4048-B1F3-D79E8C48F18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210297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94039AF-E8B6-4048-B1F3-D79E8C48F18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125560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94039AF-E8B6-4048-B1F3-D79E8C48F18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8521B9-46D1-402B-A5C4-051615BDBCA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514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E94039AF-E8B6-4048-B1F3-D79E8C48F18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298870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E94039AF-E8B6-4048-B1F3-D79E8C48F18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8521B9-46D1-402B-A5C4-051615BDBCA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3804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E94039AF-E8B6-4048-B1F3-D79E8C48F18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2426596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94039AF-E8B6-4048-B1F3-D79E8C48F18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2244316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94039AF-E8B6-4048-B1F3-D79E8C48F18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3821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94039AF-E8B6-4048-B1F3-D79E8C48F18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412071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94039AF-E8B6-4048-B1F3-D79E8C48F18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9411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94039AF-E8B6-4048-B1F3-D79E8C48F18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413166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94039AF-E8B6-4048-B1F3-D79E8C48F181}"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418886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E94039AF-E8B6-4048-B1F3-D79E8C48F181}"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157811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039AF-E8B6-4048-B1F3-D79E8C48F181}"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235245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94039AF-E8B6-4048-B1F3-D79E8C48F18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249999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94039AF-E8B6-4048-B1F3-D79E8C48F18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8521B9-46D1-402B-A5C4-051615BDBCA6}" type="slidenum">
              <a:rPr lang="en-US" smtClean="0"/>
              <a:t>‹#›</a:t>
            </a:fld>
            <a:endParaRPr lang="en-US"/>
          </a:p>
        </p:txBody>
      </p:sp>
    </p:spTree>
    <p:extLst>
      <p:ext uri="{BB962C8B-B14F-4D97-AF65-F5344CB8AC3E}">
        <p14:creationId xmlns:p14="http://schemas.microsoft.com/office/powerpoint/2010/main" val="127929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94039AF-E8B6-4048-B1F3-D79E8C48F181}" type="datetimeFigureOut">
              <a:rPr lang="en-US" smtClean="0"/>
              <a:t>5/13/2022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A8521B9-46D1-402B-A5C4-051615BDBCA6}" type="slidenum">
              <a:rPr lang="en-US" smtClean="0"/>
              <a:t>‹#›</a:t>
            </a:fld>
            <a:endParaRPr lang="en-US"/>
          </a:p>
        </p:txBody>
      </p:sp>
    </p:spTree>
    <p:extLst>
      <p:ext uri="{BB962C8B-B14F-4D97-AF65-F5344CB8AC3E}">
        <p14:creationId xmlns:p14="http://schemas.microsoft.com/office/powerpoint/2010/main" val="3667360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orest_Stewardship_Council" TargetMode="External"/><Relationship Id="rId7" Type="http://schemas.openxmlformats.org/officeDocument/2006/relationships/image" Target="../media/image3.png"/><Relationship Id="rId2" Type="http://schemas.openxmlformats.org/officeDocument/2006/relationships/hyperlink" Target="http://www.fsc.org/"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en.wikipedia.org/wiki/Programme_for_the_Endorsement_of_Forest_Certification" TargetMode="External"/><Relationship Id="rId4" Type="http://schemas.openxmlformats.org/officeDocument/2006/relationships/hyperlink" Target="http://www.pefc.org/internet/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sc.org/en"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802296" y="344557"/>
            <a:ext cx="8759688" cy="1470992"/>
          </a:xfrm>
        </p:spPr>
        <p:txBody>
          <a:bodyPr>
            <a:normAutofit fontScale="90000"/>
          </a:bodyPr>
          <a:lstStyle/>
          <a:p>
            <a:pPr algn="ctr"/>
            <a:r>
              <a:rPr lang="el-GR" dirty="0"/>
              <a:t>Συστήματα περιβαλλοντικής διαχείρισης </a:t>
            </a:r>
            <a:r>
              <a:rPr lang="el-GR" dirty="0" smtClean="0"/>
              <a:t>–</a:t>
            </a:r>
            <a:r>
              <a:rPr lang="en-US" dirty="0"/>
              <a:t>FSC </a:t>
            </a:r>
            <a:r>
              <a:rPr lang="el-GR" dirty="0"/>
              <a:t>και </a:t>
            </a:r>
            <a:r>
              <a:rPr lang="en-US" dirty="0"/>
              <a:t>PEFC</a:t>
            </a:r>
          </a:p>
        </p:txBody>
      </p:sp>
      <p:sp>
        <p:nvSpPr>
          <p:cNvPr id="3" name="Υπότιτλος 2"/>
          <p:cNvSpPr>
            <a:spLocks noGrp="1"/>
          </p:cNvSpPr>
          <p:nvPr>
            <p:ph type="subTitle" idx="1"/>
          </p:nvPr>
        </p:nvSpPr>
        <p:spPr>
          <a:xfrm>
            <a:off x="1524000" y="4996070"/>
            <a:ext cx="9144000" cy="1417982"/>
          </a:xfrm>
        </p:spPr>
        <p:txBody>
          <a:bodyPr>
            <a:normAutofit/>
          </a:bodyPr>
          <a:lstStyle/>
          <a:p>
            <a:endParaRPr lang="el-GR" dirty="0" smtClean="0"/>
          </a:p>
          <a:p>
            <a:pPr algn="ctr"/>
            <a:r>
              <a:rPr lang="el-GR" b="1" dirty="0" smtClean="0"/>
              <a:t>ΑΙΔΙΝΙΔΗΣ ΕΥΣΤΡΑΤΙΟΣ</a:t>
            </a:r>
            <a:endParaRPr lang="en-US" b="1" dirty="0" smtClean="0"/>
          </a:p>
          <a:p>
            <a:pPr algn="ctr"/>
            <a:r>
              <a:rPr lang="el-GR" b="1" dirty="0" smtClean="0"/>
              <a:t>ΜΑΙΟΣ 2021</a:t>
            </a:r>
            <a:endParaRPr lang="en-US" b="1" dirty="0"/>
          </a:p>
        </p:txBody>
      </p:sp>
      <p:pic>
        <p:nvPicPr>
          <p:cNvPr id="5" name="Εικόνα 4"/>
          <p:cNvPicPr>
            <a:picLocks noChangeAspect="1"/>
          </p:cNvPicPr>
          <p:nvPr/>
        </p:nvPicPr>
        <p:blipFill>
          <a:blip r:embed="rId2"/>
          <a:stretch>
            <a:fillRect/>
          </a:stretch>
        </p:blipFill>
        <p:spPr>
          <a:xfrm>
            <a:off x="2539012" y="1995100"/>
            <a:ext cx="8646851" cy="3166571"/>
          </a:xfrm>
          <a:prstGeom prst="rect">
            <a:avLst/>
          </a:prstGeom>
        </p:spPr>
      </p:pic>
    </p:spTree>
    <p:extLst>
      <p:ext uri="{BB962C8B-B14F-4D97-AF65-F5344CB8AC3E}">
        <p14:creationId xmlns:p14="http://schemas.microsoft.com/office/powerpoint/2010/main" val="1661125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03512" y="92765"/>
            <a:ext cx="9750287" cy="384313"/>
          </a:xfrm>
        </p:spPr>
        <p:txBody>
          <a:bodyPr>
            <a:normAutofit fontScale="90000"/>
          </a:bodyPr>
          <a:lstStyle/>
          <a:p>
            <a:pPr algn="ctr"/>
            <a:r>
              <a:rPr lang="el-GR" dirty="0" smtClean="0"/>
              <a:t>ΣΥΝΟΛΟ  </a:t>
            </a:r>
            <a:r>
              <a:rPr lang="en-US" b="1" dirty="0" smtClean="0"/>
              <a:t>PEFC</a:t>
            </a:r>
            <a:r>
              <a:rPr lang="el-GR" b="1" dirty="0" smtClean="0"/>
              <a:t> +</a:t>
            </a:r>
            <a:r>
              <a:rPr lang="en-US" b="1" dirty="0"/>
              <a:t> FSC</a:t>
            </a:r>
            <a:r>
              <a:rPr lang="el-GR" dirty="0" smtClean="0"/>
              <a:t> </a:t>
            </a:r>
            <a:endParaRPr lang="en-US" dirty="0"/>
          </a:p>
        </p:txBody>
      </p:sp>
      <p:pic>
        <p:nvPicPr>
          <p:cNvPr id="4" name="Θέση περιεχομένου 3" descr="Fig.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923" y="728741"/>
            <a:ext cx="11436627" cy="5883966"/>
          </a:xfrm>
          <a:prstGeom prst="rect">
            <a:avLst/>
          </a:prstGeom>
          <a:noFill/>
          <a:ln>
            <a:noFill/>
          </a:ln>
        </p:spPr>
      </p:pic>
    </p:spTree>
    <p:extLst>
      <p:ext uri="{BB962C8B-B14F-4D97-AF65-F5344CB8AC3E}">
        <p14:creationId xmlns:p14="http://schemas.microsoft.com/office/powerpoint/2010/main" val="264116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84413" y="133165"/>
            <a:ext cx="9720200" cy="674703"/>
          </a:xfrm>
        </p:spPr>
        <p:txBody>
          <a:bodyPr/>
          <a:lstStyle/>
          <a:p>
            <a:pPr algn="ctr"/>
            <a:r>
              <a:rPr lang="el-GR" dirty="0"/>
              <a:t>ΣΥΝΟΛΟ  </a:t>
            </a:r>
            <a:r>
              <a:rPr lang="en-US" b="1" dirty="0"/>
              <a:t>PEFC</a:t>
            </a:r>
            <a:r>
              <a:rPr lang="el-GR" b="1" dirty="0"/>
              <a:t> +</a:t>
            </a:r>
            <a:r>
              <a:rPr lang="en-US" b="1" dirty="0"/>
              <a:t> FSC</a:t>
            </a:r>
            <a:r>
              <a:rPr lang="el-GR" dirty="0"/>
              <a:t> </a:t>
            </a:r>
          </a:p>
        </p:txBody>
      </p:sp>
      <p:pic>
        <p:nvPicPr>
          <p:cNvPr id="4" name="Θέση περιεχομένου 3"/>
          <p:cNvPicPr>
            <a:picLocks noGrp="1" noChangeAspect="1"/>
          </p:cNvPicPr>
          <p:nvPr>
            <p:ph idx="1"/>
          </p:nvPr>
        </p:nvPicPr>
        <p:blipFill>
          <a:blip r:embed="rId2"/>
          <a:stretch>
            <a:fillRect/>
          </a:stretch>
        </p:blipFill>
        <p:spPr>
          <a:xfrm>
            <a:off x="1391581" y="889795"/>
            <a:ext cx="10720520" cy="5870138"/>
          </a:xfrm>
          <a:prstGeom prst="rect">
            <a:avLst/>
          </a:prstGeom>
        </p:spPr>
      </p:pic>
    </p:spTree>
    <p:extLst>
      <p:ext uri="{BB962C8B-B14F-4D97-AF65-F5344CB8AC3E}">
        <p14:creationId xmlns:p14="http://schemas.microsoft.com/office/powerpoint/2010/main" val="355269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9596" y="0"/>
            <a:ext cx="11656381" cy="1296140"/>
          </a:xfrm>
        </p:spPr>
        <p:txBody>
          <a:bodyPr>
            <a:normAutofit fontScale="90000"/>
          </a:bodyPr>
          <a:lstStyle/>
          <a:p>
            <a:pPr algn="ctr"/>
            <a:r>
              <a:rPr lang="el-GR" dirty="0" smtClean="0"/>
              <a:t> </a:t>
            </a:r>
            <a:r>
              <a:rPr lang="el-GR" sz="2200" dirty="0"/>
              <a:t>Παγκόσμιος χάρτης που απεικονίζει την πιο πρόσφατη σημερινή κατάσταση πιστοποίησης της αειφορικής διαχείρισης των δασών και των προϊόντων τους, </a:t>
            </a:r>
            <a:r>
              <a:rPr lang="el-GR" sz="2200" b="1" dirty="0"/>
              <a:t>σύμφωνα με το πρότυπο PEFC</a:t>
            </a:r>
            <a:r>
              <a:rPr lang="el-GR" sz="2200" dirty="0"/>
              <a:t>. (Έκδοση Νοέμβριος 2019).</a:t>
            </a:r>
          </a:p>
        </p:txBody>
      </p:sp>
      <p:pic>
        <p:nvPicPr>
          <p:cNvPr id="4" name="Θέση περιεχομένου 3"/>
          <p:cNvPicPr>
            <a:picLocks noGrp="1" noChangeAspect="1"/>
          </p:cNvPicPr>
          <p:nvPr>
            <p:ph idx="1"/>
          </p:nvPr>
        </p:nvPicPr>
        <p:blipFill>
          <a:blip r:embed="rId2"/>
          <a:stretch>
            <a:fillRect/>
          </a:stretch>
        </p:blipFill>
        <p:spPr>
          <a:xfrm>
            <a:off x="1521659" y="1296140"/>
            <a:ext cx="9574581" cy="5419812"/>
          </a:xfrm>
          <a:prstGeom prst="rect">
            <a:avLst/>
          </a:prstGeom>
        </p:spPr>
      </p:pic>
    </p:spTree>
    <p:extLst>
      <p:ext uri="{BB962C8B-B14F-4D97-AF65-F5344CB8AC3E}">
        <p14:creationId xmlns:p14="http://schemas.microsoft.com/office/powerpoint/2010/main" val="295495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85530"/>
            <a:ext cx="10515600" cy="653546"/>
          </a:xfrm>
        </p:spPr>
        <p:txBody>
          <a:bodyPr>
            <a:normAutofit/>
          </a:bodyPr>
          <a:lstStyle/>
          <a:p>
            <a:pPr algn="ctr"/>
            <a:r>
              <a:rPr lang="el-GR" dirty="0" smtClean="0"/>
              <a:t>Πιστοποιημένα δάση (Ηα)  2016</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838200" y="1046921"/>
            <a:ext cx="11142669" cy="5479774"/>
          </a:xfrm>
          <a:prstGeom prst="rect">
            <a:avLst/>
          </a:prstGeom>
        </p:spPr>
      </p:pic>
    </p:spTree>
    <p:extLst>
      <p:ext uri="{BB962C8B-B14F-4D97-AF65-F5344CB8AC3E}">
        <p14:creationId xmlns:p14="http://schemas.microsoft.com/office/powerpoint/2010/main" val="202862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99790" y="251792"/>
            <a:ext cx="8054009" cy="755374"/>
          </a:xfrm>
        </p:spPr>
        <p:txBody>
          <a:bodyPr>
            <a:normAutofit/>
          </a:bodyPr>
          <a:lstStyle/>
          <a:p>
            <a:pPr algn="ctr"/>
            <a:r>
              <a:rPr lang="el-GR" b="1" dirty="0"/>
              <a:t>Τι συμβαίνει στην Ελλάδα</a:t>
            </a:r>
            <a:r>
              <a:rPr lang="el-GR" b="1" dirty="0" smtClean="0"/>
              <a:t>;</a:t>
            </a:r>
            <a:endParaRPr lang="en-US" dirty="0"/>
          </a:p>
        </p:txBody>
      </p:sp>
      <p:sp>
        <p:nvSpPr>
          <p:cNvPr id="3" name="Θέση περιεχομένου 2"/>
          <p:cNvSpPr>
            <a:spLocks noGrp="1"/>
          </p:cNvSpPr>
          <p:nvPr>
            <p:ph idx="1"/>
          </p:nvPr>
        </p:nvSpPr>
        <p:spPr>
          <a:xfrm>
            <a:off x="2133600" y="1311965"/>
            <a:ext cx="9687338" cy="4864998"/>
          </a:xfrm>
        </p:spPr>
        <p:txBody>
          <a:bodyPr/>
          <a:lstStyle/>
          <a:p>
            <a:r>
              <a:rPr lang="el-GR" sz="2800" dirty="0"/>
              <a:t>Στην Ελλάδα, από αυτό που φαίνεται, δεν υπάρχει ενδιαφέρον, </a:t>
            </a:r>
            <a:endParaRPr lang="el-GR" sz="2800" dirty="0" smtClean="0"/>
          </a:p>
          <a:p>
            <a:r>
              <a:rPr lang="el-GR" sz="2800" dirty="0" smtClean="0"/>
              <a:t>ούτε </a:t>
            </a:r>
            <a:r>
              <a:rPr lang="el-GR" sz="2800" dirty="0"/>
              <a:t>για την αγορά πιστοποιημένης ξυλείας, </a:t>
            </a:r>
            <a:endParaRPr lang="el-GR" sz="2800" dirty="0" smtClean="0"/>
          </a:p>
          <a:p>
            <a:r>
              <a:rPr lang="el-GR" sz="2800" dirty="0" smtClean="0"/>
              <a:t>ούτε </a:t>
            </a:r>
            <a:r>
              <a:rPr lang="el-GR" sz="2800" dirty="0"/>
              <a:t>και για την πώληση. </a:t>
            </a:r>
            <a:endParaRPr lang="en-US" sz="2800" dirty="0"/>
          </a:p>
          <a:p>
            <a:r>
              <a:rPr lang="el-GR" sz="2800" dirty="0"/>
              <a:t>Αυτή τη στιγμή, δεν υπάρχει ούτε ένα πιστοποιημένο δάσος στην Ελλάδα που να παράγει πιστοποιημένη ξυλεία. </a:t>
            </a:r>
            <a:endParaRPr lang="el-GR" sz="2800" dirty="0" smtClean="0"/>
          </a:p>
          <a:p>
            <a:r>
              <a:rPr lang="el-GR" sz="2800" dirty="0" smtClean="0"/>
              <a:t>Εισάγεται όμως πιστοποιημένη ξυλεία και προϊόντα ξυλείας στην χώρα μας</a:t>
            </a:r>
            <a:endParaRPr lang="en-US" sz="2800" dirty="0"/>
          </a:p>
          <a:p>
            <a:endParaRPr lang="en-US" dirty="0"/>
          </a:p>
        </p:txBody>
      </p:sp>
    </p:spTree>
    <p:extLst>
      <p:ext uri="{BB962C8B-B14F-4D97-AF65-F5344CB8AC3E}">
        <p14:creationId xmlns:p14="http://schemas.microsoft.com/office/powerpoint/2010/main" val="111673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22712" y="365125"/>
            <a:ext cx="8531087" cy="854075"/>
          </a:xfrm>
        </p:spPr>
        <p:txBody>
          <a:bodyPr>
            <a:normAutofit fontScale="90000"/>
          </a:bodyPr>
          <a:lstStyle/>
          <a:p>
            <a:pPr algn="ctr"/>
            <a:r>
              <a:rPr lang="el-GR" b="1" dirty="0" smtClean="0"/>
              <a:t>πρώτη πιστοποίηση δάσους στην Ελλάδα</a:t>
            </a:r>
            <a:endParaRPr lang="en-US" b="1" dirty="0"/>
          </a:p>
        </p:txBody>
      </p:sp>
      <p:sp>
        <p:nvSpPr>
          <p:cNvPr id="3" name="Θέση περιεχομένου 2"/>
          <p:cNvSpPr>
            <a:spLocks noGrp="1"/>
          </p:cNvSpPr>
          <p:nvPr>
            <p:ph idx="1"/>
          </p:nvPr>
        </p:nvSpPr>
        <p:spPr>
          <a:xfrm>
            <a:off x="1868556" y="1219200"/>
            <a:ext cx="9925879" cy="5314122"/>
          </a:xfrm>
        </p:spPr>
        <p:txBody>
          <a:bodyPr>
            <a:normAutofit/>
          </a:bodyPr>
          <a:lstStyle/>
          <a:p>
            <a:r>
              <a:rPr lang="el-GR" dirty="0"/>
              <a:t>το 2005 </a:t>
            </a:r>
            <a:r>
              <a:rPr lang="el-GR" dirty="0" smtClean="0"/>
              <a:t>πραγματοποιήθηκε </a:t>
            </a:r>
            <a:r>
              <a:rPr lang="el-GR" dirty="0"/>
              <a:t>η πρώτη πιστοποίηση δάσους στην Ελλάδα και ειδικότερα στο Δασαρχείο Βυτίνας, στο Μαίναλο. Η πιστοποίηση αυτή πραγματοποιήθηκε στο πλαίσιο προγράμματος </a:t>
            </a:r>
            <a:r>
              <a:rPr lang="en-US" dirty="0"/>
              <a:t>LIFE</a:t>
            </a:r>
            <a:r>
              <a:rPr lang="el-GR" dirty="0"/>
              <a:t> (</a:t>
            </a:r>
            <a:r>
              <a:rPr lang="en-US" dirty="0"/>
              <a:t>LIFE</a:t>
            </a:r>
            <a:r>
              <a:rPr lang="el-GR" dirty="0"/>
              <a:t>99 </a:t>
            </a:r>
            <a:r>
              <a:rPr lang="en-US" dirty="0"/>
              <a:t>NAT</a:t>
            </a:r>
            <a:r>
              <a:rPr lang="el-GR" dirty="0"/>
              <a:t>/</a:t>
            </a:r>
            <a:r>
              <a:rPr lang="en-US" dirty="0"/>
              <a:t>GR</a:t>
            </a:r>
            <a:r>
              <a:rPr lang="el-GR" dirty="0"/>
              <a:t>/006481). </a:t>
            </a:r>
            <a:endParaRPr lang="el-GR" dirty="0" smtClean="0"/>
          </a:p>
          <a:p>
            <a:r>
              <a:rPr lang="el-GR" dirty="0" smtClean="0"/>
              <a:t>Χάρη </a:t>
            </a:r>
            <a:r>
              <a:rPr lang="el-GR" dirty="0"/>
              <a:t>όμως στον εκπληκτικά ευκίνητο δημόσιο τομέα, ουδέποτε πωλήθηκε πιστοποιημένη ξυλεία από το Δασαρχείο Βυτίνας, διότι τα τιμολόγια δεν το ανέγραφαν και θα έπρεπε να τροποποιηθούν τα τιμολόγια που εκδίδονται από το Δασαρχείο. Πλέον, ρυθμίστηκε αυτό το θέμα και θα μπορεί το Δασαρχείο να πουλήσει πιστοποιημένη ξυλεία. </a:t>
            </a:r>
            <a:endParaRPr lang="en-US" dirty="0"/>
          </a:p>
          <a:p>
            <a:r>
              <a:rPr lang="el-GR" dirty="0"/>
              <a:t>Δυστυχώς όμως, </a:t>
            </a:r>
            <a:r>
              <a:rPr lang="el-GR" b="1" dirty="0"/>
              <a:t>δεν υπήρχε κατάλληλο κονδύλιο για την επιμήκυνση της πιστοποίησης, η οποία λήγει μετά από 5 χρόνια, με αποτέλεσμα το πρώτο πιστοποιημένο, με τυμπανοκρουσίες, δάσος της Ελλάδας να μην μπορέσει ποτέ να διαθέσει πιστοποιημένα προϊόντα και να λήξει η πιστοποίηση.</a:t>
            </a:r>
            <a:endParaRPr lang="en-US" b="1" dirty="0"/>
          </a:p>
          <a:p>
            <a:r>
              <a:rPr lang="el-GR" dirty="0"/>
              <a:t>Αυτή τη στιγμή, θα μπορούσε η Δασική Υπηρεσία να πιστοποιήσει όλες τις δασικές της εκτάσεις, άλλωστε δεν χρειάστηκε καμία τροποποίηση στη λειτουργία του Δασαρχείου Βυτίνας για να λάβει την πιστοποίηση, αρκεί να είχε το απαραίτητο κονδύλιο για να χρηματοδοτήσει την εταιρεία που θα πραγματοποιούσε τον έλεγχο</a:t>
            </a:r>
            <a:r>
              <a:rPr lang="el-GR" dirty="0" smtClean="0"/>
              <a:t>.</a:t>
            </a:r>
            <a:endParaRPr lang="en-US" dirty="0"/>
          </a:p>
        </p:txBody>
      </p:sp>
    </p:spTree>
    <p:extLst>
      <p:ext uri="{BB962C8B-B14F-4D97-AF65-F5344CB8AC3E}">
        <p14:creationId xmlns:p14="http://schemas.microsoft.com/office/powerpoint/2010/main" val="222691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87757" y="132522"/>
            <a:ext cx="6597782" cy="808382"/>
          </a:xfrm>
        </p:spPr>
        <p:txBody>
          <a:bodyPr>
            <a:normAutofit/>
          </a:bodyPr>
          <a:lstStyle/>
          <a:p>
            <a:pPr algn="ctr"/>
            <a:r>
              <a:rPr lang="el-GR" dirty="0" smtClean="0"/>
              <a:t>ΕΡΕΥΝΑ</a:t>
            </a:r>
            <a:endParaRPr lang="en-US" dirty="0"/>
          </a:p>
        </p:txBody>
      </p:sp>
      <p:sp>
        <p:nvSpPr>
          <p:cNvPr id="3" name="Θέση περιεχομένου 2"/>
          <p:cNvSpPr>
            <a:spLocks noGrp="1"/>
          </p:cNvSpPr>
          <p:nvPr>
            <p:ph idx="1"/>
          </p:nvPr>
        </p:nvSpPr>
        <p:spPr>
          <a:xfrm>
            <a:off x="1278384" y="940904"/>
            <a:ext cx="10706470" cy="4944991"/>
          </a:xfrm>
        </p:spPr>
        <p:txBody>
          <a:bodyPr>
            <a:noAutofit/>
          </a:bodyPr>
          <a:lstStyle/>
          <a:p>
            <a:r>
              <a:rPr lang="el-GR" sz="2400" dirty="0"/>
              <a:t>Σύμφωνα όμως με </a:t>
            </a:r>
            <a:r>
              <a:rPr lang="el-GR" sz="2400" dirty="0" smtClean="0"/>
              <a:t>τον Κόλλια Λ. 2012 -</a:t>
            </a:r>
            <a:r>
              <a:rPr lang="en-US" sz="2400" b="1" dirty="0" smtClean="0"/>
              <a:t>Έρευνα </a:t>
            </a:r>
            <a:r>
              <a:rPr lang="en-US" sz="2400" b="1" dirty="0"/>
              <a:t>της Ελληνικής αγοράς πιστοποιημένων προϊόντων ξύλου αειφορικά διαχειριζόμενων </a:t>
            </a:r>
            <a:r>
              <a:rPr lang="en-US" sz="2400" b="1" dirty="0" smtClean="0"/>
              <a:t>δασών</a:t>
            </a:r>
            <a:r>
              <a:rPr lang="el-GR" sz="2400" b="1" dirty="0" smtClean="0"/>
              <a:t>- του</a:t>
            </a:r>
            <a:r>
              <a:rPr lang="en-US" sz="2400" dirty="0"/>
              <a:t> </a:t>
            </a:r>
            <a:r>
              <a:rPr lang="el-GR" sz="2400" dirty="0" smtClean="0"/>
              <a:t>Α.Π. Θ. </a:t>
            </a:r>
            <a:endParaRPr lang="en-US" sz="2400" dirty="0" smtClean="0"/>
          </a:p>
          <a:p>
            <a:r>
              <a:rPr lang="el-GR" sz="2400" dirty="0" smtClean="0"/>
              <a:t>7 </a:t>
            </a:r>
            <a:r>
              <a:rPr lang="el-GR" sz="2400" dirty="0"/>
              <a:t>στους 10 Έλληνες καταναλωτές </a:t>
            </a:r>
            <a:r>
              <a:rPr lang="el-GR" sz="2400" dirty="0" smtClean="0"/>
              <a:t>είναι </a:t>
            </a:r>
            <a:r>
              <a:rPr lang="el-GR" sz="2400" dirty="0"/>
              <a:t>διατεθειμένοι να πληρώσουν από ένα επιπλέον 5 έως 10% στην τιμή ενός προϊόντος για να αγοράσουν πιστοποιημένο δασικό προϊόν. </a:t>
            </a:r>
            <a:endParaRPr lang="en-US" sz="2400" dirty="0" smtClean="0"/>
          </a:p>
          <a:p>
            <a:r>
              <a:rPr lang="el-GR" sz="2400" dirty="0" smtClean="0"/>
              <a:t>Αυτό </a:t>
            </a:r>
            <a:r>
              <a:rPr lang="el-GR" sz="2400" dirty="0"/>
              <a:t>αποτελεί μία επανάσταση για την Ελληνική αγορά ξυλείας, που επί το πλείστον έμαθε να προωθεί την ξένη ξυλεία, παρά την ελληνική. </a:t>
            </a:r>
            <a:endParaRPr lang="en-US" sz="2400" dirty="0" smtClean="0"/>
          </a:p>
          <a:p>
            <a:r>
              <a:rPr lang="el-GR" sz="2400" dirty="0" smtClean="0"/>
              <a:t>Ίσως </a:t>
            </a:r>
            <a:r>
              <a:rPr lang="el-GR" sz="2400" dirty="0"/>
              <a:t>εδώ να βρίσκεται και ένας χώρος ανάπτυξης για τους Έλληνες </a:t>
            </a:r>
            <a:r>
              <a:rPr lang="el-GR" sz="2400" dirty="0" smtClean="0"/>
              <a:t>δασοκτήµονες </a:t>
            </a:r>
            <a:r>
              <a:rPr lang="el-GR" sz="2400" dirty="0"/>
              <a:t>που θα μπορούν να προωθήσουν την πιστοποιημένη ξυλεία τους σε (πιθανόν) καλύτερη τιμή</a:t>
            </a:r>
            <a:r>
              <a:rPr lang="el-GR" sz="2800" dirty="0" smtClean="0"/>
              <a:t>.</a:t>
            </a:r>
            <a:endParaRPr lang="en-US" sz="2800" dirty="0"/>
          </a:p>
        </p:txBody>
      </p:sp>
    </p:spTree>
    <p:extLst>
      <p:ext uri="{BB962C8B-B14F-4D97-AF65-F5344CB8AC3E}">
        <p14:creationId xmlns:p14="http://schemas.microsoft.com/office/powerpoint/2010/main" val="307874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28295" y="624110"/>
            <a:ext cx="9276317" cy="1000504"/>
          </a:xfrm>
        </p:spPr>
        <p:txBody>
          <a:bodyPr>
            <a:normAutofit fontScale="90000"/>
          </a:bodyPr>
          <a:lstStyle/>
          <a:p>
            <a:r>
              <a:rPr lang="el-GR" dirty="0"/>
              <a:t>ΠΙΣΤΟΠΟΙΗΣΗ </a:t>
            </a:r>
            <a:r>
              <a:rPr lang="el-GR" dirty="0" smtClean="0"/>
              <a:t>ΤΩΝ </a:t>
            </a:r>
            <a:r>
              <a:rPr lang="el-GR" dirty="0"/>
              <a:t>ΕΛΛΗΝΙΚΩΝ ΔΑΣΩΝ &amp; ΤΩΝ ΠΡΟΙΟΝΤΩΝ </a:t>
            </a:r>
            <a:r>
              <a:rPr lang="el-GR" dirty="0" smtClean="0"/>
              <a:t>ΞΥΛΟΥ 2017- ΣΗΜΕΡΑ</a:t>
            </a:r>
            <a:endParaRPr lang="el-GR" dirty="0"/>
          </a:p>
        </p:txBody>
      </p:sp>
      <p:pic>
        <p:nvPicPr>
          <p:cNvPr id="1026" name="Picture 2" descr="δάση | agro24.g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9766" y="2791134"/>
            <a:ext cx="4438650"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905522" y="2413338"/>
            <a:ext cx="6454066" cy="3693319"/>
          </a:xfrm>
          <a:prstGeom prst="rect">
            <a:avLst/>
          </a:prstGeom>
        </p:spPr>
        <p:txBody>
          <a:bodyPr wrap="square">
            <a:spAutoFit/>
          </a:bodyPr>
          <a:lstStyle/>
          <a:p>
            <a:r>
              <a:rPr lang="el-GR" dirty="0"/>
              <a:t>«ΟΔΙΚΟΣ ΧΑΡΤΗΣ ΓΙΑ ΤΗΝ ΠΙΣΤΟΠΟΙΗΣΗ ΤΗΣ ΑΕΙΦΟΡΙΚΗΣ ΔΙΑΧΕΙΡΙΣΗΣ ΤΩΝ ΕΛΛΗΝΙΚΩΝ ΔΑΣΩΝ &amp; ΤΩΝ ΠΡΟΙΟΝΤΩΝ ΞΥΛΟΥ – ΔΗΜΙΟΥΡΓΙΑ ΤΟΥ ΕΛΛΗΝΙΚΟΥ ΣΥΣΤΗΜΑΤΟΣ» που έχει ενταχθεί στο Χρηματοδοτικό Πρόγραμμα «Προστασία και Αναβάθμιση Δασών 2017» με φορέα χρηματοδότησης το Πράσινο Ταμείο του ΥΠΕΝ</a:t>
            </a:r>
            <a:r>
              <a:rPr lang="el-GR" dirty="0" smtClean="0"/>
              <a:t>.</a:t>
            </a:r>
          </a:p>
          <a:p>
            <a:endParaRPr lang="el-GR" dirty="0"/>
          </a:p>
          <a:p>
            <a:r>
              <a:rPr lang="el-GR" dirty="0"/>
              <a:t>Το ερευνητικό έργο υλοποιείται στο Ινστιτούτο Μεσογειακών Δασικών Οικοσυστημάτων του ΕΛΓΟ ΔΗΜΗΤΡΑ σε συνεργασία με την Γενική Διεύθυνση Δασών &amp; Δασικού Περιβάλλοντος του ΥΠΕΝ στα πλαίσια του Χρηματοδοτικού Προγράμματος «Προστασία και Αναβάθμιση Δασών 2017» του Πράσινου Ταμείου.</a:t>
            </a:r>
          </a:p>
        </p:txBody>
      </p:sp>
    </p:spTree>
    <p:extLst>
      <p:ext uri="{BB962C8B-B14F-4D97-AF65-F5344CB8AC3E}">
        <p14:creationId xmlns:p14="http://schemas.microsoft.com/office/powerpoint/2010/main" val="325586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35896" y="702365"/>
            <a:ext cx="4479234" cy="2054087"/>
          </a:xfrm>
        </p:spPr>
        <p:txBody>
          <a:bodyPr>
            <a:normAutofit/>
          </a:bodyPr>
          <a:lstStyle/>
          <a:p>
            <a:pPr algn="ctr"/>
            <a:r>
              <a:rPr lang="el-GR" sz="6000" dirty="0" smtClean="0"/>
              <a:t>ΤΕΛΟΣ</a:t>
            </a:r>
            <a:endParaRPr lang="en-US" sz="6000" dirty="0"/>
          </a:p>
        </p:txBody>
      </p:sp>
      <p:pic>
        <p:nvPicPr>
          <p:cNvPr id="4" name="Θέση περιεχομένου 3"/>
          <p:cNvPicPr>
            <a:picLocks noGrp="1" noChangeAspect="1"/>
          </p:cNvPicPr>
          <p:nvPr>
            <p:ph idx="1"/>
          </p:nvPr>
        </p:nvPicPr>
        <p:blipFill>
          <a:blip r:embed="rId2"/>
          <a:stretch>
            <a:fillRect/>
          </a:stretch>
        </p:blipFill>
        <p:spPr>
          <a:xfrm>
            <a:off x="9128703" y="192959"/>
            <a:ext cx="2904576" cy="4221051"/>
          </a:xfrm>
          <a:prstGeom prst="rect">
            <a:avLst/>
          </a:prstGeom>
        </p:spPr>
      </p:pic>
      <p:pic>
        <p:nvPicPr>
          <p:cNvPr id="5" name="Εικόνα 4"/>
          <p:cNvPicPr>
            <a:picLocks noChangeAspect="1"/>
          </p:cNvPicPr>
          <p:nvPr/>
        </p:nvPicPr>
        <p:blipFill>
          <a:blip r:embed="rId3"/>
          <a:stretch>
            <a:fillRect/>
          </a:stretch>
        </p:blipFill>
        <p:spPr>
          <a:xfrm>
            <a:off x="384498" y="97492"/>
            <a:ext cx="2911338" cy="2825449"/>
          </a:xfrm>
          <a:prstGeom prst="rect">
            <a:avLst/>
          </a:prstGeom>
        </p:spPr>
      </p:pic>
      <p:pic>
        <p:nvPicPr>
          <p:cNvPr id="7" name="Εικόνα 6"/>
          <p:cNvPicPr>
            <a:picLocks noChangeAspect="1"/>
          </p:cNvPicPr>
          <p:nvPr/>
        </p:nvPicPr>
        <p:blipFill>
          <a:blip r:embed="rId4"/>
          <a:stretch>
            <a:fillRect/>
          </a:stretch>
        </p:blipFill>
        <p:spPr>
          <a:xfrm>
            <a:off x="2036454" y="3089430"/>
            <a:ext cx="6096528" cy="3572566"/>
          </a:xfrm>
          <a:prstGeom prst="rect">
            <a:avLst/>
          </a:prstGeom>
        </p:spPr>
      </p:pic>
    </p:spTree>
    <p:extLst>
      <p:ext uri="{BB962C8B-B14F-4D97-AF65-F5344CB8AC3E}">
        <p14:creationId xmlns:p14="http://schemas.microsoft.com/office/powerpoint/2010/main" val="79088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15536"/>
          </a:xfrm>
        </p:spPr>
        <p:txBody>
          <a:bodyPr>
            <a:normAutofit fontScale="90000"/>
          </a:bodyPr>
          <a:lstStyle/>
          <a:p>
            <a:pPr algn="ctr"/>
            <a:r>
              <a:rPr lang="el-GR" b="1" dirty="0" smtClean="0"/>
              <a:t>ΔΑΣΗ – ΠΡΟΙΟΝΤΑ ΔΑΣΩΝ (ΞΥΛΕΙΑ)</a:t>
            </a:r>
            <a:endParaRPr lang="en-US" dirty="0"/>
          </a:p>
        </p:txBody>
      </p:sp>
      <p:sp>
        <p:nvSpPr>
          <p:cNvPr id="3" name="Θέση περιεχομένου 2"/>
          <p:cNvSpPr>
            <a:spLocks noGrp="1"/>
          </p:cNvSpPr>
          <p:nvPr>
            <p:ph idx="1"/>
          </p:nvPr>
        </p:nvSpPr>
        <p:spPr>
          <a:xfrm>
            <a:off x="1364973" y="980662"/>
            <a:ext cx="8176592" cy="5632173"/>
          </a:xfrm>
        </p:spPr>
        <p:txBody>
          <a:bodyPr>
            <a:normAutofit fontScale="92500" lnSpcReduction="10000"/>
          </a:bodyPr>
          <a:lstStyle/>
          <a:p>
            <a:r>
              <a:rPr lang="el-GR" sz="2000" dirty="0"/>
              <a:t>Υπάρχουν διάφορες σημάνσεις για </a:t>
            </a:r>
            <a:r>
              <a:rPr lang="el-GR" sz="2000" dirty="0" smtClean="0"/>
              <a:t>την  </a:t>
            </a:r>
            <a:r>
              <a:rPr lang="el-GR" sz="2000" dirty="0"/>
              <a:t>ξυλεία , αλλά δεν είναι διαδεδομένες, ειδικά στην Ελλάδα. </a:t>
            </a:r>
            <a:endParaRPr lang="el-GR" sz="2000" dirty="0" smtClean="0"/>
          </a:p>
          <a:p>
            <a:r>
              <a:rPr lang="el-GR" sz="2000" dirty="0"/>
              <a:t>Υπάρχουν περισσότερα από πενήντα προγράμματα πιστοποίησης </a:t>
            </a:r>
            <a:r>
              <a:rPr lang="el-GR" sz="2000" dirty="0" smtClean="0"/>
              <a:t>παγκοσμίως, </a:t>
            </a:r>
            <a:r>
              <a:rPr lang="el-GR" sz="2000" dirty="0"/>
              <a:t>το </a:t>
            </a:r>
            <a:r>
              <a:rPr lang="en-US" sz="2000" dirty="0" smtClean="0"/>
              <a:t>(</a:t>
            </a:r>
            <a:r>
              <a:rPr lang="en-US" sz="2000" dirty="0"/>
              <a:t>FSC) </a:t>
            </a:r>
            <a:r>
              <a:rPr lang="el-GR" sz="2000" dirty="0"/>
              <a:t>και το </a:t>
            </a:r>
            <a:r>
              <a:rPr lang="en-US" sz="2000" dirty="0" smtClean="0"/>
              <a:t>(</a:t>
            </a:r>
            <a:r>
              <a:rPr lang="en-US" sz="2000" dirty="0"/>
              <a:t>PEFC) </a:t>
            </a:r>
            <a:r>
              <a:rPr lang="el-GR" sz="2000" dirty="0"/>
              <a:t>είναι τα δύο πιο γνωστά.</a:t>
            </a:r>
            <a:r>
              <a:rPr lang="en-US" sz="2000" dirty="0" smtClean="0"/>
              <a:t>: </a:t>
            </a:r>
            <a:endParaRPr lang="el-GR" sz="2000" dirty="0" smtClean="0"/>
          </a:p>
          <a:p>
            <a:r>
              <a:rPr lang="en-US" sz="2000" dirty="0" smtClean="0"/>
              <a:t>το </a:t>
            </a:r>
            <a:r>
              <a:rPr lang="en-US" sz="2000" dirty="0"/>
              <a:t>σήμα του   </a:t>
            </a:r>
            <a:r>
              <a:rPr lang="en-US" sz="2000" b="1" dirty="0">
                <a:hlinkClick r:id="rId2"/>
              </a:rPr>
              <a:t>Forest Stewardship Council</a:t>
            </a:r>
            <a:r>
              <a:rPr lang="en-US" sz="2000" b="1" dirty="0"/>
              <a:t> (FSC</a:t>
            </a:r>
            <a:r>
              <a:rPr lang="en-US" sz="2000" b="1" dirty="0" smtClean="0"/>
              <a:t>)</a:t>
            </a:r>
            <a:r>
              <a:rPr lang="el-GR" sz="2000" b="1" u="sng" dirty="0">
                <a:hlinkClick r:id="rId3" tooltip="Συμβούλιο δασικής διαχείρισης"/>
              </a:rPr>
              <a:t> Συμβούλιο δασικής διαχείρισης</a:t>
            </a:r>
            <a:r>
              <a:rPr lang="en-US" sz="2000" b="1" dirty="0"/>
              <a:t> </a:t>
            </a:r>
            <a:r>
              <a:rPr lang="en-US" sz="2000" dirty="0" smtClean="0"/>
              <a:t>, </a:t>
            </a:r>
            <a:r>
              <a:rPr lang="en-US" sz="2000" dirty="0"/>
              <a:t>και </a:t>
            </a:r>
            <a:endParaRPr lang="el-GR" sz="2000" dirty="0" smtClean="0"/>
          </a:p>
          <a:p>
            <a:r>
              <a:rPr lang="en-US" sz="2000" dirty="0" smtClean="0"/>
              <a:t>το </a:t>
            </a:r>
            <a:r>
              <a:rPr lang="en-US" sz="2000" dirty="0"/>
              <a:t>σήμα του   </a:t>
            </a:r>
            <a:r>
              <a:rPr lang="en-US" sz="2000" b="1" dirty="0">
                <a:hlinkClick r:id="rId4"/>
              </a:rPr>
              <a:t>Programme for the Endorsement of Forest Certification schemes</a:t>
            </a:r>
            <a:r>
              <a:rPr lang="en-US" sz="2000" b="1" dirty="0"/>
              <a:t> (PEFC</a:t>
            </a:r>
            <a:r>
              <a:rPr lang="en-US" sz="2000" b="1" dirty="0" smtClean="0"/>
              <a:t>)</a:t>
            </a:r>
            <a:r>
              <a:rPr lang="el-GR" sz="2000" b="1" u="sng" dirty="0">
                <a:hlinkClick r:id="rId5" tooltip="Πρόγραμμα για την έγκριση της δασικής πιστοποίησης"/>
              </a:rPr>
              <a:t> Πρόγραμμα για την έγκριση δασικής πιστοποίησης</a:t>
            </a:r>
            <a:r>
              <a:rPr lang="en-US" sz="2000" b="1" dirty="0" smtClean="0"/>
              <a:t>. </a:t>
            </a:r>
            <a:endParaRPr lang="el-GR" sz="2000" b="1" dirty="0" smtClean="0"/>
          </a:p>
          <a:p>
            <a:r>
              <a:rPr lang="el-GR" sz="2000" dirty="0" smtClean="0"/>
              <a:t>Οι </a:t>
            </a:r>
            <a:r>
              <a:rPr lang="el-GR" sz="2000" dirty="0"/>
              <a:t>περισσότερες μη κυβερνητικές οργανώσεις υποστηρίζουν το </a:t>
            </a:r>
            <a:r>
              <a:rPr lang="en-US" sz="2000" dirty="0"/>
              <a:t>Forest Stewardship Council</a:t>
            </a:r>
            <a:r>
              <a:rPr lang="el-GR" sz="2000" dirty="0"/>
              <a:t> και επικρίνουν το </a:t>
            </a:r>
            <a:r>
              <a:rPr lang="en-US" sz="2000" dirty="0"/>
              <a:t>Programme for the Endorsement of Forest Certification</a:t>
            </a:r>
            <a:r>
              <a:rPr lang="el-GR" sz="2000" dirty="0"/>
              <a:t>, ότι δεν έχει αρκετά αυστηρούς κανόνες. </a:t>
            </a:r>
            <a:endParaRPr lang="el-GR" sz="2000" dirty="0" smtClean="0"/>
          </a:p>
          <a:p>
            <a:r>
              <a:rPr lang="el-GR" sz="2000" dirty="0" smtClean="0"/>
              <a:t>Και </a:t>
            </a:r>
            <a:r>
              <a:rPr lang="el-GR" sz="2000" dirty="0"/>
              <a:t>οι δύο οργανώσεις προστατεύουν τα δάση και τους ιθαγενείς πληθυσμούς που μπορεί να κινδυνεύουν από την αλόγιστη ξυλεία.</a:t>
            </a:r>
            <a:endParaRPr lang="en-US" sz="2000" dirty="0"/>
          </a:p>
          <a:p>
            <a:endParaRPr lang="en-US" dirty="0"/>
          </a:p>
        </p:txBody>
      </p:sp>
      <p:pic>
        <p:nvPicPr>
          <p:cNvPr id="4" name="Εικόνα 3"/>
          <p:cNvPicPr>
            <a:picLocks noChangeAspect="1"/>
          </p:cNvPicPr>
          <p:nvPr/>
        </p:nvPicPr>
        <p:blipFill>
          <a:blip r:embed="rId6"/>
          <a:stretch>
            <a:fillRect/>
          </a:stretch>
        </p:blipFill>
        <p:spPr>
          <a:xfrm>
            <a:off x="9927101" y="195627"/>
            <a:ext cx="2052864" cy="2158527"/>
          </a:xfrm>
          <a:prstGeom prst="rect">
            <a:avLst/>
          </a:prstGeom>
        </p:spPr>
      </p:pic>
      <p:pic>
        <p:nvPicPr>
          <p:cNvPr id="5" name="Εικόνα 4"/>
          <p:cNvPicPr>
            <a:picLocks noChangeAspect="1"/>
          </p:cNvPicPr>
          <p:nvPr/>
        </p:nvPicPr>
        <p:blipFill>
          <a:blip r:embed="rId7"/>
          <a:stretch>
            <a:fillRect/>
          </a:stretch>
        </p:blipFill>
        <p:spPr>
          <a:xfrm>
            <a:off x="9246065" y="4532245"/>
            <a:ext cx="2733900" cy="1563756"/>
          </a:xfrm>
          <a:prstGeom prst="rect">
            <a:avLst/>
          </a:prstGeom>
        </p:spPr>
      </p:pic>
    </p:spTree>
    <p:extLst>
      <p:ext uri="{BB962C8B-B14F-4D97-AF65-F5344CB8AC3E}">
        <p14:creationId xmlns:p14="http://schemas.microsoft.com/office/powerpoint/2010/main" val="14201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97654"/>
            <a:ext cx="8911687" cy="665826"/>
          </a:xfrm>
        </p:spPr>
        <p:txBody>
          <a:bodyPr>
            <a:normAutofit fontScale="90000"/>
          </a:bodyPr>
          <a:lstStyle/>
          <a:p>
            <a:pPr algn="ctr"/>
            <a:r>
              <a:rPr lang="el-GR" dirty="0"/>
              <a:t>FSC και PEFC – Ποιες είναι οι διαφορές;</a:t>
            </a:r>
            <a:br>
              <a:rPr lang="el-GR" dirty="0"/>
            </a:br>
            <a:endParaRPr lang="el-GR" dirty="0"/>
          </a:p>
        </p:txBody>
      </p:sp>
      <p:sp>
        <p:nvSpPr>
          <p:cNvPr id="3" name="Θέση περιεχομένου 2"/>
          <p:cNvSpPr>
            <a:spLocks noGrp="1"/>
          </p:cNvSpPr>
          <p:nvPr>
            <p:ph idx="1"/>
          </p:nvPr>
        </p:nvSpPr>
        <p:spPr>
          <a:xfrm>
            <a:off x="719091" y="1020932"/>
            <a:ext cx="10785521" cy="5761608"/>
          </a:xfrm>
        </p:spPr>
        <p:txBody>
          <a:bodyPr/>
          <a:lstStyle/>
          <a:p>
            <a:r>
              <a:rPr lang="el-GR" dirty="0"/>
              <a:t>Το FSC είναι ένα παγκόσμιο σύστημα πιστοποίησης που ορίζει δέκα αρχές υπεύθυνης διαχείρισης δασών που πρέπει να ακολουθεί ένας διαχειριστής ή ιδιοκτήτης. Αυτό δίνει τη δυνατότητα στους προσδιοριστές να αγοράζουν ξύλο από αναγνωρίσιμα, καλά διαχειριζόμενα δάση. Ως σημείο αναφοράς, οποιοδήποτε πρότυπο FSC πρέπει να ερμηνεύεται σε εθνικό επίπεδο προκειμένου να εφαρμοστεί σε τοπικά δάση.</a:t>
            </a:r>
          </a:p>
          <a:p>
            <a:r>
              <a:rPr lang="el-GR" dirty="0"/>
              <a:t>Η PEFC περιγράφει επίσης τον εαυτό της ως διεθνή οργανισμό αφιερωμένο στην προώθηση της βιώσιμης διαχείρισης δασών (SFM) μέσω ανεξάρτητης πιστοποίησης τρίτων. Ωστόσο, η PEFC δεν είναι μια υπηρεσία τυποποίησης αλλά ένα σύστημα αμοιβαίας αναγνώρισης. Δεν εστιάζει μόνο στις ηθικές πτυχές του SFM αλλά και στην επεξεργασία της ξυλείας, με αποτέλεσμα να δίνεται μεγαλύτερη έμφαση στην αλυσίδα εφοδιασμού από την FSC</a:t>
            </a:r>
            <a:r>
              <a:rPr lang="el-GR" dirty="0" smtClean="0"/>
              <a:t>.</a:t>
            </a:r>
          </a:p>
          <a:p>
            <a:r>
              <a:rPr lang="el-GR" dirty="0" smtClean="0"/>
              <a:t>Η κύρια </a:t>
            </a:r>
            <a:r>
              <a:rPr lang="el-GR" dirty="0"/>
              <a:t>διαφορά μεταξύ των πιστοποιήσεων είναι η προέλευσή τους. Αρχικά, το σχέδιο FSC αναπτύχθηκε για τροπικά περιβάλλοντα και δεν ήταν κατάλληλο για δάση στην Ευρώπη και τη Βόρεια Αμερική. Αυτό οδήγησε στην εισαγωγή του PEFC στα τέλη της δεκαετίας του 1990, για να διευκολυνθεί η πιστοποίηση SFM στην Ευρώπη</a:t>
            </a:r>
            <a:r>
              <a:rPr lang="el-GR" dirty="0" smtClean="0"/>
              <a:t>.</a:t>
            </a:r>
          </a:p>
          <a:p>
            <a:r>
              <a:rPr lang="el-GR" dirty="0"/>
              <a:t>Το PEFC αντιπροσωπεύει πλέον πάνω από 264 εκατομμύρια εκτάρια πιστοποιημένων δασών και το σύστημα πιστοποίησης του είναι αναγνωρισμένο σε περισσότερες από 30 χώρες. Εν τω μεταξύ, η FSC έχει πιστοποιήσει δάση σε περισσότερες από 80 χώρες με το 7% της παγκόσμιας δασικής έκτασης (180 εκατομμύρια εκτάρια) να φέρει την πιστοποίηση FSC. </a:t>
            </a:r>
          </a:p>
          <a:p>
            <a:endParaRPr lang="el-GR" dirty="0"/>
          </a:p>
        </p:txBody>
      </p:sp>
    </p:spTree>
    <p:extLst>
      <p:ext uri="{BB962C8B-B14F-4D97-AF65-F5344CB8AC3E}">
        <p14:creationId xmlns:p14="http://schemas.microsoft.com/office/powerpoint/2010/main" val="4680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97981" y="624110"/>
            <a:ext cx="9906631" cy="654274"/>
          </a:xfrm>
        </p:spPr>
        <p:txBody>
          <a:bodyPr/>
          <a:lstStyle/>
          <a:p>
            <a:pPr algn="ctr"/>
            <a:r>
              <a:rPr lang="el-GR" dirty="0"/>
              <a:t>FSC και PEFC</a:t>
            </a:r>
          </a:p>
        </p:txBody>
      </p:sp>
      <p:sp>
        <p:nvSpPr>
          <p:cNvPr id="3" name="Θέση περιεχομένου 2"/>
          <p:cNvSpPr>
            <a:spLocks noGrp="1"/>
          </p:cNvSpPr>
          <p:nvPr>
            <p:ph idx="1"/>
          </p:nvPr>
        </p:nvSpPr>
        <p:spPr>
          <a:xfrm>
            <a:off x="1597981" y="3950562"/>
            <a:ext cx="9906631" cy="1960659"/>
          </a:xfrm>
        </p:spPr>
        <p:txBody>
          <a:bodyPr>
            <a:normAutofit lnSpcReduction="10000"/>
          </a:bodyPr>
          <a:lstStyle/>
          <a:p>
            <a:r>
              <a:rPr lang="el-GR" dirty="0"/>
              <a:t>Τ</a:t>
            </a:r>
            <a:r>
              <a:rPr lang="el-GR" dirty="0" smtClean="0"/>
              <a:t>ο</a:t>
            </a:r>
            <a:r>
              <a:rPr lang="el-GR" dirty="0"/>
              <a:t> </a:t>
            </a:r>
            <a:r>
              <a:rPr lang="el-GR" b="1" u="sng" dirty="0">
                <a:hlinkClick r:id="rId2"/>
              </a:rPr>
              <a:t>FSC</a:t>
            </a:r>
            <a:r>
              <a:rPr lang="el-GR" dirty="0"/>
              <a:t> (</a:t>
            </a:r>
            <a:r>
              <a:rPr lang="el-GR" b="1" dirty="0"/>
              <a:t>F</a:t>
            </a:r>
            <a:r>
              <a:rPr lang="el-GR" dirty="0"/>
              <a:t>orest </a:t>
            </a:r>
            <a:r>
              <a:rPr lang="el-GR" b="1" dirty="0" err="1"/>
              <a:t>S</a:t>
            </a:r>
            <a:r>
              <a:rPr lang="el-GR" dirty="0" err="1"/>
              <a:t>tewardship</a:t>
            </a:r>
            <a:r>
              <a:rPr lang="el-GR" dirty="0"/>
              <a:t> </a:t>
            </a:r>
            <a:r>
              <a:rPr lang="el-GR" b="1" dirty="0"/>
              <a:t>C</a:t>
            </a:r>
            <a:r>
              <a:rPr lang="el-GR" dirty="0"/>
              <a:t>ouncil ή Συμβούλιο Δασικής Διαχείρισης) </a:t>
            </a:r>
            <a:r>
              <a:rPr lang="el-GR" dirty="0" smtClean="0"/>
              <a:t> </a:t>
            </a:r>
            <a:r>
              <a:rPr lang="el-GR" dirty="0"/>
              <a:t>ιδρύθηκε το 1993 και έχει έδρα στη Βόννη της Γερμανίας</a:t>
            </a:r>
            <a:endParaRPr lang="en-US" dirty="0" smtClean="0"/>
          </a:p>
          <a:p>
            <a:endParaRPr lang="en-US" dirty="0"/>
          </a:p>
          <a:p>
            <a:r>
              <a:rPr lang="el-GR" dirty="0" smtClean="0"/>
              <a:t>Το </a:t>
            </a:r>
            <a:r>
              <a:rPr lang="el-GR" dirty="0"/>
              <a:t>PEFC είναι μια διεθνής μη-κυβερνητική οργάνωση, μη-κερδοσκοπικού χαρακτήρα, η οποία προωθεί τη βιώσιμη διαχείριση των δασών. Ιδρύθηκε το 1999 και έχει έδρα στη Γενεύη της Ελβετίας.</a:t>
            </a:r>
          </a:p>
        </p:txBody>
      </p:sp>
      <p:pic>
        <p:nvPicPr>
          <p:cNvPr id="4" name="Εικόνα 3"/>
          <p:cNvPicPr>
            <a:picLocks noChangeAspect="1"/>
          </p:cNvPicPr>
          <p:nvPr/>
        </p:nvPicPr>
        <p:blipFill>
          <a:blip r:embed="rId3"/>
          <a:stretch>
            <a:fillRect/>
          </a:stretch>
        </p:blipFill>
        <p:spPr>
          <a:xfrm>
            <a:off x="1047566" y="1520115"/>
            <a:ext cx="4116325" cy="1764139"/>
          </a:xfrm>
          <a:prstGeom prst="rect">
            <a:avLst/>
          </a:prstGeom>
        </p:spPr>
      </p:pic>
      <p:pic>
        <p:nvPicPr>
          <p:cNvPr id="5" name="Εικόνα 4"/>
          <p:cNvPicPr>
            <a:picLocks noChangeAspect="1"/>
          </p:cNvPicPr>
          <p:nvPr/>
        </p:nvPicPr>
        <p:blipFill>
          <a:blip r:embed="rId4"/>
          <a:stretch>
            <a:fillRect/>
          </a:stretch>
        </p:blipFill>
        <p:spPr>
          <a:xfrm>
            <a:off x="5632643" y="1520115"/>
            <a:ext cx="2476500" cy="1847850"/>
          </a:xfrm>
          <a:prstGeom prst="rect">
            <a:avLst/>
          </a:prstGeom>
        </p:spPr>
      </p:pic>
      <p:pic>
        <p:nvPicPr>
          <p:cNvPr id="6" name="Εικόνα 5"/>
          <p:cNvPicPr>
            <a:picLocks noChangeAspect="1"/>
          </p:cNvPicPr>
          <p:nvPr/>
        </p:nvPicPr>
        <p:blipFill>
          <a:blip r:embed="rId5"/>
          <a:stretch>
            <a:fillRect/>
          </a:stretch>
        </p:blipFill>
        <p:spPr>
          <a:xfrm>
            <a:off x="8846043" y="1621134"/>
            <a:ext cx="2933700" cy="1562100"/>
          </a:xfrm>
          <a:prstGeom prst="rect">
            <a:avLst/>
          </a:prstGeom>
        </p:spPr>
      </p:pic>
    </p:spTree>
    <p:extLst>
      <p:ext uri="{BB962C8B-B14F-4D97-AF65-F5344CB8AC3E}">
        <p14:creationId xmlns:p14="http://schemas.microsoft.com/office/powerpoint/2010/main" val="293336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159782770"/>
              </p:ext>
            </p:extLst>
          </p:nvPr>
        </p:nvGraphicFramePr>
        <p:xfrm>
          <a:off x="745725" y="186432"/>
          <a:ext cx="11123720" cy="6762466"/>
        </p:xfrm>
        <a:graphic>
          <a:graphicData uri="http://schemas.openxmlformats.org/drawingml/2006/table">
            <a:tbl>
              <a:tblPr firstRow="1" firstCol="1" bandRow="1">
                <a:tableStyleId>{5C22544A-7EE6-4342-B048-85BDC9FD1C3A}</a:tableStyleId>
              </a:tblPr>
              <a:tblGrid>
                <a:gridCol w="5423427"/>
                <a:gridCol w="5700293"/>
              </a:tblGrid>
              <a:tr h="192324">
                <a:tc>
                  <a:txBody>
                    <a:bodyPr/>
                    <a:lstStyle/>
                    <a:p>
                      <a:pPr algn="ctr">
                        <a:spcAft>
                          <a:spcPts val="0"/>
                        </a:spcAft>
                      </a:pPr>
                      <a:r>
                        <a:rPr lang="el-GR" sz="1200" dirty="0">
                          <a:effectLst/>
                        </a:rPr>
                        <a:t>PEFC</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l-GR" sz="1200">
                          <a:effectLst/>
                        </a:rPr>
                        <a:t>FSC</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59340">
                <a:tc>
                  <a:txBody>
                    <a:bodyPr/>
                    <a:lstStyle/>
                    <a:p>
                      <a:pPr>
                        <a:spcAft>
                          <a:spcPts val="0"/>
                        </a:spcAft>
                      </a:pPr>
                      <a:r>
                        <a:rPr lang="el-GR" sz="1200" dirty="0">
                          <a:effectLst/>
                        </a:rPr>
                        <a:t>Από τη βάση προς την κορυφή προσέγγιση (</a:t>
                      </a:r>
                      <a:r>
                        <a:rPr lang="el-GR" sz="1200" dirty="0" err="1">
                          <a:effectLst/>
                        </a:rPr>
                        <a:t>Bottom</a:t>
                      </a:r>
                      <a:r>
                        <a:rPr lang="el-GR" sz="1200" dirty="0">
                          <a:effectLst/>
                        </a:rPr>
                        <a:t> </a:t>
                      </a:r>
                      <a:r>
                        <a:rPr lang="el-GR" sz="1200" dirty="0" err="1">
                          <a:effectLst/>
                        </a:rPr>
                        <a:t>Up</a:t>
                      </a:r>
                      <a:r>
                        <a:rPr lang="el-GR" sz="1200" dirty="0">
                          <a:effectLst/>
                        </a:rPr>
                        <a:t> </a:t>
                      </a:r>
                      <a:r>
                        <a:rPr lang="el-GR" sz="1200" dirty="0" err="1">
                          <a:effectLst/>
                        </a:rPr>
                        <a:t>Approach</a:t>
                      </a:r>
                      <a:r>
                        <a:rPr lang="el-GR" sz="1200" dirty="0">
                          <a:effectLst/>
                        </a:rPr>
                        <a:t>)</a:t>
                      </a:r>
                    </a:p>
                    <a:p>
                      <a:pPr>
                        <a:spcAft>
                          <a:spcPts val="0"/>
                        </a:spcAft>
                      </a:pPr>
                      <a:r>
                        <a:rPr lang="el-GR" sz="1200" dirty="0">
                          <a:effectLst/>
                        </a:rPr>
                        <a:t> </a:t>
                      </a:r>
                    </a:p>
                    <a:p>
                      <a:pPr>
                        <a:spcAft>
                          <a:spcPts val="0"/>
                        </a:spcAft>
                      </a:pPr>
                      <a:r>
                        <a:rPr lang="el-GR" sz="1200" dirty="0">
                          <a:effectLst/>
                        </a:rPr>
                        <a:t>Ως σημείο εκκίνησης για τον καθορισμό του εθνικού προτύπου, </a:t>
                      </a:r>
                    </a:p>
                    <a:p>
                      <a:pPr>
                        <a:spcAft>
                          <a:spcPts val="0"/>
                        </a:spcAft>
                      </a:pPr>
                      <a:r>
                        <a:rPr lang="el-GR" sz="1200" dirty="0">
                          <a:effectLst/>
                        </a:rPr>
                        <a:t>το PEFC συμμορφώνεται με τους υφιστάμενους Εθνικούς νόμους </a:t>
                      </a:r>
                    </a:p>
                    <a:p>
                      <a:pPr>
                        <a:spcAft>
                          <a:spcPts val="0"/>
                        </a:spcAft>
                      </a:pPr>
                      <a:r>
                        <a:rPr lang="el-GR" sz="1200" dirty="0">
                          <a:effectLst/>
                        </a:rPr>
                        <a:t>και κανονισμούς για την αειφορική διαχείριση των δασών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1200" dirty="0">
                          <a:effectLst/>
                        </a:rPr>
                        <a:t>Από την κορυφή προς τη βάση προσέγγιση (Top </a:t>
                      </a:r>
                      <a:r>
                        <a:rPr lang="el-GR" sz="1200" dirty="0" err="1">
                          <a:effectLst/>
                        </a:rPr>
                        <a:t>down</a:t>
                      </a:r>
                      <a:r>
                        <a:rPr lang="el-GR" sz="1200" dirty="0">
                          <a:effectLst/>
                        </a:rPr>
                        <a:t> </a:t>
                      </a:r>
                      <a:r>
                        <a:rPr lang="el-GR" sz="1200" dirty="0" err="1">
                          <a:effectLst/>
                        </a:rPr>
                        <a:t>Approach</a:t>
                      </a:r>
                      <a:r>
                        <a:rPr lang="el-GR" sz="1200" dirty="0">
                          <a:effectLst/>
                        </a:rPr>
                        <a:t>)</a:t>
                      </a:r>
                    </a:p>
                    <a:p>
                      <a:pPr>
                        <a:spcAft>
                          <a:spcPts val="0"/>
                        </a:spcAft>
                      </a:pPr>
                      <a:r>
                        <a:rPr lang="el-GR" sz="1200" dirty="0">
                          <a:effectLst/>
                        </a:rPr>
                        <a:t> </a:t>
                      </a:r>
                    </a:p>
                    <a:p>
                      <a:pPr>
                        <a:spcAft>
                          <a:spcPts val="0"/>
                        </a:spcAft>
                      </a:pPr>
                      <a:r>
                        <a:rPr lang="el-GR" sz="1200" dirty="0">
                          <a:effectLst/>
                        </a:rPr>
                        <a:t>Το FSC καθορίζει τις δικές του απαιτήσεις και πρότυπα. </a:t>
                      </a:r>
                    </a:p>
                    <a:p>
                      <a:pPr>
                        <a:spcAft>
                          <a:spcPts val="0"/>
                        </a:spcAft>
                      </a:pPr>
                      <a:r>
                        <a:rPr lang="el-GR" sz="1200" dirty="0">
                          <a:effectLst/>
                        </a:rPr>
                        <a:t>Οι ιδιοκτήτες δασών αναμένεται να πληρούν τις αρχές και τα κριτήρια του FSC,  όπως ερμηνεύονται από το εθνικό πρότυπο, όταν υποβάλλουν αίτηση για δασική πιστοποίηση</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59340">
                <a:tc>
                  <a:txBody>
                    <a:bodyPr/>
                    <a:lstStyle/>
                    <a:p>
                      <a:pPr>
                        <a:spcAft>
                          <a:spcPts val="0"/>
                        </a:spcAft>
                      </a:pPr>
                      <a:r>
                        <a:rPr lang="el-GR" sz="1200" dirty="0">
                          <a:effectLst/>
                        </a:rPr>
                        <a:t>Κριτήρια αξιολόγησης της αειφορίας μέσω </a:t>
                      </a:r>
                    </a:p>
                    <a:p>
                      <a:pPr>
                        <a:spcAft>
                          <a:spcPts val="0"/>
                        </a:spcAft>
                      </a:pPr>
                      <a:r>
                        <a:rPr lang="el-GR" sz="1200" dirty="0">
                          <a:effectLst/>
                        </a:rPr>
                        <a:t>παγκόσμιων κατευθυντήριων γραμμών </a:t>
                      </a:r>
                    </a:p>
                    <a:p>
                      <a:pPr>
                        <a:spcAft>
                          <a:spcPts val="0"/>
                        </a:spcAft>
                      </a:pPr>
                      <a:r>
                        <a:rPr lang="el-GR" sz="1200" dirty="0">
                          <a:effectLst/>
                        </a:rPr>
                        <a:t>και κριτηρίων που ορίζονται </a:t>
                      </a:r>
                    </a:p>
                    <a:p>
                      <a:pPr>
                        <a:spcAft>
                          <a:spcPts val="0"/>
                        </a:spcAft>
                      </a:pPr>
                      <a:r>
                        <a:rPr lang="el-GR" sz="1200" dirty="0">
                          <a:effectLst/>
                        </a:rPr>
                        <a:t>από τον</a:t>
                      </a:r>
                      <a:r>
                        <a:rPr lang="en-US" sz="1200" dirty="0">
                          <a:effectLst/>
                        </a:rPr>
                        <a:t> ISO (International Organization for Standardization) &amp; ILO (International </a:t>
                      </a:r>
                      <a:r>
                        <a:rPr lang="en-US" sz="1200" dirty="0" err="1">
                          <a:effectLst/>
                        </a:rPr>
                        <a:t>Labour</a:t>
                      </a:r>
                      <a:r>
                        <a:rPr lang="en-US" sz="1200" dirty="0">
                          <a:effectLst/>
                        </a:rPr>
                        <a:t> Organization)</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1200" dirty="0">
                          <a:effectLst/>
                        </a:rPr>
                        <a:t>Αρχές και κριτήρια που καθορίζονται από το FSC σε διεθνές επίπεδο για όλα τα δάση (Εύκρατα, Τροπικά, Υποαλπικά ή Βόρεια δάση, φυσικώς αναγεννημένα και φυτείες). </a:t>
                      </a:r>
                    </a:p>
                    <a:p>
                      <a:pPr>
                        <a:spcAft>
                          <a:spcPts val="0"/>
                        </a:spcAft>
                      </a:pPr>
                      <a:r>
                        <a:rPr lang="el-GR" sz="1200" dirty="0">
                          <a:effectLst/>
                        </a:rPr>
                        <a:t>Για να ληφθούν υπόψη οι τοπικές συνθήκες, το FSC ενθαρρύνει την ανάπτυξη Εθνικών προτύπων διαχείρισης των δασών σε κάθε χώρα, που ερμηνεύουν τις Διεθνείς αρχές και κριτήρια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6226">
                <a:tc>
                  <a:txBody>
                    <a:bodyPr/>
                    <a:lstStyle/>
                    <a:p>
                      <a:pPr>
                        <a:spcAft>
                          <a:spcPts val="0"/>
                        </a:spcAft>
                      </a:pPr>
                      <a:r>
                        <a:rPr lang="el-GR" sz="1200" dirty="0">
                          <a:effectLst/>
                        </a:rPr>
                        <a:t>Διαπίστευση μέσω διεθνώς αναγνωρισμένων απαιτήσεων για την πιστοποίηση και διαπίστευση, που ορίζονται από το Διεθνές Φόρουμ Διαπίστευσης (IAF-International Accreditation Forum)</a:t>
                      </a:r>
                    </a:p>
                    <a:p>
                      <a:pPr>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1200" dirty="0">
                          <a:effectLst/>
                        </a:rPr>
                        <a:t>Διαπίστευση από την </a:t>
                      </a:r>
                      <a:r>
                        <a:rPr lang="en-US" sz="1200" dirty="0">
                          <a:effectLst/>
                        </a:rPr>
                        <a:t>ASI (Assurance Services International – </a:t>
                      </a:r>
                      <a:r>
                        <a:rPr lang="el-GR" sz="1200" dirty="0">
                          <a:effectLst/>
                        </a:rPr>
                        <a:t>Θυγατρική Εταιρία του</a:t>
                      </a:r>
                      <a:r>
                        <a:rPr lang="en-US" sz="1200" dirty="0">
                          <a:effectLst/>
                        </a:rPr>
                        <a:t> FSC) </a:t>
                      </a:r>
                      <a:r>
                        <a:rPr lang="el-GR" sz="1200" dirty="0">
                          <a:effectLst/>
                        </a:rPr>
                        <a:t>και μέλος της</a:t>
                      </a:r>
                      <a:r>
                        <a:rPr lang="en-US" sz="1200" dirty="0">
                          <a:effectLst/>
                        </a:rPr>
                        <a:t> ISEAL (International Social and Environmental Accreditation and Labelling Alliance)</a:t>
                      </a:r>
                      <a:endParaRPr lang="el-GR" sz="1200" dirty="0">
                        <a:effectLst/>
                      </a:endParaRPr>
                    </a:p>
                    <a:p>
                      <a:pPr>
                        <a:spcAft>
                          <a:spcPts val="0"/>
                        </a:spcAft>
                      </a:pPr>
                      <a:r>
                        <a:rPr lang="en-US"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45236">
                <a:tc>
                  <a:txBody>
                    <a:bodyPr/>
                    <a:lstStyle/>
                    <a:p>
                      <a:pPr>
                        <a:spcAft>
                          <a:spcPts val="0"/>
                        </a:spcAft>
                      </a:pPr>
                      <a:r>
                        <a:rPr lang="el-GR" sz="1200" dirty="0">
                          <a:effectLst/>
                        </a:rPr>
                        <a:t>Ισορροπημένη εκπροσώπηση εννέα (9) σημαντικών ομάδων της κοινωνίας των πολιτών, όπως ορίζονται στην Ατζέντα 21 των Ηνωμένων Εθνών (Ρίο ντε Τζανέϊρο, 1992). Σε αυτήν περιλαμβάνονται:</a:t>
                      </a:r>
                    </a:p>
                    <a:p>
                      <a:pPr marL="342900" lvl="0" indent="-342900">
                        <a:spcAft>
                          <a:spcPts val="0"/>
                        </a:spcAft>
                        <a:buFont typeface="Symbol" panose="05050102010706020507" pitchFamily="18" charset="2"/>
                        <a:buChar char=""/>
                      </a:pPr>
                      <a:r>
                        <a:rPr lang="el-GR" sz="1200" dirty="0">
                          <a:effectLst/>
                        </a:rPr>
                        <a:t>Επιχειρήσεις και βιομηχανία</a:t>
                      </a:r>
                    </a:p>
                    <a:p>
                      <a:pPr marL="342900" lvl="0" indent="-342900">
                        <a:spcAft>
                          <a:spcPts val="0"/>
                        </a:spcAft>
                        <a:buFont typeface="Symbol" panose="05050102010706020507" pitchFamily="18" charset="2"/>
                        <a:buChar char=""/>
                      </a:pPr>
                      <a:r>
                        <a:rPr lang="el-GR" sz="1200" dirty="0">
                          <a:effectLst/>
                        </a:rPr>
                        <a:t>Μη-κυβερνητικές οργανώσεις</a:t>
                      </a:r>
                    </a:p>
                    <a:p>
                      <a:pPr marL="342900" lvl="0" indent="-342900">
                        <a:spcAft>
                          <a:spcPts val="0"/>
                        </a:spcAft>
                        <a:buFont typeface="Symbol" panose="05050102010706020507" pitchFamily="18" charset="2"/>
                        <a:buChar char=""/>
                      </a:pPr>
                      <a:r>
                        <a:rPr lang="el-GR" sz="1200" dirty="0">
                          <a:effectLst/>
                        </a:rPr>
                        <a:t>Επιστημονικές και τεχνολογικές κοινότητες.</a:t>
                      </a:r>
                    </a:p>
                    <a:p>
                      <a:pPr marL="342900" lvl="0" indent="-342900">
                        <a:spcAft>
                          <a:spcPts val="0"/>
                        </a:spcAft>
                        <a:buFont typeface="Symbol" panose="05050102010706020507" pitchFamily="18" charset="2"/>
                        <a:buChar char=""/>
                      </a:pPr>
                      <a:r>
                        <a:rPr lang="el-GR" sz="1200" dirty="0">
                          <a:effectLst/>
                        </a:rPr>
                        <a:t>Δασοκτήμονες</a:t>
                      </a:r>
                    </a:p>
                    <a:p>
                      <a:pPr marL="342900" lvl="0" indent="-342900">
                        <a:spcAft>
                          <a:spcPts val="0"/>
                        </a:spcAft>
                        <a:buFont typeface="Symbol" panose="05050102010706020507" pitchFamily="18" charset="2"/>
                        <a:buChar char=""/>
                      </a:pPr>
                      <a:r>
                        <a:rPr lang="el-GR" sz="1200" dirty="0">
                          <a:effectLst/>
                        </a:rPr>
                        <a:t>Εργαζόμενοι και συνδικάτα.</a:t>
                      </a:r>
                    </a:p>
                    <a:p>
                      <a:pPr marL="342900" lvl="0" indent="-342900">
                        <a:spcAft>
                          <a:spcPts val="0"/>
                        </a:spcAft>
                        <a:buFont typeface="Symbol" panose="05050102010706020507" pitchFamily="18" charset="2"/>
                        <a:buChar char=""/>
                      </a:pPr>
                      <a:r>
                        <a:rPr lang="el-GR" sz="1200" dirty="0">
                          <a:effectLst/>
                        </a:rPr>
                        <a:t>Τοπικές αρχές</a:t>
                      </a:r>
                    </a:p>
                    <a:p>
                      <a:pPr marL="342900" lvl="0" indent="-342900">
                        <a:spcAft>
                          <a:spcPts val="0"/>
                        </a:spcAft>
                        <a:buFont typeface="Symbol" panose="05050102010706020507" pitchFamily="18" charset="2"/>
                        <a:buChar char=""/>
                      </a:pPr>
                      <a:r>
                        <a:rPr lang="el-GR" sz="1200" dirty="0">
                          <a:effectLst/>
                        </a:rPr>
                        <a:t>Ιθαγενείς</a:t>
                      </a:r>
                    </a:p>
                    <a:p>
                      <a:pPr marL="342900" lvl="0" indent="-342900">
                        <a:spcAft>
                          <a:spcPts val="0"/>
                        </a:spcAft>
                        <a:buFont typeface="Symbol" panose="05050102010706020507" pitchFamily="18" charset="2"/>
                        <a:buChar char=""/>
                      </a:pPr>
                      <a:r>
                        <a:rPr lang="el-GR" sz="1200" dirty="0">
                          <a:effectLst/>
                        </a:rPr>
                        <a:t>Γυναίκες</a:t>
                      </a:r>
                    </a:p>
                    <a:p>
                      <a:pPr marL="342900" lvl="0" indent="-342900">
                        <a:spcAft>
                          <a:spcPts val="0"/>
                        </a:spcAft>
                        <a:buFont typeface="Symbol" panose="05050102010706020507" pitchFamily="18" charset="2"/>
                        <a:buChar char=""/>
                      </a:pPr>
                      <a:r>
                        <a:rPr lang="el-GR" sz="1200" dirty="0">
                          <a:effectLst/>
                        </a:rPr>
                        <a:t>Παιδιά και νέοι</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1200" dirty="0">
                          <a:effectLst/>
                        </a:rPr>
                        <a:t>Τριμελές Σύστημα αντιπροσώπευσης από την Κοινωνία, το Περιβάλλον και την Οικονομία με στόχο τη συναίνεση  κατά πλειοψηφία με τις προτάσεις του FSC, σχετικά με την αειφορική δασική διαχείριση, ως ελάχιστη απαίτηση</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5502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19270"/>
            <a:ext cx="10515600" cy="662608"/>
          </a:xfrm>
        </p:spPr>
        <p:txBody>
          <a:bodyPr>
            <a:normAutofit/>
          </a:bodyPr>
          <a:lstStyle/>
          <a:p>
            <a:pPr algn="ctr"/>
            <a:r>
              <a:rPr lang="en-US" dirty="0" smtClean="0"/>
              <a:t>FSC-PEFC</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1776209" y="781878"/>
            <a:ext cx="9577591" cy="5832314"/>
          </a:xfrm>
          <a:prstGeom prst="rect">
            <a:avLst/>
          </a:prstGeom>
        </p:spPr>
      </p:pic>
    </p:spTree>
    <p:extLst>
      <p:ext uri="{BB962C8B-B14F-4D97-AF65-F5344CB8AC3E}">
        <p14:creationId xmlns:p14="http://schemas.microsoft.com/office/powerpoint/2010/main" val="224845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37252" y="106017"/>
            <a:ext cx="10469218" cy="675861"/>
          </a:xfrm>
        </p:spPr>
        <p:txBody>
          <a:bodyPr>
            <a:normAutofit/>
          </a:bodyPr>
          <a:lstStyle/>
          <a:p>
            <a:pPr algn="ctr"/>
            <a:r>
              <a:rPr lang="en-US" b="1" dirty="0" smtClean="0"/>
              <a:t>Global forest area certified to FSC</a:t>
            </a:r>
            <a:r>
              <a:rPr lang="el-GR" b="1" dirty="0" smtClean="0"/>
              <a:t> </a:t>
            </a:r>
            <a:r>
              <a:rPr lang="en-US" b="1" dirty="0" smtClean="0"/>
              <a:t>1-8-201</a:t>
            </a:r>
            <a:r>
              <a:rPr lang="el-GR" b="1" dirty="0" smtClean="0"/>
              <a:t>2</a:t>
            </a:r>
            <a:r>
              <a:rPr lang="en-US" b="1" dirty="0" smtClean="0"/>
              <a:t> </a:t>
            </a:r>
            <a:endParaRPr lang="en-US" dirty="0"/>
          </a:p>
        </p:txBody>
      </p:sp>
      <p:pic>
        <p:nvPicPr>
          <p:cNvPr id="4" name="Θέση περιεχομένου 3" descr="https://mongabay-images.s3.amazonaws.com/13/0723fsc-are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826" y="781878"/>
            <a:ext cx="11542644" cy="5963479"/>
          </a:xfrm>
          <a:prstGeom prst="rect">
            <a:avLst/>
          </a:prstGeom>
          <a:noFill/>
          <a:ln>
            <a:noFill/>
          </a:ln>
        </p:spPr>
      </p:pic>
    </p:spTree>
    <p:extLst>
      <p:ext uri="{BB962C8B-B14F-4D97-AF65-F5344CB8AC3E}">
        <p14:creationId xmlns:p14="http://schemas.microsoft.com/office/powerpoint/2010/main" val="214823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6278" y="106017"/>
            <a:ext cx="9657522" cy="530087"/>
          </a:xfrm>
        </p:spPr>
        <p:txBody>
          <a:bodyPr>
            <a:normAutofit fontScale="90000"/>
          </a:bodyPr>
          <a:lstStyle/>
          <a:p>
            <a:r>
              <a:rPr lang="en-US" b="1" dirty="0"/>
              <a:t>Global forest area certified to </a:t>
            </a:r>
            <a:r>
              <a:rPr lang="en-US" b="1" dirty="0" smtClean="0"/>
              <a:t>FSC</a:t>
            </a:r>
            <a:r>
              <a:rPr lang="el-GR" b="1" dirty="0" smtClean="0"/>
              <a:t> </a:t>
            </a:r>
            <a:r>
              <a:rPr lang="en-US" b="1" dirty="0"/>
              <a:t>1-8-2018 </a:t>
            </a:r>
            <a:endParaRPr lang="en-US" dirty="0"/>
          </a:p>
        </p:txBody>
      </p:sp>
      <p:pic>
        <p:nvPicPr>
          <p:cNvPr id="4" name="Θέση περιεχομένου 3" descr="Map source: FSC Internationa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4887" y="795131"/>
            <a:ext cx="11224590" cy="5830956"/>
          </a:xfrm>
          <a:prstGeom prst="rect">
            <a:avLst/>
          </a:prstGeom>
          <a:noFill/>
          <a:ln>
            <a:noFill/>
          </a:ln>
        </p:spPr>
      </p:pic>
    </p:spTree>
    <p:extLst>
      <p:ext uri="{BB962C8B-B14F-4D97-AF65-F5344CB8AC3E}">
        <p14:creationId xmlns:p14="http://schemas.microsoft.com/office/powerpoint/2010/main" val="119245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0087" y="365126"/>
            <a:ext cx="10823713" cy="602284"/>
          </a:xfrm>
        </p:spPr>
        <p:txBody>
          <a:bodyPr>
            <a:normAutofit fontScale="90000"/>
          </a:bodyPr>
          <a:lstStyle/>
          <a:p>
            <a:pPr algn="ctr"/>
            <a:r>
              <a:rPr lang="en-US" b="1" dirty="0" smtClean="0"/>
              <a:t>Global forest area certified to PEFC</a:t>
            </a:r>
            <a:r>
              <a:rPr lang="el-GR" b="1" dirty="0" smtClean="0"/>
              <a:t> </a:t>
            </a:r>
            <a:r>
              <a:rPr lang="en-US" b="1" dirty="0" smtClean="0"/>
              <a:t>1-8-2014 </a:t>
            </a:r>
            <a:endParaRPr lang="en-US" dirty="0"/>
          </a:p>
        </p:txBody>
      </p:sp>
      <p:pic>
        <p:nvPicPr>
          <p:cNvPr id="4" name="Θέση περιεχομένου 3" descr="ÎÏÎ¿ÏÎ­Î»ÎµÏÎ¼Î± ÎµÎ¹ÎºÏÎ½Î±Ï Î³Î¹Î± countries that don t recognize israe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134" y="1083502"/>
            <a:ext cx="11383618" cy="5489576"/>
          </a:xfrm>
          <a:prstGeom prst="rect">
            <a:avLst/>
          </a:prstGeom>
          <a:noFill/>
          <a:ln>
            <a:noFill/>
          </a:ln>
        </p:spPr>
      </p:pic>
    </p:spTree>
    <p:extLst>
      <p:ext uri="{BB962C8B-B14F-4D97-AF65-F5344CB8AC3E}">
        <p14:creationId xmlns:p14="http://schemas.microsoft.com/office/powerpoint/2010/main" val="13543411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1405</TotalTime>
  <Words>713</Words>
  <Application>Microsoft Office PowerPoint</Application>
  <PresentationFormat>Ευρεία οθόνη</PresentationFormat>
  <Paragraphs>81</Paragraphs>
  <Slides>18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Arial</vt:lpstr>
      <vt:lpstr>Calibri</vt:lpstr>
      <vt:lpstr>Century Gothic</vt:lpstr>
      <vt:lpstr>Symbol</vt:lpstr>
      <vt:lpstr>Times New Roman</vt:lpstr>
      <vt:lpstr>Wingdings 3</vt:lpstr>
      <vt:lpstr>Wisp</vt:lpstr>
      <vt:lpstr>Συστήματα περιβαλλοντικής διαχείρισης –FSC και PEFC</vt:lpstr>
      <vt:lpstr>ΔΑΣΗ – ΠΡΟΙΟΝΤΑ ΔΑΣΩΝ (ΞΥΛΕΙΑ)</vt:lpstr>
      <vt:lpstr>FSC και PEFC – Ποιες είναι οι διαφορές; </vt:lpstr>
      <vt:lpstr>FSC και PEFC</vt:lpstr>
      <vt:lpstr>Παρουσίαση του PowerPoint</vt:lpstr>
      <vt:lpstr>FSC-PEFC</vt:lpstr>
      <vt:lpstr>Global forest area certified to FSC 1-8-2012 </vt:lpstr>
      <vt:lpstr>Global forest area certified to FSC 1-8-2018 </vt:lpstr>
      <vt:lpstr>Global forest area certified to PEFC 1-8-2014 </vt:lpstr>
      <vt:lpstr>ΣΥΝΟΛΟ  PEFC + FSC </vt:lpstr>
      <vt:lpstr>ΣΥΝΟΛΟ  PEFC + FSC </vt:lpstr>
      <vt:lpstr> Παγκόσμιος χάρτης που απεικονίζει την πιο πρόσφατη σημερινή κατάσταση πιστοποίησης της αειφορικής διαχείρισης των δασών και των προϊόντων τους, σύμφωνα με το πρότυπο PEFC. (Έκδοση Νοέμβριος 2019).</vt:lpstr>
      <vt:lpstr>Πιστοποιημένα δάση (Ηα)  2016</vt:lpstr>
      <vt:lpstr>Τι συμβαίνει στην Ελλάδα;</vt:lpstr>
      <vt:lpstr>πρώτη πιστοποίηση δάσους στην Ελλάδα</vt:lpstr>
      <vt:lpstr>ΕΡΕΥΝΑ</vt:lpstr>
      <vt:lpstr>ΠΙΣΤΟΠΟΙΗΣΗ ΤΩΝ ΕΛΛΗΝΙΚΩΝ ΔΑΣΩΝ &amp; ΤΩΝ ΠΡΟΙΟΝΤΩΝ ΞΥΛΟΥ 2017- ΣΗΜΕΡΑ</vt:lpstr>
      <vt:lpstr>ΤΕΛΟΣ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περιβαλλοντικής διαχείρισης –ISO</dc:title>
  <dc:creator>stratos01</dc:creator>
  <cp:lastModifiedBy>user</cp:lastModifiedBy>
  <cp:revision>71</cp:revision>
  <dcterms:created xsi:type="dcterms:W3CDTF">2019-05-24T16:31:39Z</dcterms:created>
  <dcterms:modified xsi:type="dcterms:W3CDTF">2022-05-13T09:06:02Z</dcterms:modified>
</cp:coreProperties>
</file>