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8" r:id="rId4"/>
    <p:sldId id="260" r:id="rId5"/>
    <p:sldId id="269" r:id="rId6"/>
    <p:sldId id="274" r:id="rId7"/>
    <p:sldId id="257" r:id="rId8"/>
    <p:sldId id="270" r:id="rId9"/>
    <p:sldId id="273" r:id="rId10"/>
    <p:sldId id="258" r:id="rId11"/>
    <p:sldId id="259" r:id="rId12"/>
    <p:sldId id="275" r:id="rId13"/>
    <p:sldId id="262" r:id="rId14"/>
    <p:sldId id="272" r:id="rId15"/>
    <p:sldId id="263" r:id="rId16"/>
    <p:sldId id="264" r:id="rId17"/>
    <p:sldId id="265" r:id="rId18"/>
    <p:sldId id="266" r:id="rId19"/>
    <p:sldId id="271" r:id="rId20"/>
    <p:sldId id="267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02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08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144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456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245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662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0439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097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412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901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917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40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31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77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462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275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567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D0DC691-57EB-474D-89CE-8EE8141AA868}" type="datetimeFigureOut">
              <a:rPr lang="el-GR" smtClean="0"/>
              <a:t>2/3/2021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15EC9-6FAC-40B6-A1EB-5A951F81A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5778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hyperlink" Target="https://upload.wikimedia.org/wikipedia/commons/thumb/5/57/Wood_Fraxinus_excelsior.jpg/170px-Wood_Fraxinus_excelsio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dn.britannica.com/65/65265-004-B9D4496A/softwoods-hardwoods-variations-colour-figure-white-oak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hyperlink" Target="https://bleemoo.com/50-parts-of-a-tree-trunk-diagram-contemporary/parts-of-a-tree-trunk-diagram-strunk-blanks-newest-depict-fill-in-th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copy-uk.org.uk/mag/imgjan02/PJrings1.jp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67666" y="248575"/>
            <a:ext cx="9700334" cy="135828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ΔΟΜΗ ΚΑΙ ΙΔΙΟΤΗΤΕΣ ΞΥΛΟΥ</a:t>
            </a:r>
            <a:r>
              <a:rPr lang="en-US" sz="4000" dirty="0" smtClean="0"/>
              <a:t> - 1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ΜΑΚΡΟΣΚΟΠΙΚΑ ΧΑΡΑΚΤΗΡΙΣΤΙΚΑ</a:t>
            </a:r>
            <a:endParaRPr lang="el-GR" sz="4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216893" y="4777380"/>
            <a:ext cx="3000653" cy="861420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ΕΥΣΤΡ.</a:t>
            </a:r>
          </a:p>
          <a:p>
            <a:pPr algn="ctr"/>
            <a:r>
              <a:rPr lang="el-GR" b="1" dirty="0" smtClean="0"/>
              <a:t>ΜΑΡΤΙΟΣ 2021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6" y="2077375"/>
            <a:ext cx="3719744" cy="427155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56" y="1976679"/>
            <a:ext cx="4554430" cy="43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7836"/>
            <a:ext cx="9404723" cy="602688"/>
          </a:xfrm>
        </p:spPr>
        <p:txBody>
          <a:bodyPr/>
          <a:lstStyle/>
          <a:p>
            <a:pPr algn="ctr"/>
            <a:r>
              <a:rPr lang="el-GR" dirty="0" smtClean="0"/>
              <a:t>ΕΦΑΠΤΟΜΕΝΙΚΗ ΤΟΜΗ</a:t>
            </a:r>
            <a:endParaRPr lang="el-GR" dirty="0"/>
          </a:p>
        </p:txBody>
      </p:sp>
      <p:pic>
        <p:nvPicPr>
          <p:cNvPr id="4" name="Θέση περιεχομένου 3" descr="https://upload.wikimedia.org/wikipedia/commons/thumb/5/57/Wood_Fraxinus_excelsior.jpg/170px-Wood_Fraxinus_excelsior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1" y="3094241"/>
            <a:ext cx="2385287" cy="341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43" y="3580774"/>
            <a:ext cx="2537401" cy="293041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" y="186431"/>
            <a:ext cx="1466077" cy="245911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52" y="3426781"/>
            <a:ext cx="6254601" cy="323840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24" y="47835"/>
            <a:ext cx="2630729" cy="32004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97" y="1217826"/>
            <a:ext cx="2660342" cy="199525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88" y="818138"/>
            <a:ext cx="2539079" cy="26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9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4210" y="97655"/>
            <a:ext cx="2388093" cy="63919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ΑΚΤΙΝΙΚΗ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ΤΟΜΗ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38" y="177554"/>
            <a:ext cx="4909166" cy="66138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7" y="2561209"/>
            <a:ext cx="3236846" cy="415031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24" y="97655"/>
            <a:ext cx="2248053" cy="314314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4" y="97655"/>
            <a:ext cx="1447060" cy="210570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32" y="3375386"/>
            <a:ext cx="2931084" cy="33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0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" y="843379"/>
            <a:ext cx="3480046" cy="5859262"/>
          </a:xfrm>
        </p:spPr>
        <p:txBody>
          <a:bodyPr/>
          <a:lstStyle/>
          <a:p>
            <a:r>
              <a:rPr lang="en-US" sz="2000" dirty="0"/>
              <a:t>Temperate softwoods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left column) and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hardwoods </a:t>
            </a:r>
            <a:r>
              <a:rPr lang="en-US" sz="2000" dirty="0"/>
              <a:t>(right column),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selected </a:t>
            </a:r>
            <a:r>
              <a:rPr lang="en-US" sz="2000" dirty="0"/>
              <a:t>to highlight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natural </a:t>
            </a:r>
            <a:r>
              <a:rPr lang="en-US" sz="2000" dirty="0"/>
              <a:t>variations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colour and figure: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A) Douglas fir</a:t>
            </a:r>
            <a:r>
              <a:rPr lang="en-US" sz="2000" dirty="0" smtClean="0"/>
              <a:t>,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B) sugar pine,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C) redwood,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D) white oak,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E) American sycamore,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(F) black cherry.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Each </a:t>
            </a:r>
            <a:r>
              <a:rPr lang="en-US" sz="2000" dirty="0"/>
              <a:t>image shows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from left to right)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transverse</a:t>
            </a:r>
            <a:r>
              <a:rPr lang="en-US" sz="2000" dirty="0"/>
              <a:t>,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radial</a:t>
            </a:r>
            <a:r>
              <a:rPr lang="en-US" sz="2000" dirty="0"/>
              <a:t>, and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dirty="0" smtClean="0"/>
              <a:t>tangential </a:t>
            </a:r>
            <a:r>
              <a:rPr lang="en-US" sz="2000" dirty="0"/>
              <a:t>surfaces.</a:t>
            </a:r>
            <a:r>
              <a:rPr lang="el-GR" sz="2000" dirty="0"/>
              <a:t/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4" name="Εικόνα 3" descr="temperate softwoods and hardwoods selected to show variations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04" y="0"/>
            <a:ext cx="8700116" cy="6773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676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676" y="62145"/>
            <a:ext cx="6134470" cy="692457"/>
          </a:xfrm>
        </p:spPr>
        <p:txBody>
          <a:bodyPr/>
          <a:lstStyle/>
          <a:p>
            <a:r>
              <a:rPr lang="el-GR" dirty="0" smtClean="0"/>
              <a:t>ΕΓΚΑΡΔΙΟ –ΣΟΜΦΟ </a:t>
            </a:r>
            <a:endParaRPr lang="el-GR" dirty="0"/>
          </a:p>
        </p:txBody>
      </p:sp>
      <p:pic>
        <p:nvPicPr>
          <p:cNvPr id="2050" name="Picture 2" descr="https://workingbyhand.files.wordpress.com/2017/05/xsection1a.jpg?w=600&amp;h=4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08" y="876537"/>
            <a:ext cx="2960076" cy="22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6" y="3286970"/>
            <a:ext cx="4922599" cy="344424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51" y="3577702"/>
            <a:ext cx="5548545" cy="31535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6" y="876537"/>
            <a:ext cx="4566250" cy="228849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63" y="250199"/>
            <a:ext cx="3952413" cy="30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42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95310"/>
            <a:ext cx="6944297" cy="683580"/>
          </a:xfrm>
        </p:spPr>
        <p:txBody>
          <a:bodyPr/>
          <a:lstStyle/>
          <a:p>
            <a:pPr algn="ctr"/>
            <a:r>
              <a:rPr lang="el-GR" dirty="0" smtClean="0"/>
              <a:t>Σ</a:t>
            </a:r>
            <a:r>
              <a:rPr lang="en-US" dirty="0"/>
              <a:t>O</a:t>
            </a:r>
            <a:r>
              <a:rPr lang="el-GR" dirty="0" smtClean="0"/>
              <a:t>ΜΦΟ –ΕΓΚΑΡΔΙΟ ΞΥΛΟ </a:t>
            </a:r>
            <a:endParaRPr lang="el-GR" dirty="0"/>
          </a:p>
        </p:txBody>
      </p:sp>
      <p:pic>
        <p:nvPicPr>
          <p:cNvPr id="4" name="Θέση περιεχομένου 3" descr="Î£ÏÎµÏÎ¹ÎºÎ® ÎµÎ¹ÎºÏÎ½Î±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9" y="878890"/>
            <a:ext cx="3852909" cy="264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0" y="3689434"/>
            <a:ext cx="4015666" cy="300922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61" y="3071674"/>
            <a:ext cx="4038133" cy="29695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6" y="3071674"/>
            <a:ext cx="3402367" cy="26055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4" y="87667"/>
            <a:ext cx="2818660" cy="211399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02" y="878890"/>
            <a:ext cx="2589319" cy="19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6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3165" y="150919"/>
            <a:ext cx="2524958" cy="6107838"/>
          </a:xfrm>
        </p:spPr>
        <p:txBody>
          <a:bodyPr>
            <a:normAutofit/>
          </a:bodyPr>
          <a:lstStyle/>
          <a:p>
            <a:r>
              <a:rPr lang="el-GR" dirty="0" smtClean="0"/>
              <a:t>ΣΥΓΚΡΙΣΗ 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2400" dirty="0" smtClean="0"/>
              <a:t>ΠΛΑΤΥΦΥΛΛΟΥ </a:t>
            </a:r>
            <a:br>
              <a:rPr lang="el-GR" sz="2400" dirty="0" smtClean="0"/>
            </a:br>
            <a:r>
              <a:rPr lang="el-GR" sz="2400" dirty="0" smtClean="0"/>
              <a:t>ΚΩΝΟΦΟΡΟΥ</a:t>
            </a: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smtClean="0"/>
              <a:t>ΑΥΞ. ΔΑΚΤΥΛΙΟΙ</a:t>
            </a:r>
            <a:br>
              <a:rPr lang="el-GR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l-GR" sz="3100" dirty="0" smtClean="0"/>
              <a:t>ΠΡΩΙΜΟ</a:t>
            </a:r>
            <a:br>
              <a:rPr lang="el-GR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l-GR" sz="3100" dirty="0" smtClean="0"/>
              <a:t>ΟΨΙΜΟ</a:t>
            </a:r>
            <a:br>
              <a:rPr lang="el-GR" sz="3100" dirty="0" smtClean="0"/>
            </a:br>
            <a:endParaRPr lang="el-GR" sz="3100" dirty="0"/>
          </a:p>
        </p:txBody>
      </p:sp>
      <p:pic>
        <p:nvPicPr>
          <p:cNvPr id="3074" name="Picture 2" descr="Comparison of Hardwood and Softwood Display (501m) :: Nature Watch | Nature  Craft Projects &amp; Educational Products That Teach Children About Na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23" y="-1025686"/>
            <a:ext cx="9533877" cy="95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0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68676"/>
            <a:ext cx="10515600" cy="754602"/>
          </a:xfrm>
        </p:spPr>
        <p:txBody>
          <a:bodyPr/>
          <a:lstStyle/>
          <a:p>
            <a:pPr algn="ctr"/>
            <a:r>
              <a:rPr lang="el-GR" dirty="0" smtClean="0"/>
              <a:t>ΕΡΩΤΗΣΕΙΣ</a:t>
            </a:r>
            <a:endParaRPr lang="el-GR" dirty="0"/>
          </a:p>
        </p:txBody>
      </p:sp>
      <p:pic>
        <p:nvPicPr>
          <p:cNvPr id="4" name="Θέση περιεχομένου 3" descr="Parts of a tree trunk diagram strunk blanks newest depict fill in the  9054 Medium">
            <a:hlinkClick r:id="rId2" tooltip="&quot;Parts of a tree trunk diagram strunk blanks newest depict fill in the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6" y="1331651"/>
            <a:ext cx="5293680" cy="490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37" y="1331651"/>
            <a:ext cx="5913633" cy="52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59799"/>
            <a:ext cx="5846685" cy="754602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ΕΡΩΤΗΣΕΙΣ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89" y="1162976"/>
            <a:ext cx="5589255" cy="5420588"/>
          </a:xfrm>
          <a:prstGeom prst="rect">
            <a:avLst/>
          </a:prstGeom>
        </p:spPr>
      </p:pic>
      <p:pic>
        <p:nvPicPr>
          <p:cNvPr id="4" name="Εικόνα 3" descr="https://lh4.googleusercontent.com/proxy/Y4GmwTVzZbjnsaJuZeoT0QBJCZcFMH0sDaT9SBgOnHIQyB4TMRfpVZtk6fldMrYp2D_tL9Xk-bxvpMf_0wKCUhSAmaB7_N8Xnh5WQwM=s0-d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1" y="914401"/>
            <a:ext cx="5797118" cy="5814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48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94847"/>
          </a:xfrm>
        </p:spPr>
        <p:txBody>
          <a:bodyPr/>
          <a:lstStyle/>
          <a:p>
            <a:r>
              <a:rPr lang="el-GR" dirty="0"/>
              <a:t>ΕΡΩΤΗΣΕΙΣ</a:t>
            </a:r>
          </a:p>
        </p:txBody>
      </p:sp>
      <p:pic>
        <p:nvPicPr>
          <p:cNvPr id="1026" name="Picture 2" descr="http://r.fld.czu.cz/vyzkum/multimedia/timber_atlas/grafika/stromy/glossary/obr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0" y="1550247"/>
            <a:ext cx="5723137" cy="48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57" y="2050645"/>
            <a:ext cx="4598633" cy="42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75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71022"/>
            <a:ext cx="2913835" cy="701336"/>
          </a:xfrm>
        </p:spPr>
        <p:txBody>
          <a:bodyPr/>
          <a:lstStyle/>
          <a:p>
            <a:r>
              <a:rPr lang="el-GR" dirty="0" smtClean="0"/>
              <a:t>ΕΡΩΤΗΣΕΙΣ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46572" y="3219420"/>
            <a:ext cx="10515600" cy="4351338"/>
          </a:xfrm>
        </p:spPr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124" name="Picture 4" descr="oakbl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3" y="2823098"/>
            <a:ext cx="4924352" cy="379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46" y="71022"/>
            <a:ext cx="3936741" cy="268873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09" y="71022"/>
            <a:ext cx="3804081" cy="38040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57" y="4061589"/>
            <a:ext cx="4067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920" y="62145"/>
            <a:ext cx="6462944" cy="452760"/>
          </a:xfrm>
        </p:spPr>
        <p:txBody>
          <a:bodyPr/>
          <a:lstStyle/>
          <a:p>
            <a:r>
              <a:rPr lang="el-GR" sz="2800" b="1" dirty="0" smtClean="0"/>
              <a:t>ΑΝΑΤΟΜΙΑ </a:t>
            </a:r>
            <a:r>
              <a:rPr lang="en-US" sz="2800" b="1" dirty="0" smtClean="0"/>
              <a:t>–</a:t>
            </a:r>
            <a:r>
              <a:rPr lang="el-GR" sz="2800" b="1" dirty="0" smtClean="0"/>
              <a:t>ΛΕΙΤΟΥΡΓΙΑ ΔΕΝΔΡΟΥ</a:t>
            </a:r>
            <a:endParaRPr lang="el-GR" sz="28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10" y="-192968"/>
            <a:ext cx="5415990" cy="7027347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50920" y="648070"/>
            <a:ext cx="65605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ΜΥΕΛΩΔΕΙΣ ΑΚΤΙΝΕΣ</a:t>
            </a:r>
            <a:r>
              <a:rPr lang="el-GR" dirty="0" smtClean="0"/>
              <a:t>=Τροφοδοτούν τροφές (θρεπτικά στοιχεία) και νερό ακτινικά, αποθήκευση τροφών</a:t>
            </a:r>
          </a:p>
          <a:p>
            <a:r>
              <a:rPr lang="el-GR" b="1" dirty="0" smtClean="0"/>
              <a:t>ΕΝΤΕΡΙΩΝΗ =</a:t>
            </a:r>
          </a:p>
          <a:p>
            <a:r>
              <a:rPr lang="el-GR" b="1" dirty="0" smtClean="0"/>
              <a:t>ΕΤΗΣΙΟΙ ΑΥΞΗΤΙΚΟΙ ΔΑΧΤΥΛΙΟΙ </a:t>
            </a:r>
            <a:r>
              <a:rPr lang="el-GR" dirty="0" smtClean="0"/>
              <a:t>= Δείχνουν την ανάπτυξη, κανονικά ένας αυξητικός δακτύλιος ανά έτος </a:t>
            </a:r>
          </a:p>
          <a:p>
            <a:r>
              <a:rPr lang="el-GR" b="1" dirty="0" smtClean="0"/>
              <a:t>ΦΥΛΛΑ </a:t>
            </a:r>
            <a:r>
              <a:rPr lang="el-GR" dirty="0" smtClean="0"/>
              <a:t>= Προμηθεύουν άνθρακα από τον αέρα ,η κυρία πηγή τροφής του δενδρου, την οποία προμηθεύεται από την κάτω πλευρά των φύλλων.</a:t>
            </a:r>
          </a:p>
          <a:p>
            <a:r>
              <a:rPr lang="el-GR" b="1" dirty="0" smtClean="0"/>
              <a:t>ΕΓΚΑΡΔΙΟ ΞΥΛΟ (ΑΝΕΝΕΡΓΑ - ΝΕΚΡΑ ΚΥΤΤΑΡΑ) </a:t>
            </a:r>
            <a:r>
              <a:rPr lang="el-GR" dirty="0" smtClean="0"/>
              <a:t>= Υποστηρίζει την δομική στήριξη του δένδρου.</a:t>
            </a:r>
          </a:p>
          <a:p>
            <a:r>
              <a:rPr lang="el-GR" b="1" dirty="0" smtClean="0"/>
              <a:t>ΣΟΜΦΟ ΞΥΛΟ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Μεταφέρει τροφές και νερό προς τα άνω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b="1" dirty="0" smtClean="0"/>
              <a:t>ΚΑΜΒΙΟ </a:t>
            </a:r>
            <a:r>
              <a:rPr lang="el-GR" dirty="0" smtClean="0"/>
              <a:t>= η στρώση ανάπτυξης, κύτταρα διαιρούνται και σχηματίζουν φλοιό και ξύλο.</a:t>
            </a:r>
          </a:p>
          <a:p>
            <a:r>
              <a:rPr lang="el-GR" b="1" dirty="0" smtClean="0"/>
              <a:t>ΕΣΩΤΕΡΙΚ ΦΛΟΙΟΣ </a:t>
            </a:r>
            <a:r>
              <a:rPr lang="el-GR" dirty="0" smtClean="0"/>
              <a:t>=Μεταφέρει τροφές που παράγονται στα φύλλα προς τα κάτω στο κάμβιο και αποθηκεύονται στα κύτταρα.</a:t>
            </a:r>
          </a:p>
          <a:p>
            <a:r>
              <a:rPr lang="el-GR" b="1" dirty="0" smtClean="0"/>
              <a:t>ΕΞΩΤΕΡΙΚΟΣ ΦΛΟΙΟΣ </a:t>
            </a:r>
            <a:r>
              <a:rPr lang="el-GR" dirty="0" smtClean="0"/>
              <a:t>= </a:t>
            </a:r>
            <a:r>
              <a:rPr lang="el-GR" b="1" dirty="0"/>
              <a:t>ΑΝΕΝΕΡΓΑ - ΝΕΚΡΑ ΚΥΤΤΑΡΑ </a:t>
            </a:r>
            <a:r>
              <a:rPr lang="el-GR" dirty="0" smtClean="0"/>
              <a:t>προσφέρουν προστασία στον εσωτερικό φλοιό</a:t>
            </a:r>
          </a:p>
          <a:p>
            <a:r>
              <a:rPr lang="el-GR" b="1" dirty="0" smtClean="0"/>
              <a:t>ΕΔΑΦΟΣ </a:t>
            </a:r>
            <a:r>
              <a:rPr lang="el-GR" dirty="0" smtClean="0"/>
              <a:t>=  Τα βακτήρια και οι μύκητες καθιστούν διαθέσιμα τα θρεπτικά συστατικά</a:t>
            </a:r>
          </a:p>
          <a:p>
            <a:r>
              <a:rPr lang="el-GR" b="1" dirty="0" smtClean="0"/>
              <a:t>ΡΙΖΕΣ </a:t>
            </a:r>
            <a:r>
              <a:rPr lang="el-GR" dirty="0" smtClean="0"/>
              <a:t>= Απορροφούν στοιχεία τροφίμων μέσω λεπτών ριζικών τριχιδίων, επίσης παρέχουν στήριξη 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423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68676"/>
            <a:ext cx="9404723" cy="710213"/>
          </a:xfrm>
        </p:spPr>
        <p:txBody>
          <a:bodyPr/>
          <a:lstStyle/>
          <a:p>
            <a:pPr algn="ctr"/>
            <a:r>
              <a:rPr lang="el-GR" dirty="0"/>
              <a:t>ΕΡΩΤΗΣΕΙΣ</a:t>
            </a:r>
          </a:p>
        </p:txBody>
      </p:sp>
      <p:pic>
        <p:nvPicPr>
          <p:cNvPr id="4101" name="Picture 5" descr="https://www2.palomar.edu/users/warmstrong/images/muhuhu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7" y="878889"/>
            <a:ext cx="9541515" cy="588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4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654" y="142043"/>
            <a:ext cx="4387755" cy="1548645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 descr="Softwoods, Hardwoods, Sapwood, Pits, Fiber, Parenchyma, Tyloses, Resin  Canal, Grain, Texture, Figure - Forestrypedia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2" y="71021"/>
            <a:ext cx="5968753" cy="667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2" y="48826"/>
            <a:ext cx="5566661" cy="6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8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33165"/>
            <a:ext cx="7098437" cy="60368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ΑΝΑΤΟΜΙΑ ΞΥΛΟΥ</a:t>
            </a:r>
            <a:endParaRPr lang="el-GR" dirty="0"/>
          </a:p>
        </p:txBody>
      </p:sp>
      <p:pic>
        <p:nvPicPr>
          <p:cNvPr id="4" name="Θέση περιεχομένου 3" descr="A transverse slice of tree trunk, depicting major features visible to the unaided eye in transverse, radial, and tangential sections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834502"/>
            <a:ext cx="11174767" cy="590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4"/>
            <a:ext cx="4799120" cy="65607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ΤΟΜΕΣ ΞΥΛΟΥ</a:t>
            </a:r>
            <a:endParaRPr lang="el-GR" dirty="0"/>
          </a:p>
        </p:txBody>
      </p:sp>
      <p:pic>
        <p:nvPicPr>
          <p:cNvPr id="4" name="Θέση περιεχομένου 3" descr="http://www.jefpat.org/WoodAndCharcoalID/Images/LargeImages/Misc-wood/XSRT-poster-bw0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6" y="833630"/>
            <a:ext cx="5184558" cy="593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71" y="97654"/>
            <a:ext cx="5699463" cy="330249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20" y="3480047"/>
            <a:ext cx="6374167" cy="32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9395" y="115411"/>
            <a:ext cx="3773009" cy="523782"/>
          </a:xfrm>
        </p:spPr>
        <p:txBody>
          <a:bodyPr/>
          <a:lstStyle/>
          <a:p>
            <a:r>
              <a:rPr lang="el-GR" sz="3200" dirty="0" smtClean="0"/>
              <a:t>ΜΕΡΗ ΞΥΛΟΥ</a:t>
            </a:r>
            <a:endParaRPr lang="el-GR" sz="3200" dirty="0"/>
          </a:p>
        </p:txBody>
      </p:sp>
      <p:pic>
        <p:nvPicPr>
          <p:cNvPr id="6" name="Θέση περιεχομένου 5" descr="http://homepage.eircom.net/%7Ewoodworkwebsite/matwood/mtgraphs/grostr/3parts.g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6" y="639193"/>
            <a:ext cx="10475652" cy="612559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07184" y="1"/>
            <a:ext cx="5468645" cy="727968"/>
          </a:xfrm>
        </p:spPr>
        <p:txBody>
          <a:bodyPr/>
          <a:lstStyle/>
          <a:p>
            <a:pPr algn="ctr"/>
            <a:r>
              <a:rPr lang="el-GR" dirty="0" smtClean="0"/>
              <a:t>ΕΓΚΑΡΣΙΑ ΤΟΜΗ</a:t>
            </a:r>
            <a:endParaRPr lang="el-GR" dirty="0"/>
          </a:p>
        </p:txBody>
      </p:sp>
      <p:pic>
        <p:nvPicPr>
          <p:cNvPr id="4" name="Θέση περιεχομένου 3" descr="Σχετική εικόνα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2347350"/>
            <a:ext cx="6676847" cy="438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81" y="1136867"/>
            <a:ext cx="5183719" cy="509388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4" y="121693"/>
            <a:ext cx="1112769" cy="21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2043" y="585925"/>
            <a:ext cx="1376039" cy="3417903"/>
          </a:xfrm>
        </p:spPr>
        <p:txBody>
          <a:bodyPr>
            <a:normAutofit/>
          </a:bodyPr>
          <a:lstStyle/>
          <a:p>
            <a:pPr algn="ctr"/>
            <a:r>
              <a:rPr lang="el-GR" sz="2000" dirty="0" smtClean="0"/>
              <a:t>ΕΓΚΑΡΣΙΑ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l-GR" sz="2000" dirty="0" smtClean="0"/>
              <a:t>ΤΟΜΗ –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CROSS SECTION OF </a:t>
            </a:r>
            <a:br>
              <a:rPr lang="en-US" sz="2000" dirty="0" smtClean="0"/>
            </a:br>
            <a:r>
              <a:rPr lang="en-US" sz="2000" dirty="0" smtClean="0"/>
              <a:t>A </a:t>
            </a:r>
            <a:br>
              <a:rPr lang="en-US" sz="2000" dirty="0" smtClean="0"/>
            </a:br>
            <a:r>
              <a:rPr lang="en-US" sz="2000" dirty="0" smtClean="0"/>
              <a:t>TREE TRUNK</a:t>
            </a:r>
            <a:endParaRPr lang="el-GR" sz="20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67" y="0"/>
            <a:ext cx="10253709" cy="67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5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842" y="1438183"/>
            <a:ext cx="1961964" cy="1686757"/>
          </a:xfrm>
        </p:spPr>
        <p:txBody>
          <a:bodyPr/>
          <a:lstStyle/>
          <a:p>
            <a:r>
              <a:rPr lang="el-GR" sz="2400" b="1" dirty="0" smtClean="0"/>
              <a:t>ΕΓΚΑΡΣΙΑ ΤΟΜΗ</a:t>
            </a:r>
            <a:endParaRPr lang="el-GR" sz="2400" b="1" dirty="0"/>
          </a:p>
        </p:txBody>
      </p:sp>
      <p:pic>
        <p:nvPicPr>
          <p:cNvPr id="4" name="Θέση περιεχομένου 3" descr="http://www.jefpat.org/WoodAndCharcoalID/Images/LargeImages/Misc-wood/Morus-rubra-macro01-web-smal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44" y="0"/>
            <a:ext cx="9507986" cy="676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218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450</TotalTime>
  <Words>199</Words>
  <Application>Microsoft Office PowerPoint</Application>
  <PresentationFormat>Ευρεία οθόνη</PresentationFormat>
  <Paragraphs>33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Ιόν</vt:lpstr>
      <vt:lpstr>ΔΟΜΗ ΚΑΙ ΙΔΙΟΤΗΤΕΣ ΞΥΛΟΥ - 1 ΜΑΚΡΟΣΚΟΠΙΚΑ ΧΑΡΑΚΤΗΡΙΣΤΙΚΑ</vt:lpstr>
      <vt:lpstr>ΑΝΑΤΟΜΙΑ –ΛΕΙΤΟΥΡΓΙΑ ΔΕΝΔΡΟΥ</vt:lpstr>
      <vt:lpstr>Παρουσίαση του PowerPoint</vt:lpstr>
      <vt:lpstr>ΑΝΑΤΟΜΙΑ ΞΥΛΟΥ</vt:lpstr>
      <vt:lpstr>ΤΟΜΕΣ ΞΥΛΟΥ</vt:lpstr>
      <vt:lpstr>ΜΕΡΗ ΞΥΛΟΥ</vt:lpstr>
      <vt:lpstr>ΕΓΚΑΡΣΙΑ ΤΟΜΗ</vt:lpstr>
      <vt:lpstr>ΕΓΚΑΡΣΙΑ  ΤΟΜΗ –   CROSS SECTION OF  A  TREE TRUNK</vt:lpstr>
      <vt:lpstr>ΕΓΚΑΡΣΙΑ ΤΟΜΗ</vt:lpstr>
      <vt:lpstr>ΕΦΑΠΤΟΜΕΝΙΚΗ ΤΟΜΗ</vt:lpstr>
      <vt:lpstr>ΑΚΤΙΝΙΚΗ  ΤΟΜΗ</vt:lpstr>
      <vt:lpstr>Temperate softwoods  (left column) and  hardwoods (right column),  selected to highlight  natural variations  in colour and figure:  (A) Douglas fir, (B) sugar pine,  (C) redwood,  (D) white oak,  (E) American sycamore,  and (F) black cherry.  Each image shows  (from left to right)  transverse,  radial, and  tangential surfaces. </vt:lpstr>
      <vt:lpstr>ΕΓΚΑΡΔΙΟ –ΣΟΜΦΟ </vt:lpstr>
      <vt:lpstr>ΣOΜΦΟ –ΕΓΚΑΡΔΙΟ ΞΥΛΟ </vt:lpstr>
      <vt:lpstr>ΣΥΓΚΡΙΣΗ   ΠΛΑΤΥΦΥΛΛΟΥ  ΚΩΝΟΦΟΡΟΥ  ΑΥΞ. ΔΑΚΤΥΛΙΟΙ  ΠΡΩΙΜΟ  ΟΨΙΜΟ </vt:lpstr>
      <vt:lpstr>ΕΡΩΤΗΣΕΙΣ</vt:lpstr>
      <vt:lpstr>ΕΡΩΤΗΣΕΙΣ</vt:lpstr>
      <vt:lpstr>ΕΡΩΤΗΣΕΙΣ</vt:lpstr>
      <vt:lpstr>ΕΡΩΤΗΣΕΙΣ</vt:lpstr>
      <vt:lpstr>ΕΡΩΤΗΣΕΙΣ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ΔΟΜΗ ΚΑΙ ΙΔΙΟΤΗΤΕΣ ΞΥΛΟΥ ΜΑΚΡΟΣΚΟΠΙΚΑ ΧΑΡΑΚΤΗΡΙΣΤΙΚΑ</dc:title>
  <dc:creator>user</dc:creator>
  <cp:lastModifiedBy>user</cp:lastModifiedBy>
  <cp:revision>30</cp:revision>
  <dcterms:created xsi:type="dcterms:W3CDTF">2021-02-27T23:30:18Z</dcterms:created>
  <dcterms:modified xsi:type="dcterms:W3CDTF">2021-03-02T21:51:21Z</dcterms:modified>
</cp:coreProperties>
</file>