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72" r:id="rId3"/>
    <p:sldId id="262" r:id="rId4"/>
    <p:sldId id="271" r:id="rId5"/>
    <p:sldId id="257" r:id="rId6"/>
    <p:sldId id="258" r:id="rId7"/>
    <p:sldId id="263" r:id="rId8"/>
    <p:sldId id="259" r:id="rId9"/>
    <p:sldId id="260" r:id="rId10"/>
    <p:sldId id="261" r:id="rId11"/>
    <p:sldId id="268" r:id="rId12"/>
    <p:sldId id="269" r:id="rId13"/>
    <p:sldId id="270" r:id="rId14"/>
    <p:sldId id="264" r:id="rId15"/>
    <p:sldId id="265" r:id="rId16"/>
    <p:sldId id="266" r:id="rId17"/>
    <p:sldId id="267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4058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706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0116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4903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078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493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8435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3308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7737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3953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7321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323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36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0987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9297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3611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6674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77F6AEB-72F2-4C47-9CDD-B8643D9B86D6}" type="datetimeFigureOut">
              <a:rPr lang="el-GR" smtClean="0"/>
              <a:t>14/1/2021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E3991-183A-46A5-BED2-71A593E178C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02236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603683"/>
            <a:ext cx="9144000" cy="1447060"/>
          </a:xfrm>
        </p:spPr>
        <p:txBody>
          <a:bodyPr/>
          <a:lstStyle/>
          <a:p>
            <a:r>
              <a:rPr lang="el-GR" b="1" dirty="0" smtClean="0"/>
              <a:t>ΚΑΤΗΓΟΡΙΕΣ ΞΥΛΕΙΑΣ 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4287916" y="4216892"/>
            <a:ext cx="2610034" cy="104090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l-GR" b="1" dirty="0" smtClean="0"/>
              <a:t>ΑΙΔΙΝΙΔΗΣ ΕΥΣΤΡΑΤΙΟΣ</a:t>
            </a:r>
          </a:p>
          <a:p>
            <a:pPr algn="ctr"/>
            <a:r>
              <a:rPr lang="el-GR" b="1" dirty="0" smtClean="0"/>
              <a:t>ΔΕΚ 2020</a:t>
            </a:r>
            <a:endParaRPr lang="el-GR" b="1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18" y="2840854"/>
            <a:ext cx="4273251" cy="355116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950" y="2467992"/>
            <a:ext cx="4927107" cy="367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88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94804" y="115411"/>
            <a:ext cx="7750206" cy="781234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Ταξινόμηση – Ποιότητες κορμών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5311" y="896645"/>
            <a:ext cx="8682360" cy="5814873"/>
          </a:xfrm>
        </p:spPr>
        <p:txBody>
          <a:bodyPr>
            <a:noAutofit/>
          </a:bodyPr>
          <a:lstStyle/>
          <a:p>
            <a:r>
              <a:rPr lang="el-GR" sz="1400" b="1" dirty="0">
                <a:solidFill>
                  <a:schemeClr val="tx1"/>
                </a:solidFill>
              </a:rPr>
              <a:t>Σύμφωνα με </a:t>
            </a:r>
            <a:r>
              <a:rPr lang="el-GR" sz="1400" b="1" dirty="0" smtClean="0">
                <a:solidFill>
                  <a:schemeClr val="tx1"/>
                </a:solidFill>
              </a:rPr>
              <a:t>τα ευρωπαϊκά </a:t>
            </a:r>
            <a:r>
              <a:rPr lang="el-GR" sz="1400" b="1" dirty="0">
                <a:solidFill>
                  <a:schemeClr val="tx1"/>
                </a:solidFill>
              </a:rPr>
              <a:t>πρότυπα για κωνοφόρα (</a:t>
            </a:r>
            <a:r>
              <a:rPr lang="en-US" sz="1400" b="1" dirty="0">
                <a:solidFill>
                  <a:schemeClr val="tx1"/>
                </a:solidFill>
              </a:rPr>
              <a:t>EN</a:t>
            </a:r>
            <a:r>
              <a:rPr lang="el-GR" sz="1400" b="1" dirty="0">
                <a:solidFill>
                  <a:schemeClr val="tx1"/>
                </a:solidFill>
              </a:rPr>
              <a:t> 1927-1, 2008</a:t>
            </a:r>
            <a:r>
              <a:rPr lang="el-GR" sz="1400" b="1" dirty="0" smtClean="0">
                <a:solidFill>
                  <a:schemeClr val="tx1"/>
                </a:solidFill>
              </a:rPr>
              <a:t>) και </a:t>
            </a:r>
            <a:r>
              <a:rPr lang="el-GR" sz="1400" b="1" dirty="0">
                <a:solidFill>
                  <a:schemeClr val="tx1"/>
                </a:solidFill>
              </a:rPr>
              <a:t>πλατύφυλλα(</a:t>
            </a:r>
            <a:r>
              <a:rPr lang="en-US" sz="1400" b="1" dirty="0">
                <a:solidFill>
                  <a:schemeClr val="tx1"/>
                </a:solidFill>
              </a:rPr>
              <a:t>EN</a:t>
            </a:r>
            <a:r>
              <a:rPr lang="el-GR" sz="1400" b="1" dirty="0">
                <a:solidFill>
                  <a:schemeClr val="tx1"/>
                </a:solidFill>
              </a:rPr>
              <a:t> 1316- 1, 1997),</a:t>
            </a:r>
            <a:r>
              <a:rPr lang="el-GR" sz="1400" dirty="0">
                <a:solidFill>
                  <a:schemeClr val="tx1"/>
                </a:solidFill>
              </a:rPr>
              <a:t> η ταξινόμηση διακρίνει τέσσερις ποιοτικές </a:t>
            </a:r>
            <a:r>
              <a:rPr lang="el-GR" sz="1400" dirty="0" smtClean="0">
                <a:solidFill>
                  <a:schemeClr val="tx1"/>
                </a:solidFill>
              </a:rPr>
              <a:t>κλάσεις.</a:t>
            </a:r>
            <a:endParaRPr lang="el-GR" sz="1400" dirty="0">
              <a:solidFill>
                <a:schemeClr val="tx1"/>
              </a:solidFill>
            </a:endParaRPr>
          </a:p>
          <a:p>
            <a:r>
              <a:rPr lang="el-GR" sz="1400" b="1" dirty="0"/>
              <a:t>Ποιοτικές κλάσεις ταξινόμησης στρόγγυλης ξυλείας κωνοφόρων. </a:t>
            </a:r>
            <a:endParaRPr lang="el-GR" sz="1400" dirty="0"/>
          </a:p>
          <a:p>
            <a:pPr marL="541338" lvl="0"/>
            <a:r>
              <a:rPr lang="el-GR" sz="1400" b="1" dirty="0"/>
              <a:t>Ποιοτική κλάση Α Πρώτης ποιότητας ξυλεία</a:t>
            </a:r>
            <a:r>
              <a:rPr lang="el-GR" sz="1400" dirty="0"/>
              <a:t>. Ξυλεία κατάλληλη για όλες σχεδόν τις εφαρμογές. Ξυλεία εξαιρετικά καθαρή, χωρίς σφάλματα ή με ελάχιστα σφάλματα ήσσονος σημασίας. </a:t>
            </a:r>
          </a:p>
          <a:p>
            <a:pPr marL="541338" lvl="0"/>
            <a:r>
              <a:rPr lang="el-GR" sz="1400" b="1" dirty="0"/>
              <a:t>Ποιοτική κλάση Β Ξυλεία μέσης έως πρώτης ποιότητας</a:t>
            </a:r>
            <a:r>
              <a:rPr lang="el-GR" sz="1400" dirty="0"/>
              <a:t>. Κορμοτεμάχια υγιή, ευθυτενή, κυλινδρόμορφα, επιτρέπονται ρόζοι και άλλα σφάλματα σε μικρό βαθμό. </a:t>
            </a:r>
          </a:p>
          <a:p>
            <a:pPr marL="541338" lvl="0"/>
            <a:r>
              <a:rPr lang="el-GR" sz="1400" b="1" dirty="0"/>
              <a:t>Ποιοτική κλάση </a:t>
            </a:r>
            <a:r>
              <a:rPr lang="en-US" sz="1400" b="1" dirty="0"/>
              <a:t>C</a:t>
            </a:r>
            <a:r>
              <a:rPr lang="el-GR" sz="1400" b="1" dirty="0"/>
              <a:t> Ξυλεία χαμηλής έως μέτριας ποιότητας</a:t>
            </a:r>
            <a:r>
              <a:rPr lang="el-GR" sz="1400" dirty="0"/>
              <a:t>. Επιτρέπονται τα σφάλματα μέχρι του σημείου που δεν υποβαθμίζουν αισθητά τις φυσικές και μηχανικές ιδιότητες της ξυλείας. </a:t>
            </a:r>
          </a:p>
          <a:p>
            <a:pPr marL="541338" lvl="0"/>
            <a:r>
              <a:rPr lang="el-GR" sz="1400" b="1" dirty="0"/>
              <a:t>Ποιοτική κλάση </a:t>
            </a:r>
            <a:r>
              <a:rPr lang="en-US" sz="1400" b="1" dirty="0"/>
              <a:t>D</a:t>
            </a:r>
            <a:r>
              <a:rPr lang="el-GR" sz="1400" b="1" dirty="0"/>
              <a:t> Ξυλεία χαμηλής ποιότητας</a:t>
            </a:r>
            <a:r>
              <a:rPr lang="el-GR" sz="1400" dirty="0"/>
              <a:t>. Μπορεί να υποστεί πρίση και να αξιοποιηθεί σε ορισμένες εφαρμογές. Ξυλεία με κρίσιμο αριθμό σφαλμάτων που δεν μπορεί να ενταχθεί σε καμιά από τις προηγούμενες ποιοτικές κλάσεις </a:t>
            </a:r>
            <a:r>
              <a:rPr lang="en-US" sz="1400" dirty="0"/>
              <a:t>A</a:t>
            </a:r>
            <a:r>
              <a:rPr lang="el-GR" sz="1400" dirty="0"/>
              <a:t>, </a:t>
            </a:r>
            <a:r>
              <a:rPr lang="en-US" sz="1400" dirty="0"/>
              <a:t>B</a:t>
            </a:r>
            <a:r>
              <a:rPr lang="el-GR" sz="1400" dirty="0"/>
              <a:t> και </a:t>
            </a:r>
            <a:r>
              <a:rPr lang="en-US" sz="1400" dirty="0"/>
              <a:t>C</a:t>
            </a:r>
            <a:r>
              <a:rPr lang="el-GR" sz="1400" dirty="0"/>
              <a:t>. </a:t>
            </a:r>
          </a:p>
          <a:p>
            <a:r>
              <a:rPr lang="el-GR" sz="1400" b="1" dirty="0"/>
              <a:t>Ποιοτικές κλάσεις ταξινόμησης στρόγγυλης ξυλείας πλατυφύλλων (δρυός, οξιάς).</a:t>
            </a:r>
            <a:endParaRPr lang="el-GR" sz="1400" dirty="0"/>
          </a:p>
          <a:p>
            <a:pPr marL="541338" lvl="0" defTabSz="271463"/>
            <a:r>
              <a:rPr lang="el-GR" sz="1400" b="1" dirty="0"/>
              <a:t>Ποιοτική κλάση Α</a:t>
            </a:r>
            <a:r>
              <a:rPr lang="el-GR" sz="1400" dirty="0"/>
              <a:t> Ξυλεία εξαιρετικής ποιότητας </a:t>
            </a:r>
          </a:p>
          <a:p>
            <a:pPr marL="541338" lvl="0" defTabSz="271463"/>
            <a:r>
              <a:rPr lang="el-GR" sz="1400" b="1" dirty="0"/>
              <a:t>Ποιοτική κλάση Β</a:t>
            </a:r>
            <a:r>
              <a:rPr lang="el-GR" sz="1400" dirty="0"/>
              <a:t> Ξυλεία κανονικής ποιότητας </a:t>
            </a:r>
          </a:p>
          <a:p>
            <a:pPr marL="541338" lvl="0" defTabSz="271463"/>
            <a:r>
              <a:rPr lang="el-GR" sz="1400" b="1" dirty="0"/>
              <a:t>Ποιοτική κλάση </a:t>
            </a:r>
            <a:r>
              <a:rPr lang="en-US" sz="1400" b="1" dirty="0"/>
              <a:t>C</a:t>
            </a:r>
            <a:r>
              <a:rPr lang="el-GR" sz="1400" dirty="0"/>
              <a:t> Ξυλεία λιγότερο πολύτιμης ποιότητας </a:t>
            </a:r>
          </a:p>
          <a:p>
            <a:pPr marL="541338" lvl="0" defTabSz="271463"/>
            <a:r>
              <a:rPr lang="el-GR" sz="1400" b="1" dirty="0"/>
              <a:t>Ποιοτική κλάση </a:t>
            </a:r>
            <a:r>
              <a:rPr lang="en-US" sz="1400" b="1" dirty="0"/>
              <a:t>D</a:t>
            </a:r>
            <a:r>
              <a:rPr lang="el-GR" sz="1400" dirty="0"/>
              <a:t> Κορμοτεμάχια στρόγγυλης ξυλείας </a:t>
            </a:r>
            <a:r>
              <a:rPr lang="el-GR" sz="1400" dirty="0" smtClean="0"/>
              <a:t>που </a:t>
            </a:r>
            <a:r>
              <a:rPr lang="el-GR" sz="1400" dirty="0"/>
              <a:t>λόγω των σφαλμάτων που παρουσιάζουν δεν μπορούν να ενταχθούν σε καμιά από τις προηγούμενες ποιοτικές κλάσεις </a:t>
            </a:r>
            <a:r>
              <a:rPr lang="en-US" sz="1400" dirty="0"/>
              <a:t>A</a:t>
            </a:r>
            <a:r>
              <a:rPr lang="el-GR" sz="1400" dirty="0"/>
              <a:t>, </a:t>
            </a:r>
            <a:r>
              <a:rPr lang="en-US" sz="1400" dirty="0"/>
              <a:t>B</a:t>
            </a:r>
            <a:r>
              <a:rPr lang="el-GR" sz="1400" dirty="0"/>
              <a:t> και </a:t>
            </a:r>
            <a:r>
              <a:rPr lang="en-US" sz="1400" dirty="0"/>
              <a:t>C</a:t>
            </a:r>
            <a:r>
              <a:rPr lang="el-GR" sz="1400" dirty="0"/>
              <a:t>. Περισσότερο από 40% του όγκου του κορμοτεμαχίου είναι αξιοποιήσιμο ως τεχνική ξυλεία.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755" y="1083078"/>
            <a:ext cx="2795440" cy="490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30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6431" y="168677"/>
            <a:ext cx="5450889" cy="632386"/>
          </a:xfrm>
        </p:spPr>
        <p:txBody>
          <a:bodyPr/>
          <a:lstStyle/>
          <a:p>
            <a:r>
              <a:rPr lang="el-GR" dirty="0" smtClean="0"/>
              <a:t>Κορμοί Α ποιότητας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30315" y="906628"/>
            <a:ext cx="3236671" cy="7801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dirty="0" smtClean="0"/>
              <a:t>	Καστανιά	Οκουμέ	</a:t>
            </a:r>
            <a:r>
              <a:rPr lang="el-GR" sz="2000" dirty="0" smtClean="0"/>
              <a:t>Οξυά 			Δρυς </a:t>
            </a:r>
            <a:endParaRPr lang="el-GR" sz="20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422" y="3257138"/>
            <a:ext cx="4237087" cy="318238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31" y="1775534"/>
            <a:ext cx="2542252" cy="449432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248" y="3833082"/>
            <a:ext cx="4501756" cy="272514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063" y="415067"/>
            <a:ext cx="4338125" cy="3253593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972" y="906627"/>
            <a:ext cx="3258105" cy="224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09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6533" y="143155"/>
            <a:ext cx="5424255" cy="709101"/>
          </a:xfrm>
        </p:spPr>
        <p:txBody>
          <a:bodyPr/>
          <a:lstStyle/>
          <a:p>
            <a:r>
              <a:rPr lang="el-GR" dirty="0" smtClean="0"/>
              <a:t>Κορμοί β ποιότητας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99970" y="4065973"/>
            <a:ext cx="3861786" cy="2182426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Κερασιά (α, β) 	 Πεύκη (α, β )</a:t>
            </a:r>
          </a:p>
          <a:p>
            <a:pPr marL="0" indent="0">
              <a:buNone/>
            </a:pPr>
            <a:r>
              <a:rPr lang="el-GR" dirty="0" smtClean="0"/>
              <a:t>				Ελάτη </a:t>
            </a:r>
            <a:r>
              <a:rPr lang="el-GR" dirty="0"/>
              <a:t>( α</a:t>
            </a:r>
            <a:r>
              <a:rPr lang="el-GR" dirty="0" smtClean="0"/>
              <a:t>, β </a:t>
            </a:r>
            <a:r>
              <a:rPr lang="el-GR" dirty="0"/>
              <a:t>)</a:t>
            </a:r>
            <a:endParaRPr lang="el-GR" dirty="0" smtClean="0"/>
          </a:p>
          <a:p>
            <a:endParaRPr lang="el-GR" dirty="0"/>
          </a:p>
          <a:p>
            <a:pPr marL="0" indent="0">
              <a:buNone/>
            </a:pPr>
            <a:r>
              <a:rPr lang="el-GR" dirty="0" smtClean="0"/>
              <a:t>Ακακία 			Ερυθρελάτη</a:t>
            </a:r>
          </a:p>
          <a:p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32" y="3776322"/>
            <a:ext cx="4901609" cy="276172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7614" y="3552217"/>
            <a:ext cx="2267909" cy="302997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304" y="143155"/>
            <a:ext cx="3976385" cy="2975434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95" y="918517"/>
            <a:ext cx="4600591" cy="263370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970" y="248072"/>
            <a:ext cx="2322777" cy="369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67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04187" y="169978"/>
            <a:ext cx="2556768" cy="1499024"/>
          </a:xfrm>
        </p:spPr>
        <p:txBody>
          <a:bodyPr/>
          <a:lstStyle/>
          <a:p>
            <a:pPr algn="ctr"/>
            <a:r>
              <a:rPr lang="el-GR" dirty="0" smtClean="0"/>
              <a:t>Λεπτοί κορμοί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04188" y="1775534"/>
            <a:ext cx="2716566" cy="1464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Καστανιά - Σημύδα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smtClean="0"/>
              <a:t>Πεύκο</a:t>
            </a:r>
            <a:r>
              <a:rPr lang="en-US" dirty="0" smtClean="0"/>
              <a:t>-</a:t>
            </a:r>
            <a:r>
              <a:rPr lang="el-GR" dirty="0" smtClean="0"/>
              <a:t> Ελάτη </a:t>
            </a:r>
            <a:r>
              <a:rPr lang="en-US" dirty="0" smtClean="0"/>
              <a:t>-</a:t>
            </a:r>
            <a:r>
              <a:rPr lang="el-GR" dirty="0" smtClean="0"/>
              <a:t>Λεύκη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74" y="3475438"/>
            <a:ext cx="4110360" cy="309604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299" y="3613212"/>
            <a:ext cx="4035902" cy="302387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735" y="32594"/>
            <a:ext cx="3897296" cy="324792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4266" y="4181382"/>
            <a:ext cx="3366892" cy="2224226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631" y="245307"/>
            <a:ext cx="4310197" cy="284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22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35006" y="97655"/>
            <a:ext cx="10918794" cy="1038687"/>
          </a:xfrm>
        </p:spPr>
        <p:txBody>
          <a:bodyPr/>
          <a:lstStyle/>
          <a:p>
            <a:pPr algn="ctr"/>
            <a:r>
              <a:rPr lang="el-GR" dirty="0" smtClean="0"/>
              <a:t>Βιομηχανική ξυλεία</a:t>
            </a:r>
            <a:r>
              <a:rPr lang="en-US" dirty="0" smtClean="0"/>
              <a:t> – </a:t>
            </a:r>
            <a:r>
              <a:rPr lang="el-GR" dirty="0" smtClean="0"/>
              <a:t>ξυλεία θρυμματισμού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79" y="902518"/>
            <a:ext cx="4424471" cy="251936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485" y="3749796"/>
            <a:ext cx="4825849" cy="279350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90" y="1012055"/>
            <a:ext cx="5246702" cy="217170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11" y="3421880"/>
            <a:ext cx="4689130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48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80224" y="365125"/>
            <a:ext cx="527333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Βιομηχανική ξυλεία για εκτύλιξη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λεύκης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14" y="2607567"/>
            <a:ext cx="5096698" cy="382862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587" y="3433314"/>
            <a:ext cx="4145873" cy="310940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456" y="164780"/>
            <a:ext cx="4595674" cy="30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87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0920" y="77449"/>
            <a:ext cx="3339579" cy="1032261"/>
          </a:xfrm>
        </p:spPr>
        <p:txBody>
          <a:bodyPr/>
          <a:lstStyle/>
          <a:p>
            <a:r>
              <a:rPr lang="el-GR" dirty="0" smtClean="0"/>
              <a:t>Καυσόξυλα 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31" y="1254737"/>
            <a:ext cx="3034884" cy="466844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841" y="77449"/>
            <a:ext cx="4301971" cy="322647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874" y="3497520"/>
            <a:ext cx="3864745" cy="289855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622" y="301840"/>
            <a:ext cx="3465251" cy="2598938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921" y="3595456"/>
            <a:ext cx="3961891" cy="280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53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877016" y="816746"/>
            <a:ext cx="5476783" cy="873942"/>
          </a:xfrm>
        </p:spPr>
        <p:txBody>
          <a:bodyPr/>
          <a:lstStyle/>
          <a:p>
            <a:pPr algn="ctr"/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</a:rPr>
              <a:t>ΤΕΛΟΣ</a:t>
            </a:r>
            <a:endParaRPr lang="el-G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Κορμοί καστανιάς καθαρισμένοι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69476" y="2532032"/>
            <a:ext cx="5462422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40" y="2907918"/>
            <a:ext cx="5797118" cy="371806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421" y="145629"/>
            <a:ext cx="4527612" cy="26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33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7553" y="381696"/>
            <a:ext cx="2166799" cy="2583445"/>
          </a:xfrm>
        </p:spPr>
        <p:txBody>
          <a:bodyPr/>
          <a:lstStyle/>
          <a:p>
            <a:r>
              <a:rPr lang="el-GR" sz="2800" b="1" dirty="0" smtClean="0"/>
              <a:t>ΜΕΡΗ ΔΕΝΔΡΟΥ </a:t>
            </a:r>
            <a:br>
              <a:rPr lang="el-GR" sz="2800" b="1" dirty="0" smtClean="0"/>
            </a:br>
            <a:r>
              <a:rPr lang="el-GR" sz="2800" b="1" dirty="0" smtClean="0"/>
              <a:t>-ΠΟΙΟΤΗΤΕΣ</a:t>
            </a:r>
            <a:endParaRPr lang="el-GR" sz="2800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927" y="238946"/>
            <a:ext cx="4109713" cy="638422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215" y="263675"/>
            <a:ext cx="4851385" cy="633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7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7454" y="1"/>
            <a:ext cx="5619564" cy="683580"/>
          </a:xfrm>
        </p:spPr>
        <p:txBody>
          <a:bodyPr>
            <a:noAutofit/>
          </a:bodyPr>
          <a:lstStyle/>
          <a:p>
            <a:pPr algn="ctr"/>
            <a:r>
              <a:rPr lang="el-GR" sz="2400" b="1" dirty="0" smtClean="0"/>
              <a:t>ΜΕΡΗ ΤΟΥ ΔΕΝΔΡΟΥ ΚΑΙ ΟΙ ΧΡΗΣΕΙΣ</a:t>
            </a:r>
            <a:endParaRPr lang="el-GR" sz="2400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53" y="1580225"/>
            <a:ext cx="6039594" cy="458087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556" y="97654"/>
            <a:ext cx="5560034" cy="65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13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8677" y="124287"/>
            <a:ext cx="5539665" cy="417251"/>
          </a:xfrm>
        </p:spPr>
        <p:txBody>
          <a:bodyPr/>
          <a:lstStyle/>
          <a:p>
            <a:pPr algn="ctr"/>
            <a:r>
              <a:rPr lang="el-GR" sz="2000" b="1" dirty="0"/>
              <a:t>ΜΕΡΗ ΤΟΥ ΔΕΝΔΡΟΥ ΚΑΙ ΟΙ ΧΡΗΣΕΙΣ</a:t>
            </a:r>
            <a:endParaRPr lang="el-GR" sz="20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49" y="683580"/>
            <a:ext cx="4864962" cy="597473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202" y="238198"/>
            <a:ext cx="5453849" cy="642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89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42044"/>
            <a:ext cx="7453544" cy="754602"/>
          </a:xfrm>
        </p:spPr>
        <p:txBody>
          <a:bodyPr>
            <a:normAutofit/>
          </a:bodyPr>
          <a:lstStyle/>
          <a:p>
            <a:pPr algn="ctr"/>
            <a:r>
              <a:rPr lang="el-GR" dirty="0" smtClean="0"/>
              <a:t>Κατηγορίες </a:t>
            </a:r>
            <a:r>
              <a:rPr lang="el-GR" dirty="0"/>
              <a:t>ξυλείας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10718" y="896646"/>
            <a:ext cx="8513686" cy="2478461"/>
          </a:xfrm>
        </p:spPr>
        <p:txBody>
          <a:bodyPr>
            <a:normAutofit fontScale="85000" lnSpcReduction="10000"/>
          </a:bodyPr>
          <a:lstStyle/>
          <a:p>
            <a:r>
              <a:rPr lang="el-GR" sz="2400" dirty="0" smtClean="0"/>
              <a:t>Οι  βασικές κατηγορίες ξυλείας που παράγονται στο δάσος είναι: </a:t>
            </a:r>
          </a:p>
          <a:p>
            <a:r>
              <a:rPr lang="el-GR" sz="2400" b="1" dirty="0" smtClean="0"/>
              <a:t>Α η τεχνική ή χρήσιμη ξυλεία</a:t>
            </a:r>
            <a:r>
              <a:rPr lang="el-GR" sz="2400" dirty="0" smtClean="0"/>
              <a:t>. </a:t>
            </a:r>
            <a:r>
              <a:rPr lang="el-GR" sz="2400" b="1" dirty="0" smtClean="0"/>
              <a:t>( πριστηρίου )</a:t>
            </a:r>
          </a:p>
          <a:p>
            <a:r>
              <a:rPr lang="el-GR" sz="2400" b="1" dirty="0" smtClean="0"/>
              <a:t>Β. η βιομηχανική ξυλεία</a:t>
            </a:r>
            <a:r>
              <a:rPr lang="el-GR" sz="2400" dirty="0" smtClean="0"/>
              <a:t> με διάκριση σε </a:t>
            </a:r>
          </a:p>
          <a:p>
            <a:pPr marL="1970088"/>
            <a:r>
              <a:rPr lang="el-GR" sz="2400" b="1" dirty="0" smtClean="0"/>
              <a:t>α: ξυλεία κατασκευών (στρόγγυλη ξυλεία) και </a:t>
            </a:r>
            <a:endParaRPr lang="el-GR" sz="2400" dirty="0" smtClean="0"/>
          </a:p>
          <a:p>
            <a:pPr marL="1970088"/>
            <a:r>
              <a:rPr lang="el-GR" sz="2400" b="1" dirty="0" smtClean="0"/>
              <a:t>β: ξύλο θρυμματισμού, και </a:t>
            </a:r>
            <a:endParaRPr lang="el-GR" sz="2400" dirty="0" smtClean="0"/>
          </a:p>
          <a:p>
            <a:r>
              <a:rPr lang="el-GR" sz="2400" b="1" dirty="0" smtClean="0"/>
              <a:t>Γ. τα καυσόξυλα.</a:t>
            </a:r>
            <a:r>
              <a:rPr lang="el-GR" sz="2400" dirty="0" smtClean="0"/>
              <a:t> 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736" y="3157909"/>
            <a:ext cx="5273336" cy="323839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79" y="3523855"/>
            <a:ext cx="4714043" cy="298151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872" y="402038"/>
            <a:ext cx="3400147" cy="22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78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0920" y="79900"/>
            <a:ext cx="5974672" cy="692458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τεχνική ή χρήσιμη ξυλεία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7452" y="1278384"/>
            <a:ext cx="11096348" cy="4898579"/>
          </a:xfrm>
        </p:spPr>
        <p:txBody>
          <a:bodyPr/>
          <a:lstStyle/>
          <a:p>
            <a:r>
              <a:rPr lang="el-GR" dirty="0" smtClean="0"/>
              <a:t>Για πρίση στο πριστήριο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04" y="1980614"/>
            <a:ext cx="3389633" cy="451822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708" y="3763179"/>
            <a:ext cx="3886200" cy="260985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082" y="169944"/>
            <a:ext cx="4282825" cy="2864139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907" y="3327313"/>
            <a:ext cx="4151790" cy="3113843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1080" y="785483"/>
            <a:ext cx="3134891" cy="234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40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Χρήσιμη – τεχνική ξυλεία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11550" y="1358283"/>
            <a:ext cx="10093062" cy="4552939"/>
          </a:xfrm>
        </p:spPr>
        <p:txBody>
          <a:bodyPr/>
          <a:lstStyle/>
          <a:p>
            <a:r>
              <a:rPr lang="el-GR" dirty="0" smtClean="0"/>
              <a:t>Στρόγγυλη ξυλεία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288" y="2112886"/>
            <a:ext cx="5853344" cy="439000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50" y="2263807"/>
            <a:ext cx="5297750" cy="413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48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54602" y="221942"/>
            <a:ext cx="6640497" cy="878889"/>
          </a:xfrm>
        </p:spPr>
        <p:txBody>
          <a:bodyPr/>
          <a:lstStyle/>
          <a:p>
            <a:pPr algn="ctr"/>
            <a:r>
              <a:rPr lang="el-GR" b="1" dirty="0" smtClean="0"/>
              <a:t>τεχνική ή χρήσιμη ξυλεία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63984" y="1544714"/>
            <a:ext cx="6738152" cy="4953739"/>
          </a:xfrm>
        </p:spPr>
        <p:txBody>
          <a:bodyPr>
            <a:normAutofit/>
          </a:bodyPr>
          <a:lstStyle/>
          <a:p>
            <a:r>
              <a:rPr lang="el-GR" dirty="0"/>
              <a:t>Στην περίπτωση ακατέργαστης ξυλείας (στρόγγυλης ξυλείας), η αξιολόγηση των σφαλμάτων γίνεται επί της </a:t>
            </a:r>
            <a:r>
              <a:rPr lang="el-GR" b="1" dirty="0">
                <a:solidFill>
                  <a:srgbClr val="FFFF00"/>
                </a:solidFill>
              </a:rPr>
              <a:t>εξωτερικής επιφάνειας των κορμών ή κορμοτεμαχίων </a:t>
            </a:r>
            <a:r>
              <a:rPr lang="el-GR" dirty="0"/>
              <a:t>που αποφλοιώνονται στο δάσος (συνήθης πρακτική για τα κωνοφόρα στα ελληνικά δάση) ή παραμένουν έμφλοια (πλατύφυλλα) μέχρι την κατεργασία τους στις βιομηχανίες ξύλου. </a:t>
            </a:r>
          </a:p>
          <a:p>
            <a:r>
              <a:rPr lang="el-GR" dirty="0"/>
              <a:t>Η αξιολόγηση αυτή δεν μπορεί να περιλάβει αναλυτική παρουσίαση των σφαλμάτων στο εσωτερικό του ξύλου αλλά η εξωτερική ποιοτική κατάσταση μπορεί να θεωρηθεί ισχυρός δείκτης και της ποιότητας του εσωτερικού ξύλου. </a:t>
            </a:r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086" y="435006"/>
            <a:ext cx="4026359" cy="593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29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66331" y="204187"/>
            <a:ext cx="6676008" cy="559293"/>
          </a:xfrm>
        </p:spPr>
        <p:txBody>
          <a:bodyPr>
            <a:noAutofit/>
          </a:bodyPr>
          <a:lstStyle/>
          <a:p>
            <a:pPr algn="ctr"/>
            <a:r>
              <a:rPr lang="el-GR" sz="3200" dirty="0" smtClean="0"/>
              <a:t>ΣΦΑΛΜΑΤΑ ΣΤΡΟΓΓΥΛΗΣ ΞΥΛΕΙΑΣ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66331" y="941034"/>
            <a:ext cx="5983549" cy="5619565"/>
          </a:xfrm>
        </p:spPr>
        <p:txBody>
          <a:bodyPr>
            <a:normAutofit fontScale="55000" lnSpcReduction="20000"/>
          </a:bodyPr>
          <a:lstStyle/>
          <a:p>
            <a:r>
              <a:rPr lang="el-GR" sz="2600" dirty="0"/>
              <a:t>Η ταξινόμηση της ακατέργαστης στρόγγυλης ξυλείας μικρότερου ή μεγαλύτερου μήκους βάσει της ποιότητας λαμβάνει υπόψη τα παρακάτω κριτήρια: </a:t>
            </a:r>
          </a:p>
          <a:p>
            <a:r>
              <a:rPr lang="el-GR" sz="2600" b="1" dirty="0"/>
              <a:t>1. Καμπυλότητα:</a:t>
            </a:r>
            <a:r>
              <a:rPr lang="el-GR" sz="2600" dirty="0"/>
              <a:t> Εκφράζεται σε εκατοστά βέλους ανά μέτρο (μετρείται με διαίρεση του συνολικού βέλους σε εκατοστά με την απόσταση που χωρίζει τα δύο άκρα της καμπυλότητας εκφρασμένη σε μέτρα. </a:t>
            </a:r>
          </a:p>
          <a:p>
            <a:r>
              <a:rPr lang="el-GR" sz="2600" b="1" dirty="0"/>
              <a:t>2. Στρεψοΐνια:</a:t>
            </a:r>
            <a:r>
              <a:rPr lang="el-GR" sz="2600" dirty="0"/>
              <a:t> Εκφράζεται συνήθως σε μοίρες ή σε εκατοστά απόκλισης των ινών ανά μέτρο μήκους του κορμού ή του κορμοτεμαχίου. </a:t>
            </a:r>
          </a:p>
          <a:p>
            <a:r>
              <a:rPr lang="el-GR" sz="2600" b="1" dirty="0"/>
              <a:t>3. Κωνικομορφία:</a:t>
            </a:r>
            <a:r>
              <a:rPr lang="el-GR" sz="2600" dirty="0"/>
              <a:t> Εκφράζεται σε εκατοστά πτώσης της διαμέτρου ανά μέτρο μήκους του κορμού ή του κορμοτεμαχίου. </a:t>
            </a:r>
          </a:p>
          <a:p>
            <a:r>
              <a:rPr lang="el-GR" sz="2600" b="1" dirty="0"/>
              <a:t>4. Ρόζοι (σύμφυτοι ή χαλαροί):</a:t>
            </a:r>
            <a:r>
              <a:rPr lang="el-GR" sz="2600" dirty="0"/>
              <a:t> Ο βαθμός του σφάλματος εξαρτάται από τον αριθμό και το μέγεθος (διάμετρος) των ρόζων.</a:t>
            </a:r>
          </a:p>
          <a:p>
            <a:r>
              <a:rPr lang="el-GR" sz="2600" b="1" dirty="0"/>
              <a:t> 5. Έκκεντρη εντεριώνη. </a:t>
            </a:r>
            <a:endParaRPr lang="el-GR" sz="2600" dirty="0"/>
          </a:p>
          <a:p>
            <a:r>
              <a:rPr lang="el-GR" sz="2600" b="1" dirty="0"/>
              <a:t>6. Ξύλο ακανόνιστης δομής (θλιψιγενές </a:t>
            </a:r>
            <a:r>
              <a:rPr lang="el-GR" sz="2600" b="1" dirty="0" smtClean="0"/>
              <a:t>, </a:t>
            </a:r>
            <a:r>
              <a:rPr lang="el-GR" sz="2600" b="1" dirty="0"/>
              <a:t>εφελκυσμογενές ξύλο). </a:t>
            </a:r>
            <a:endParaRPr lang="el-GR" sz="2600" dirty="0"/>
          </a:p>
          <a:p>
            <a:r>
              <a:rPr lang="el-GR" sz="2600" b="1" dirty="0"/>
              <a:t>7. Περιμετρικές ακανονιστίες </a:t>
            </a:r>
            <a:r>
              <a:rPr lang="el-GR" sz="2600" dirty="0"/>
              <a:t>(π.χ. μη κυκλική διατομή). </a:t>
            </a:r>
          </a:p>
          <a:p>
            <a:r>
              <a:rPr lang="el-GR" sz="2600" b="1" dirty="0"/>
              <a:t>8. Ραγάδες περιφερειακές, κατά μήκος του κορμού, παγοραγάδες, κλπ. </a:t>
            </a:r>
            <a:endParaRPr lang="el-GR" sz="2600" dirty="0"/>
          </a:p>
          <a:p>
            <a:r>
              <a:rPr lang="el-GR" sz="2600" b="1" dirty="0"/>
              <a:t>9. </a:t>
            </a:r>
            <a:r>
              <a:rPr lang="el-GR" sz="2600" b="1" dirty="0" smtClean="0"/>
              <a:t>Μεταχρωματισμοί, προσβολές  κ.λ.π.</a:t>
            </a:r>
            <a:endParaRPr lang="el-GR" sz="2600" dirty="0"/>
          </a:p>
          <a:p>
            <a:r>
              <a:rPr lang="el-GR" sz="2600" b="1" dirty="0"/>
              <a:t>10. Άλλα σφάλματα. </a:t>
            </a:r>
            <a:endParaRPr lang="el-GR" sz="26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554" y="3737499"/>
            <a:ext cx="5505357" cy="296597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686" y="71022"/>
            <a:ext cx="1580041" cy="348892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339" y="71022"/>
            <a:ext cx="2610035" cy="34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026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1089</TotalTime>
  <Words>612</Words>
  <Application>Microsoft Office PowerPoint</Application>
  <PresentationFormat>Ευρεία οθόνη</PresentationFormat>
  <Paragraphs>60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Ιόν</vt:lpstr>
      <vt:lpstr>ΚΑΤΗΓΟΡΙΕΣ ΞΥΛΕΙΑΣ </vt:lpstr>
      <vt:lpstr>ΜΕΡΗ ΔΕΝΔΡΟΥ  -ΠΟΙΟΤΗΤΕΣ</vt:lpstr>
      <vt:lpstr>ΜΕΡΗ ΤΟΥ ΔΕΝΔΡΟΥ ΚΑΙ ΟΙ ΧΡΗΣΕΙΣ</vt:lpstr>
      <vt:lpstr>ΜΕΡΗ ΤΟΥ ΔΕΝΔΡΟΥ ΚΑΙ ΟΙ ΧΡΗΣΕΙΣ</vt:lpstr>
      <vt:lpstr>Κατηγορίες ξυλείας</vt:lpstr>
      <vt:lpstr>τεχνική ή χρήσιμη ξυλεία</vt:lpstr>
      <vt:lpstr>Χρήσιμη – τεχνική ξυλεία</vt:lpstr>
      <vt:lpstr>τεχνική ή χρήσιμη ξυλεία</vt:lpstr>
      <vt:lpstr>ΣΦΑΛΜΑΤΑ ΣΤΡΟΓΓΥΛΗΣ ΞΥΛΕΙΑΣ</vt:lpstr>
      <vt:lpstr>Ταξινόμηση – Ποιότητες κορμών</vt:lpstr>
      <vt:lpstr>Κορμοί Α ποιότητας </vt:lpstr>
      <vt:lpstr>Κορμοί β ποιότητας </vt:lpstr>
      <vt:lpstr>Λεπτοί κορμοί</vt:lpstr>
      <vt:lpstr>Βιομηχανική ξυλεία – ξυλεία θρυμματισμού</vt:lpstr>
      <vt:lpstr>Βιομηχανική ξυλεία για εκτύλιξη</vt:lpstr>
      <vt:lpstr>Καυσόξυλα </vt:lpstr>
      <vt:lpstr>ΤΕΛΟΣ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ΚΑΤΗΓΟΡΙΕΣ ΞΥΛΕΙΑΣ</dc:title>
  <dc:creator>user</dc:creator>
  <cp:lastModifiedBy>user</cp:lastModifiedBy>
  <cp:revision>33</cp:revision>
  <dcterms:created xsi:type="dcterms:W3CDTF">2020-11-23T10:13:02Z</dcterms:created>
  <dcterms:modified xsi:type="dcterms:W3CDTF">2021-01-14T11:39:59Z</dcterms:modified>
</cp:coreProperties>
</file>