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5" r:id="rId8"/>
    <p:sldId id="261" r:id="rId9"/>
    <p:sldId id="262" r:id="rId10"/>
    <p:sldId id="263" r:id="rId11"/>
    <p:sldId id="278" r:id="rId12"/>
    <p:sldId id="281" r:id="rId13"/>
    <p:sldId id="265" r:id="rId14"/>
    <p:sldId id="264" r:id="rId15"/>
    <p:sldId id="266" r:id="rId16"/>
    <p:sldId id="279" r:id="rId17"/>
    <p:sldId id="267" r:id="rId18"/>
    <p:sldId id="268" r:id="rId19"/>
    <p:sldId id="282" r:id="rId20"/>
    <p:sldId id="270" r:id="rId21"/>
    <p:sldId id="284" r:id="rId22"/>
    <p:sldId id="283" r:id="rId23"/>
    <p:sldId id="271" r:id="rId24"/>
    <p:sldId id="272" r:id="rId25"/>
    <p:sldId id="273" r:id="rId26"/>
    <p:sldId id="274" r:id="rId27"/>
    <p:sldId id="275" r:id="rId28"/>
    <p:sldId id="286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7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4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B34822-B7C4-4B4B-AB9E-458C4FE2DC8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2B57-A97C-4AE1-BB62-B6DD3D29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4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-database.com/wood-articles/specific-gravity/" TargetMode="External"/><Relationship Id="rId7" Type="http://schemas.openxmlformats.org/officeDocument/2006/relationships/image" Target="../media/image54.png"/><Relationship Id="rId2" Type="http://schemas.openxmlformats.org/officeDocument/2006/relationships/hyperlink" Target="https://www.wood-database.com/wood-articles/average-dried-weig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od-database.com/wood-articles/crushing-strength/" TargetMode="External"/><Relationship Id="rId5" Type="http://schemas.openxmlformats.org/officeDocument/2006/relationships/hyperlink" Target="https://www.wood-database.com/wood-articles/modulus-of-rupture/" TargetMode="External"/><Relationship Id="rId4" Type="http://schemas.openxmlformats.org/officeDocument/2006/relationships/hyperlink" Target="https://www.wood-database.com/wood-articles/janka-hardnes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08373" y="949911"/>
            <a:ext cx="11028253" cy="1722268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/>
              <a:t>ΜΗΧΑΝΙΚΕΣ ΙΔΙΟΤΗΤΕΣ ΤΗΣ ΞΥΛΕΙΑΣ ΚΑΙ ΤΩΝ ΠΡΟΙΟΝΤΩΝ </a:t>
            </a:r>
            <a:r>
              <a:rPr lang="el-GR" sz="4800" b="1" dirty="0" smtClean="0"/>
              <a:t>ΤΗΣ</a:t>
            </a:r>
            <a:endParaRPr lang="en-US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8587" y="4412974"/>
            <a:ext cx="4793942" cy="844826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ΑΙΔΙΝΙΔΗΣ ΕΥΣΤΡ.</a:t>
            </a:r>
          </a:p>
          <a:p>
            <a:pPr algn="ctr"/>
            <a:r>
              <a:rPr lang="el-GR" b="1" dirty="0" smtClean="0"/>
              <a:t>ΑΠΡΙΛΙΟΣ . 2021</a:t>
            </a:r>
            <a:endParaRPr lang="en-US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76" y="2883531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5530" y="365126"/>
            <a:ext cx="9978887" cy="907084"/>
          </a:xfrm>
        </p:spPr>
        <p:txBody>
          <a:bodyPr/>
          <a:lstStyle/>
          <a:p>
            <a:pPr algn="ctr"/>
            <a:r>
              <a:rPr lang="el-GR" b="1" dirty="0"/>
              <a:t>ΑΝΤΟΧΗ ΣΕ ΔΙΑΤΜΗΣΗ </a:t>
            </a:r>
            <a:r>
              <a:rPr lang="en-US" dirty="0"/>
              <a:t>Shear </a:t>
            </a:r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5530" y="3816625"/>
            <a:ext cx="11834192" cy="291547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ΑΝΤΟΧΗ ΣΕ ΔΙΑΤΜΗΣΗ ΠΑΡΑΛΛΗΛΑ ΣΤΙΣ ΙΝΕΣ</a:t>
            </a:r>
            <a:r>
              <a:rPr lang="el-GR" b="1" dirty="0"/>
              <a:t> </a:t>
            </a:r>
            <a:r>
              <a:rPr lang="el-GR" dirty="0"/>
              <a:t>Shear strength parallel to grain</a:t>
            </a:r>
            <a:endParaRPr lang="en-US" dirty="0"/>
          </a:p>
          <a:p>
            <a:r>
              <a:rPr lang="el-GR" dirty="0"/>
              <a:t>ΑΝΤΟΧΗ ΣΕ ΔΙΑΤΜΗΣΗ ΚΑΘΕΤΑ  ΣΤΙΣ ΙΝΕΣ</a:t>
            </a:r>
            <a:r>
              <a:rPr lang="el-GR" b="1" dirty="0"/>
              <a:t> </a:t>
            </a:r>
            <a:r>
              <a:rPr lang="en-US" dirty="0"/>
              <a:t>Shear strength perpendicular to grain</a:t>
            </a:r>
          </a:p>
          <a:p>
            <a:r>
              <a:rPr lang="el-GR" dirty="0"/>
              <a:t>ΑΝΤΟΧΗ ΣΕ ΔΙΑΤΜΗΣΗ ΥΠΟ ΓΩΝΙΑ</a:t>
            </a:r>
            <a:r>
              <a:rPr lang="en-US" dirty="0"/>
              <a:t>  </a:t>
            </a:r>
            <a:r>
              <a:rPr lang="el-GR" dirty="0"/>
              <a:t>ΣΤΙΣ ΙΝΕΣ</a:t>
            </a:r>
            <a:r>
              <a:rPr lang="en-US" dirty="0"/>
              <a:t> Shear Stress 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l-GR" dirty="0"/>
              <a:t>Κυλιόμενη</a:t>
            </a:r>
            <a:r>
              <a:rPr lang="en-US" dirty="0"/>
              <a:t> 20% </a:t>
            </a:r>
            <a:r>
              <a:rPr lang="el-GR" dirty="0"/>
              <a:t>της παράλληλης</a:t>
            </a:r>
            <a:r>
              <a:rPr lang="en-US" dirty="0"/>
              <a:t>) </a:t>
            </a:r>
          </a:p>
          <a:p>
            <a:r>
              <a:rPr lang="el-GR" dirty="0"/>
              <a:t>ΑΝΤΟΧΗ ΣΕ ΔΙΑΤΜΗΣΗ ΚΥΛΙΟΜΕΝΗ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αντοχή σε διάτμηση διακρίνεται σε αξονική , εγκάρσια, λοξή, και κυλιόμενη. Πιο σημαντική μεταξύ τους είναι η αντοχή σε αξονική διάτμηση ( 5- 20 Ν/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) ενώ μεγαλύτερη έως 4 φορές είναι η εγκάρσια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b="1" dirty="0"/>
              <a:t>ΜΕΤΡΟ ΔΙΑΤΜΗΣΗΣ </a:t>
            </a:r>
            <a:r>
              <a:rPr lang="en-US" b="1" dirty="0"/>
              <a:t>Modulus of Rigidity</a:t>
            </a:r>
          </a:p>
          <a:p>
            <a:endParaRPr lang="el-GR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7" y="1563487"/>
            <a:ext cx="3080552" cy="16474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50" y="1643270"/>
            <a:ext cx="2607586" cy="170014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242" y="1643271"/>
            <a:ext cx="2811273" cy="15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287" y="284085"/>
            <a:ext cx="9825547" cy="1474837"/>
          </a:xfrm>
        </p:spPr>
        <p:txBody>
          <a:bodyPr/>
          <a:lstStyle/>
          <a:p>
            <a:r>
              <a:rPr lang="el-GR" b="1" dirty="0"/>
              <a:t>ΑΝΤΟΧΗ ΣΕ ΣΧΙΣΗ </a:t>
            </a:r>
            <a:r>
              <a:rPr lang="en-US" dirty="0"/>
              <a:t>Cleavage strength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splitting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9842" y="5039452"/>
            <a:ext cx="11308479" cy="131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αντοχή σε σχίση αναφέρεται όταν οι δυνάμεις λειτουργούν σε μορφή σφήνας. Είναι μεγαλύτερη σε εφαπτομενική διεύθυνση μετά σε ακτινική (λόγω ακτίνων ) κα μικρότερη στην εγκάρσια. Έχει σημασία </a:t>
            </a:r>
            <a:r>
              <a:rPr lang="el-GR" dirty="0" smtClean="0"/>
              <a:t>στο τεμαχισμό καυσόξυλων </a:t>
            </a:r>
            <a:r>
              <a:rPr lang="el-GR" dirty="0"/>
              <a:t>, είσοδος καρφιών και </a:t>
            </a:r>
            <a:r>
              <a:rPr lang="el-GR" dirty="0" smtClean="0"/>
              <a:t>βίδες κλπ.</a:t>
            </a:r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38" y="2001248"/>
            <a:ext cx="2134453" cy="255749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626" y="2097470"/>
            <a:ext cx="4058923" cy="26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7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831"/>
          </a:xfrm>
        </p:spPr>
        <p:txBody>
          <a:bodyPr/>
          <a:lstStyle/>
          <a:p>
            <a:pPr algn="ctr"/>
            <a:r>
              <a:rPr lang="en-US" b="1" dirty="0"/>
              <a:t>Torsion Strength</a:t>
            </a:r>
            <a:r>
              <a:rPr lang="en-US" dirty="0"/>
              <a:t> </a:t>
            </a:r>
            <a:r>
              <a:rPr lang="el-GR" dirty="0"/>
              <a:t>=Αντοχή σε στρέψη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785" y="1970843"/>
            <a:ext cx="3185242" cy="32019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54" y="1750418"/>
            <a:ext cx="2312689" cy="342481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325218" y="5664238"/>
            <a:ext cx="902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στρέψη είναι η συστροφή ενός αντικειμένου λόγω της εφαρμοζόμενης ροπής 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084" y="2035324"/>
            <a:ext cx="4706178" cy="31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7351" y="185531"/>
            <a:ext cx="11470336" cy="1505158"/>
          </a:xfrm>
        </p:spPr>
        <p:txBody>
          <a:bodyPr>
            <a:normAutofit/>
          </a:bodyPr>
          <a:lstStyle/>
          <a:p>
            <a:r>
              <a:rPr lang="el-GR" b="1" dirty="0"/>
              <a:t>ΑΝΤΟΧΗ  ΣΕ ΚΡΟΥΣΗ </a:t>
            </a:r>
            <a:r>
              <a:rPr lang="el-GR" dirty="0"/>
              <a:t> (Δυναμική αντοχή) </a:t>
            </a:r>
            <a:r>
              <a:rPr lang="en-US" b="1" dirty="0" smtClean="0"/>
              <a:t>Impact </a:t>
            </a:r>
            <a:r>
              <a:rPr lang="en-US" b="1" dirty="0"/>
              <a:t>Strength = Toughness 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758" y="1553592"/>
            <a:ext cx="7974076" cy="50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3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2963" y="159798"/>
            <a:ext cx="11638625" cy="790113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ΑΝΤΟΧΗ ΣΕ ΚΑΜΨΗ </a:t>
            </a:r>
            <a:r>
              <a:rPr lang="en-US" dirty="0"/>
              <a:t>bending resistance- strength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704521"/>
            <a:ext cx="10515600" cy="1472441"/>
          </a:xfrm>
        </p:spPr>
        <p:txBody>
          <a:bodyPr>
            <a:normAutofit/>
          </a:bodyPr>
          <a:lstStyle/>
          <a:p>
            <a:r>
              <a:rPr lang="el-GR" dirty="0"/>
              <a:t>Η αντοχή σε κάμψη είναι η σημαντικότερη από όλες τις αντοχές για διάφορες δομικές κατασκευές . Εκφράζεται με το μέτρο θραύσης  ( 45- 200 Ν/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 </a:t>
            </a:r>
            <a:r>
              <a:rPr lang="el-GR" dirty="0" smtClean="0"/>
              <a:t>)</a:t>
            </a:r>
          </a:p>
          <a:p>
            <a:pPr marL="0" indent="0" algn="ctr">
              <a:buNone/>
            </a:pPr>
            <a:r>
              <a:rPr lang="el-GR" b="1" dirty="0"/>
              <a:t>ΜΕΤΡΟ ΚΑΜΨΗΣ </a:t>
            </a:r>
            <a:r>
              <a:rPr lang="en-US" b="1" dirty="0"/>
              <a:t>Modulus of rupture MOR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6" y="2300271"/>
            <a:ext cx="3000711" cy="175444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471" y="852257"/>
            <a:ext cx="6222329" cy="38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ΕΛΑΣΤΙΚΟΤΗΤΑ </a:t>
            </a:r>
            <a:r>
              <a:rPr lang="en-US" dirty="0" smtClean="0"/>
              <a:t>Elasticity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1061" y="1431236"/>
            <a:ext cx="11343861" cy="5155094"/>
          </a:xfrm>
        </p:spPr>
        <p:txBody>
          <a:bodyPr>
            <a:normAutofit/>
          </a:bodyPr>
          <a:lstStyle/>
          <a:p>
            <a:r>
              <a:rPr lang="el-GR" b="1" dirty="0"/>
              <a:t>Ελαστικότητα</a:t>
            </a:r>
            <a:r>
              <a:rPr lang="el-GR" dirty="0"/>
              <a:t> είναι η ιδιότητα υλικών σωμάτων να επανέρχονται στο αρχικό τους σχήμα μετά από άσκηση εξωτερικής </a:t>
            </a:r>
            <a:r>
              <a:rPr lang="el-GR" dirty="0" smtClean="0"/>
              <a:t>τάσης. Ελαστικά </a:t>
            </a:r>
            <a:r>
              <a:rPr lang="el-GR" dirty="0"/>
              <a:t>είναι τα σώματα στα οποία αποκαθίσταται το αρχικό τους σχήμα όταν μηδενίζεται η τάση που εφαρμόζεται σ' αυτά ενώ πλαστικά είναι τα σώματα που η παραμόρφωση που έχουν δεχτεί παραμένει μόνιμα. Η ελαστικότητα των σωμάτων χαρακτηρίζεται από ένα φυσικό μέγεθος, γνωστό ως μέτρο ελαστικότητας.</a:t>
            </a:r>
            <a:endParaRPr lang="en-US" dirty="0"/>
          </a:p>
          <a:p>
            <a:r>
              <a:rPr lang="el-GR" dirty="0"/>
              <a:t>Κάθε υλικό σώμα με την άσκηση </a:t>
            </a:r>
            <a:r>
              <a:rPr lang="el-GR" dirty="0" smtClean="0"/>
              <a:t>τάσης, </a:t>
            </a:r>
            <a:r>
              <a:rPr lang="el-GR" dirty="0"/>
              <a:t>δηλαδή δύναμης ανά μονάδα διατομής, παραμορφώνεται. Για μικρές τάσεις η παραμόρφωση είναι ανάλογη της τάσης που εφαρμόζεται. Ο λόγος της τάσης προς την παραμόρφωση σε κάθε σώμα είναι σταθερός και ονομάζεται </a:t>
            </a:r>
            <a:r>
              <a:rPr lang="el-GR" b="1" dirty="0"/>
              <a:t>μέτρο ελαστικότητας</a:t>
            </a:r>
            <a:r>
              <a:rPr lang="el-GR" dirty="0"/>
              <a:t>. Το μέτρο ελαστικότητας εξαρτάται από το υλικό που παραμορφώνεται και την φύση της παραμόρφωσης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pPr marL="0" indent="0" algn="ctr">
              <a:buNone/>
            </a:pPr>
            <a:r>
              <a:rPr lang="el-GR" b="1" dirty="0"/>
              <a:t>ΜΕΤΡΟ ΕΛΑΣΤΙΚΟΤΗΤΑΣ </a:t>
            </a:r>
            <a:r>
              <a:rPr lang="en-US" b="1" dirty="0"/>
              <a:t>Modulus of Elasticity (MOE or E)</a:t>
            </a:r>
          </a:p>
          <a:p>
            <a:endParaRPr lang="el-GR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9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1548" y="92766"/>
            <a:ext cx="6135756" cy="8926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Διάγραμμα μεταξύ φόρτισης και παραμόρφωσης.</a:t>
            </a:r>
            <a:endParaRPr lang="en-US" sz="24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6" y="1065320"/>
            <a:ext cx="6090082" cy="563351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427304" y="727969"/>
            <a:ext cx="52645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Load </a:t>
            </a:r>
            <a:r>
              <a:rPr lang="el-GR" dirty="0" smtClean="0"/>
              <a:t>= φορτίο </a:t>
            </a:r>
            <a:r>
              <a:rPr lang="el-GR" b="1" dirty="0" smtClean="0"/>
              <a:t>Stress </a:t>
            </a:r>
            <a:r>
              <a:rPr lang="el-GR" dirty="0" smtClean="0"/>
              <a:t>=αντοχή</a:t>
            </a:r>
          </a:p>
          <a:p>
            <a:r>
              <a:rPr lang="el-GR" b="1" dirty="0" smtClean="0"/>
              <a:t>Deflection</a:t>
            </a:r>
            <a:r>
              <a:rPr lang="el-GR" dirty="0" smtClean="0"/>
              <a:t> = εκτροπή, παραμόρφωση</a:t>
            </a:r>
          </a:p>
          <a:p>
            <a:r>
              <a:rPr lang="el-GR" b="1" dirty="0" smtClean="0"/>
              <a:t>Strain </a:t>
            </a:r>
            <a:r>
              <a:rPr lang="el-GR" dirty="0" smtClean="0"/>
              <a:t>= ένταση, μηχανική καταπόνηση</a:t>
            </a:r>
          </a:p>
          <a:p>
            <a:r>
              <a:rPr lang="el-GR" b="1" dirty="0" smtClean="0"/>
              <a:t>Elastic zone </a:t>
            </a:r>
            <a:r>
              <a:rPr lang="el-GR" dirty="0" smtClean="0"/>
              <a:t>= Ελαστική ζώνη, το παραμορφωμένο ξύλο, επανέρχεται στην αρχική του κατάσταση</a:t>
            </a:r>
          </a:p>
          <a:p>
            <a:r>
              <a:rPr lang="el-GR" b="1" dirty="0" smtClean="0"/>
              <a:t>Limit of proportionality </a:t>
            </a:r>
            <a:r>
              <a:rPr lang="el-GR" dirty="0" smtClean="0"/>
              <a:t>= όριο, μέχρι εδώ η σχέση φορτίου και παραμόρφωση παραμένει ανάλογη,</a:t>
            </a:r>
          </a:p>
          <a:p>
            <a:r>
              <a:rPr lang="el-GR" b="1" dirty="0" smtClean="0"/>
              <a:t>Elastic limit</a:t>
            </a:r>
            <a:r>
              <a:rPr lang="el-GR" dirty="0" smtClean="0"/>
              <a:t>= όριο ελαστικότητας, μέχρι εδώ το σώμα έχει ελαστικές ιδιότητες, χωρίς η σχέση φορτίου και παραμόρφωση να είναι ανάλογη</a:t>
            </a:r>
          </a:p>
          <a:p>
            <a:r>
              <a:rPr lang="el-GR" b="1" dirty="0" smtClean="0"/>
              <a:t>Plastic zone </a:t>
            </a:r>
            <a:r>
              <a:rPr lang="el-GR" dirty="0" smtClean="0"/>
              <a:t>= Τα σώμα έχει πλαστικές ιδιότητες Το σώμα δεν επανέρχεται στις αρχικές του διαστάσεις (ή επανέρχεται μερικώς) και διατηρεί την παραμόρφωση που υφίσταται. Αν όμως αυξηθεί η φόρτιση, θα φθάσουμε μέχρι την μέγιστη αντοχή έχει.</a:t>
            </a:r>
          </a:p>
          <a:p>
            <a:r>
              <a:rPr lang="el-GR" b="1" dirty="0" smtClean="0"/>
              <a:t>Maximum load </a:t>
            </a:r>
            <a:r>
              <a:rPr lang="el-GR" dirty="0" smtClean="0"/>
              <a:t>=μέγιστο φορτίο που μπορεί να δεχθεί </a:t>
            </a:r>
            <a:r>
              <a:rPr lang="el-GR" sz="2000" dirty="0" smtClean="0"/>
              <a:t>το σώμα = μεγαλύτερο από αυτό επέρχεται </a:t>
            </a:r>
            <a:r>
              <a:rPr lang="el-GR" sz="2000" b="1" dirty="0" smtClean="0"/>
              <a:t>ΘΡΑΥΣΗ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02489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85530"/>
            <a:ext cx="10515600" cy="87099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ΣΚΛΗΡΟΤΗΤΑ</a:t>
            </a:r>
            <a:r>
              <a:rPr lang="el-GR" dirty="0"/>
              <a:t> </a:t>
            </a:r>
            <a:r>
              <a:rPr lang="en-US" dirty="0"/>
              <a:t>hardness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0817" y="4998127"/>
            <a:ext cx="11410121" cy="1548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Σκληρότητα :</a:t>
            </a:r>
            <a:r>
              <a:rPr lang="el-GR" dirty="0"/>
              <a:t> Αναφέρεται σε είσοδο ξένων σωμάτων στη μάζα του ξύλου , στην αντίσταση σε τριβή και λείανση. Η αξονική σκληρότητα είναι 2 φορές μεγαλύτερη από τις εγκάρσιες ( εφαπτομενική και ακτινική ) σκληρότητες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>Janka Hardness</a:t>
            </a:r>
            <a:r>
              <a:rPr lang="en-US" b="1" dirty="0"/>
              <a:t> Test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967667"/>
            <a:ext cx="5257956" cy="37426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62" y="1538119"/>
            <a:ext cx="3648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0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1062" y="213065"/>
            <a:ext cx="9314360" cy="1393793"/>
          </a:xfrm>
        </p:spPr>
        <p:txBody>
          <a:bodyPr/>
          <a:lstStyle/>
          <a:p>
            <a:pPr algn="ctr"/>
            <a:r>
              <a:rPr lang="el-GR" dirty="0" smtClean="0"/>
              <a:t> ΣΚΛΗΡΟΤΗΤΑ ΞΥΛΩΝ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κατά </a:t>
            </a:r>
            <a:r>
              <a:rPr lang="en-US" dirty="0" smtClean="0"/>
              <a:t>JANKA </a:t>
            </a:r>
            <a:r>
              <a:rPr lang="el-GR" dirty="0" smtClean="0"/>
              <a:t>κλίμακα.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1061" y="2121763"/>
            <a:ext cx="11497089" cy="4563122"/>
          </a:xfrm>
        </p:spPr>
        <p:txBody>
          <a:bodyPr>
            <a:noAutofit/>
          </a:bodyPr>
          <a:lstStyle/>
          <a:p>
            <a:r>
              <a:rPr lang="el-GR" sz="2800" b="1" dirty="0"/>
              <a:t>Υψηλή (1800 – 4000) </a:t>
            </a:r>
            <a:r>
              <a:rPr lang="en-US" sz="2800" dirty="0" smtClean="0"/>
              <a:t>Lignum vitae, Ebony,</a:t>
            </a:r>
            <a:r>
              <a:rPr lang="el-GR" sz="2800" dirty="0" smtClean="0"/>
              <a:t> </a:t>
            </a:r>
            <a:r>
              <a:rPr lang="en-US" sz="2800" dirty="0" smtClean="0"/>
              <a:t>Jatoba</a:t>
            </a:r>
            <a:r>
              <a:rPr lang="el-GR" sz="2800" dirty="0" smtClean="0"/>
              <a:t> 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(</a:t>
            </a:r>
            <a:r>
              <a:rPr lang="en-US" sz="2800" dirty="0"/>
              <a:t>Brazilian Cherry</a:t>
            </a:r>
            <a:r>
              <a:rPr lang="el-GR" sz="2800" dirty="0"/>
              <a:t>), </a:t>
            </a:r>
            <a:r>
              <a:rPr lang="en-US" sz="2800" dirty="0"/>
              <a:t>Cumaru</a:t>
            </a:r>
            <a:r>
              <a:rPr lang="el-GR" sz="2800" dirty="0"/>
              <a:t> (</a:t>
            </a:r>
            <a:r>
              <a:rPr lang="en-US" sz="2800" dirty="0"/>
              <a:t>Brazilian Teak</a:t>
            </a:r>
            <a:r>
              <a:rPr lang="el-GR" sz="2800" dirty="0" smtClean="0"/>
              <a:t>)</a:t>
            </a:r>
            <a:r>
              <a:rPr lang="en-US" sz="2800" dirty="0" smtClean="0"/>
              <a:t>, Massaranduba, Mesquite</a:t>
            </a:r>
            <a:r>
              <a:rPr lang="el-GR" sz="2800" dirty="0"/>
              <a:t>, </a:t>
            </a:r>
            <a:r>
              <a:rPr lang="en-US" sz="2800" dirty="0"/>
              <a:t>Jarrah</a:t>
            </a:r>
            <a:r>
              <a:rPr lang="el-GR" sz="2800" dirty="0"/>
              <a:t>, </a:t>
            </a:r>
            <a:r>
              <a:rPr lang="en-US" sz="2800" dirty="0" smtClean="0"/>
              <a:t>Bubinga, Hickory, Merbau, Doussie.</a:t>
            </a:r>
            <a:endParaRPr lang="en-US" sz="2800" dirty="0"/>
          </a:p>
          <a:p>
            <a:r>
              <a:rPr lang="el-GR" sz="2800" b="1" dirty="0"/>
              <a:t>Μέση (1200 – 1800) </a:t>
            </a:r>
            <a:r>
              <a:rPr lang="el-GR" sz="2800" dirty="0"/>
              <a:t>Δρυς </a:t>
            </a:r>
            <a:r>
              <a:rPr lang="en-US" sz="2800" dirty="0" smtClean="0"/>
              <a:t>,</a:t>
            </a:r>
            <a:r>
              <a:rPr lang="el-GR" sz="2800" dirty="0" smtClean="0"/>
              <a:t>Οξυά</a:t>
            </a:r>
            <a:r>
              <a:rPr lang="el-GR" sz="2800" dirty="0"/>
              <a:t>, </a:t>
            </a:r>
            <a:r>
              <a:rPr lang="el-GR" sz="2800" dirty="0" smtClean="0"/>
              <a:t>Σφενδάμι, </a:t>
            </a:r>
            <a:r>
              <a:rPr lang="en-US" sz="2800" dirty="0" smtClean="0"/>
              <a:t>Bangkirai ,</a:t>
            </a:r>
            <a:r>
              <a:rPr lang="el-GR" sz="2800" dirty="0" smtClean="0"/>
              <a:t>Padauk </a:t>
            </a:r>
            <a:r>
              <a:rPr lang="en-US" sz="2800" dirty="0"/>
              <a:t>,</a:t>
            </a:r>
            <a:r>
              <a:rPr lang="el-GR" sz="2800" dirty="0" smtClean="0"/>
              <a:t>Παλίσσανδρος</a:t>
            </a:r>
            <a:r>
              <a:rPr lang="en-US" sz="2800" dirty="0" smtClean="0"/>
              <a:t> </a:t>
            </a:r>
            <a:r>
              <a:rPr lang="el-GR" sz="2800" dirty="0" smtClean="0"/>
              <a:t>, </a:t>
            </a:r>
            <a:r>
              <a:rPr lang="en-US" sz="2800" dirty="0" smtClean="0"/>
              <a:t>Wenge, Zebrano</a:t>
            </a:r>
            <a:r>
              <a:rPr lang="el-GR" sz="2800" dirty="0" smtClean="0"/>
              <a:t> ,</a:t>
            </a:r>
            <a:r>
              <a:rPr lang="en-US" sz="2800" dirty="0" smtClean="0"/>
              <a:t> Kempas, </a:t>
            </a:r>
            <a:r>
              <a:rPr lang="el-GR" sz="2800" dirty="0" smtClean="0"/>
              <a:t>Ακακία</a:t>
            </a:r>
            <a:r>
              <a:rPr lang="el-GR" sz="2800" dirty="0"/>
              <a:t>, </a:t>
            </a:r>
            <a:r>
              <a:rPr lang="el-GR" sz="2800" dirty="0" smtClean="0"/>
              <a:t>Iroko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l-GR" sz="2800" b="1" dirty="0"/>
              <a:t>Χαμηλή (540 – 1200) </a:t>
            </a:r>
            <a:r>
              <a:rPr lang="el-GR" sz="2800" dirty="0"/>
              <a:t>Λάρικα, Ψευδοτσούγκα, Ευκάλυπτος, Σημύδα, Μαόνια, Πλατάνι, Πεύκο, Κερασιά, </a:t>
            </a:r>
            <a:r>
              <a:rPr lang="el-GR" sz="2800" dirty="0" smtClean="0"/>
              <a:t>Καρυδιά</a:t>
            </a:r>
            <a:r>
              <a:rPr lang="en-US" sz="2800" dirty="0" smtClean="0"/>
              <a:t>,</a:t>
            </a:r>
            <a:r>
              <a:rPr lang="el-GR" sz="2800" b="1" dirty="0" smtClean="0"/>
              <a:t> </a:t>
            </a:r>
            <a:r>
              <a:rPr lang="en-US" sz="2800" dirty="0"/>
              <a:t>Teak</a:t>
            </a:r>
            <a:r>
              <a:rPr lang="el-GR" sz="2800" dirty="0"/>
              <a:t>,.Σκλήθρο, Καστανιά, Φλαμούρι, </a:t>
            </a:r>
            <a:r>
              <a:rPr lang="en-US" sz="2800" dirty="0" smtClean="0"/>
              <a:t>Balsa</a:t>
            </a:r>
            <a:r>
              <a:rPr lang="el-G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248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537" y="71022"/>
            <a:ext cx="11149263" cy="686962"/>
          </a:xfrm>
        </p:spPr>
        <p:txBody>
          <a:bodyPr/>
          <a:lstStyle/>
          <a:p>
            <a:pPr algn="ctr"/>
            <a:r>
              <a:rPr lang="el-GR" dirty="0" smtClean="0"/>
              <a:t>ΣΚΛΗΡΟΤΗΤΑ ΞΥΛΩΝ κατά </a:t>
            </a:r>
            <a:r>
              <a:rPr lang="en-US" dirty="0" smtClean="0"/>
              <a:t>JANKA </a:t>
            </a:r>
            <a:r>
              <a:rPr lang="el-GR" dirty="0" smtClean="0"/>
              <a:t>κλίμακα.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47" y="971362"/>
            <a:ext cx="4555435" cy="57786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247" y="757984"/>
            <a:ext cx="5716480" cy="59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ΟΡΙΣΜΟΙ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05949"/>
            <a:ext cx="11878322" cy="105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Μηχανικές ιδιότητες </a:t>
            </a:r>
            <a:r>
              <a:rPr lang="el-GR" sz="2400" dirty="0"/>
              <a:t>=</a:t>
            </a:r>
            <a:r>
              <a:rPr lang="el-GR" sz="2400" b="1" dirty="0"/>
              <a:t> </a:t>
            </a:r>
            <a:r>
              <a:rPr lang="el-GR" sz="2400" dirty="0"/>
              <a:t>είναι το μέτρο της μηχανικής αντοχής του ξύλου, δηλ. της αντίστασής του σε εξωτερικές δυνάμεις, που τείνουν να το παραμορφώσουν.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84" y="2583402"/>
            <a:ext cx="5685038" cy="40518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3" y="2707690"/>
            <a:ext cx="5921670" cy="38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575" y="150921"/>
            <a:ext cx="5140171" cy="2627790"/>
          </a:xfrm>
        </p:spPr>
        <p:txBody>
          <a:bodyPr/>
          <a:lstStyle/>
          <a:p>
            <a:pPr algn="ctr"/>
            <a:r>
              <a:rPr lang="el-GR" dirty="0" smtClean="0"/>
              <a:t>ΣΚΛΗΡΟΤΗΤΑ ΞΥΛΩΝ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κατά  </a:t>
            </a:r>
            <a:r>
              <a:rPr lang="en-US" dirty="0" smtClean="0"/>
              <a:t>BRINNEL </a:t>
            </a:r>
            <a:r>
              <a:rPr lang="el-GR" dirty="0" smtClean="0"/>
              <a:t>κλίμακα.</a:t>
            </a:r>
            <a:endParaRPr lang="en-US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" y="3133816"/>
            <a:ext cx="5315463" cy="346302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881" y="79899"/>
            <a:ext cx="6539261" cy="5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043" y="168677"/>
            <a:ext cx="11345662" cy="807867"/>
          </a:xfrm>
        </p:spPr>
        <p:txBody>
          <a:bodyPr/>
          <a:lstStyle/>
          <a:p>
            <a:pPr algn="ctr"/>
            <a:r>
              <a:rPr lang="el-GR" dirty="0"/>
              <a:t>ΣΚΛΗΡΟΤΗΤΑ ΞΥΛΩΝ </a:t>
            </a:r>
            <a:r>
              <a:rPr lang="el-GR" dirty="0" smtClean="0"/>
              <a:t>κατά  </a:t>
            </a:r>
            <a:r>
              <a:rPr lang="en-US" dirty="0"/>
              <a:t>BRINNEL </a:t>
            </a:r>
            <a:r>
              <a:rPr lang="el-GR" dirty="0"/>
              <a:t>κλίμακα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91" y="1145219"/>
            <a:ext cx="11591660" cy="55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3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308" y="79899"/>
            <a:ext cx="11177151" cy="1313613"/>
          </a:xfrm>
        </p:spPr>
        <p:txBody>
          <a:bodyPr/>
          <a:lstStyle/>
          <a:p>
            <a:pPr algn="ctr"/>
            <a:r>
              <a:rPr lang="el-GR" sz="3600" b="1" dirty="0" smtClean="0"/>
              <a:t>Εργαστηριακός εξοπλισμός για διάφορα τεστ μηχανικής αντοχής</a:t>
            </a:r>
            <a:r>
              <a:rPr lang="el-GR" b="1" dirty="0" smtClean="0"/>
              <a:t>.</a:t>
            </a:r>
            <a:endParaRPr lang="en-US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9688" y="2380233"/>
            <a:ext cx="6182772" cy="41218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4" y="2220126"/>
            <a:ext cx="4442062" cy="444206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H="1">
            <a:off x="809469" y="1690687"/>
            <a:ext cx="1069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ΤΕΣΤ ΑΝΤΟΧΗΣ ΣΕ ΕΦΕΛΚΥΣΜΟ				ΤΕΣΤ ΑΝΤΟΧΗΣ ΣΕ ΣΤΑΤΙΚΗ ΚΑΜΨΗ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13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980661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ΠΑΡΑΔΕΙΓΜΑΤΑ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4" y="3270328"/>
            <a:ext cx="6169948" cy="34543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477" y="92765"/>
            <a:ext cx="3503438" cy="317756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85" y="174187"/>
            <a:ext cx="3659550" cy="285309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352" y="3498960"/>
            <a:ext cx="4157533" cy="31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156"/>
          </a:xfrm>
        </p:spPr>
        <p:txBody>
          <a:bodyPr/>
          <a:lstStyle/>
          <a:p>
            <a:pPr algn="ctr"/>
            <a:r>
              <a:rPr lang="el-GR" b="1" dirty="0" smtClean="0"/>
              <a:t>ΠΑΡΑΔΕΙΓΜΑΤΑ</a:t>
            </a:r>
            <a:endParaRPr lang="en-US" dirty="0"/>
          </a:p>
        </p:txBody>
      </p:sp>
      <p:pic>
        <p:nvPicPr>
          <p:cNvPr id="4" name="Θέση περιεχομένου 3" descr="Daniel Eatock - The arc of the sagging shelf. | Shelves, Oddly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36" y="1782227"/>
            <a:ext cx="742139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66" y="2320654"/>
            <a:ext cx="3416525" cy="34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7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ΠΑΡΑΔΕΙΓΜΑΤΑ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1" y="1139786"/>
            <a:ext cx="3279478" cy="24535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77" y="1386928"/>
            <a:ext cx="3703641" cy="27708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1" y="4110027"/>
            <a:ext cx="4001711" cy="24909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533" y="2079862"/>
            <a:ext cx="3106517" cy="41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7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1634" y="198784"/>
            <a:ext cx="10532165" cy="60039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ΠΑΡΑΔΕΙΓΜΑΤΑ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15" y="399470"/>
            <a:ext cx="3047023" cy="62357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55" y="1134095"/>
            <a:ext cx="3894921" cy="291397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176" y="4242216"/>
            <a:ext cx="3902532" cy="239295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542" y="1473693"/>
            <a:ext cx="3486166" cy="24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221942"/>
            <a:ext cx="9404723" cy="798990"/>
          </a:xfrm>
        </p:spPr>
        <p:txBody>
          <a:bodyPr/>
          <a:lstStyle/>
          <a:p>
            <a:pPr algn="ctr"/>
            <a:r>
              <a:rPr lang="el-GR" b="1" dirty="0" smtClean="0"/>
              <a:t>ΠΑΡΑΔΕΙΓΜΑΤΑ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33" y="4072820"/>
            <a:ext cx="3365284" cy="250567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89" y="1303624"/>
            <a:ext cx="4322858" cy="224958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693" y="1424710"/>
            <a:ext cx="3860281" cy="325807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6" y="3653225"/>
            <a:ext cx="3044938" cy="29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5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195309"/>
            <a:ext cx="9404723" cy="870011"/>
          </a:xfrm>
        </p:spPr>
        <p:txBody>
          <a:bodyPr/>
          <a:lstStyle/>
          <a:p>
            <a:r>
              <a:rPr lang="el-GR" dirty="0" smtClean="0"/>
              <a:t>Παράδειγμα = </a:t>
            </a:r>
            <a:r>
              <a:rPr lang="en-US" dirty="0"/>
              <a:t>Lignum Vitae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186" y="958788"/>
            <a:ext cx="9028591" cy="5592932"/>
          </a:xfrm>
        </p:spPr>
        <p:txBody>
          <a:bodyPr>
            <a:normAutofit fontScale="85000" lnSpcReduction="10000"/>
          </a:bodyPr>
          <a:lstStyle/>
          <a:p>
            <a:r>
              <a:rPr lang="en-US" b="1" i="1" u="sng" dirty="0">
                <a:hlinkClick r:id="rId2" tooltip="This is a measure of a wood’s weight in relation to a preset volume. Usually it’s pounds per cubic foot (lbs/ft3), or in metric units: kilograms per cubic meter (kg/m3). However, a wood’s weight will also greatly depend on it’s moisture content (MC); all "/>
              </a:rPr>
              <a:t>Average Dried Weight:</a:t>
            </a:r>
            <a:r>
              <a:rPr lang="el-GR" dirty="0"/>
              <a:t> </a:t>
            </a:r>
            <a:r>
              <a:rPr lang="en-US" dirty="0"/>
              <a:t>79 lbs/ft</a:t>
            </a:r>
            <a:r>
              <a:rPr lang="en-US" baseline="30000" dirty="0"/>
              <a:t>3</a:t>
            </a:r>
            <a:r>
              <a:rPr lang="en-US" dirty="0"/>
              <a:t> = (1,260 kg/m3) = 12, 35 </a:t>
            </a:r>
            <a:r>
              <a:rPr lang="en-US" b="1" dirty="0" smtClean="0"/>
              <a:t>N/m3</a:t>
            </a:r>
            <a:r>
              <a:rPr lang="el-GR" dirty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Μέσο </a:t>
            </a:r>
            <a:r>
              <a:rPr lang="el-GR" b="1" dirty="0">
                <a:solidFill>
                  <a:srgbClr val="FFFF00"/>
                </a:solidFill>
              </a:rPr>
              <a:t>βάρος ξηρού ξύλου</a:t>
            </a:r>
          </a:p>
          <a:p>
            <a:endParaRPr lang="el-GR" dirty="0"/>
          </a:p>
          <a:p>
            <a:r>
              <a:rPr lang="en-US" b="1" i="1" u="sng" dirty="0">
                <a:hlinkClick r:id="rId3" tooltip="Technically, specific gravity is a measure of the ratio of a wood’s density as compared to water. (So if a wood is of the same density as water, the specific gravity would be 1.00.)  The first number is the basic specific gravity, based on the botanical s"/>
              </a:rPr>
              <a:t>Specific Gravity </a:t>
            </a:r>
            <a:r>
              <a:rPr lang="en-US" i="1" u="sng" dirty="0">
                <a:hlinkClick r:id="rId3" tooltip="Technically, specific gravity is a measure of the ratio of a wood’s density as compared to water. (So if a wood is of the same density as water, the specific gravity would be 1.00.)  The first number is the basic specific gravity, based on the botanical s"/>
              </a:rPr>
              <a:t>(Basic, 12% MC):</a:t>
            </a:r>
            <a:r>
              <a:rPr lang="el-GR" dirty="0"/>
              <a:t> </a:t>
            </a:r>
            <a:r>
              <a:rPr lang="en-US" dirty="0"/>
              <a:t>1, 05- 1, </a:t>
            </a:r>
            <a:r>
              <a:rPr lang="en-US" dirty="0" smtClean="0"/>
              <a:t>26</a:t>
            </a:r>
            <a:r>
              <a:rPr lang="el-GR" dirty="0"/>
              <a:t> </a:t>
            </a:r>
            <a:r>
              <a:rPr lang="en-US" smtClean="0"/>
              <a:t> </a:t>
            </a:r>
            <a:r>
              <a:rPr lang="el-GR" b="1" smtClean="0">
                <a:solidFill>
                  <a:srgbClr val="FFFF00"/>
                </a:solidFill>
              </a:rPr>
              <a:t>Ειδικό </a:t>
            </a:r>
            <a:r>
              <a:rPr lang="el-GR" b="1" dirty="0">
                <a:solidFill>
                  <a:srgbClr val="FFFF00"/>
                </a:solidFill>
              </a:rPr>
              <a:t>βάρος</a:t>
            </a:r>
          </a:p>
          <a:p>
            <a:endParaRPr lang="el-GR" dirty="0"/>
          </a:p>
          <a:p>
            <a:r>
              <a:rPr lang="en-US" b="1" dirty="0">
                <a:hlinkClick r:id="rId4" tooltip="The actual number listed is the amount of pounds-force (lbf) or newtons (N) required to imbed a .444 inch (11.28 mm) diameter steel ball into the wood to half the ball’s diameter. This number is given for wood that has been dried to a 12% moisture content"/>
              </a:rPr>
              <a:t>Janka Hardness:</a:t>
            </a:r>
            <a:r>
              <a:rPr lang="el-GR" dirty="0"/>
              <a:t> </a:t>
            </a:r>
            <a:r>
              <a:rPr lang="en-US" dirty="0"/>
              <a:t>4,390 lbf = (19,510 </a:t>
            </a:r>
            <a:r>
              <a:rPr lang="en-US" dirty="0" smtClean="0"/>
              <a:t>N)</a:t>
            </a:r>
            <a:r>
              <a:rPr lang="el-GR" dirty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Σκληρότητα</a:t>
            </a:r>
            <a:endParaRPr lang="el-GR" b="1" dirty="0">
              <a:solidFill>
                <a:srgbClr val="FFFF00"/>
              </a:solidFill>
            </a:endParaRPr>
          </a:p>
          <a:p>
            <a:endParaRPr lang="el-GR" dirty="0"/>
          </a:p>
          <a:p>
            <a:r>
              <a:rPr lang="en-US" b="1" dirty="0">
                <a:hlinkClick r:id="rId5" tooltip="Modulus of rupture, frequently abbreviated as MOR, (sometimes referred to as bending strength), is a measure of a specimen’s strength before rupture. It can be used to determine a wood species’ overall strength; unlike the modulus of elasticity, which mea"/>
              </a:rPr>
              <a:t>Modulus of Rupture:</a:t>
            </a:r>
            <a:r>
              <a:rPr lang="el-GR" dirty="0"/>
              <a:t> </a:t>
            </a:r>
            <a:r>
              <a:rPr lang="en-US" dirty="0"/>
              <a:t>18,450 lbf/in</a:t>
            </a:r>
            <a:r>
              <a:rPr lang="en-US" baseline="30000" dirty="0"/>
              <a:t>2</a:t>
            </a:r>
            <a:r>
              <a:rPr lang="en-US" dirty="0"/>
              <a:t> = (127, 2 MPa) = 127, 2 </a:t>
            </a:r>
            <a:r>
              <a:rPr lang="en-US" b="1" dirty="0"/>
              <a:t>N/mm2</a:t>
            </a: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Αντοχή στατική σε κάμψη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b="1" dirty="0"/>
              <a:t>(MOR) = Modulus of Rupture = Bending Strength</a:t>
            </a:r>
            <a:endParaRPr lang="el-GR" dirty="0"/>
          </a:p>
          <a:p>
            <a:endParaRPr lang="el-GR" dirty="0"/>
          </a:p>
          <a:p>
            <a:r>
              <a:rPr lang="en-US" b="1" dirty="0"/>
              <a:t>Modulus of Elasticity: </a:t>
            </a:r>
            <a:r>
              <a:rPr lang="en-US" dirty="0"/>
              <a:t>2,043,000 lbf/in2 = (14, 09 GPa)</a:t>
            </a: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Ακαμψία</a:t>
            </a:r>
            <a:r>
              <a:rPr lang="el-GR" b="1" dirty="0"/>
              <a:t> </a:t>
            </a:r>
            <a:r>
              <a:rPr lang="en-US" b="1" dirty="0"/>
              <a:t>Stiffness</a:t>
            </a:r>
            <a:r>
              <a:rPr lang="en-US" dirty="0"/>
              <a:t> = </a:t>
            </a:r>
            <a:r>
              <a:rPr lang="el-GR" b="1" dirty="0">
                <a:solidFill>
                  <a:srgbClr val="FFFF00"/>
                </a:solidFill>
              </a:rPr>
              <a:t>ΜΕΤΡΟ ΕΛΑΣΤΙΚΟΤΗΤΑΣ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  </a:t>
            </a:r>
            <a:r>
              <a:rPr lang="en-US" b="1" dirty="0"/>
              <a:t>MOE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  <a:p>
            <a:r>
              <a:rPr lang="en-US" b="1" dirty="0">
                <a:hlinkClick r:id="rId6" tooltip="Sometimes known as compression strength parallel to the grain, this is a measurement of the wood’s maximum crushing strength when weight is applied to the ends of the wood (compression is parallel to the grain). This number is a good indicator of the wood"/>
              </a:rPr>
              <a:t>Crushing Strength:</a:t>
            </a:r>
            <a:r>
              <a:rPr lang="en-US" dirty="0">
                <a:hlinkClick r:id="rId6" tooltip="Sometimes known as compression strength parallel to the grain, this is a measurement of the wood’s maximum crushing strength when weight is applied to the ends of the wood (compression is parallel to the grain). This number is a good indicator of the wood"/>
              </a:rPr>
              <a:t> </a:t>
            </a:r>
            <a:r>
              <a:rPr lang="en-US" dirty="0"/>
              <a:t>= 12,200 lbf/in2 = (84, 1 MPa)</a:t>
            </a: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Αντοχή σε θλίψη παράλληλα προς τις ίνες  </a:t>
            </a:r>
            <a:r>
              <a:rPr lang="en-US" b="1" dirty="0">
                <a:solidFill>
                  <a:srgbClr val="FFFF00"/>
                </a:solidFill>
              </a:rPr>
              <a:t>=  </a:t>
            </a:r>
            <a:r>
              <a:rPr lang="el-GR" b="1" dirty="0">
                <a:solidFill>
                  <a:srgbClr val="FFFF00"/>
                </a:solidFill>
              </a:rPr>
              <a:t>αξονική </a:t>
            </a:r>
            <a:r>
              <a:rPr lang="el-GR" b="1" dirty="0"/>
              <a:t> </a:t>
            </a:r>
            <a:r>
              <a:rPr lang="en-US" b="1" dirty="0" smtClean="0"/>
              <a:t>= </a:t>
            </a:r>
            <a:r>
              <a:rPr lang="en-US" b="1" dirty="0"/>
              <a:t>C</a:t>
            </a:r>
            <a:r>
              <a:rPr lang="en-US" b="1" i="1" dirty="0"/>
              <a:t>ompression</a:t>
            </a:r>
            <a:r>
              <a:rPr lang="en-US" b="1" dirty="0"/>
              <a:t> parallel to grain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401" y="195309"/>
            <a:ext cx="2691599" cy="64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374754"/>
            <a:ext cx="9404723" cy="974361"/>
          </a:xfrm>
        </p:spPr>
        <p:txBody>
          <a:bodyPr/>
          <a:lstStyle/>
          <a:p>
            <a:pPr algn="ctr"/>
            <a:r>
              <a:rPr lang="el-GR" b="1" dirty="0" smtClean="0"/>
              <a:t>ΤΕΛΟΣ</a:t>
            </a:r>
            <a:endParaRPr lang="en-US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56" y="1349115"/>
            <a:ext cx="7787028" cy="46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33591" cy="708301"/>
          </a:xfrm>
        </p:spPr>
        <p:txBody>
          <a:bodyPr/>
          <a:lstStyle/>
          <a:p>
            <a:pPr algn="ctr"/>
            <a:r>
              <a:rPr lang="el-GR" b="1" dirty="0" smtClean="0"/>
              <a:t>ΟΡΙΣΜΟΙ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273287"/>
            <a:ext cx="7974496" cy="3299791"/>
          </a:xfrm>
        </p:spPr>
        <p:txBody>
          <a:bodyPr/>
          <a:lstStyle/>
          <a:p>
            <a:r>
              <a:rPr lang="el-GR" dirty="0" smtClean="0"/>
              <a:t>Το ΞΥΛΟ ως υλικό είναι:</a:t>
            </a:r>
          </a:p>
          <a:p>
            <a:pPr marL="1524000"/>
            <a:r>
              <a:rPr lang="el-GR" dirty="0" smtClean="0"/>
              <a:t>(α) ΑΝΙΣΟΤΡΟΠΟ και</a:t>
            </a:r>
          </a:p>
          <a:p>
            <a:pPr marL="1524000"/>
            <a:r>
              <a:rPr lang="el-GR" dirty="0" smtClean="0"/>
              <a:t>(β) ΑΝΟΜΟΙΟΓΕΝΕΣ</a:t>
            </a:r>
          </a:p>
          <a:p>
            <a:pPr marL="0" indent="0">
              <a:buNone/>
            </a:pPr>
            <a:r>
              <a:rPr lang="el-GR" dirty="0" smtClean="0"/>
              <a:t>Έχει συνεπώς διαφορετικές μηχανικές αντοχές στις διάφορες κατευθύνσεις του, δηλ. </a:t>
            </a:r>
          </a:p>
          <a:p>
            <a:r>
              <a:rPr lang="el-GR" dirty="0" smtClean="0"/>
              <a:t>•	κατά μήκος των ινών του  δηλ. αξονικά, και </a:t>
            </a:r>
          </a:p>
          <a:p>
            <a:r>
              <a:rPr lang="el-GR" dirty="0" smtClean="0"/>
              <a:t>•	κάθετα στις ίνες του δηλ. εγκάρσια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50" y="223344"/>
            <a:ext cx="5731323" cy="40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pPr algn="ctr"/>
            <a:r>
              <a:rPr lang="el-GR" b="1" dirty="0" smtClean="0"/>
              <a:t>ΟΡΙΣΜΟ</a:t>
            </a:r>
            <a:r>
              <a:rPr lang="el-GR" dirty="0" smtClean="0"/>
              <a:t>Ι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497496"/>
            <a:ext cx="11701670" cy="502257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Δύναμη ή Φορτίο</a:t>
            </a:r>
            <a:r>
              <a:rPr lang="el-GR" dirty="0"/>
              <a:t>=κάθε δράση που τείνει :</a:t>
            </a:r>
            <a:endParaRPr lang="en-US" dirty="0"/>
          </a:p>
          <a:p>
            <a:r>
              <a:rPr lang="el-GR" dirty="0"/>
              <a:t>Α ) σε σταθερό σώμα 	</a:t>
            </a:r>
            <a:r>
              <a:rPr lang="el-GR" dirty="0" smtClean="0"/>
              <a:t>→</a:t>
            </a:r>
            <a:r>
              <a:rPr lang="el-GR" dirty="0"/>
              <a:t>	να το κινήσει ένα σώμα ή να μεταβάλει το σχήμα του και το μέγεθος </a:t>
            </a:r>
            <a:endParaRPr lang="en-US" dirty="0"/>
          </a:p>
          <a:p>
            <a:r>
              <a:rPr lang="el-GR" dirty="0"/>
              <a:t>Β) σε σώμα σε κίνηση 	</a:t>
            </a:r>
            <a:r>
              <a:rPr lang="el-GR" dirty="0" smtClean="0"/>
              <a:t> → </a:t>
            </a:r>
            <a:r>
              <a:rPr lang="el-GR" dirty="0"/>
              <a:t>	να μεταβάλει την ταχύτητα του ή</a:t>
            </a:r>
            <a:r>
              <a:rPr lang="el-GR" dirty="0" smtClean="0"/>
              <a:t> </a:t>
            </a:r>
            <a:r>
              <a:rPr lang="el-GR" dirty="0"/>
              <a:t>την κατεύθυνση πορείας του</a:t>
            </a:r>
            <a:endParaRPr lang="en-US" dirty="0"/>
          </a:p>
          <a:p>
            <a:r>
              <a:rPr lang="el-GR" b="1" dirty="0"/>
              <a:t>Εσωτερικές τάσεις ή Τάσεις=</a:t>
            </a:r>
            <a:r>
              <a:rPr lang="el-GR" dirty="0"/>
              <a:t> οι εσωτερικές δυνάμεις που αναπτύσσονται σε ένα σώμα όταν αυτό προβάλει αντίσταση στις εξωτερικές δυνάμεις ( τάσεις θλίψης, εφελκυσμού και διάτμησης )</a:t>
            </a:r>
            <a:endParaRPr lang="en-US" dirty="0"/>
          </a:p>
          <a:p>
            <a:r>
              <a:rPr lang="el-GR" b="1" dirty="0"/>
              <a:t>Παραμόρφωση</a:t>
            </a:r>
            <a:r>
              <a:rPr lang="el-GR" dirty="0"/>
              <a:t>= η μεταβολή που υφίσταται ένα σώμα σε σχήμα και μέγεθος υπό την επίδραση εξωτερικών δυνάμεων. </a:t>
            </a:r>
            <a:endParaRPr lang="en-US" dirty="0"/>
          </a:p>
          <a:p>
            <a:r>
              <a:rPr lang="el-GR" b="1" dirty="0"/>
              <a:t>Ελαστικότητα=</a:t>
            </a:r>
            <a:r>
              <a:rPr lang="el-GR" dirty="0"/>
              <a:t> η ιδιότητα ενός σώματος να επανέρχεται στη αρχική του κατάσταση ( αρχικό σχήμα και μέγεθος</a:t>
            </a:r>
            <a:r>
              <a:rPr lang="el-GR" dirty="0" smtClean="0"/>
              <a:t>) όταν </a:t>
            </a:r>
            <a:r>
              <a:rPr lang="el-GR" dirty="0"/>
              <a:t>απομακρυνθούν οι δυνάμεις που του προκαλούν εσωτερικές τάσεις και παραμόρφωση.</a:t>
            </a:r>
            <a:endParaRPr lang="en-US" dirty="0"/>
          </a:p>
          <a:p>
            <a:r>
              <a:rPr lang="el-GR" b="1" dirty="0"/>
              <a:t>Θραύση</a:t>
            </a:r>
            <a:r>
              <a:rPr lang="el-GR" dirty="0"/>
              <a:t>=  δημιουργία και επέκταση ρωγμής στο εσωτερικό του υλικού και τελικά καταστροφή του.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0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288" y="365125"/>
            <a:ext cx="9568069" cy="139741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Η ΜΗΧΑΝΙΚΗ ΑΝΤΟΧΗ ΤΟΥ </a:t>
            </a:r>
            <a:r>
              <a:rPr lang="el-GR" b="1" dirty="0"/>
              <a:t>ΞΥΛΟΥ </a:t>
            </a:r>
            <a:r>
              <a:rPr lang="el-GR" b="1" dirty="0" smtClean="0"/>
              <a:t>ΕΠΗΡΕΑΖΕΤΑΙ από </a:t>
            </a:r>
            <a:r>
              <a:rPr lang="el-GR" b="1" dirty="0"/>
              <a:t>: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5287" y="2266121"/>
            <a:ext cx="11569148" cy="3910841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Υγρασία ξύλου ( κάτω του </a:t>
            </a:r>
            <a:r>
              <a:rPr lang="el-GR" b="1" dirty="0" smtClean="0"/>
              <a:t>σημείο </a:t>
            </a:r>
            <a:r>
              <a:rPr lang="el-GR" b="1" dirty="0"/>
              <a:t>ινοκόρου): </a:t>
            </a:r>
            <a:r>
              <a:rPr lang="el-GR" dirty="0"/>
              <a:t>Μείωση της υγρασίας του ξύλου, αυξάνει τη μηχανική αντοχή του.  Το ξηραμένο ξύλο ( 6-12%), </a:t>
            </a:r>
            <a:r>
              <a:rPr lang="el-GR" dirty="0" smtClean="0"/>
              <a:t>παρουσιάζει τις μέγιστες αντοχές του.</a:t>
            </a:r>
            <a:endParaRPr lang="en-US" dirty="0"/>
          </a:p>
          <a:p>
            <a:r>
              <a:rPr lang="el-GR" b="1" dirty="0"/>
              <a:t>Πυκνότητα ξύλου: </a:t>
            </a:r>
            <a:r>
              <a:rPr lang="el-GR" dirty="0"/>
              <a:t>Η πυκνότητα αποτελεί τον καλύτερο δείκτη ποιότητας και μηχανικής</a:t>
            </a:r>
            <a:r>
              <a:rPr lang="el-GR" b="1" dirty="0"/>
              <a:t> </a:t>
            </a:r>
            <a:r>
              <a:rPr lang="el-GR" dirty="0"/>
              <a:t>αντοχής του ξύλου ( χωρίς ελαττώματα). Ξύλο µε μεγάλη πυκνότητα  έχει και μεγάλη μηχανική αντοχή.</a:t>
            </a:r>
            <a:endParaRPr lang="en-US" dirty="0"/>
          </a:p>
          <a:p>
            <a:r>
              <a:rPr lang="el-GR" b="1" dirty="0"/>
              <a:t>Θερμοκρασία: </a:t>
            </a:r>
            <a:r>
              <a:rPr lang="el-GR" dirty="0"/>
              <a:t>Η μηχανική αντοχή ελαττώνεται όταν αυξάνεται η θερμοκρασία. </a:t>
            </a:r>
            <a:endParaRPr lang="en-US" dirty="0"/>
          </a:p>
          <a:p>
            <a:r>
              <a:rPr lang="el-GR" b="1" dirty="0"/>
              <a:t>Διάρκεια φόρτισης: </a:t>
            </a:r>
            <a:r>
              <a:rPr lang="el-GR" dirty="0"/>
              <a:t>Ο χρόνος φόρτισης επιδρά αντίστροφα. Σημασία έχει ακόμη αν η φόρτιση είναι μόνιμη ή περιοδική.</a:t>
            </a:r>
            <a:endParaRPr lang="en-US" dirty="0"/>
          </a:p>
          <a:p>
            <a:r>
              <a:rPr lang="el-GR" b="1" dirty="0"/>
              <a:t>Σφάλματα -ελαττώματα δομής ξύλου:  </a:t>
            </a:r>
            <a:r>
              <a:rPr lang="el-GR" dirty="0"/>
              <a:t>Η παρουσία σφαλμάτων στο ξύλο (π.χ. ρόζοι, ραγάδες, στρεψοΐνια, θλιψιγενές ή εφελκυσμογενές ,σήψη από μύκητες κλπ.) προκαλεί</a:t>
            </a:r>
            <a:r>
              <a:rPr lang="el-GR" b="1" dirty="0"/>
              <a:t> </a:t>
            </a:r>
            <a:r>
              <a:rPr lang="el-GR" dirty="0"/>
              <a:t>μείωση της μηχανικής του αντοχής.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8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6217" cy="840823"/>
          </a:xfrm>
        </p:spPr>
        <p:txBody>
          <a:bodyPr/>
          <a:lstStyle/>
          <a:p>
            <a:pPr algn="ctr"/>
            <a:r>
              <a:rPr lang="el-GR" b="1" dirty="0" smtClean="0"/>
              <a:t> Εκφράσεις μηχανικής αντοχής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3064" y="1305017"/>
            <a:ext cx="11896077" cy="5291092"/>
          </a:xfrm>
        </p:spPr>
        <p:txBody>
          <a:bodyPr>
            <a:normAutofit/>
          </a:bodyPr>
          <a:lstStyle/>
          <a:p>
            <a:r>
              <a:rPr lang="en-US" b="1" dirty="0" smtClean="0"/>
              <a:t>Bending Strength</a:t>
            </a:r>
            <a:r>
              <a:rPr lang="en-US" dirty="0" smtClean="0"/>
              <a:t> </a:t>
            </a:r>
            <a:r>
              <a:rPr lang="el-GR" dirty="0"/>
              <a:t>Αντοχή στατική σε κάμψη</a:t>
            </a:r>
            <a:r>
              <a:rPr lang="en-US" dirty="0"/>
              <a:t> =</a:t>
            </a:r>
            <a:r>
              <a:rPr lang="en-US" b="1" dirty="0"/>
              <a:t>Modulus of Rupture</a:t>
            </a:r>
            <a:r>
              <a:rPr lang="en-US" dirty="0"/>
              <a:t> </a:t>
            </a:r>
            <a:r>
              <a:rPr lang="en-US" b="1" dirty="0"/>
              <a:t>(MOR) </a:t>
            </a:r>
            <a:r>
              <a:rPr lang="el-GR" b="1" dirty="0"/>
              <a:t>Μέτρο θραύσης</a:t>
            </a:r>
            <a:r>
              <a:rPr lang="en-US" b="1" dirty="0"/>
              <a:t>.</a:t>
            </a:r>
          </a:p>
          <a:p>
            <a:r>
              <a:rPr lang="en-US" b="1" dirty="0" smtClean="0"/>
              <a:t>Crushing </a:t>
            </a:r>
            <a:r>
              <a:rPr lang="en-US" b="1" dirty="0"/>
              <a:t>Strength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l-GR" dirty="0"/>
              <a:t> </a:t>
            </a:r>
            <a:r>
              <a:rPr lang="en-US" b="1" dirty="0"/>
              <a:t>Compressive Strength</a:t>
            </a:r>
            <a:r>
              <a:rPr lang="en-US" dirty="0"/>
              <a:t> =</a:t>
            </a:r>
            <a:r>
              <a:rPr lang="el-GR" dirty="0"/>
              <a:t>Αντοχή σε θλίψη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Tensile Strength </a:t>
            </a:r>
            <a:r>
              <a:rPr lang="el-GR" b="1" dirty="0"/>
              <a:t>=</a:t>
            </a:r>
            <a:r>
              <a:rPr lang="el-GR" dirty="0"/>
              <a:t>Αντοχή σε εφελκυσμό. </a:t>
            </a:r>
            <a:r>
              <a:rPr lang="en-US" dirty="0"/>
              <a:t>=</a:t>
            </a:r>
            <a:r>
              <a:rPr lang="en-US" b="1" dirty="0"/>
              <a:t> Modulus of Elasticity (MOE) =</a:t>
            </a:r>
            <a:r>
              <a:rPr lang="el-GR" b="1" dirty="0"/>
              <a:t>Μέτρο Ελαστικότητας</a:t>
            </a:r>
            <a:r>
              <a:rPr lang="en-US" b="1" dirty="0"/>
              <a:t>.</a:t>
            </a:r>
          </a:p>
          <a:p>
            <a:r>
              <a:rPr lang="en-US" b="1" dirty="0"/>
              <a:t>Cleavability Strength –Splitting Strength </a:t>
            </a:r>
            <a:r>
              <a:rPr lang="en-US" dirty="0"/>
              <a:t>=</a:t>
            </a:r>
            <a:r>
              <a:rPr lang="el-GR" dirty="0"/>
              <a:t>Αντοχή σε σχίση</a:t>
            </a:r>
            <a:r>
              <a:rPr lang="en-US" dirty="0"/>
              <a:t>.</a:t>
            </a:r>
          </a:p>
          <a:p>
            <a:r>
              <a:rPr lang="en-US" b="1" dirty="0" smtClean="0"/>
              <a:t>Shearing </a:t>
            </a:r>
            <a:r>
              <a:rPr lang="en-US" b="1" dirty="0"/>
              <a:t>Strength</a:t>
            </a:r>
            <a:r>
              <a:rPr lang="en-US" dirty="0"/>
              <a:t> =</a:t>
            </a:r>
            <a:r>
              <a:rPr lang="el-GR" dirty="0"/>
              <a:t>Αντοχή σε διάτμηση</a:t>
            </a:r>
            <a:r>
              <a:rPr lang="en-US" dirty="0"/>
              <a:t>.</a:t>
            </a:r>
          </a:p>
          <a:p>
            <a:r>
              <a:rPr lang="en-US" b="1" dirty="0"/>
              <a:t>Torsion Strength</a:t>
            </a:r>
            <a:r>
              <a:rPr lang="en-US" dirty="0"/>
              <a:t> </a:t>
            </a:r>
            <a:r>
              <a:rPr lang="el-GR" dirty="0"/>
              <a:t>=Αντοχή σε στρέψη.</a:t>
            </a:r>
            <a:endParaRPr lang="en-US" dirty="0"/>
          </a:p>
          <a:p>
            <a:r>
              <a:rPr lang="en-US" b="1" dirty="0"/>
              <a:t>Work to Maximum Load</a:t>
            </a:r>
            <a:r>
              <a:rPr lang="en-US" dirty="0"/>
              <a:t> </a:t>
            </a:r>
            <a:r>
              <a:rPr lang="el-GR" dirty="0"/>
              <a:t>= Επίδραση με το μέγιστο φορτίο.</a:t>
            </a:r>
            <a:endParaRPr lang="en-US" dirty="0"/>
          </a:p>
          <a:p>
            <a:r>
              <a:rPr lang="en-US" b="1" dirty="0"/>
              <a:t>T</a:t>
            </a:r>
            <a:r>
              <a:rPr lang="en-US" b="1" i="1" dirty="0"/>
              <a:t>oughness</a:t>
            </a:r>
            <a:r>
              <a:rPr lang="en-US" b="1" dirty="0"/>
              <a:t> </a:t>
            </a:r>
            <a:r>
              <a:rPr lang="el-GR" b="1" dirty="0"/>
              <a:t>(</a:t>
            </a:r>
            <a:r>
              <a:rPr lang="en-US" b="1" i="1" dirty="0"/>
              <a:t>impact resistance</a:t>
            </a:r>
            <a:r>
              <a:rPr lang="el-GR" b="1" dirty="0"/>
              <a:t>) =</a:t>
            </a:r>
            <a:r>
              <a:rPr lang="el-GR" dirty="0"/>
              <a:t> Αντίσταση στην αιφνίδια </a:t>
            </a:r>
            <a:r>
              <a:rPr lang="el-GR" i="1" dirty="0"/>
              <a:t>φόρτωση</a:t>
            </a:r>
            <a:r>
              <a:rPr lang="el-GR" dirty="0"/>
              <a:t> (πρόσκρουση)= Αντοχή σε κρούση</a:t>
            </a:r>
            <a:endParaRPr lang="en-US" dirty="0"/>
          </a:p>
          <a:p>
            <a:r>
              <a:rPr lang="en-US" b="1" dirty="0" smtClean="0"/>
              <a:t>Elasticity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l-GR" dirty="0"/>
              <a:t>Ελαστικότητα</a:t>
            </a:r>
            <a:r>
              <a:rPr lang="en-US" dirty="0"/>
              <a:t>.</a:t>
            </a:r>
          </a:p>
          <a:p>
            <a:r>
              <a:rPr lang="el-GR" b="1" dirty="0"/>
              <a:t>Stiffness </a:t>
            </a:r>
            <a:r>
              <a:rPr lang="el-GR" dirty="0"/>
              <a:t>=Ακαμψία.</a:t>
            </a:r>
            <a:endParaRPr lang="en-US" dirty="0"/>
          </a:p>
          <a:p>
            <a:r>
              <a:rPr lang="el-GR" b="1" dirty="0"/>
              <a:t>Hardness </a:t>
            </a:r>
            <a:r>
              <a:rPr lang="el-GR" b="1" dirty="0" smtClean="0"/>
              <a:t>= </a:t>
            </a:r>
            <a:r>
              <a:rPr lang="el-GR" dirty="0" smtClean="0"/>
              <a:t>Αντίσταση </a:t>
            </a:r>
            <a:r>
              <a:rPr lang="el-GR" dirty="0"/>
              <a:t>στη </a:t>
            </a:r>
            <a:r>
              <a:rPr lang="el-GR" dirty="0" smtClean="0"/>
              <a:t>τριβή = Σκληρότητα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0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0518" y="204186"/>
            <a:ext cx="7137646" cy="577049"/>
          </a:xfrm>
        </p:spPr>
        <p:txBody>
          <a:bodyPr/>
          <a:lstStyle/>
          <a:p>
            <a:r>
              <a:rPr lang="el-GR" sz="3200" b="1" dirty="0" smtClean="0"/>
              <a:t>Αντοχή ανάλογα την κατεύθυνση</a:t>
            </a:r>
            <a:endParaRPr lang="el-GR" sz="3200" b="1" dirty="0"/>
          </a:p>
        </p:txBody>
      </p:sp>
      <p:pic>
        <p:nvPicPr>
          <p:cNvPr id="4" name="Θέση περιεχομένου 3" descr="Materials for Civil and Construction Engineers CHAPTER 10 Wood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9" y="781235"/>
            <a:ext cx="11203618" cy="596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15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792" y="172279"/>
            <a:ext cx="11728173" cy="96734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ΑΝΤΟΧΗ ΣΕ ΘΛΙΨΗ </a:t>
            </a:r>
            <a:r>
              <a:rPr lang="en-US" b="1" dirty="0"/>
              <a:t>compression, or compressive </a:t>
            </a:r>
            <a:r>
              <a:rPr lang="en-US" b="1" dirty="0" smtClean="0"/>
              <a:t>strength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792" y="4611757"/>
            <a:ext cx="10952948" cy="18288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ΑΝΤΟΧΗ ΣΕ ΘΛΙΨΗ ΠΑΡΑΛΛΗΛΑ ΣΤΙΣ ΙΝΕΣ</a:t>
            </a:r>
            <a:r>
              <a:rPr lang="en-US" dirty="0"/>
              <a:t> Compressive strength parallel to grain—</a:t>
            </a:r>
          </a:p>
          <a:p>
            <a:pPr algn="ctr"/>
            <a:r>
              <a:rPr lang="el-GR" dirty="0"/>
              <a:t>ΑΝΤΟΧΗ ΣΕ ΘΛΙΨΗ ΚΑΘΕΤΑ</a:t>
            </a:r>
            <a:r>
              <a:rPr lang="en-US" dirty="0"/>
              <a:t>  </a:t>
            </a:r>
            <a:r>
              <a:rPr lang="el-GR" dirty="0"/>
              <a:t>ΣΤΙΣ ΙΝΕΣ</a:t>
            </a:r>
            <a:r>
              <a:rPr lang="en-US" dirty="0"/>
              <a:t> Compressive stress perpendicular to grain—</a:t>
            </a:r>
          </a:p>
          <a:p>
            <a:pPr marL="0" indent="0" algn="ctr">
              <a:buNone/>
            </a:pPr>
            <a:r>
              <a:rPr lang="el-GR" dirty="0"/>
              <a:t>Η αντοχή σε αξονική θλίψη ( 15-95 Ν 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) είναι 15 φορές μεγαλύτερη από την αντίστοιχη αντοχή σε εγκάρσια θλίψη ( 1- 20 Ν 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2348031"/>
            <a:ext cx="4202365" cy="16888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57" y="2009683"/>
            <a:ext cx="2875722" cy="202714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228" y="2129306"/>
            <a:ext cx="2764530" cy="19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6" y="365125"/>
            <a:ext cx="99429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ΑΝΤΟΧΗ ΣΕ ΕΦΕΛΚΥΣΜΟ </a:t>
            </a:r>
            <a:r>
              <a:rPr lang="en-US" b="1" dirty="0"/>
              <a:t>tension or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b="1" dirty="0" smtClean="0"/>
              <a:t>tensile </a:t>
            </a:r>
            <a:r>
              <a:rPr lang="en-US" b="1" dirty="0"/>
              <a:t>strength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4069" y="4509856"/>
            <a:ext cx="11480885" cy="2121763"/>
          </a:xfrm>
        </p:spPr>
        <p:txBody>
          <a:bodyPr>
            <a:normAutofit/>
          </a:bodyPr>
          <a:lstStyle/>
          <a:p>
            <a:r>
              <a:rPr lang="el-GR" dirty="0"/>
              <a:t>ΑΝΤΟΧΗ ΣΕ ΕΦΕΛΚΥΣΜΟ ΠΑΡΑΛΛΗΛΑ ΣΤΙΣ ΙΝΕΣ </a:t>
            </a:r>
            <a:r>
              <a:rPr lang="en-US" dirty="0"/>
              <a:t>Tensile strength parallel to grain</a:t>
            </a:r>
          </a:p>
          <a:p>
            <a:r>
              <a:rPr lang="el-GR" dirty="0"/>
              <a:t>ΑΝΤΟΧΗ ΣΕ ΕΦΕΛΚΥΣΜΟ ΚΑΘΕΤΑ</a:t>
            </a:r>
            <a:r>
              <a:rPr lang="en-US" dirty="0"/>
              <a:t>  </a:t>
            </a:r>
            <a:r>
              <a:rPr lang="el-GR" dirty="0"/>
              <a:t>ΣΤΙΣ ΙΝΕΣ </a:t>
            </a:r>
            <a:r>
              <a:rPr lang="en-US" dirty="0"/>
              <a:t>Tensile strength perpendicular to grain</a:t>
            </a:r>
          </a:p>
          <a:p>
            <a:pPr marL="0" indent="0">
              <a:buNone/>
            </a:pPr>
            <a:r>
              <a:rPr lang="el-GR" dirty="0" smtClean="0"/>
              <a:t> Η </a:t>
            </a:r>
            <a:r>
              <a:rPr lang="el-GR" dirty="0"/>
              <a:t>αντοχή σε αξονικό εφελκυσμό ( 50- 160 Ν 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 και έως 3.00 </a:t>
            </a:r>
            <a:r>
              <a:rPr lang="en-US" dirty="0"/>
              <a:t>kp</a:t>
            </a:r>
            <a:r>
              <a:rPr lang="el-GR" dirty="0"/>
              <a:t>/</a:t>
            </a:r>
            <a:r>
              <a:rPr lang="en-US" dirty="0"/>
              <a:t>cm</a:t>
            </a:r>
            <a:r>
              <a:rPr lang="el-GR" baseline="30000" dirty="0"/>
              <a:t>2 </a:t>
            </a:r>
            <a:r>
              <a:rPr lang="el-GR" dirty="0"/>
              <a:t>για τροπικά ) είναι 30 έως 50 φορές μεγαλύτερη από την αντίστοιχη αντοχή σε εγκάρσιο εφελκυσμό ( 1-7 Ν /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 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68" y="1766656"/>
            <a:ext cx="4556210" cy="24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7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559</TotalTime>
  <Words>1212</Words>
  <Application>Microsoft Office PowerPoint</Application>
  <PresentationFormat>Ευρεία οθόνη</PresentationFormat>
  <Paragraphs>111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Ιόν</vt:lpstr>
      <vt:lpstr>ΜΗΧΑΝΙΚΕΣ ΙΔΙΟΤΗΤΕΣ ΤΗΣ ΞΥΛΕΙΑΣ ΚΑΙ ΤΩΝ ΠΡΟΙΟΝΤΩΝ ΤΗΣ</vt:lpstr>
      <vt:lpstr>ΟΡΙΣΜΟΙ</vt:lpstr>
      <vt:lpstr>ΟΡΙΣΜΟΙ</vt:lpstr>
      <vt:lpstr>ΟΡΙΣΜΟΙ</vt:lpstr>
      <vt:lpstr>Η ΜΗΧΑΝΙΚΗ ΑΝΤΟΧΗ ΤΟΥ ΞΥΛΟΥ ΕΠΗΡΕΑΖΕΤΑΙ από :</vt:lpstr>
      <vt:lpstr> Εκφράσεις μηχανικής αντοχής.</vt:lpstr>
      <vt:lpstr>Αντοχή ανάλογα την κατεύθυνση</vt:lpstr>
      <vt:lpstr>ΑΝΤΟΧΗ ΣΕ ΘΛΙΨΗ compression, or compressive strength</vt:lpstr>
      <vt:lpstr>ΑΝΤΟΧΗ ΣΕ ΕΦΕΛΚΥΣΜΟ tension or  tensile strength  </vt:lpstr>
      <vt:lpstr>ΑΝΤΟΧΗ ΣΕ ΔΙΑΤΜΗΣΗ Shear strength</vt:lpstr>
      <vt:lpstr>ΑΝΤΟΧΗ ΣΕ ΣΧΙΣΗ Cleavage strength  splitting </vt:lpstr>
      <vt:lpstr>Torsion Strength =Αντοχή σε στρέψη.</vt:lpstr>
      <vt:lpstr>ΑΝΤΟΧΗ  ΣΕ ΚΡΟΥΣΗ  (Δυναμική αντοχή) Impact Strength = Toughness </vt:lpstr>
      <vt:lpstr>ΑΝΤΟΧΗ ΣΕ ΚΑΜΨΗ bending resistance- strength  </vt:lpstr>
      <vt:lpstr>ΕΛΑΣΤΙΚΟΤΗΤΑ Elasticity</vt:lpstr>
      <vt:lpstr>Διάγραμμα μεταξύ φόρτισης και παραμόρφωσης.</vt:lpstr>
      <vt:lpstr>ΣΚΛΗΡΟΤΗΤΑ hardness   </vt:lpstr>
      <vt:lpstr> ΣΚΛΗΡΟΤΗΤΑ ΞΥΛΩΝ  κατά JANKA κλίμακα.</vt:lpstr>
      <vt:lpstr>ΣΚΛΗΡΟΤΗΤΑ ΞΥΛΩΝ κατά JANKA κλίμακα.</vt:lpstr>
      <vt:lpstr>ΣΚΛΗΡΟΤΗΤΑ ΞΥΛΩΝ  κατά  BRINNEL κλίμακα.</vt:lpstr>
      <vt:lpstr>ΣΚΛΗΡΟΤΗΤΑ ΞΥΛΩΝ κατά  BRINNEL κλίμακα</vt:lpstr>
      <vt:lpstr>Εργαστηριακός εξοπλισμός για διάφορα τεστ μηχανικής αντοχής.</vt:lpstr>
      <vt:lpstr>ΠΑΡΑΔΕΙΓΜΑΤΑ</vt:lpstr>
      <vt:lpstr>ΠΑΡΑΔΕΙΓΜΑΤΑ</vt:lpstr>
      <vt:lpstr>ΠΑΡΑΔΕΙΓΜΑΤΑ</vt:lpstr>
      <vt:lpstr>ΠΑΡΑΔΕΙΓΜΑΤΑ</vt:lpstr>
      <vt:lpstr>ΠΑΡΑΔΕΙΓΜΑΤΑ</vt:lpstr>
      <vt:lpstr>Παράδειγμα = Lignum Vitae </vt:lpstr>
      <vt:lpstr>ΤΕΛΟΣ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ΜΗΧΑΝΙΚΕΣ ΙΔΙΟΤΗΤΕΣ ΤΗΣ ΞΥΛΕΙΑΣ ΚΑΙ ΤΩΝ ΠΡΟΙΟΝΤΩΝ ΤΗΣ</dc:title>
  <dc:creator>stratos01</dc:creator>
  <cp:lastModifiedBy>user</cp:lastModifiedBy>
  <cp:revision>25</cp:revision>
  <dcterms:created xsi:type="dcterms:W3CDTF">2020-03-31T20:20:51Z</dcterms:created>
  <dcterms:modified xsi:type="dcterms:W3CDTF">2021-04-03T13:12:13Z</dcterms:modified>
</cp:coreProperties>
</file>