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57" r:id="rId4"/>
    <p:sldId id="258" r:id="rId5"/>
    <p:sldId id="259" r:id="rId6"/>
    <p:sldId id="260" r:id="rId7"/>
    <p:sldId id="261" r:id="rId8"/>
    <p:sldId id="262" r:id="rId9"/>
    <p:sldId id="271" r:id="rId10"/>
    <p:sldId id="263" r:id="rId11"/>
    <p:sldId id="265" r:id="rId12"/>
    <p:sldId id="264" r:id="rId13"/>
    <p:sldId id="266" r:id="rId14"/>
    <p:sldId id="267" r:id="rId15"/>
    <p:sldId id="275" r:id="rId16"/>
    <p:sldId id="272" r:id="rId17"/>
    <p:sldId id="268" r:id="rId18"/>
    <p:sldId id="270" r:id="rId19"/>
    <p:sldId id="274" r:id="rId20"/>
    <p:sldId id="273" r:id="rId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48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smtClean="0"/>
              <a:t>Στυλ κύριου τίτλου</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1891149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E0F2184-4195-48F5-842C-F33DC2EF8EBB}" type="datetimeFigureOut">
              <a:rPr lang="el-GR" smtClean="0"/>
              <a:t>16/12/2020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347515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smtClean="0"/>
              <a:t>Στυλ κύριου τίτλου</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1978685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smtClean="0"/>
              <a:t>Στυλ κύριου τίτλου</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smtClean="0"/>
              <a:t>Στυλ υποδείγματος κειμένου</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0F0255-DAA0-4683-8BFE-7F063FFCDBEC}" type="slidenum">
              <a:rPr lang="el-GR" smtClean="0"/>
              <a:t>‹#›</a:t>
            </a:fld>
            <a:endParaRPr lang="el-G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57175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2393866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E0F2184-4195-48F5-842C-F33DC2EF8EBB}" type="datetimeFigureOut">
              <a:rPr lang="el-GR" smtClean="0"/>
              <a:t>16/12/2020</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2254651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E0F2184-4195-48F5-842C-F33DC2EF8EBB}" type="datetimeFigureOut">
              <a:rPr lang="el-GR" smtClean="0"/>
              <a:t>16/12/2020</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1721904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1208565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514551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3963364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3261744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EE0F2184-4195-48F5-842C-F33DC2EF8EBB}" type="datetimeFigureOut">
              <a:rPr lang="el-GR" smtClean="0"/>
              <a:t>16/12/2020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263635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EE0F2184-4195-48F5-842C-F33DC2EF8EBB}" type="datetimeFigureOut">
              <a:rPr lang="el-GR" smtClean="0"/>
              <a:t>16/12/2020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259393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Date Placeholder 2"/>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164581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1477923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p>
            <a:fld id="{EE0F2184-4195-48F5-842C-F33DC2EF8EBB}" type="datetimeFigureOut">
              <a:rPr lang="el-GR" smtClean="0"/>
              <a:t>16/12/2020</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79808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E0F2184-4195-48F5-842C-F33DC2EF8EBB}" type="datetimeFigureOut">
              <a:rPr lang="el-GR" smtClean="0"/>
              <a:t>16/12/2020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10F0255-DAA0-4683-8BFE-7F063FFCDBEC}" type="slidenum">
              <a:rPr lang="el-GR" smtClean="0"/>
              <a:t>‹#›</a:t>
            </a:fld>
            <a:endParaRPr lang="el-GR"/>
          </a:p>
        </p:txBody>
      </p:sp>
    </p:spTree>
    <p:extLst>
      <p:ext uri="{BB962C8B-B14F-4D97-AF65-F5344CB8AC3E}">
        <p14:creationId xmlns:p14="http://schemas.microsoft.com/office/powerpoint/2010/main" val="3243103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smtClean="0"/>
              <a:t>Στυλ κύριου τίτλου</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E0F2184-4195-48F5-842C-F33DC2EF8EBB}" type="datetimeFigureOut">
              <a:rPr lang="el-GR" smtClean="0"/>
              <a:t>16/12/2020</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10F0255-DAA0-4683-8BFE-7F063FFCDBEC}" type="slidenum">
              <a:rPr lang="el-GR" smtClean="0"/>
              <a:t>‹#›</a:t>
            </a:fld>
            <a:endParaRPr lang="el-GR"/>
          </a:p>
        </p:txBody>
      </p:sp>
    </p:spTree>
    <p:extLst>
      <p:ext uri="{BB962C8B-B14F-4D97-AF65-F5344CB8AC3E}">
        <p14:creationId xmlns:p14="http://schemas.microsoft.com/office/powerpoint/2010/main" val="17963220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372862" y="523783"/>
            <a:ext cx="9374820" cy="798990"/>
          </a:xfrm>
        </p:spPr>
        <p:txBody>
          <a:bodyPr>
            <a:normAutofit fontScale="90000"/>
          </a:bodyPr>
          <a:lstStyle/>
          <a:p>
            <a:pPr algn="ctr"/>
            <a:r>
              <a:rPr lang="el-GR" sz="4800" b="1" dirty="0" smtClean="0"/>
              <a:t>ΡΙΨΗ-ΥΛΟΤΟΜΙΑ ΔΕΝΔΡΩΝ </a:t>
            </a:r>
            <a:endParaRPr lang="el-GR" sz="4800" b="1" dirty="0"/>
          </a:p>
        </p:txBody>
      </p:sp>
      <p:sp>
        <p:nvSpPr>
          <p:cNvPr id="3" name="Υπότιτλος 2"/>
          <p:cNvSpPr>
            <a:spLocks noGrp="1"/>
          </p:cNvSpPr>
          <p:nvPr>
            <p:ph type="subTitle" idx="1"/>
          </p:nvPr>
        </p:nvSpPr>
        <p:spPr>
          <a:xfrm>
            <a:off x="1524000" y="5468645"/>
            <a:ext cx="4246485" cy="1038687"/>
          </a:xfrm>
        </p:spPr>
        <p:txBody>
          <a:bodyPr/>
          <a:lstStyle/>
          <a:p>
            <a:pPr algn="ctr"/>
            <a:r>
              <a:rPr lang="el-GR" b="1" dirty="0" smtClean="0"/>
              <a:t>ΑΙΔΙΝΙΔΗΣ ΕΥΣΤΡ.</a:t>
            </a:r>
          </a:p>
          <a:p>
            <a:pPr algn="ctr"/>
            <a:r>
              <a:rPr lang="el-GR" b="1" dirty="0" smtClean="0"/>
              <a:t>ΔΕΚ 2020</a:t>
            </a:r>
            <a:endParaRPr lang="el-GR" b="1" dirty="0"/>
          </a:p>
        </p:txBody>
      </p:sp>
      <p:pic>
        <p:nvPicPr>
          <p:cNvPr id="5" name="Εικόνα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7223" y="1716090"/>
            <a:ext cx="5822185" cy="4072151"/>
          </a:xfrm>
          <a:prstGeom prst="rect">
            <a:avLst/>
          </a:prstGeom>
        </p:spPr>
      </p:pic>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352" y="1935333"/>
            <a:ext cx="5064773" cy="3175118"/>
          </a:xfrm>
          <a:prstGeom prst="rect">
            <a:avLst/>
          </a:prstGeom>
        </p:spPr>
      </p:pic>
    </p:spTree>
    <p:extLst>
      <p:ext uri="{BB962C8B-B14F-4D97-AF65-F5344CB8AC3E}">
        <p14:creationId xmlns:p14="http://schemas.microsoft.com/office/powerpoint/2010/main" val="46926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1942" y="365124"/>
            <a:ext cx="4126479" cy="2114865"/>
          </a:xfrm>
        </p:spPr>
        <p:txBody>
          <a:bodyPr>
            <a:normAutofit/>
          </a:bodyPr>
          <a:lstStyle/>
          <a:p>
            <a:pPr algn="ctr"/>
            <a:r>
              <a:rPr lang="el-GR" dirty="0"/>
              <a:t>ΤΟΜΕΣ ΓΙΑ ΡΙΨΗ </a:t>
            </a:r>
            <a:r>
              <a:rPr lang="el-GR" dirty="0" smtClean="0"/>
              <a:t>ΔΕΝΔΡΟΥ</a:t>
            </a:r>
            <a:br>
              <a:rPr lang="el-GR" dirty="0" smtClean="0"/>
            </a:br>
            <a:r>
              <a:rPr lang="el-GR" sz="2000" b="1" dirty="0" smtClean="0"/>
              <a:t>Εμπροσθοτομή </a:t>
            </a:r>
            <a:br>
              <a:rPr lang="el-GR" sz="2000" b="1" dirty="0" smtClean="0"/>
            </a:br>
            <a:r>
              <a:rPr lang="el-GR" sz="2000" b="1" dirty="0" smtClean="0"/>
              <a:t>Οπισθοτομή </a:t>
            </a:r>
            <a:endParaRPr lang="el-GR" b="1" dirty="0"/>
          </a:p>
        </p:txBody>
      </p:sp>
      <p:pic>
        <p:nvPicPr>
          <p:cNvPr id="4" name="Θέση περιεχομένου 3" descr="http://www.ilocis.org/documents/images/for06fe.gif"/>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095064" y="195310"/>
            <a:ext cx="3932807" cy="6427432"/>
          </a:xfrm>
          <a:prstGeom prst="rect">
            <a:avLst/>
          </a:prstGeom>
          <a:noFill/>
          <a:ln>
            <a:noFill/>
          </a:ln>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180" y="2818669"/>
            <a:ext cx="3282793" cy="3883972"/>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2394" y="2479989"/>
            <a:ext cx="4145872" cy="4222651"/>
          </a:xfrm>
          <a:prstGeom prst="rect">
            <a:avLst/>
          </a:prstGeom>
        </p:spPr>
      </p:pic>
      <p:pic>
        <p:nvPicPr>
          <p:cNvPr id="3" name="Εικόνα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5219" y="115410"/>
            <a:ext cx="3533047" cy="2281561"/>
          </a:xfrm>
          <a:prstGeom prst="rect">
            <a:avLst/>
          </a:prstGeom>
        </p:spPr>
      </p:pic>
    </p:spTree>
    <p:extLst>
      <p:ext uri="{BB962C8B-B14F-4D97-AF65-F5344CB8AC3E}">
        <p14:creationId xmlns:p14="http://schemas.microsoft.com/office/powerpoint/2010/main" val="2202093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19567" y="452718"/>
            <a:ext cx="6631267" cy="840373"/>
          </a:xfrm>
        </p:spPr>
        <p:txBody>
          <a:bodyPr/>
          <a:lstStyle/>
          <a:p>
            <a:pPr algn="ctr"/>
            <a:r>
              <a:rPr lang="el-GR" dirty="0" smtClean="0"/>
              <a:t>ΡΙΨΗ- ΤΟΜΕΣ </a:t>
            </a:r>
            <a:endParaRPr lang="el-GR" dirty="0"/>
          </a:p>
        </p:txBody>
      </p:sp>
      <p:pic>
        <p:nvPicPr>
          <p:cNvPr id="5" name="Εικόνα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802" y="803997"/>
            <a:ext cx="2266155" cy="5476729"/>
          </a:xfrm>
          <a:prstGeom prst="rect">
            <a:avLst/>
          </a:prstGeom>
        </p:spPr>
      </p:pic>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4004" y="1293091"/>
            <a:ext cx="3356196" cy="4858327"/>
          </a:xfrm>
          <a:prstGeom prst="rect">
            <a:avLst/>
          </a:prstGeom>
        </p:spPr>
      </p:pic>
      <p:pic>
        <p:nvPicPr>
          <p:cNvPr id="8" name="Εικόνα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1247" y="1791855"/>
            <a:ext cx="5144706" cy="3815977"/>
          </a:xfrm>
          <a:prstGeom prst="rect">
            <a:avLst/>
          </a:prstGeom>
        </p:spPr>
      </p:pic>
    </p:spTree>
    <p:extLst>
      <p:ext uri="{BB962C8B-B14F-4D97-AF65-F5344CB8AC3E}">
        <p14:creationId xmlns:p14="http://schemas.microsoft.com/office/powerpoint/2010/main" val="1194333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8777" y="1"/>
            <a:ext cx="7483875" cy="719090"/>
          </a:xfrm>
        </p:spPr>
        <p:txBody>
          <a:bodyPr/>
          <a:lstStyle/>
          <a:p>
            <a:pPr algn="ctr"/>
            <a:r>
              <a:rPr lang="el-GR" dirty="0" smtClean="0"/>
              <a:t>ΤΟΜΕΣ ΓΙΑ ΡΙΨΗ ΔΕΝΔΡΟΥ</a:t>
            </a:r>
            <a:endParaRPr lang="el-GR" dirty="0"/>
          </a:p>
        </p:txBody>
      </p:sp>
      <p:pic>
        <p:nvPicPr>
          <p:cNvPr id="6" name="Θέση περιεχομένου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9467" y="861747"/>
            <a:ext cx="2334970" cy="3749365"/>
          </a:xfrm>
          <a:prstGeom prst="rect">
            <a:avLst/>
          </a:prstGeom>
        </p:spPr>
      </p:pic>
      <p:pic>
        <p:nvPicPr>
          <p:cNvPr id="7" name="Εικόνα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4889" y="145517"/>
            <a:ext cx="3133627" cy="1591194"/>
          </a:xfrm>
          <a:prstGeom prst="rect">
            <a:avLst/>
          </a:prstGeom>
        </p:spPr>
      </p:pic>
      <p:pic>
        <p:nvPicPr>
          <p:cNvPr id="8" name="Εικόνα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2771" y="4192978"/>
            <a:ext cx="1786283" cy="2158171"/>
          </a:xfrm>
          <a:prstGeom prst="rect">
            <a:avLst/>
          </a:prstGeom>
        </p:spPr>
      </p:pic>
      <p:pic>
        <p:nvPicPr>
          <p:cNvPr id="9" name="Εικόνα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9026" y="4300272"/>
            <a:ext cx="2601434" cy="2365417"/>
          </a:xfrm>
          <a:prstGeom prst="rect">
            <a:avLst/>
          </a:prstGeom>
        </p:spPr>
      </p:pic>
      <p:pic>
        <p:nvPicPr>
          <p:cNvPr id="10" name="Εικόνα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44524" y="861746"/>
            <a:ext cx="2145978" cy="3749365"/>
          </a:xfrm>
          <a:prstGeom prst="rect">
            <a:avLst/>
          </a:prstGeom>
        </p:spPr>
      </p:pic>
      <p:pic>
        <p:nvPicPr>
          <p:cNvPr id="11" name="Εικόνα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95648" y="892972"/>
            <a:ext cx="2074095" cy="3148855"/>
          </a:xfrm>
          <a:prstGeom prst="rect">
            <a:avLst/>
          </a:prstGeom>
        </p:spPr>
      </p:pic>
      <p:pic>
        <p:nvPicPr>
          <p:cNvPr id="12" name="Εικόνα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73483" y="1966078"/>
            <a:ext cx="3223549" cy="2104827"/>
          </a:xfrm>
          <a:prstGeom prst="rect">
            <a:avLst/>
          </a:prstGeom>
        </p:spPr>
      </p:pic>
      <p:pic>
        <p:nvPicPr>
          <p:cNvPr id="13" name="Εικόνα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1473" y="4809626"/>
            <a:ext cx="6151397" cy="1801524"/>
          </a:xfrm>
          <a:prstGeom prst="rect">
            <a:avLst/>
          </a:prstGeom>
        </p:spPr>
      </p:pic>
    </p:spTree>
    <p:extLst>
      <p:ext uri="{BB962C8B-B14F-4D97-AF65-F5344CB8AC3E}">
        <p14:creationId xmlns:p14="http://schemas.microsoft.com/office/powerpoint/2010/main" val="3507977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7443" y="79900"/>
            <a:ext cx="5179775" cy="585926"/>
          </a:xfrm>
        </p:spPr>
        <p:txBody>
          <a:bodyPr>
            <a:normAutofit fontScale="90000"/>
          </a:bodyPr>
          <a:lstStyle/>
          <a:p>
            <a:pPr algn="ctr"/>
            <a:r>
              <a:rPr lang="el-GR" dirty="0" smtClean="0"/>
              <a:t>ΡΙΨΗ ΜΕ ΒΟΗΘΕΙΑ</a:t>
            </a:r>
            <a:endParaRPr lang="el-GR"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37443" y="3691888"/>
            <a:ext cx="6358679" cy="3054361"/>
          </a:xfrm>
          <a:prstGeom prst="rect">
            <a:avLst/>
          </a:prstGeom>
        </p:spPr>
      </p:pic>
      <p:pic>
        <p:nvPicPr>
          <p:cNvPr id="3" name="Εικόνα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2226" y="150201"/>
            <a:ext cx="5834386" cy="3322822"/>
          </a:xfrm>
          <a:prstGeom prst="rect">
            <a:avLst/>
          </a:prstGeom>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2275" y="3837825"/>
            <a:ext cx="2682572" cy="2908424"/>
          </a:xfrm>
          <a:prstGeom prst="rect">
            <a:avLst/>
          </a:prstGeom>
        </p:spPr>
      </p:pic>
      <p:pic>
        <p:nvPicPr>
          <p:cNvPr id="6" name="Εικόνα 5"/>
          <p:cNvPicPr>
            <a:picLocks noChangeAspect="1"/>
          </p:cNvPicPr>
          <p:nvPr/>
        </p:nvPicPr>
        <p:blipFill>
          <a:blip r:embed="rId5"/>
          <a:stretch>
            <a:fillRect/>
          </a:stretch>
        </p:blipFill>
        <p:spPr>
          <a:xfrm>
            <a:off x="985421" y="806556"/>
            <a:ext cx="4447712" cy="2744601"/>
          </a:xfrm>
          <a:prstGeom prst="rect">
            <a:avLst/>
          </a:prstGeom>
        </p:spPr>
      </p:pic>
    </p:spTree>
    <p:extLst>
      <p:ext uri="{BB962C8B-B14F-4D97-AF65-F5344CB8AC3E}">
        <p14:creationId xmlns:p14="http://schemas.microsoft.com/office/powerpoint/2010/main" val="4251350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452718"/>
            <a:ext cx="9404723" cy="1509247"/>
          </a:xfrm>
        </p:spPr>
        <p:txBody>
          <a:bodyPr/>
          <a:lstStyle/>
          <a:p>
            <a:pPr algn="ctr"/>
            <a:r>
              <a:rPr lang="el-GR" dirty="0" smtClean="0"/>
              <a:t>ΑΣΦΑΛΕΙΑ ΕΡΓΑΣΙΑΣ</a:t>
            </a:r>
            <a:br>
              <a:rPr lang="el-GR" dirty="0" smtClean="0"/>
            </a:br>
            <a:r>
              <a:rPr lang="el-GR" dirty="0" smtClean="0"/>
              <a:t>Κατεύθυνση ρίψης και διαφυγής</a:t>
            </a:r>
            <a:br>
              <a:rPr lang="el-GR" dirty="0" smtClean="0"/>
            </a:br>
            <a:endParaRPr lang="el-GR" dirty="0"/>
          </a:p>
        </p:txBody>
      </p:sp>
      <p:pic>
        <p:nvPicPr>
          <p:cNvPr id="6" name="Εικόνα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899" y="2086252"/>
            <a:ext cx="4142783" cy="4190260"/>
          </a:xfrm>
          <a:prstGeom prst="rect">
            <a:avLst/>
          </a:prstGeom>
        </p:spPr>
      </p:pic>
      <p:pic>
        <p:nvPicPr>
          <p:cNvPr id="7" name="Εικόνα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7027" y="2446364"/>
            <a:ext cx="3764132" cy="3764132"/>
          </a:xfrm>
          <a:prstGeom prst="rect">
            <a:avLst/>
          </a:prstGeom>
        </p:spPr>
      </p:pic>
      <p:pic>
        <p:nvPicPr>
          <p:cNvPr id="4" name="Θέση περιεχομένου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577119" y="2370338"/>
            <a:ext cx="3428377" cy="3428377"/>
          </a:xfrm>
          <a:prstGeom prst="rect">
            <a:avLst/>
          </a:prstGeom>
        </p:spPr>
      </p:pic>
    </p:spTree>
    <p:extLst>
      <p:ext uri="{BB962C8B-B14F-4D97-AF65-F5344CB8AC3E}">
        <p14:creationId xmlns:p14="http://schemas.microsoft.com/office/powerpoint/2010/main" val="3263613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96426"/>
            <a:ext cx="9404723" cy="871240"/>
          </a:xfrm>
        </p:spPr>
        <p:txBody>
          <a:bodyPr/>
          <a:lstStyle/>
          <a:p>
            <a:r>
              <a:rPr lang="el-GR" dirty="0" smtClean="0"/>
              <a:t>ΣΦΑΛΜΑΤΑ ΥΛΟΤΟΜΙΑΣ</a:t>
            </a:r>
            <a:endParaRPr lang="el-GR"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94765" y="1659365"/>
            <a:ext cx="3413698" cy="4195762"/>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465" y="4003828"/>
            <a:ext cx="3901845" cy="2599843"/>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465" y="1173266"/>
            <a:ext cx="4158863" cy="2339361"/>
          </a:xfrm>
          <a:prstGeom prst="rect">
            <a:avLst/>
          </a:prstGeom>
        </p:spPr>
      </p:pic>
      <p:pic>
        <p:nvPicPr>
          <p:cNvPr id="7" name="Εικόνα 6"/>
          <p:cNvPicPr>
            <a:picLocks noChangeAspect="1"/>
          </p:cNvPicPr>
          <p:nvPr/>
        </p:nvPicPr>
        <p:blipFill>
          <a:blip r:embed="rId5"/>
          <a:stretch>
            <a:fillRect/>
          </a:stretch>
        </p:blipFill>
        <p:spPr>
          <a:xfrm>
            <a:off x="8690919" y="189265"/>
            <a:ext cx="3098076" cy="2153681"/>
          </a:xfrm>
          <a:prstGeom prst="rect">
            <a:avLst/>
          </a:prstGeom>
        </p:spPr>
      </p:pic>
      <p:pic>
        <p:nvPicPr>
          <p:cNvPr id="8" name="Εικόνα 7"/>
          <p:cNvPicPr>
            <a:picLocks noChangeAspect="1"/>
          </p:cNvPicPr>
          <p:nvPr/>
        </p:nvPicPr>
        <p:blipFill>
          <a:blip r:embed="rId6"/>
          <a:stretch>
            <a:fillRect/>
          </a:stretch>
        </p:blipFill>
        <p:spPr>
          <a:xfrm>
            <a:off x="8690919" y="2435785"/>
            <a:ext cx="3077500" cy="2066642"/>
          </a:xfrm>
          <a:prstGeom prst="rect">
            <a:avLst/>
          </a:prstGeom>
        </p:spPr>
      </p:pic>
      <p:pic>
        <p:nvPicPr>
          <p:cNvPr id="9" name="Εικόνα 8"/>
          <p:cNvPicPr>
            <a:picLocks noChangeAspect="1"/>
          </p:cNvPicPr>
          <p:nvPr/>
        </p:nvPicPr>
        <p:blipFill>
          <a:blip r:embed="rId7"/>
          <a:stretch>
            <a:fillRect/>
          </a:stretch>
        </p:blipFill>
        <p:spPr>
          <a:xfrm>
            <a:off x="8726905" y="4595266"/>
            <a:ext cx="3062090" cy="2166150"/>
          </a:xfrm>
          <a:prstGeom prst="rect">
            <a:avLst/>
          </a:prstGeom>
        </p:spPr>
      </p:pic>
    </p:spTree>
    <p:extLst>
      <p:ext uri="{BB962C8B-B14F-4D97-AF65-F5344CB8AC3E}">
        <p14:creationId xmlns:p14="http://schemas.microsoft.com/office/powerpoint/2010/main" val="157510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305670" y="365125"/>
            <a:ext cx="3435182" cy="771217"/>
          </a:xfrm>
        </p:spPr>
        <p:txBody>
          <a:bodyPr/>
          <a:lstStyle/>
          <a:p>
            <a:pPr algn="ctr"/>
            <a:r>
              <a:rPr lang="el-GR" dirty="0" smtClean="0"/>
              <a:t>ΑΤΥΧΗΜΑΤΑ</a:t>
            </a:r>
            <a:endParaRPr lang="el-GR"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1355" y="115411"/>
            <a:ext cx="4098273" cy="2911020"/>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4915" y="3202591"/>
            <a:ext cx="2308195" cy="3466230"/>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7370" y="2866571"/>
            <a:ext cx="2821520" cy="3760196"/>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45038" y="115411"/>
            <a:ext cx="4066450" cy="2423604"/>
          </a:xfrm>
          <a:prstGeom prst="rect">
            <a:avLst/>
          </a:prstGeom>
        </p:spPr>
      </p:pic>
      <p:pic>
        <p:nvPicPr>
          <p:cNvPr id="8" name="Εικόνα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8839" y="3002463"/>
            <a:ext cx="2712802" cy="3624304"/>
          </a:xfrm>
          <a:prstGeom prst="rect">
            <a:avLst/>
          </a:prstGeom>
        </p:spPr>
      </p:pic>
    </p:spTree>
    <p:extLst>
      <p:ext uri="{BB962C8B-B14F-4D97-AF65-F5344CB8AC3E}">
        <p14:creationId xmlns:p14="http://schemas.microsoft.com/office/powerpoint/2010/main" val="1070821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5310" y="365125"/>
            <a:ext cx="4723146" cy="1614595"/>
          </a:xfrm>
        </p:spPr>
        <p:txBody>
          <a:bodyPr/>
          <a:lstStyle/>
          <a:p>
            <a:pPr algn="ctr"/>
            <a:r>
              <a:rPr lang="el-GR" dirty="0" smtClean="0"/>
              <a:t>ΜΗΧΑΝΟΠΟΙΗΣΗ ΕΡΓΑΣΙΑΣ ΡΙΨΗΣ</a:t>
            </a:r>
            <a:endParaRPr lang="el-GR" dirty="0"/>
          </a:p>
        </p:txBody>
      </p:sp>
      <p:pic>
        <p:nvPicPr>
          <p:cNvPr id="3" name="Εικόνα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6683" y="3187652"/>
            <a:ext cx="6515317" cy="3665342"/>
          </a:xfrm>
          <a:prstGeom prst="rect">
            <a:avLst/>
          </a:prstGeom>
        </p:spPr>
      </p:pic>
      <p:pic>
        <p:nvPicPr>
          <p:cNvPr id="4" name="Εικόνα 3"/>
          <p:cNvPicPr>
            <a:picLocks noChangeAspect="1"/>
          </p:cNvPicPr>
          <p:nvPr/>
        </p:nvPicPr>
        <p:blipFill>
          <a:blip r:embed="rId3"/>
          <a:stretch>
            <a:fillRect/>
          </a:stretch>
        </p:blipFill>
        <p:spPr>
          <a:xfrm>
            <a:off x="523784" y="2365205"/>
            <a:ext cx="4611287" cy="3608332"/>
          </a:xfrm>
          <a:prstGeom prst="rect">
            <a:avLst/>
          </a:prstGeom>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9285" y="230820"/>
            <a:ext cx="4178423" cy="2712128"/>
          </a:xfrm>
          <a:prstGeom prst="rect">
            <a:avLst/>
          </a:prstGeom>
        </p:spPr>
      </p:pic>
    </p:spTree>
    <p:extLst>
      <p:ext uri="{BB962C8B-B14F-4D97-AF65-F5344CB8AC3E}">
        <p14:creationId xmlns:p14="http://schemas.microsoft.com/office/powerpoint/2010/main" val="1757607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177553"/>
            <a:ext cx="9404723" cy="1597981"/>
          </a:xfrm>
        </p:spPr>
        <p:txBody>
          <a:bodyPr/>
          <a:lstStyle/>
          <a:p>
            <a:pPr algn="ctr"/>
            <a:r>
              <a:rPr lang="el-GR" dirty="0" smtClean="0"/>
              <a:t>ΥΔΡΑΥΛΙΚΟΣ </a:t>
            </a:r>
            <a:r>
              <a:rPr lang="el-GR" dirty="0" smtClean="0"/>
              <a:t>ΥΛΟΤΟΜΟΣ</a:t>
            </a:r>
            <a:r>
              <a:rPr lang="en-US" dirty="0" smtClean="0"/>
              <a:t/>
            </a:r>
            <a:br>
              <a:rPr lang="en-US" dirty="0" smtClean="0"/>
            </a:br>
            <a:r>
              <a:rPr lang="en-US" dirty="0"/>
              <a:t>Feller buncher</a:t>
            </a:r>
            <a:br>
              <a:rPr lang="en-US" dirty="0"/>
            </a:br>
            <a:endParaRPr lang="el-GR" dirty="0"/>
          </a:p>
        </p:txBody>
      </p:sp>
      <p:pic>
        <p:nvPicPr>
          <p:cNvPr id="2050" name="Picture 2" descr="TREE CUTTER | Magni Telescopic Handlers s.r.l"/>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36846" y="2039923"/>
            <a:ext cx="538145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8354" y="2039923"/>
            <a:ext cx="4887458" cy="4122987"/>
          </a:xfrm>
          <a:prstGeom prst="rect">
            <a:avLst/>
          </a:prstGeom>
        </p:spPr>
      </p:pic>
    </p:spTree>
    <p:extLst>
      <p:ext uri="{BB962C8B-B14F-4D97-AF65-F5344CB8AC3E}">
        <p14:creationId xmlns:p14="http://schemas.microsoft.com/office/powerpoint/2010/main" val="677302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1" y="186432"/>
            <a:ext cx="9404723" cy="793468"/>
          </a:xfrm>
        </p:spPr>
        <p:txBody>
          <a:bodyPr/>
          <a:lstStyle/>
          <a:p>
            <a:pPr algn="ctr"/>
            <a:r>
              <a:rPr lang="el-GR" dirty="0" smtClean="0"/>
              <a:t>ΥΛΟΤΟΜΟΙ </a:t>
            </a:r>
            <a:endParaRPr lang="el-GR" dirty="0"/>
          </a:p>
        </p:txBody>
      </p:sp>
      <p:pic>
        <p:nvPicPr>
          <p:cNvPr id="1026" name="Picture 2" descr="Οι υλοτόμοι του Χολομώντα - Χαλκιδική Πολιτική"/>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08371" y="3325306"/>
            <a:ext cx="4841552" cy="3229278"/>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a:stretch>
            <a:fillRect/>
          </a:stretch>
        </p:blipFill>
        <p:spPr>
          <a:xfrm>
            <a:off x="909822" y="979900"/>
            <a:ext cx="4438650" cy="2019300"/>
          </a:xfrm>
          <a:prstGeom prst="rect">
            <a:avLst/>
          </a:prstGeom>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3057" y="186432"/>
            <a:ext cx="4270159" cy="2889681"/>
          </a:xfrm>
          <a:prstGeom prst="rect">
            <a:avLst/>
          </a:prstGeom>
        </p:spPr>
      </p:pic>
      <p:pic>
        <p:nvPicPr>
          <p:cNvPr id="6" name="Εικόνα 5"/>
          <p:cNvPicPr>
            <a:picLocks noChangeAspect="1"/>
          </p:cNvPicPr>
          <p:nvPr/>
        </p:nvPicPr>
        <p:blipFill>
          <a:blip r:embed="rId5"/>
          <a:stretch>
            <a:fillRect/>
          </a:stretch>
        </p:blipFill>
        <p:spPr>
          <a:xfrm>
            <a:off x="6835806" y="3400860"/>
            <a:ext cx="4290134" cy="3078171"/>
          </a:xfrm>
          <a:prstGeom prst="rect">
            <a:avLst/>
          </a:prstGeom>
        </p:spPr>
      </p:pic>
    </p:spTree>
    <p:extLst>
      <p:ext uri="{BB962C8B-B14F-4D97-AF65-F5344CB8AC3E}">
        <p14:creationId xmlns:p14="http://schemas.microsoft.com/office/powerpoint/2010/main" val="505318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08699" y="177553"/>
            <a:ext cx="8522562" cy="745725"/>
          </a:xfrm>
        </p:spPr>
        <p:txBody>
          <a:bodyPr>
            <a:normAutofit/>
          </a:bodyPr>
          <a:lstStyle/>
          <a:p>
            <a:pPr algn="ctr"/>
            <a:r>
              <a:rPr lang="el-GR" dirty="0" smtClean="0"/>
              <a:t>ΙΣΤΟΡΙΚΑ</a:t>
            </a:r>
            <a:endParaRPr lang="el-GR" dirty="0"/>
          </a:p>
        </p:txBody>
      </p:sp>
      <p:sp>
        <p:nvSpPr>
          <p:cNvPr id="3" name="Θέση περιεχομένου 2"/>
          <p:cNvSpPr>
            <a:spLocks noGrp="1"/>
          </p:cNvSpPr>
          <p:nvPr>
            <p:ph idx="1"/>
          </p:nvPr>
        </p:nvSpPr>
        <p:spPr>
          <a:xfrm>
            <a:off x="410058" y="1216241"/>
            <a:ext cx="11122036" cy="994300"/>
          </a:xfrm>
        </p:spPr>
        <p:txBody>
          <a:bodyPr>
            <a:normAutofit fontScale="85000" lnSpcReduction="20000"/>
          </a:bodyPr>
          <a:lstStyle/>
          <a:p>
            <a:pPr marL="0" indent="0">
              <a:buNone/>
            </a:pPr>
            <a:r>
              <a:rPr lang="el-GR" dirty="0"/>
              <a:t>Η ιστορία της δασικής εργασίας </a:t>
            </a:r>
            <a:r>
              <a:rPr lang="el-GR" dirty="0" smtClean="0"/>
              <a:t>της συγκομιδής είναι </a:t>
            </a:r>
            <a:r>
              <a:rPr lang="el-GR" dirty="0"/>
              <a:t>παράλληλη με αυτήν της ανθρώπινης </a:t>
            </a:r>
            <a:r>
              <a:rPr lang="el-GR" dirty="0" smtClean="0"/>
              <a:t>φυλής.</a:t>
            </a:r>
          </a:p>
          <a:p>
            <a:pPr marL="0" indent="0">
              <a:buNone/>
            </a:pPr>
            <a:r>
              <a:rPr lang="el-GR" dirty="0"/>
              <a:t>Για χιλιάδες χρόνια το δάσος συνδέθηκε με την ανάπτυξη, τα προβλήματα και την εξέλιξη του </a:t>
            </a:r>
            <a:r>
              <a:rPr lang="el-GR" dirty="0" smtClean="0"/>
              <a:t>πολιτισμού</a:t>
            </a:r>
            <a:r>
              <a:rPr lang="en-US" dirty="0" smtClean="0"/>
              <a:t>.</a:t>
            </a:r>
          </a:p>
          <a:p>
            <a:pPr marL="0" indent="0">
              <a:buNone/>
            </a:pPr>
            <a:r>
              <a:rPr lang="el-GR" dirty="0" smtClean="0"/>
              <a:t>Η εργασία του υλοτόμου θεωρείται διαχρονικά από πλέον δύσκολες και επικίνδυνες </a:t>
            </a:r>
            <a:endParaRPr lang="en-US" dirty="0" smtClean="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8578" y="2623539"/>
            <a:ext cx="5684029" cy="3751459"/>
          </a:xfrm>
          <a:prstGeom prst="rect">
            <a:avLst/>
          </a:prstGeom>
        </p:spPr>
      </p:pic>
      <p:pic>
        <p:nvPicPr>
          <p:cNvPr id="6" name="Εικόνα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613" y="2623539"/>
            <a:ext cx="5749362" cy="3862244"/>
          </a:xfrm>
          <a:prstGeom prst="rect">
            <a:avLst/>
          </a:prstGeom>
        </p:spPr>
      </p:pic>
    </p:spTree>
    <p:extLst>
      <p:ext uri="{BB962C8B-B14F-4D97-AF65-F5344CB8AC3E}">
        <p14:creationId xmlns:p14="http://schemas.microsoft.com/office/powerpoint/2010/main" val="1780063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6112" y="452718"/>
            <a:ext cx="5736934" cy="1003220"/>
          </a:xfrm>
        </p:spPr>
        <p:txBody>
          <a:bodyPr/>
          <a:lstStyle/>
          <a:p>
            <a:pPr algn="ctr"/>
            <a:r>
              <a:rPr lang="el-GR" b="1" dirty="0" smtClean="0">
                <a:solidFill>
                  <a:srgbClr val="FFFF00"/>
                </a:solidFill>
              </a:rPr>
              <a:t>ΤΕΛΟΣ</a:t>
            </a:r>
            <a:endParaRPr lang="el-GR" b="1" dirty="0">
              <a:solidFill>
                <a:srgbClr val="FFFF00"/>
              </a:solidFill>
            </a:endParaRPr>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29388" y="1455938"/>
            <a:ext cx="3283590" cy="4370160"/>
          </a:xfrm>
          <a:prstGeom prst="rect">
            <a:avLst/>
          </a:prstGeom>
        </p:spPr>
      </p:pic>
      <p:pic>
        <p:nvPicPr>
          <p:cNvPr id="3" name="Εικόνα 2"/>
          <p:cNvPicPr>
            <a:picLocks noChangeAspect="1"/>
          </p:cNvPicPr>
          <p:nvPr/>
        </p:nvPicPr>
        <p:blipFill>
          <a:blip r:embed="rId3"/>
          <a:stretch>
            <a:fillRect/>
          </a:stretch>
        </p:blipFill>
        <p:spPr>
          <a:xfrm>
            <a:off x="294646" y="1621683"/>
            <a:ext cx="3609492" cy="4038670"/>
          </a:xfrm>
          <a:prstGeom prst="rect">
            <a:avLst/>
          </a:prstGeom>
        </p:spPr>
      </p:pic>
      <p:pic>
        <p:nvPicPr>
          <p:cNvPr id="5" name="Εικόνα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5971" y="355106"/>
            <a:ext cx="3591421" cy="5925845"/>
          </a:xfrm>
          <a:prstGeom prst="rect">
            <a:avLst/>
          </a:prstGeom>
        </p:spPr>
      </p:pic>
    </p:spTree>
    <p:extLst>
      <p:ext uri="{BB962C8B-B14F-4D97-AF65-F5344CB8AC3E}">
        <p14:creationId xmlns:p14="http://schemas.microsoft.com/office/powerpoint/2010/main" val="377847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62145"/>
            <a:ext cx="6885373" cy="763478"/>
          </a:xfrm>
        </p:spPr>
        <p:txBody>
          <a:bodyPr/>
          <a:lstStyle/>
          <a:p>
            <a:pPr algn="ctr"/>
            <a:r>
              <a:rPr lang="el-GR" dirty="0" smtClean="0"/>
              <a:t>ΤΣΕΚΟΥΡΙ</a:t>
            </a:r>
            <a:endParaRPr lang="el-GR" dirty="0"/>
          </a:p>
        </p:txBody>
      </p:sp>
      <p:sp>
        <p:nvSpPr>
          <p:cNvPr id="3" name="Θέση περιεχομένου 2"/>
          <p:cNvSpPr>
            <a:spLocks noGrp="1"/>
          </p:cNvSpPr>
          <p:nvPr>
            <p:ph idx="1"/>
          </p:nvPr>
        </p:nvSpPr>
        <p:spPr>
          <a:xfrm>
            <a:off x="461639" y="825623"/>
            <a:ext cx="11461071" cy="1855433"/>
          </a:xfrm>
        </p:spPr>
        <p:txBody>
          <a:bodyPr>
            <a:normAutofit/>
          </a:bodyPr>
          <a:lstStyle/>
          <a:p>
            <a:pPr marL="0" indent="0">
              <a:buNone/>
            </a:pPr>
            <a:r>
              <a:rPr lang="el-GR" dirty="0"/>
              <a:t>Το τσεκούρι έχει την παλαιότερη παράδοση όλων των εργαλείων κοπής ξύλου που χρησιμοποιούνται από τους ανθρώπους. Η χρήση του φτάνει μέχρι σήμερα στην ανθρώπινη ιστορία που έχει μορφή πέτρας, χαλκού, μπρούτζου και σιδήρου που αντανακλά τις διάφορες μορφές πολιτισμού. Παρέμεινε ένα από τα πιο σημαντικά και ευρέως χρησιμοποιούμενα εργαλεία για την κοπή δέντρων μέχρι τον </a:t>
            </a:r>
            <a:r>
              <a:rPr lang="el-GR" dirty="0" smtClean="0"/>
              <a:t>19</a:t>
            </a:r>
            <a:r>
              <a:rPr lang="el-GR" baseline="30000" dirty="0"/>
              <a:t>0</a:t>
            </a:r>
            <a:r>
              <a:rPr lang="en-US" dirty="0" smtClean="0"/>
              <a:t> </a:t>
            </a:r>
            <a:r>
              <a:rPr lang="el-GR" dirty="0"/>
              <a:t>αιώνα.</a:t>
            </a:r>
          </a:p>
        </p:txBody>
      </p:sp>
      <p:pic>
        <p:nvPicPr>
          <p:cNvPr id="4" name="Εικόνα 3"/>
          <p:cNvPicPr>
            <a:picLocks noChangeAspect="1"/>
          </p:cNvPicPr>
          <p:nvPr/>
        </p:nvPicPr>
        <p:blipFill>
          <a:blip r:embed="rId2"/>
          <a:stretch>
            <a:fillRect/>
          </a:stretch>
        </p:blipFill>
        <p:spPr>
          <a:xfrm>
            <a:off x="461639" y="3733385"/>
            <a:ext cx="1819275" cy="2514600"/>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4360" y="3070888"/>
            <a:ext cx="1219504" cy="3289177"/>
          </a:xfrm>
          <a:prstGeom prst="rect">
            <a:avLst/>
          </a:prstGeom>
        </p:spPr>
      </p:pic>
      <p:pic>
        <p:nvPicPr>
          <p:cNvPr id="7" name="Εικόνα 6"/>
          <p:cNvPicPr>
            <a:picLocks noChangeAspect="1"/>
          </p:cNvPicPr>
          <p:nvPr/>
        </p:nvPicPr>
        <p:blipFill>
          <a:blip r:embed="rId4"/>
          <a:stretch>
            <a:fillRect/>
          </a:stretch>
        </p:blipFill>
        <p:spPr>
          <a:xfrm>
            <a:off x="5009396" y="4260680"/>
            <a:ext cx="2562225" cy="1781175"/>
          </a:xfrm>
          <a:prstGeom prst="rect">
            <a:avLst/>
          </a:prstGeom>
        </p:spPr>
      </p:pic>
      <p:pic>
        <p:nvPicPr>
          <p:cNvPr id="6" name="Εικόνα 5"/>
          <p:cNvPicPr>
            <a:picLocks noChangeAspect="1"/>
          </p:cNvPicPr>
          <p:nvPr/>
        </p:nvPicPr>
        <p:blipFill>
          <a:blip r:embed="rId5"/>
          <a:stretch>
            <a:fillRect/>
          </a:stretch>
        </p:blipFill>
        <p:spPr>
          <a:xfrm>
            <a:off x="8407153" y="2681056"/>
            <a:ext cx="3400148" cy="3749694"/>
          </a:xfrm>
          <a:prstGeom prst="rect">
            <a:avLst/>
          </a:prstGeom>
        </p:spPr>
      </p:pic>
    </p:spTree>
    <p:extLst>
      <p:ext uri="{BB962C8B-B14F-4D97-AF65-F5344CB8AC3E}">
        <p14:creationId xmlns:p14="http://schemas.microsoft.com/office/powerpoint/2010/main" val="481657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42044"/>
            <a:ext cx="10515600" cy="736846"/>
          </a:xfrm>
        </p:spPr>
        <p:txBody>
          <a:bodyPr/>
          <a:lstStyle/>
          <a:p>
            <a:pPr algn="ctr"/>
            <a:r>
              <a:rPr lang="en-US" dirty="0" smtClean="0"/>
              <a:t> </a:t>
            </a:r>
            <a:r>
              <a:rPr lang="el-GR" dirty="0" smtClean="0"/>
              <a:t>ΡΙΨΗ ΜΕ ΤΣΕΚΟΥΡΙ</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6139649" y="792247"/>
            <a:ext cx="5715000" cy="2867025"/>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5252" y="4188240"/>
            <a:ext cx="3141216" cy="2355912"/>
          </a:xfrm>
          <a:prstGeom prst="rect">
            <a:avLst/>
          </a:prstGeom>
        </p:spPr>
      </p:pic>
      <p:pic>
        <p:nvPicPr>
          <p:cNvPr id="3" name="Εικόνα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8369" y="3894044"/>
            <a:ext cx="4134960" cy="2756640"/>
          </a:xfrm>
          <a:prstGeom prst="rect">
            <a:avLst/>
          </a:prstGeom>
        </p:spPr>
      </p:pic>
      <p:pic>
        <p:nvPicPr>
          <p:cNvPr id="6" name="Εικόνα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351" y="792247"/>
            <a:ext cx="4079103" cy="3258750"/>
          </a:xfrm>
          <a:prstGeom prst="rect">
            <a:avLst/>
          </a:prstGeom>
        </p:spPr>
      </p:pic>
    </p:spTree>
    <p:extLst>
      <p:ext uri="{BB962C8B-B14F-4D97-AF65-F5344CB8AC3E}">
        <p14:creationId xmlns:p14="http://schemas.microsoft.com/office/powerpoint/2010/main" val="1931134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2660" y="168677"/>
            <a:ext cx="4154750" cy="923276"/>
          </a:xfrm>
        </p:spPr>
        <p:txBody>
          <a:bodyPr>
            <a:normAutofit/>
          </a:bodyPr>
          <a:lstStyle/>
          <a:p>
            <a:pPr algn="ctr"/>
            <a:r>
              <a:rPr lang="el-GR" dirty="0" smtClean="0"/>
              <a:t>ΧΕΙΡΟΠΡΙΟΝΟ</a:t>
            </a:r>
            <a:endParaRPr lang="el-GR"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16144" y="1899821"/>
            <a:ext cx="4988841" cy="4351338"/>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1291" y="3028188"/>
            <a:ext cx="2897270" cy="3693109"/>
          </a:xfrm>
          <a:prstGeom prst="rect">
            <a:avLst/>
          </a:prstGeom>
        </p:spPr>
      </p:pic>
      <p:pic>
        <p:nvPicPr>
          <p:cNvPr id="3" name="Εικόνα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6020" y="168677"/>
            <a:ext cx="3841984" cy="2721996"/>
          </a:xfrm>
          <a:prstGeom prst="rect">
            <a:avLst/>
          </a:prstGeom>
        </p:spPr>
      </p:pic>
    </p:spTree>
    <p:extLst>
      <p:ext uri="{BB962C8B-B14F-4D97-AF65-F5344CB8AC3E}">
        <p14:creationId xmlns:p14="http://schemas.microsoft.com/office/powerpoint/2010/main" val="644782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41539" y="177553"/>
            <a:ext cx="6578352" cy="958789"/>
          </a:xfrm>
        </p:spPr>
        <p:txBody>
          <a:bodyPr/>
          <a:lstStyle/>
          <a:p>
            <a:pPr algn="ctr"/>
            <a:r>
              <a:rPr lang="el-GR" dirty="0" smtClean="0"/>
              <a:t> ΧΕΙΡΟΠΡΟΝΟ</a:t>
            </a:r>
            <a:endParaRPr lang="el-GR"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939019" y="258530"/>
            <a:ext cx="3078747" cy="1981372"/>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3992" y="2618911"/>
            <a:ext cx="6075389" cy="4043779"/>
          </a:xfrm>
          <a:prstGeom prst="rect">
            <a:avLst/>
          </a:prstGeom>
        </p:spPr>
      </p:pic>
      <p:pic>
        <p:nvPicPr>
          <p:cNvPr id="3" name="Εικόνα 2"/>
          <p:cNvPicPr>
            <a:picLocks noChangeAspect="1"/>
          </p:cNvPicPr>
          <p:nvPr/>
        </p:nvPicPr>
        <p:blipFill>
          <a:blip r:embed="rId4"/>
          <a:stretch>
            <a:fillRect/>
          </a:stretch>
        </p:blipFill>
        <p:spPr>
          <a:xfrm>
            <a:off x="656867" y="1638669"/>
            <a:ext cx="3657600" cy="4876800"/>
          </a:xfrm>
          <a:prstGeom prst="rect">
            <a:avLst/>
          </a:prstGeom>
        </p:spPr>
      </p:pic>
    </p:spTree>
    <p:extLst>
      <p:ext uri="{BB962C8B-B14F-4D97-AF65-F5344CB8AC3E}">
        <p14:creationId xmlns:p14="http://schemas.microsoft.com/office/powerpoint/2010/main" val="520477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02638"/>
            <a:ext cx="7604160" cy="651964"/>
          </a:xfrm>
        </p:spPr>
        <p:txBody>
          <a:bodyPr>
            <a:normAutofit fontScale="90000"/>
          </a:bodyPr>
          <a:lstStyle/>
          <a:p>
            <a:pPr algn="ctr"/>
            <a:r>
              <a:rPr lang="el-GR" dirty="0"/>
              <a:t>Αλυσοπρίονο -Ιστορία</a:t>
            </a:r>
          </a:p>
        </p:txBody>
      </p:sp>
      <p:sp>
        <p:nvSpPr>
          <p:cNvPr id="3" name="Θέση περιεχομένου 2"/>
          <p:cNvSpPr>
            <a:spLocks noGrp="1"/>
          </p:cNvSpPr>
          <p:nvPr>
            <p:ph idx="1"/>
          </p:nvPr>
        </p:nvSpPr>
        <p:spPr>
          <a:xfrm>
            <a:off x="211486" y="861133"/>
            <a:ext cx="11142314" cy="1322773"/>
          </a:xfrm>
        </p:spPr>
        <p:txBody>
          <a:bodyPr>
            <a:normAutofit lnSpcReduction="10000"/>
          </a:bodyPr>
          <a:lstStyle/>
          <a:p>
            <a:pPr marL="0" indent="0">
              <a:buNone/>
            </a:pPr>
            <a:r>
              <a:rPr lang="el-GR" dirty="0"/>
              <a:t>Τα πρώτα αλυσοπρίονα αναπτύχθηκαν τη δεκαετία του 1920. Η ανάπτυξη του μηχανοκίνητου πριονιού οδήγησε σε αύξηση της παραγωγής ξυλείας συγκρίσιμη με εκείνη που συνέβη όταν το χειρωνακτικό πριόνι αντικατέστησε το τσεκούρι.</a:t>
            </a:r>
          </a:p>
          <a:p>
            <a:pPr marL="0" indent="0">
              <a:buNone/>
            </a:pPr>
            <a:r>
              <a:rPr lang="el-GR" dirty="0" smtClean="0"/>
              <a:t>Από τότε υπάρχει συνεχής εξέλιξη του αλυσοπρίονου μέχρι σήμερα.</a:t>
            </a:r>
            <a:endParaRPr lang="el-GR" dirty="0"/>
          </a:p>
        </p:txBody>
      </p:sp>
      <p:pic>
        <p:nvPicPr>
          <p:cNvPr id="4" name="Εικόνα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486" y="2450987"/>
            <a:ext cx="3135325" cy="2165024"/>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5386" y="2503503"/>
            <a:ext cx="4202352" cy="1354013"/>
          </a:xfrm>
          <a:prstGeom prst="rect">
            <a:avLst/>
          </a:prstGeom>
        </p:spPr>
      </p:pic>
      <p:pic>
        <p:nvPicPr>
          <p:cNvPr id="6" name="Εικόνα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42360" y="2183907"/>
            <a:ext cx="3202891" cy="1913306"/>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1486" y="5085608"/>
            <a:ext cx="3677052" cy="1476912"/>
          </a:xfrm>
          <a:prstGeom prst="rect">
            <a:avLst/>
          </a:prstGeom>
        </p:spPr>
      </p:pic>
      <p:pic>
        <p:nvPicPr>
          <p:cNvPr id="8" name="Εικόνα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99802" y="4616011"/>
            <a:ext cx="3486114" cy="1605637"/>
          </a:xfrm>
          <a:prstGeom prst="rect">
            <a:avLst/>
          </a:prstGeom>
        </p:spPr>
      </p:pic>
      <p:pic>
        <p:nvPicPr>
          <p:cNvPr id="9" name="Εικόνα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2562" y="4616011"/>
            <a:ext cx="3902489" cy="1605637"/>
          </a:xfrm>
          <a:prstGeom prst="rect">
            <a:avLst/>
          </a:prstGeom>
        </p:spPr>
      </p:pic>
    </p:spTree>
    <p:extLst>
      <p:ext uri="{BB962C8B-B14F-4D97-AF65-F5344CB8AC3E}">
        <p14:creationId xmlns:p14="http://schemas.microsoft.com/office/powerpoint/2010/main" val="342862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1022" y="79900"/>
            <a:ext cx="6054570" cy="816746"/>
          </a:xfrm>
        </p:spPr>
        <p:txBody>
          <a:bodyPr/>
          <a:lstStyle/>
          <a:p>
            <a:pPr algn="ctr"/>
            <a:r>
              <a:rPr lang="el-GR" dirty="0" smtClean="0"/>
              <a:t>Αλυσοπρίονο -Ιστορία</a:t>
            </a:r>
            <a:endParaRPr lang="el-GR" dirty="0"/>
          </a:p>
        </p:txBody>
      </p:sp>
      <p:pic>
        <p:nvPicPr>
          <p:cNvPr id="4" name="Θέση περιεχομένου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0678" y="987093"/>
            <a:ext cx="3797640" cy="2014905"/>
          </a:xfrm>
          <a:prstGeom prst="rect">
            <a:avLst/>
          </a:prstGeom>
        </p:spPr>
      </p:pic>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390" y="3249437"/>
            <a:ext cx="5094196" cy="3413912"/>
          </a:xfrm>
          <a:prstGeom prst="rect">
            <a:avLst/>
          </a:prstGeom>
        </p:spPr>
      </p:pic>
      <p:pic>
        <p:nvPicPr>
          <p:cNvPr id="6" name="Εικόνα 5"/>
          <p:cNvPicPr>
            <a:picLocks noChangeAspect="1"/>
          </p:cNvPicPr>
          <p:nvPr/>
        </p:nvPicPr>
        <p:blipFill>
          <a:blip r:embed="rId4"/>
          <a:stretch>
            <a:fillRect/>
          </a:stretch>
        </p:blipFill>
        <p:spPr>
          <a:xfrm>
            <a:off x="4354393" y="1028634"/>
            <a:ext cx="3036924" cy="2118060"/>
          </a:xfrm>
          <a:prstGeom prst="rect">
            <a:avLst/>
          </a:prstGeom>
        </p:spPr>
      </p:pic>
      <p:pic>
        <p:nvPicPr>
          <p:cNvPr id="7" name="Εικόνα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4213" y="3146694"/>
            <a:ext cx="4462369" cy="3347977"/>
          </a:xfrm>
          <a:prstGeom prst="rect">
            <a:avLst/>
          </a:prstGeom>
        </p:spPr>
      </p:pic>
      <p:pic>
        <p:nvPicPr>
          <p:cNvPr id="3" name="Εικόνα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95115" y="79900"/>
            <a:ext cx="3601467" cy="2809144"/>
          </a:xfrm>
          <a:prstGeom prst="rect">
            <a:avLst/>
          </a:prstGeom>
        </p:spPr>
      </p:pic>
    </p:spTree>
    <p:extLst>
      <p:ext uri="{BB962C8B-B14F-4D97-AF65-F5344CB8AC3E}">
        <p14:creationId xmlns:p14="http://schemas.microsoft.com/office/powerpoint/2010/main" val="358245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1392" y="346294"/>
            <a:ext cx="8742135" cy="1437042"/>
          </a:xfrm>
        </p:spPr>
        <p:txBody>
          <a:bodyPr>
            <a:normAutofit/>
          </a:bodyPr>
          <a:lstStyle/>
          <a:p>
            <a:pPr algn="ctr"/>
            <a:r>
              <a:rPr lang="en-US" b="1" dirty="0"/>
              <a:t>HUSQVARNA 3120 </a:t>
            </a:r>
            <a:r>
              <a:rPr lang="en-US" b="1" dirty="0" smtClean="0"/>
              <a:t>XP®</a:t>
            </a:r>
            <a:r>
              <a:rPr lang="el-GR" b="1" dirty="0" smtClean="0"/>
              <a:t/>
            </a:r>
            <a:br>
              <a:rPr lang="el-GR" b="1" dirty="0" smtClean="0"/>
            </a:br>
            <a:r>
              <a:rPr lang="en-US" b="1" dirty="0" smtClean="0"/>
              <a:t>STIHL </a:t>
            </a:r>
            <a:r>
              <a:rPr lang="el-GR" b="1" dirty="0" smtClean="0"/>
              <a:t>MS </a:t>
            </a:r>
            <a:r>
              <a:rPr lang="el-GR" b="1" dirty="0"/>
              <a:t>880 MAGNUM</a:t>
            </a:r>
            <a:r>
              <a:rPr lang="el-GR" b="1" dirty="0" smtClean="0"/>
              <a:t>®</a:t>
            </a:r>
            <a:endParaRPr lang="el-GR" b="1" dirty="0"/>
          </a:p>
        </p:txBody>
      </p:sp>
      <p:pic>
        <p:nvPicPr>
          <p:cNvPr id="5" name="Θέση περιεχομένου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0718" y="1890944"/>
            <a:ext cx="5592932" cy="2887061"/>
          </a:xfrm>
          <a:prstGeom prst="rect">
            <a:avLst/>
          </a:prstGeom>
        </p:spPr>
      </p:pic>
      <p:pic>
        <p:nvPicPr>
          <p:cNvPr id="6" name="Εικόνα 5"/>
          <p:cNvPicPr>
            <a:picLocks noChangeAspect="1"/>
          </p:cNvPicPr>
          <p:nvPr/>
        </p:nvPicPr>
        <p:blipFill>
          <a:blip r:embed="rId3"/>
          <a:stretch>
            <a:fillRect/>
          </a:stretch>
        </p:blipFill>
        <p:spPr>
          <a:xfrm>
            <a:off x="6063449" y="3879543"/>
            <a:ext cx="5826636" cy="2721488"/>
          </a:xfrm>
          <a:prstGeom prst="rect">
            <a:avLst/>
          </a:prstGeom>
        </p:spPr>
      </p:pic>
    </p:spTree>
    <p:extLst>
      <p:ext uri="{BB962C8B-B14F-4D97-AF65-F5344CB8AC3E}">
        <p14:creationId xmlns:p14="http://schemas.microsoft.com/office/powerpoint/2010/main" val="20718746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1265</TotalTime>
  <Words>121</Words>
  <Application>Microsoft Office PowerPoint</Application>
  <PresentationFormat>Ευρεία οθόνη</PresentationFormat>
  <Paragraphs>28</Paragraphs>
  <Slides>20</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20</vt:i4>
      </vt:variant>
    </vt:vector>
  </HeadingPairs>
  <TitlesOfParts>
    <vt:vector size="24" baseType="lpstr">
      <vt:lpstr>Arial</vt:lpstr>
      <vt:lpstr>Century Gothic</vt:lpstr>
      <vt:lpstr>Wingdings 3</vt:lpstr>
      <vt:lpstr>Ιόν</vt:lpstr>
      <vt:lpstr>ΡΙΨΗ-ΥΛΟΤΟΜΙΑ ΔΕΝΔΡΩΝ </vt:lpstr>
      <vt:lpstr>ΙΣΤΟΡΙΚΑ</vt:lpstr>
      <vt:lpstr>ΤΣΕΚΟΥΡΙ</vt:lpstr>
      <vt:lpstr> ΡΙΨΗ ΜΕ ΤΣΕΚΟΥΡΙ</vt:lpstr>
      <vt:lpstr>ΧΕΙΡΟΠΡΙΟΝΟ</vt:lpstr>
      <vt:lpstr> ΧΕΙΡΟΠΡΟΝΟ</vt:lpstr>
      <vt:lpstr>Αλυσοπρίονο -Ιστορία</vt:lpstr>
      <vt:lpstr>Αλυσοπρίονο -Ιστορία</vt:lpstr>
      <vt:lpstr>HUSQVARNA 3120 XP® STIHL MS 880 MAGNUM®</vt:lpstr>
      <vt:lpstr>ΤΟΜΕΣ ΓΙΑ ΡΙΨΗ ΔΕΝΔΡΟΥ Εμπροσθοτομή  Οπισθοτομή </vt:lpstr>
      <vt:lpstr>ΡΙΨΗ- ΤΟΜΕΣ </vt:lpstr>
      <vt:lpstr>ΤΟΜΕΣ ΓΙΑ ΡΙΨΗ ΔΕΝΔΡΟΥ</vt:lpstr>
      <vt:lpstr>ΡΙΨΗ ΜΕ ΒΟΗΘΕΙΑ</vt:lpstr>
      <vt:lpstr>ΑΣΦΑΛΕΙΑ ΕΡΓΑΣΙΑΣ Κατεύθυνση ρίψης και διαφυγής </vt:lpstr>
      <vt:lpstr>ΣΦΑΛΜΑΤΑ ΥΛΟΤΟΜΙΑΣ</vt:lpstr>
      <vt:lpstr>ΑΤΥΧΗΜΑΤΑ</vt:lpstr>
      <vt:lpstr>ΜΗΧΑΝΟΠΟΙΗΣΗ ΕΡΓΑΣΙΑΣ ΡΙΨΗΣ</vt:lpstr>
      <vt:lpstr>ΥΔΡΑΥΛΙΚΟΣ ΥΛΟΤΟΜΟΣ Feller buncher </vt:lpstr>
      <vt:lpstr>ΥΛΟΤΟΜΟΙ </vt:lpstr>
      <vt:lpstr>ΤΕΛΟΣ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ΡΙΨΗ-ΥΛΟΤΟΜΙΑ ΔΕΝΔΡΩΝ</dc:title>
  <dc:creator>user</dc:creator>
  <cp:lastModifiedBy>user</cp:lastModifiedBy>
  <cp:revision>38</cp:revision>
  <dcterms:created xsi:type="dcterms:W3CDTF">2020-11-23T11:13:03Z</dcterms:created>
  <dcterms:modified xsi:type="dcterms:W3CDTF">2020-12-16T13:10:17Z</dcterms:modified>
</cp:coreProperties>
</file>