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99" r:id="rId4"/>
    <p:sldId id="258" r:id="rId5"/>
    <p:sldId id="285" r:id="rId6"/>
    <p:sldId id="286" r:id="rId7"/>
    <p:sldId id="287" r:id="rId8"/>
    <p:sldId id="288" r:id="rId9"/>
    <p:sldId id="259" r:id="rId10"/>
    <p:sldId id="261" r:id="rId11"/>
    <p:sldId id="260" r:id="rId12"/>
    <p:sldId id="262" r:id="rId13"/>
    <p:sldId id="263" r:id="rId14"/>
    <p:sldId id="264" r:id="rId15"/>
    <p:sldId id="265" r:id="rId16"/>
    <p:sldId id="295" r:id="rId17"/>
    <p:sldId id="267" r:id="rId18"/>
    <p:sldId id="266" r:id="rId19"/>
    <p:sldId id="268" r:id="rId20"/>
    <p:sldId id="269" r:id="rId21"/>
    <p:sldId id="270" r:id="rId22"/>
    <p:sldId id="271" r:id="rId23"/>
    <p:sldId id="276" r:id="rId24"/>
    <p:sldId id="289" r:id="rId25"/>
    <p:sldId id="290" r:id="rId26"/>
    <p:sldId id="293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3" autoAdjust="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36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02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6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3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0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2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3C01A4D-9FFC-4562-9900-1ED0BE3F6F1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CFB93-F111-4FA5-A309-7975AD2E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95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gharpedia.com/wp-content/uploads/2018/08/0309090004-04-Cutting-of-Log-1024x75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gharpedia.com/wp-content/uploads/2018/08/0309090004-05-Peeling-of-Log-1024x64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uroshpon.com.ua/wp-content/uploads/2015/06/history-veneer-thumb.jp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idnes.cz/hobby/dilna/poradna-vyznejte-se-v-dyhach-nektere-lze-jen-rezat.A111216_135802_hobby-dilna_bma/foto/BMA3fdd75_krajen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391887"/>
            <a:ext cx="9144000" cy="1045027"/>
          </a:xfrm>
        </p:spPr>
        <p:txBody>
          <a:bodyPr/>
          <a:lstStyle/>
          <a:p>
            <a:pPr algn="ctr"/>
            <a:r>
              <a:rPr lang="el-GR" b="1" dirty="0" smtClean="0"/>
              <a:t>ΞΥΛΟΦΥΛΛΑ</a:t>
            </a:r>
            <a:r>
              <a:rPr lang="en-US" b="1" dirty="0" smtClean="0"/>
              <a:t> </a:t>
            </a:r>
            <a:r>
              <a:rPr lang="el-GR" b="1" dirty="0" smtClean="0"/>
              <a:t>Ι</a:t>
            </a:r>
            <a:r>
              <a:rPr lang="en-US" b="1" dirty="0" smtClean="0"/>
              <a:t>.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5367130"/>
            <a:ext cx="8521148" cy="1033670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ΜΑΡΤΙΟΣ 202</a:t>
            </a:r>
            <a:r>
              <a:rPr lang="en-US" b="1" dirty="0" smtClean="0"/>
              <a:t>2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59" y="1709342"/>
            <a:ext cx="4298393" cy="303077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574" y="1709343"/>
            <a:ext cx="6057900" cy="33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5467" y="1"/>
            <a:ext cx="11675533" cy="79513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Παραγωγή κοινών ξυλοφύλλων </a:t>
            </a:r>
            <a:r>
              <a:rPr lang="en-US" dirty="0" smtClean="0"/>
              <a:t>, peeling, rotary veneer 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08133" y="3547550"/>
            <a:ext cx="2810932" cy="601118"/>
          </a:xfrm>
        </p:spPr>
        <p:txBody>
          <a:bodyPr>
            <a:normAutofit/>
          </a:bodyPr>
          <a:lstStyle/>
          <a:p>
            <a:r>
              <a:rPr lang="el-GR" b="1" dirty="0" smtClean="0"/>
              <a:t>ΚΟΡΜΟΠΛΑΤΕΙΑ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67" y="4030133"/>
            <a:ext cx="4453466" cy="282786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009" y="1098622"/>
            <a:ext cx="4389965" cy="214543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932" y="3547549"/>
            <a:ext cx="2963333" cy="295016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795131"/>
            <a:ext cx="4775200" cy="31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5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3334" y="365125"/>
            <a:ext cx="98261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ΣΤΑΔΙΑ ΠΑΡΑΓΩΓΗΣ ΔΙΑΚΟΣΜΗΤΙΚΩΝ ή ΠΑΛΙΝΔΡΟΜΙΚΗΣ ΤΟΜΗΣ ΞΥΛΟΦΥΛΛΩΝ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l-GR" dirty="0"/>
              <a:t>► </a:t>
            </a:r>
            <a:r>
              <a:rPr lang="el-GR" sz="3800" b="1" dirty="0"/>
              <a:t>ΚΟΡΜΟΠΛΑΤΕΙΑ</a:t>
            </a:r>
            <a:endParaRPr lang="en-US" sz="3800" b="1" dirty="0"/>
          </a:p>
          <a:p>
            <a:r>
              <a:rPr lang="el-GR" sz="3800" b="1" dirty="0"/>
              <a:t>► ΕΓΚΑΡΣΙΑ ΚΟΠΗ ΣΕ ΚΟΡΜΟΤΕΜΑΧΙΑ ΜΕ ΑΛΥΣΟΠΡΙΟΝΟ ή ΔΙΣΚΟΠΡΙΟΝΟ</a:t>
            </a:r>
            <a:endParaRPr lang="en-US" sz="3800" b="1" dirty="0"/>
          </a:p>
          <a:p>
            <a:r>
              <a:rPr lang="el-GR" sz="3800" b="1" dirty="0"/>
              <a:t>► ΠΡΙΣΗ -ΚΟΠΗ ΚΑΡΤΙΕ –ΚΑΡΕ Κ.Λ.Π. ( ΔΙΑΜΟΡΦΩΣΗ ΚΑΤΑΛΛΗΛΗ ΓΙΑ ΠΑΡΑΓΩΓΗ ΞΥΛΟΦΥΛΛΩΝ)</a:t>
            </a:r>
            <a:endParaRPr lang="en-US" sz="3800" b="1" dirty="0"/>
          </a:p>
          <a:p>
            <a:r>
              <a:rPr lang="el-GR" sz="3800" b="1" dirty="0"/>
              <a:t>► ΒΡΑΣΜΟΣ (ΑΤΜΙΣΗ)</a:t>
            </a:r>
            <a:endParaRPr lang="en-US" sz="3800" b="1" dirty="0"/>
          </a:p>
          <a:p>
            <a:r>
              <a:rPr lang="el-GR" sz="3800" b="1" dirty="0"/>
              <a:t>► ΠΑΡΑΓΩΓΗ ΞΥΛΟΦΥΛΛΩΝ ΜΕ ΠΑΛΙΝΔΡΟΜΙΚΗ ΤΟΜΗ</a:t>
            </a:r>
            <a:endParaRPr lang="en-US" sz="3800" b="1" dirty="0"/>
          </a:p>
          <a:p>
            <a:r>
              <a:rPr lang="el-GR" sz="3800" b="1" dirty="0"/>
              <a:t>► ΞΗΡΑΝΣΗ</a:t>
            </a:r>
            <a:endParaRPr lang="en-US" sz="3800" b="1" dirty="0"/>
          </a:p>
          <a:p>
            <a:r>
              <a:rPr lang="el-GR" sz="3800" b="1" dirty="0"/>
              <a:t>► ΠΑΡΥΦΩΣΗ ΚΑΤΑ ΜΗΚΟΣ</a:t>
            </a:r>
            <a:endParaRPr lang="en-US" sz="3800" b="1" dirty="0"/>
          </a:p>
          <a:p>
            <a:r>
              <a:rPr lang="el-GR" sz="3800" b="1" dirty="0"/>
              <a:t>► ΠΑΡΥΦΩΣΗ ΚΑΤΑ ΠΛΑΤΟΣ</a:t>
            </a:r>
            <a:endParaRPr lang="en-US" sz="3800" b="1" dirty="0"/>
          </a:p>
          <a:p>
            <a:r>
              <a:rPr lang="el-GR" sz="3800" b="1" dirty="0"/>
              <a:t>► ΔΙΑΛΟΓΗ (ΠΟΙΟΤΗΤΑ, ΔΙΑΣΤΑΣΕΙΣ)</a:t>
            </a:r>
            <a:endParaRPr lang="en-US" sz="3800" b="1" dirty="0"/>
          </a:p>
          <a:p>
            <a:r>
              <a:rPr lang="el-GR" sz="3800" b="1" dirty="0"/>
              <a:t>► ΔΕΜΑΤΟΠΟΙΗΣΗ</a:t>
            </a:r>
            <a:endParaRPr lang="en-US" sz="3800" b="1" dirty="0"/>
          </a:p>
          <a:p>
            <a:r>
              <a:rPr lang="el-GR" sz="3800" b="1" dirty="0"/>
              <a:t>► ΔΙΑΣΤΑΣΙΟΛΟΓΗΣΗ.</a:t>
            </a:r>
            <a:endParaRPr lang="en-US" sz="3800" b="1" dirty="0"/>
          </a:p>
          <a:p>
            <a:r>
              <a:rPr lang="el-GR" sz="3800" b="1" dirty="0"/>
              <a:t>► ΑΠΟΘΗΚΕΥΣΗ</a:t>
            </a:r>
            <a:endParaRPr lang="en-US" sz="3800" b="1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2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9333" y="172279"/>
            <a:ext cx="10025545" cy="639583"/>
          </a:xfrm>
        </p:spPr>
        <p:txBody>
          <a:bodyPr>
            <a:normAutofit/>
          </a:bodyPr>
          <a:lstStyle/>
          <a:p>
            <a:r>
              <a:rPr lang="el-GR" sz="2800" b="1" dirty="0" smtClean="0"/>
              <a:t>ΠΑΡΑΓΩΓΗ ΔΙΑΚΟΣΜΗΤΙΚΩΝ ΞΥΛΟΦΥΛΩΝ-</a:t>
            </a:r>
            <a:r>
              <a:rPr lang="en-US" sz="2800" b="1" dirty="0" smtClean="0"/>
              <a:t>sliced veneer</a:t>
            </a:r>
            <a:endParaRPr lang="en-US" sz="2800" b="1" dirty="0"/>
          </a:p>
        </p:txBody>
      </p:sp>
      <p:pic>
        <p:nvPicPr>
          <p:cNvPr id="4" name="Θέση περιεχομένου 3" descr="Furnier Einkauf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3435" y="2339241"/>
            <a:ext cx="5594349" cy="41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ρθογώνιο 4"/>
          <p:cNvSpPr/>
          <p:nvPr/>
        </p:nvSpPr>
        <p:spPr>
          <a:xfrm>
            <a:off x="8175009" y="1046923"/>
            <a:ext cx="352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ΚΟΡΜΟΠΛΑΤΕΙΑ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02" y="3392557"/>
            <a:ext cx="4968319" cy="331221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360" y="1011454"/>
            <a:ext cx="3505168" cy="23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8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9467" y="365126"/>
            <a:ext cx="9655285" cy="871008"/>
          </a:xfrm>
        </p:spPr>
        <p:txBody>
          <a:bodyPr/>
          <a:lstStyle/>
          <a:p>
            <a:r>
              <a:rPr lang="el-GR" sz="3600" dirty="0"/>
              <a:t>ΠΑΡΑΓΩΓΗ ΔΙΑΚΟΣΜΗΤΙΚΩΝ ΞΥΛΟΦΥΛΩΝ</a:t>
            </a:r>
            <a:endParaRPr lang="en-US" sz="36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838200" y="1236134"/>
            <a:ext cx="4061346" cy="507999"/>
          </a:xfrm>
        </p:spPr>
        <p:txBody>
          <a:bodyPr/>
          <a:lstStyle/>
          <a:p>
            <a:r>
              <a:rPr lang="el-GR" dirty="0"/>
              <a:t>ΚΟΡΜΟΠΛΑΤΕΙΑ</a:t>
            </a:r>
          </a:p>
          <a:p>
            <a:endParaRPr lang="en-US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371" y="2107142"/>
            <a:ext cx="5408081" cy="350875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7" y="2280110"/>
            <a:ext cx="5924957" cy="38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2036" y="-1"/>
            <a:ext cx="6467060" cy="795131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/>
              <a:t>ΚΟΠΗ ΚΟΡΜΩΝ ΕΓΚΑΡΣΙΑ ΣΕ ΜΗΚΗ</a:t>
            </a:r>
            <a:endParaRPr lang="en-US" sz="28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97" y="795130"/>
            <a:ext cx="3855457" cy="289060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878" y="105156"/>
            <a:ext cx="5115339" cy="383650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61" y="4200940"/>
            <a:ext cx="5510310" cy="228082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66" y="3870838"/>
            <a:ext cx="4839321" cy="272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2834" y="135468"/>
            <a:ext cx="5663833" cy="187075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Προφύλαξη κορμών από μύκητες και έντομα</a:t>
            </a:r>
            <a:br>
              <a:rPr lang="el-GR" sz="2800" dirty="0" smtClean="0"/>
            </a:br>
            <a:r>
              <a:rPr lang="el-GR" sz="2800" dirty="0" smtClean="0"/>
              <a:t>στην κορμοπλατεία πριν να επεξεργαστούν</a:t>
            </a:r>
            <a:endParaRPr lang="en-US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34" y="2612261"/>
            <a:ext cx="5799299" cy="394265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29" y="3137587"/>
            <a:ext cx="5360709" cy="357380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29" y="135467"/>
            <a:ext cx="4861749" cy="27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781" y="191070"/>
            <a:ext cx="7041589" cy="791570"/>
          </a:xfrm>
        </p:spPr>
        <p:txBody>
          <a:bodyPr/>
          <a:lstStyle/>
          <a:p>
            <a:r>
              <a:rPr lang="el-GR" sz="2400" b="1" dirty="0" smtClean="0"/>
              <a:t>Από την κορμοπλατεία στην επεξεργασία </a:t>
            </a:r>
            <a:endParaRPr lang="en-US" sz="24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19" y="1540865"/>
            <a:ext cx="5846511" cy="429353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746" y="1801483"/>
            <a:ext cx="3290816" cy="43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0132" y="169334"/>
            <a:ext cx="10111223" cy="61382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Αποφλοίωση και δημιουργία </a:t>
            </a:r>
            <a:r>
              <a:rPr lang="el-GR" sz="3200" dirty="0"/>
              <a:t>με </a:t>
            </a:r>
            <a:r>
              <a:rPr lang="el-GR" sz="3200" dirty="0" smtClean="0"/>
              <a:t>πρίση,  πρισμάτων</a:t>
            </a:r>
            <a:endParaRPr lang="en-US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n-US" dirty="0"/>
          </a:p>
        </p:txBody>
      </p:sp>
      <p:pic>
        <p:nvPicPr>
          <p:cNvPr id="4" name="Εικόνα 3" descr="0309090004-04-Cutting-of-Log">
            <a:hlinkClick r:id="rId2" tgtFrame="&quot;_blank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72583"/>
            <a:ext cx="3820326" cy="281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017" y="4030437"/>
            <a:ext cx="4371064" cy="261469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75" y="783162"/>
            <a:ext cx="5436186" cy="305785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38" y="4030437"/>
            <a:ext cx="6144537" cy="26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4408" y="169333"/>
            <a:ext cx="3956660" cy="1386512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ΑΤΜΙΣΗ πρισμάτων 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08" y="1896533"/>
            <a:ext cx="4625516" cy="342051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71" y="3454400"/>
            <a:ext cx="6509051" cy="276980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71" y="169333"/>
            <a:ext cx="6588579" cy="28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8543" y="118532"/>
            <a:ext cx="7471457" cy="1744135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Παραδοσιακή και σύγχρονη πρίση ξυλοφύλλων</a:t>
            </a:r>
            <a:r>
              <a:rPr lang="en-US" sz="2800" dirty="0" smtClean="0"/>
              <a:t> </a:t>
            </a:r>
            <a:r>
              <a:rPr lang="el-GR" sz="2800" dirty="0" smtClean="0"/>
              <a:t>σε πάχη 3,0</a:t>
            </a:r>
            <a:r>
              <a:rPr lang="en-US" sz="2800" dirty="0" smtClean="0"/>
              <a:t>mm, </a:t>
            </a:r>
            <a:r>
              <a:rPr lang="el-GR" sz="2800" dirty="0" smtClean="0"/>
              <a:t>δεξιά  πάνω ερυθρελάτη, κάτω μέλιο, προορίζονται για ειδικές ξυλεπενδύσεις και  σε μουσικά όργανα</a:t>
            </a:r>
            <a:br>
              <a:rPr lang="el-GR" sz="2800" dirty="0" smtClean="0"/>
            </a:br>
            <a:endParaRPr lang="en-US" sz="28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24" y="2688609"/>
            <a:ext cx="4373517" cy="376299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43" y="2090244"/>
            <a:ext cx="3018917" cy="436135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905" y="491067"/>
            <a:ext cx="4096867" cy="328716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904" y="3806921"/>
            <a:ext cx="3920647" cy="29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5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553"/>
          </a:xfrm>
        </p:spPr>
        <p:txBody>
          <a:bodyPr/>
          <a:lstStyle/>
          <a:p>
            <a:pPr algn="ctr"/>
            <a:r>
              <a:rPr lang="el-GR" b="1" dirty="0" smtClean="0"/>
              <a:t>Ξυλόφυλλα -Ορισμός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809" y="1733266"/>
            <a:ext cx="11549269" cy="4589157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Προϊόν του ξύλου που παράγεται από το δένδρο ( κορμός, ρίζα ) .</a:t>
            </a:r>
          </a:p>
          <a:p>
            <a:pPr marL="0" indent="0">
              <a:buNone/>
            </a:pPr>
            <a:r>
              <a:rPr lang="el-GR" dirty="0" smtClean="0"/>
              <a:t>Τα ξυλόφυλλα είναι λεπτές φέτες </a:t>
            </a:r>
            <a:r>
              <a:rPr lang="el-GR" dirty="0"/>
              <a:t>ξύλου κομμένες σε ένα συγκεκριμένο πάχος που χρησιμοποιούνται </a:t>
            </a:r>
            <a:r>
              <a:rPr lang="el-GR" dirty="0" smtClean="0"/>
              <a:t>σε </a:t>
            </a:r>
            <a:r>
              <a:rPr lang="el-GR" dirty="0"/>
              <a:t>δύο </a:t>
            </a:r>
            <a:r>
              <a:rPr lang="el-GR" dirty="0" smtClean="0"/>
              <a:t>βασικές εφαρμογές: </a:t>
            </a:r>
          </a:p>
          <a:p>
            <a:pPr marL="0" indent="0">
              <a:buNone/>
            </a:pPr>
            <a:r>
              <a:rPr lang="el-GR" dirty="0" smtClean="0"/>
              <a:t>Α) </a:t>
            </a:r>
            <a:r>
              <a:rPr lang="el-GR" b="1" dirty="0" smtClean="0"/>
              <a:t>ως πρώτες</a:t>
            </a:r>
            <a:r>
              <a:rPr lang="en-US" b="1" dirty="0" smtClean="0"/>
              <a:t> </a:t>
            </a:r>
            <a:r>
              <a:rPr lang="el-GR" b="1" dirty="0" smtClean="0"/>
              <a:t>ύλες </a:t>
            </a:r>
            <a:r>
              <a:rPr lang="el-GR" dirty="0" smtClean="0"/>
              <a:t>δόμησης  ξύλινων προϊόντων </a:t>
            </a:r>
            <a:r>
              <a:rPr lang="el-GR" dirty="0"/>
              <a:t>ξύλου όπως </a:t>
            </a:r>
            <a:r>
              <a:rPr lang="el-GR" b="1" dirty="0" smtClean="0"/>
              <a:t>τα αντικολλητά </a:t>
            </a:r>
            <a:r>
              <a:rPr lang="el-GR" dirty="0" smtClean="0"/>
              <a:t>ή κόντρα </a:t>
            </a:r>
            <a:r>
              <a:rPr lang="el-GR" dirty="0"/>
              <a:t>πλακέ </a:t>
            </a:r>
            <a:r>
              <a:rPr lang="el-GR" dirty="0" smtClean="0"/>
              <a:t>, και άλλα </a:t>
            </a:r>
            <a:r>
              <a:rPr lang="el-GR" b="1" dirty="0" smtClean="0"/>
              <a:t>πολυστρωματικά προϊόντα </a:t>
            </a:r>
            <a:r>
              <a:rPr lang="el-GR" dirty="0" smtClean="0"/>
              <a:t>( πχ. πολυστρωματικά δάπεδα,  μέρη μουσικών οργάνων κ.λπ.)και </a:t>
            </a:r>
          </a:p>
          <a:p>
            <a:pPr marL="0" indent="0">
              <a:buNone/>
            </a:pPr>
            <a:r>
              <a:rPr lang="el-GR" dirty="0" smtClean="0"/>
              <a:t>Β) </a:t>
            </a:r>
            <a:r>
              <a:rPr lang="el-GR" b="1" dirty="0" smtClean="0"/>
              <a:t>ως επιφανειακές στρώσεις ,διακοσμητικές </a:t>
            </a:r>
            <a:r>
              <a:rPr lang="el-GR" dirty="0" smtClean="0"/>
              <a:t>,επάνω  σε άλλες συγκολλημένες ξυλοπλάκες ( </a:t>
            </a:r>
            <a:r>
              <a:rPr lang="el-GR" b="1" dirty="0" smtClean="0"/>
              <a:t>μοριοσανίδες, ινοσανίδες αντικολλητά κλπ. </a:t>
            </a:r>
            <a:r>
              <a:rPr lang="el-GR" dirty="0" smtClean="0"/>
              <a:t>) , που τις επενδύουν ,δίνοντας σε αυτές υψηλή </a:t>
            </a:r>
            <a:r>
              <a:rPr lang="el-GR" dirty="0"/>
              <a:t>αξία </a:t>
            </a:r>
            <a:r>
              <a:rPr lang="el-GR" dirty="0" smtClean="0"/>
              <a:t>με την ιδιαίτερη   εμφάνιση τους</a:t>
            </a:r>
            <a:r>
              <a:rPr lang="en-US" dirty="0" smtClean="0"/>
              <a:t> , </a:t>
            </a:r>
            <a:r>
              <a:rPr lang="el-GR" dirty="0" smtClean="0"/>
              <a:t>κυρίως για κατασκευή επίπλων.</a:t>
            </a:r>
            <a:endParaRPr lang="en-US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Παλαιοτέρα κοβόταν από τον κορμό παλινδρομικά με πριόνισμα , σήμερα μόνο για ειδικές χρήσεις και σε μεγαλύτερα πάχη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9648967" cy="12316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 </a:t>
            </a:r>
            <a:r>
              <a:rPr lang="el-GR" sz="3100" dirty="0" smtClean="0"/>
              <a:t>ΞΥΛΟΦΥΛΛΑ ΠΡΙΟΝΙΣΤΗΣ ΠΑΡΑΓΩΓΗΣ ( πάχος 5</a:t>
            </a:r>
            <a:r>
              <a:rPr lang="en-US" sz="3100" dirty="0" smtClean="0"/>
              <a:t>mm)</a:t>
            </a:r>
            <a:br>
              <a:rPr lang="en-US" sz="3100" dirty="0" smtClean="0"/>
            </a:br>
            <a:r>
              <a:rPr lang="el-GR" sz="2400" dirty="0" smtClean="0"/>
              <a:t>Δεξιά είναι δρυς , με μήκος 12,80 μέτρα παραγωγή στην Γερμανία.</a:t>
            </a:r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685" y="2292824"/>
            <a:ext cx="5997615" cy="3950603"/>
          </a:xfrm>
          <a:prstGeom prst="rect">
            <a:avLst/>
          </a:prstGeom>
        </p:spPr>
      </p:pic>
      <p:pic>
        <p:nvPicPr>
          <p:cNvPr id="4" name="Εικόνα 3" descr="http://www.saegewerk-vater.de/images/Saegefurnier_0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2167692"/>
            <a:ext cx="5556155" cy="3932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303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5534" y="237066"/>
            <a:ext cx="5765800" cy="186468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ΠΕΡΙΣΤΡΟΦΙΚΗ ΠΑΡΑΓΩΓΗ ΞΥΛΟΦΥΛΛΩΝ</a:t>
            </a:r>
            <a:endParaRPr lang="en-US" dirty="0"/>
          </a:p>
        </p:txBody>
      </p:sp>
      <p:pic>
        <p:nvPicPr>
          <p:cNvPr id="4" name="Θέση περιεχομένου 3" descr="0309090004-05-Peeling-of-Lo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34" y="2269067"/>
            <a:ext cx="6029325" cy="415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67" y="3528865"/>
            <a:ext cx="4591867" cy="305653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282" y="237066"/>
            <a:ext cx="5158111" cy="31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7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91069"/>
            <a:ext cx="9211653" cy="744605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ΠΕΡΙΣΤΡΟΦΙΚΗ ΠΑΡΑΓΩΓΗ ΡΙΖΑΣ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 descr="Αποτέλεσμα εικόνας για LOGS STEAMING FOR VENNER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687" y="1373241"/>
            <a:ext cx="6641180" cy="52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 descr="Burr Carbunc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1269047"/>
            <a:ext cx="3875451" cy="5368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804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4612" y="97944"/>
            <a:ext cx="9634731" cy="644476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Τρόποι κοπής διακοσμητικών ξυλοφύλλων</a:t>
            </a:r>
            <a:endParaRPr lang="en-US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5774" y="1033670"/>
            <a:ext cx="11208026" cy="5143293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 smtClean="0"/>
              <a:t>Όλες είναι με </a:t>
            </a:r>
            <a:r>
              <a:rPr lang="el-GR" sz="2400" b="1" dirty="0" smtClean="0"/>
              <a:t>παλινδρομικές </a:t>
            </a:r>
            <a:r>
              <a:rPr lang="el-GR" sz="2400" dirty="0" smtClean="0"/>
              <a:t>κινήσεις του μαχαιριού ή του κορμού</a:t>
            </a:r>
          </a:p>
          <a:p>
            <a:r>
              <a:rPr lang="el-GR" sz="2400" dirty="0" smtClean="0"/>
              <a:t>Καστανιά εφαπτομενική					Έβενος  ακτινική, ψευδό - ακτινική</a:t>
            </a:r>
          </a:p>
          <a:p>
            <a:r>
              <a:rPr lang="en-US" sz="2400" dirty="0" smtClean="0"/>
              <a:t>Zebrano </a:t>
            </a:r>
            <a:r>
              <a:rPr lang="el-GR" sz="2400" dirty="0" smtClean="0"/>
              <a:t>ακτινική πραγματική</a:t>
            </a:r>
          </a:p>
          <a:p>
            <a:endParaRPr lang="el-GR" dirty="0"/>
          </a:p>
          <a:p>
            <a:endParaRPr lang="el-GR" dirty="0" smtClean="0"/>
          </a:p>
          <a:p>
            <a:endParaRPr lang="en-US" dirty="0"/>
          </a:p>
        </p:txBody>
      </p:sp>
      <p:pic>
        <p:nvPicPr>
          <p:cNvPr id="4" name="Εικόνα 3" descr="http://exclusive-veneer.com/typo3temp/pics/642d53e23c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11" y="2639860"/>
            <a:ext cx="2058456" cy="142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451" y="2525687"/>
            <a:ext cx="1684231" cy="168423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32" y="4631782"/>
            <a:ext cx="2051102" cy="183367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777" y="4692456"/>
            <a:ext cx="1775755" cy="177575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776" y="3967032"/>
            <a:ext cx="2197020" cy="190754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058" y="3967032"/>
            <a:ext cx="1969480" cy="19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7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285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Τρόποι κοπής διακοσμητικών ξυλοφύλλων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8052" y="622852"/>
            <a:ext cx="11035748" cy="14444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dirty="0"/>
              <a:t>Όλες είναι με </a:t>
            </a:r>
            <a:r>
              <a:rPr lang="el-GR" b="1" dirty="0" smtClean="0"/>
              <a:t>περιστροφικές  </a:t>
            </a:r>
            <a:r>
              <a:rPr lang="el-GR" dirty="0"/>
              <a:t>κινήσεις </a:t>
            </a:r>
            <a:r>
              <a:rPr lang="el-GR" dirty="0" smtClean="0"/>
              <a:t>του κορμού</a:t>
            </a:r>
          </a:p>
          <a:p>
            <a:r>
              <a:rPr lang="el-GR" dirty="0" smtClean="0"/>
              <a:t>Ρίζα  σεκόγιας εφαπτομενική 			 Λάρικα έκκεντρη εφαπτομενική</a:t>
            </a:r>
          </a:p>
          <a:p>
            <a:r>
              <a:rPr lang="el-GR" dirty="0" smtClean="0"/>
              <a:t>Αχλαδιά με έκκεντρη εφαπτομενική		Δρυς έκκεντρη ακτινική</a:t>
            </a:r>
          </a:p>
          <a:p>
            <a:endParaRPr lang="el-GR" dirty="0"/>
          </a:p>
          <a:p>
            <a:endParaRPr lang="en-US" dirty="0"/>
          </a:p>
        </p:txBody>
      </p:sp>
      <p:pic>
        <p:nvPicPr>
          <p:cNvPr id="4" name="Εικόνα 3" descr="http://exclusive-veneer.com/typo3temp/pics/2407ea7cc3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03" y="2280868"/>
            <a:ext cx="2006601" cy="17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335" y="2280868"/>
            <a:ext cx="1826477" cy="182647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88" y="4489063"/>
            <a:ext cx="2782170" cy="185800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335" y="4489063"/>
            <a:ext cx="1916919" cy="191691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540" y="2137239"/>
            <a:ext cx="2516133" cy="208196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2869" y="2158005"/>
            <a:ext cx="1928027" cy="192802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540" y="4566506"/>
            <a:ext cx="2286481" cy="1887249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2869" y="4566506"/>
            <a:ext cx="1969929" cy="19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9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5592" y="365125"/>
            <a:ext cx="10169412" cy="1325563"/>
          </a:xfrm>
        </p:spPr>
        <p:txBody>
          <a:bodyPr/>
          <a:lstStyle/>
          <a:p>
            <a:r>
              <a:rPr lang="el-GR" dirty="0" smtClean="0"/>
              <a:t>Αριστερά .Περιστροφική εφαπτομενική</a:t>
            </a:r>
            <a:br>
              <a:rPr lang="el-GR" dirty="0" smtClean="0"/>
            </a:br>
            <a:r>
              <a:rPr lang="el-GR" dirty="0" smtClean="0"/>
              <a:t>Δεξιά.</a:t>
            </a:r>
            <a:r>
              <a:rPr lang="el-GR" dirty="0"/>
              <a:t> </a:t>
            </a:r>
            <a:r>
              <a:rPr lang="el-GR" dirty="0" smtClean="0"/>
              <a:t>Περιστροφική έκκεντρη ακτινική  </a:t>
            </a:r>
            <a:endParaRPr lang="en-US" dirty="0"/>
          </a:p>
        </p:txBody>
      </p:sp>
      <p:pic>
        <p:nvPicPr>
          <p:cNvPr id="4" name="Θέση περιεχομένου 3" descr="Rotary Slice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91" y="2133600"/>
            <a:ext cx="5565303" cy="434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233" y="2133599"/>
            <a:ext cx="5535648" cy="43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96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933" y="365125"/>
            <a:ext cx="10828867" cy="1325563"/>
          </a:xfrm>
        </p:spPr>
        <p:txBody>
          <a:bodyPr/>
          <a:lstStyle/>
          <a:p>
            <a:r>
              <a:rPr lang="el-GR" dirty="0"/>
              <a:t>Αριστερά </a:t>
            </a:r>
            <a:r>
              <a:rPr lang="el-GR" dirty="0" smtClean="0"/>
              <a:t>. Παλινδρομική εφαπτομενική </a:t>
            </a:r>
            <a:br>
              <a:rPr lang="el-GR" dirty="0" smtClean="0"/>
            </a:br>
            <a:r>
              <a:rPr lang="el-GR" dirty="0" smtClean="0"/>
              <a:t>Δεξιά Παλινδρομική ακτινική</a:t>
            </a:r>
            <a:endParaRPr lang="en-US" dirty="0"/>
          </a:p>
        </p:txBody>
      </p:sp>
      <p:pic>
        <p:nvPicPr>
          <p:cNvPr id="4" name="Θέση περιεχομένου 3" descr="Quarter Slice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03139" y="1928527"/>
            <a:ext cx="5934372" cy="419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19" y="1928527"/>
            <a:ext cx="552953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16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ΤΕΛΟΣ</a:t>
            </a:r>
            <a:br>
              <a:rPr lang="el-GR" dirty="0" smtClean="0"/>
            </a:br>
            <a:r>
              <a:rPr lang="el-GR" sz="3200" dirty="0" smtClean="0"/>
              <a:t>θα ακολουθήσει και δεύτερο μέρος</a:t>
            </a:r>
            <a:endParaRPr lang="en-US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007" y="2052638"/>
            <a:ext cx="419576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9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11633" y="332468"/>
            <a:ext cx="1929433" cy="6279432"/>
          </a:xfrm>
        </p:spPr>
        <p:txBody>
          <a:bodyPr>
            <a:noAutofit/>
          </a:bodyPr>
          <a:lstStyle/>
          <a:p>
            <a:r>
              <a:rPr lang="el-GR" sz="1800" b="1" dirty="0" smtClean="0"/>
              <a:t>Αριστερά. </a:t>
            </a:r>
            <a:r>
              <a:rPr lang="el-GR" sz="1800" dirty="0" smtClean="0"/>
              <a:t>Μέρη του δένδρου δίνουν διαφορετικά προϊόντα ανάλογα με την ποιότητα του ξύλου, τα σφάλματα και τις διαστάσεις τους.</a:t>
            </a:r>
            <a:br>
              <a:rPr lang="el-GR" sz="1800" dirty="0" smtClean="0"/>
            </a:br>
            <a:r>
              <a:rPr lang="el-GR" sz="1800" dirty="0" smtClean="0"/>
              <a:t>Η ΚΑΛΥΤΕΡΗ ΠΟΙΟΤΗΤΑ </a:t>
            </a:r>
            <a:br>
              <a:rPr lang="el-GR" sz="1800" dirty="0" smtClean="0"/>
            </a:br>
            <a:r>
              <a:rPr lang="el-GR" sz="1800" dirty="0" smtClean="0"/>
              <a:t>ΠΡΕΠΕΙ ΝΑ ΓΙΝΕΤΑΙ ΞΥΛΟΦΥΛΛΑ</a:t>
            </a:r>
            <a:br>
              <a:rPr lang="el-GR" sz="1800" dirty="0" smtClean="0"/>
            </a:br>
            <a:r>
              <a:rPr lang="el-GR" sz="1800" dirty="0"/>
              <a:t/>
            </a:r>
            <a:br>
              <a:rPr lang="el-GR" sz="1800" dirty="0"/>
            </a:br>
            <a:r>
              <a:rPr lang="el-GR" sz="1800" b="1" dirty="0" smtClean="0"/>
              <a:t>Δεξιά </a:t>
            </a:r>
            <a:r>
              <a:rPr lang="el-GR" sz="1800" dirty="0" smtClean="0"/>
              <a:t>. Διάγραμμα δένδρου και παραγωγή </a:t>
            </a:r>
            <a:br>
              <a:rPr lang="el-GR" sz="1800" dirty="0" smtClean="0"/>
            </a:br>
            <a:r>
              <a:rPr lang="el-GR" sz="1800" dirty="0" smtClean="0"/>
              <a:t>ξυλοφύλλων</a:t>
            </a:r>
            <a:r>
              <a:rPr lang="el-GR" sz="1800" dirty="0"/>
              <a:t/>
            </a:r>
            <a:br>
              <a:rPr lang="el-GR" sz="1800" dirty="0"/>
            </a:br>
            <a:endParaRPr lang="en-US" sz="18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64" y="326249"/>
            <a:ext cx="4269214" cy="628565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221" y="135467"/>
            <a:ext cx="4802772" cy="64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43338" y="198784"/>
            <a:ext cx="10810462" cy="829666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ΙΣΤΟΡΙΑ</a:t>
            </a:r>
            <a:r>
              <a:rPr lang="en-US" dirty="0" smtClean="0"/>
              <a:t>- </a:t>
            </a:r>
            <a:r>
              <a:rPr lang="el-GR" dirty="0" smtClean="0"/>
              <a:t>Χειρωνακτική κοπή ξυλοφύλλων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7" y="2003492"/>
            <a:ext cx="3282423" cy="4617441"/>
          </a:xfrm>
          <a:prstGeom prst="rect">
            <a:avLst/>
          </a:prstGeom>
        </p:spPr>
      </p:pic>
      <p:pic>
        <p:nvPicPr>
          <p:cNvPr id="6" name="Εικόνα 5" descr="Історія шпону">
            <a:hlinkClick r:id="rId3" tooltip="&quot;History veneer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133" y="2332204"/>
            <a:ext cx="4656667" cy="39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014" y="3304929"/>
            <a:ext cx="3639834" cy="2480925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 flipH="1">
            <a:off x="543335" y="1028451"/>
            <a:ext cx="1029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</a:t>
            </a:r>
            <a:r>
              <a:rPr lang="el-GR" sz="3600" dirty="0" smtClean="0"/>
              <a:t>ρχαίοι Αιγύπτιοι				Μεσαίωνας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43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7809" y="132523"/>
            <a:ext cx="11569147" cy="128987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ΙΣΤΟΡΙΑ</a:t>
            </a:r>
            <a:br>
              <a:rPr lang="el-GR" dirty="0" smtClean="0"/>
            </a:br>
            <a:r>
              <a:rPr lang="el-GR" dirty="0" smtClean="0"/>
              <a:t>Τα πρώτα μηχανήματα κοπής</a:t>
            </a:r>
            <a:r>
              <a:rPr lang="en-US" dirty="0" smtClean="0"/>
              <a:t> </a:t>
            </a:r>
            <a:r>
              <a:rPr lang="el-GR" dirty="0" smtClean="0"/>
              <a:t>ξυλοφύλλων 1850 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397" y="2060811"/>
            <a:ext cx="4798502" cy="425513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35" y="1845673"/>
            <a:ext cx="5844207" cy="4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1673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ΔΙΑΚΡΙΣΗ ΞΥΛΟΦΥΛΛΩΝ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8295" y="516731"/>
            <a:ext cx="11661913" cy="1605497"/>
          </a:xfrm>
        </p:spPr>
        <p:txBody>
          <a:bodyPr>
            <a:normAutofit fontScale="85000" lnSpcReduction="20000"/>
          </a:bodyPr>
          <a:lstStyle/>
          <a:p>
            <a:r>
              <a:rPr lang="el-GR" sz="1800" dirty="0" smtClean="0"/>
              <a:t>Διακοσμητικά  : για επενδύσεις</a:t>
            </a:r>
          </a:p>
          <a:p>
            <a:pPr lvl="1"/>
            <a:r>
              <a:rPr lang="el-GR" sz="1800" b="1" dirty="0" smtClean="0"/>
              <a:t>Κορμού</a:t>
            </a:r>
            <a:r>
              <a:rPr lang="el-GR" sz="1800" b="1" dirty="0"/>
              <a:t> :</a:t>
            </a:r>
            <a:r>
              <a:rPr lang="el-GR" sz="1800" dirty="0" smtClean="0"/>
              <a:t> πάχος από 0,5 συνήθως  εως 3,0 </a:t>
            </a:r>
            <a:r>
              <a:rPr lang="en-US" sz="1800" dirty="0" smtClean="0"/>
              <a:t>mm , </a:t>
            </a:r>
            <a:r>
              <a:rPr lang="el-GR" sz="1800" b="1" dirty="0" smtClean="0"/>
              <a:t>με παλινδρομική κίνηση </a:t>
            </a:r>
            <a:r>
              <a:rPr lang="el-GR" sz="1800" dirty="0" smtClean="0"/>
              <a:t>του κορμού ή του μαχαιριού κοπής.</a:t>
            </a:r>
          </a:p>
          <a:p>
            <a:pPr lvl="1"/>
            <a:r>
              <a:rPr lang="el-GR" sz="1800" b="1" dirty="0" smtClean="0"/>
              <a:t>Κορμού </a:t>
            </a:r>
            <a:r>
              <a:rPr lang="el-GR" sz="1800" b="1" dirty="0"/>
              <a:t>:</a:t>
            </a:r>
            <a:r>
              <a:rPr lang="el-GR" sz="1800" dirty="0"/>
              <a:t> πάχος από </a:t>
            </a:r>
            <a:r>
              <a:rPr lang="el-GR" sz="1800" dirty="0" smtClean="0"/>
              <a:t>3,0  εως  5,0</a:t>
            </a:r>
            <a:r>
              <a:rPr lang="en-US" sz="1800" dirty="0" smtClean="0"/>
              <a:t>mm</a:t>
            </a:r>
            <a:r>
              <a:rPr lang="el-GR" sz="1800" dirty="0" smtClean="0"/>
              <a:t> </a:t>
            </a:r>
            <a:r>
              <a:rPr lang="en-US" sz="1800" dirty="0" smtClean="0"/>
              <a:t>(</a:t>
            </a:r>
            <a:r>
              <a:rPr lang="el-GR" sz="1800" dirty="0" smtClean="0"/>
              <a:t> </a:t>
            </a:r>
            <a:r>
              <a:rPr lang="en-US" sz="1800" dirty="0" smtClean="0"/>
              <a:t>-</a:t>
            </a:r>
            <a:r>
              <a:rPr lang="el-GR" sz="1800" dirty="0" smtClean="0"/>
              <a:t>7,0 </a:t>
            </a:r>
            <a:r>
              <a:rPr lang="en-US" sz="1800" dirty="0"/>
              <a:t>mm </a:t>
            </a:r>
            <a:r>
              <a:rPr lang="en-US" sz="1800" dirty="0" smtClean="0"/>
              <a:t>), </a:t>
            </a:r>
            <a:r>
              <a:rPr lang="el-GR" sz="1800" dirty="0"/>
              <a:t>με </a:t>
            </a:r>
            <a:r>
              <a:rPr lang="el-GR" sz="1800" b="1" dirty="0" smtClean="0"/>
              <a:t>πριόνισμα- πρίση </a:t>
            </a:r>
            <a:r>
              <a:rPr lang="el-GR" sz="1800" dirty="0" smtClean="0"/>
              <a:t>του </a:t>
            </a:r>
            <a:r>
              <a:rPr lang="el-GR" sz="1800" dirty="0"/>
              <a:t>κορμού</a:t>
            </a:r>
            <a:r>
              <a:rPr lang="el-GR" sz="1800" dirty="0" smtClean="0"/>
              <a:t>.</a:t>
            </a:r>
          </a:p>
          <a:p>
            <a:pPr lvl="1"/>
            <a:r>
              <a:rPr lang="el-GR" sz="1800" b="1" dirty="0" smtClean="0"/>
              <a:t>Ρίζας :</a:t>
            </a:r>
            <a:r>
              <a:rPr lang="el-GR" sz="1800" dirty="0" smtClean="0"/>
              <a:t> πάχος συνήθως 0,6 </a:t>
            </a:r>
            <a:r>
              <a:rPr lang="en-US" sz="1800" dirty="0" smtClean="0"/>
              <a:t>mm</a:t>
            </a:r>
            <a:r>
              <a:rPr lang="el-GR" sz="1800" dirty="0" smtClean="0"/>
              <a:t> με περιστροφική κοπή της ρίζας, σπάνια παλινδρομική.</a:t>
            </a:r>
          </a:p>
          <a:p>
            <a:pPr marL="715963" lvl="1">
              <a:tabLst>
                <a:tab pos="0" algn="l"/>
              </a:tabLst>
            </a:pPr>
            <a:r>
              <a:rPr lang="el-GR" sz="1800" b="1" dirty="0" smtClean="0"/>
              <a:t>Κοινά :</a:t>
            </a:r>
            <a:r>
              <a:rPr lang="el-GR" sz="1800" dirty="0" smtClean="0"/>
              <a:t> πάχος από  1,0 </a:t>
            </a:r>
            <a:r>
              <a:rPr lang="en-US" sz="1800" dirty="0" smtClean="0"/>
              <a:t>mm</a:t>
            </a:r>
            <a:r>
              <a:rPr lang="el-GR" sz="1800" dirty="0" smtClean="0"/>
              <a:t> εως  3 </a:t>
            </a:r>
            <a:r>
              <a:rPr lang="en-US" sz="1800" dirty="0" smtClean="0"/>
              <a:t>mm</a:t>
            </a:r>
            <a:r>
              <a:rPr lang="el-GR" sz="1800" dirty="0" smtClean="0"/>
              <a:t> με </a:t>
            </a:r>
            <a:r>
              <a:rPr lang="el-GR" sz="1800" b="1" dirty="0" smtClean="0"/>
              <a:t>περιστροφική κίνηση </a:t>
            </a:r>
            <a:r>
              <a:rPr lang="el-GR" sz="1800" dirty="0" smtClean="0"/>
              <a:t>του κορμού.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461" y="2122228"/>
            <a:ext cx="4208380" cy="229799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20" y="2319694"/>
            <a:ext cx="2622482" cy="218116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884" y="2235406"/>
            <a:ext cx="3718133" cy="228387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679282"/>
            <a:ext cx="1979579" cy="192157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456" y="4679282"/>
            <a:ext cx="2780017" cy="196839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687" y="4803869"/>
            <a:ext cx="2670279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5775"/>
            <a:ext cx="10515600" cy="755373"/>
          </a:xfrm>
        </p:spPr>
        <p:txBody>
          <a:bodyPr/>
          <a:lstStyle/>
          <a:p>
            <a:pPr algn="ctr"/>
            <a:r>
              <a:rPr lang="el-GR" dirty="0" smtClean="0"/>
              <a:t>ΤΡΟΠΟΙ ΚΟΠΗΣ ΞΥΛΟΦΥΛΛΩΝ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29" y="1261464"/>
            <a:ext cx="10894141" cy="51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686799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ΤΡΟΠΟΙ ΚΟΠΗΣ ΞΥΛΟΦΥΛΛΩΝ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6400" y="885583"/>
            <a:ext cx="10947400" cy="1685340"/>
          </a:xfrm>
        </p:spPr>
        <p:txBody>
          <a:bodyPr>
            <a:normAutofit fontScale="92500" lnSpcReduction="20000"/>
          </a:bodyPr>
          <a:lstStyle/>
          <a:p>
            <a:r>
              <a:rPr lang="el-GR" sz="1800" dirty="0" smtClean="0"/>
              <a:t>ΔΙΑΚΟΣΜΗΤΙΚΑ ΞΥΛΟΦΥΛΛΑ -ΠΑΛΙΝΔΡΟΜΙΚΗ ΚΙΝΗΣΗ ΜΑΧΑΙΡΙΟΥ ( Το μαχαίρι κινείται παλινδρομικά –εμπρός -πίσω- αλλά πάντα κάθετα στον άξονα του κορμού)</a:t>
            </a:r>
          </a:p>
          <a:p>
            <a:r>
              <a:rPr lang="el-GR" sz="1800" dirty="0" smtClean="0"/>
              <a:t>ΚΟΙΝΑ ΞΥΛΟΦΥΛΛΑ- ΠΕΡΙΣΤΡΟΦΙΚΗ ΚΙΝΗΣΗ ΚΟΡΜΟΥ ( Το μαχαίρι είναι σταθερό και το ξυλόφυλλο εκτυλίσσεται)</a:t>
            </a:r>
          </a:p>
          <a:p>
            <a:r>
              <a:rPr lang="el-GR" sz="1800" dirty="0" smtClean="0"/>
              <a:t>ΠΡΙΟΝΙΣΤΑ ΞΥΛΟΦΥΛΛΑ- ΑΞΟΝΙΚΗ ΚΙΝΗΣΗ ΠΡΙΟΝΙΟΥ ( Το πριόνι κινείται πάντα κατά μήκος του κορμού)</a:t>
            </a:r>
            <a:endParaRPr lang="el-GR" sz="1800" dirty="0"/>
          </a:p>
          <a:p>
            <a:endParaRPr lang="en-US" dirty="0"/>
          </a:p>
        </p:txBody>
      </p:sp>
      <p:pic>
        <p:nvPicPr>
          <p:cNvPr id="4" name="Εικόνα 3" descr="Krájená dýh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3092328"/>
            <a:ext cx="3126133" cy="268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972" y="3092328"/>
            <a:ext cx="3248297" cy="243622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603" y="2964378"/>
            <a:ext cx="3589495" cy="269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9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32932" y="265043"/>
            <a:ext cx="10945707" cy="1425645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ΣΤΑΔΙΑ ΠΑΡΑΓΩΓΗΣ ΚΟΙΝΩΝ ΞΥΛΟΦΥΛΛΩΝ ΚΟΡΜΟΥ ΜΕ ΠΕΡΙΣΤΡΟΦΙΚΗ ΤΟΜΗ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03312" y="1801504"/>
            <a:ext cx="10319864" cy="444689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l-GR" dirty="0"/>
              <a:t>► </a:t>
            </a:r>
            <a:r>
              <a:rPr lang="el-GR" b="1" dirty="0"/>
              <a:t>ΚΟΡΜΟΠΛΑΤΕΙΑ</a:t>
            </a:r>
            <a:endParaRPr lang="en-US" b="1" dirty="0"/>
          </a:p>
          <a:p>
            <a:r>
              <a:rPr lang="el-GR" b="1" dirty="0"/>
              <a:t>► ΕΓΚΑΡΣΙΑ ΚΟΠΗ ΣΕ ΚΟΡΜΟΤΕΜΑΧΙΑ ΜΕ ΑΛΥΣΟΠΡΙΟΝΟ ή ΔΙΣΚΟΠΡΙΟΝΟ</a:t>
            </a:r>
            <a:endParaRPr lang="en-US" b="1" dirty="0"/>
          </a:p>
          <a:p>
            <a:r>
              <a:rPr lang="el-GR" b="1" dirty="0"/>
              <a:t>► </a:t>
            </a:r>
            <a:r>
              <a:rPr lang="el-GR" b="1" dirty="0" smtClean="0"/>
              <a:t>ΑΠΟΦΛΟΙΩΣΗ</a:t>
            </a:r>
            <a:endParaRPr lang="en-US" b="1" dirty="0" smtClean="0"/>
          </a:p>
          <a:p>
            <a:r>
              <a:rPr lang="el-GR" b="1" dirty="0" smtClean="0"/>
              <a:t>► ΑΤΜΙΣΗ</a:t>
            </a:r>
            <a:endParaRPr lang="en-US" b="1" dirty="0"/>
          </a:p>
          <a:p>
            <a:r>
              <a:rPr lang="el-GR" b="1" dirty="0"/>
              <a:t>► ΠΑΡΑΓΩΓΗ ΞΥΛΟΦΥΛΛΩΝ ΜΕ ΠΕΡΙΣΤΡΟΦΙΚΗ ΤΟΜΗ (ΕΚΤΥΛΙΞΗ)</a:t>
            </a:r>
            <a:endParaRPr lang="en-US" b="1" dirty="0"/>
          </a:p>
          <a:p>
            <a:r>
              <a:rPr lang="el-GR" b="1" dirty="0"/>
              <a:t>► ΤΕΜΑΧΙΣΜΟΣ ΞΥΛΟΦΥΛΛΩΝ ΣΕ ΕΠΙΘΥΜΗΤΕΣ ΔΙΑΤΑΣΕΙΣ</a:t>
            </a:r>
            <a:endParaRPr lang="en-US" b="1" dirty="0"/>
          </a:p>
          <a:p>
            <a:r>
              <a:rPr lang="el-GR" b="1" dirty="0"/>
              <a:t>► ΔΙΑΛΟΓΗ (ΠΟΙΟΤΗΤΑ, ΔΙΑΣΤΑΣΕΙΣ)</a:t>
            </a:r>
            <a:endParaRPr lang="en-US" b="1" dirty="0"/>
          </a:p>
          <a:p>
            <a:r>
              <a:rPr lang="el-GR" b="1" dirty="0"/>
              <a:t>► ΞΗΡΑΝΣΗ</a:t>
            </a:r>
            <a:endParaRPr lang="en-US" b="1" dirty="0"/>
          </a:p>
          <a:p>
            <a:r>
              <a:rPr lang="el-GR" b="1" dirty="0"/>
              <a:t>► ΑΠΟΘΗΚΕΥΣΗ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43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1265</TotalTime>
  <Words>542</Words>
  <Application>Microsoft Office PowerPoint</Application>
  <PresentationFormat>Ευρεία οθόνη</PresentationFormat>
  <Paragraphs>78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Ιόν</vt:lpstr>
      <vt:lpstr>ΞΥΛΟΦΥΛΛΑ Ι.</vt:lpstr>
      <vt:lpstr>Ξυλόφυλλα -Ορισμός</vt:lpstr>
      <vt:lpstr>Αριστερά. Μέρη του δένδρου δίνουν διαφορετικά προϊόντα ανάλογα με την ποιότητα του ξύλου, τα σφάλματα και τις διαστάσεις τους. Η ΚΑΛΥΤΕΡΗ ΠΟΙΟΤΗΤΑ  ΠΡΕΠΕΙ ΝΑ ΓΙΝΕΤΑΙ ΞΥΛΟΦΥΛΛΑ  Δεξιά . Διάγραμμα δένδρου και παραγωγή  ξυλοφύλλων </vt:lpstr>
      <vt:lpstr>ΙΣΤΟΡΙΑ- Χειρωνακτική κοπή ξυλοφύλλων</vt:lpstr>
      <vt:lpstr>ΙΣΤΟΡΙΑ Τα πρώτα μηχανήματα κοπής ξυλοφύλλων 1850 </vt:lpstr>
      <vt:lpstr>ΔΙΑΚΡΙΣΗ ΞΥΛΟΦΥΛΛΩΝ</vt:lpstr>
      <vt:lpstr>ΤΡΟΠΟΙ ΚΟΠΗΣ ΞΥΛΟΦΥΛΛΩΝ</vt:lpstr>
      <vt:lpstr>ΤΡΟΠΟΙ ΚΟΠΗΣ ΞΥΛΟΦΥΛΛΩΝ</vt:lpstr>
      <vt:lpstr>ΣΤΑΔΙΑ ΠΑΡΑΓΩΓΗΣ ΚΟΙΝΩΝ ΞΥΛΟΦΥΛΛΩΝ ΚΟΡΜΟΥ ΜΕ ΠΕΡΙΣΤΡΟΦΙΚΗ ΤΟΜΗ</vt:lpstr>
      <vt:lpstr>Παραγωγή κοινών ξυλοφύλλων , peeling, rotary veneer </vt:lpstr>
      <vt:lpstr>ΣΤΑΔΙΑ ΠΑΡΑΓΩΓΗΣ ΔΙΑΚΟΣΜΗΤΙΚΩΝ ή ΠΑΛΙΝΔΡΟΜΙΚΗΣ ΤΟΜΗΣ ΞΥΛΟΦΥΛΛΩΝ</vt:lpstr>
      <vt:lpstr>ΠΑΡΑΓΩΓΗ ΔΙΑΚΟΣΜΗΤΙΚΩΝ ΞΥΛΟΦΥΛΩΝ-sliced veneer</vt:lpstr>
      <vt:lpstr>ΠΑΡΑΓΩΓΗ ΔΙΑΚΟΣΜΗΤΙΚΩΝ ΞΥΛΟΦΥΛΩΝ</vt:lpstr>
      <vt:lpstr>ΚΟΠΗ ΚΟΡΜΩΝ ΕΓΚΑΡΣΙΑ ΣΕ ΜΗΚΗ</vt:lpstr>
      <vt:lpstr>Προφύλαξη κορμών από μύκητες και έντομα στην κορμοπλατεία πριν να επεξεργαστούν</vt:lpstr>
      <vt:lpstr>Από την κορμοπλατεία στην επεξεργασία </vt:lpstr>
      <vt:lpstr>Αποφλοίωση και δημιουργία με πρίση,  πρισμάτων</vt:lpstr>
      <vt:lpstr>ΑΤΜΙΣΗ πρισμάτων </vt:lpstr>
      <vt:lpstr>Παραδοσιακή και σύγχρονη πρίση ξυλοφύλλων σε πάχη 3,0mm, δεξιά  πάνω ερυθρελάτη, κάτω μέλιο, προορίζονται για ειδικές ξυλεπενδύσεις και  σε μουσικά όργανα </vt:lpstr>
      <vt:lpstr> ΞΥΛΟΦΥΛΛΑ ΠΡΙΟΝΙΣΤΗΣ ΠΑΡΑΓΩΓΗΣ ( πάχος 5mm) Δεξιά είναι δρυς , με μήκος 12,80 μέτρα παραγωγή στην Γερμανία.</vt:lpstr>
      <vt:lpstr>ΠΕΡΙΣΤΡΟΦΙΚΗ ΠΑΡΑΓΩΓΗ ΞΥΛΟΦΥΛΛΩΝ</vt:lpstr>
      <vt:lpstr>ΠΕΡΙΣΤΡΟΦΙΚΗ ΠΑΡΑΓΩΓΗ ΡΙΖΑΣ</vt:lpstr>
      <vt:lpstr>Τρόποι κοπής διακοσμητικών ξυλοφύλλων</vt:lpstr>
      <vt:lpstr>Τρόποι κοπής διακοσμητικών ξυλοφύλλων</vt:lpstr>
      <vt:lpstr>Αριστερά .Περιστροφική εφαπτομενική Δεξιά. Περιστροφική έκκεντρη ακτινική  </vt:lpstr>
      <vt:lpstr>Αριστερά . Παλινδρομική εφαπτομενική  Δεξιά Παλινδρομική ακτινική</vt:lpstr>
      <vt:lpstr>ΤΕΛΟΣ θα ακολουθήσει και δεύτερο μέρος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ΞΥΛΟΦΥΛΛΑ</dc:title>
  <dc:creator>stratos01</dc:creator>
  <cp:lastModifiedBy>user</cp:lastModifiedBy>
  <cp:revision>71</cp:revision>
  <dcterms:created xsi:type="dcterms:W3CDTF">2020-03-21T20:24:45Z</dcterms:created>
  <dcterms:modified xsi:type="dcterms:W3CDTF">2022-03-15T20:14:56Z</dcterms:modified>
</cp:coreProperties>
</file>