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76" r:id="rId5"/>
    <p:sldId id="258" r:id="rId6"/>
    <p:sldId id="259" r:id="rId7"/>
    <p:sldId id="263" r:id="rId8"/>
    <p:sldId id="275" r:id="rId9"/>
    <p:sldId id="278" r:id="rId10"/>
    <p:sldId id="277" r:id="rId11"/>
    <p:sldId id="279" r:id="rId12"/>
    <p:sldId id="280" r:id="rId13"/>
    <p:sldId id="281" r:id="rId14"/>
    <p:sldId id="283" r:id="rId15"/>
    <p:sldId id="282" r:id="rId16"/>
    <p:sldId id="284" r:id="rId17"/>
    <p:sldId id="260" r:id="rId18"/>
    <p:sldId id="262" r:id="rId19"/>
    <p:sldId id="285" r:id="rId20"/>
    <p:sldId id="264" r:id="rId21"/>
    <p:sldId id="265"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280642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5113EDA-6D3E-411E-BDBC-4ADF4C7DB605}"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219422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914180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29915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172767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183072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56673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2002619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123744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315796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205931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5113EDA-6D3E-411E-BDBC-4ADF4C7DB605}"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127449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5113EDA-6D3E-411E-BDBC-4ADF4C7DB605}"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319609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218961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311032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35113EDA-6D3E-411E-BDBC-4ADF4C7DB605}" type="datetimeFigureOut">
              <a:rPr lang="en-US" smtClean="0"/>
              <a:t>3/15/2022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296415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5113EDA-6D3E-411E-BDBC-4ADF4C7DB605}"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AFDBC-EB83-4BD3-A7C9-A646751C37BA}" type="slidenum">
              <a:rPr lang="en-US" smtClean="0"/>
              <a:t>‹#›</a:t>
            </a:fld>
            <a:endParaRPr lang="en-US"/>
          </a:p>
        </p:txBody>
      </p:sp>
    </p:spTree>
    <p:extLst>
      <p:ext uri="{BB962C8B-B14F-4D97-AF65-F5344CB8AC3E}">
        <p14:creationId xmlns:p14="http://schemas.microsoft.com/office/powerpoint/2010/main" val="333269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113EDA-6D3E-411E-BDBC-4ADF4C7DB605}" type="datetimeFigureOut">
              <a:rPr lang="en-US" smtClean="0"/>
              <a:t>3/15/2022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F5AFDBC-EB83-4BD3-A7C9-A646751C37BA}" type="slidenum">
              <a:rPr lang="en-US" smtClean="0"/>
              <a:t>‹#›</a:t>
            </a:fld>
            <a:endParaRPr lang="en-US"/>
          </a:p>
        </p:txBody>
      </p:sp>
    </p:spTree>
    <p:extLst>
      <p:ext uri="{BB962C8B-B14F-4D97-AF65-F5344CB8AC3E}">
        <p14:creationId xmlns:p14="http://schemas.microsoft.com/office/powerpoint/2010/main" val="33298584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tionary.org/wiki/%CF%80%CF%81%CF%8C%CF%84%CF%85%CF%80%CE%BF" TargetMode="External"/><Relationship Id="rId2" Type="http://schemas.openxmlformats.org/officeDocument/2006/relationships/hyperlink" Target="https://el.wiktionary.org/wiki/%CF%84%CF%8D%CF%80%CE%BF%CF%8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9113" y="556591"/>
            <a:ext cx="6665845" cy="1311966"/>
          </a:xfrm>
        </p:spPr>
        <p:txBody>
          <a:bodyPr/>
          <a:lstStyle/>
          <a:p>
            <a:r>
              <a:rPr lang="el-GR" dirty="0" smtClean="0"/>
              <a:t>ΤΥΠΟΠΟΙΗΣΗ</a:t>
            </a:r>
            <a:endParaRPr lang="en-US" dirty="0"/>
          </a:p>
        </p:txBody>
      </p:sp>
      <p:sp>
        <p:nvSpPr>
          <p:cNvPr id="3" name="Υπότιτλος 2"/>
          <p:cNvSpPr>
            <a:spLocks noGrp="1"/>
          </p:cNvSpPr>
          <p:nvPr>
            <p:ph type="subTitle" idx="1"/>
          </p:nvPr>
        </p:nvSpPr>
        <p:spPr>
          <a:xfrm>
            <a:off x="887895" y="5459896"/>
            <a:ext cx="8918714" cy="954156"/>
          </a:xfrm>
        </p:spPr>
        <p:txBody>
          <a:bodyPr>
            <a:normAutofit/>
          </a:bodyPr>
          <a:lstStyle/>
          <a:p>
            <a:r>
              <a:rPr lang="el-GR" dirty="0" smtClean="0"/>
              <a:t>ΑΙΔΙΝΙΔΗΣ ΕΥΣΤΡ</a:t>
            </a:r>
          </a:p>
          <a:p>
            <a:r>
              <a:rPr lang="el-GR" dirty="0" smtClean="0"/>
              <a:t>Μαρτιοσ  2022</a:t>
            </a:r>
            <a:endParaRPr lang="en-US" dirty="0"/>
          </a:p>
        </p:txBody>
      </p:sp>
      <p:pic>
        <p:nvPicPr>
          <p:cNvPr id="4" name="Εικόνα 3"/>
          <p:cNvPicPr>
            <a:picLocks noChangeAspect="1"/>
          </p:cNvPicPr>
          <p:nvPr/>
        </p:nvPicPr>
        <p:blipFill>
          <a:blip r:embed="rId2"/>
          <a:stretch>
            <a:fillRect/>
          </a:stretch>
        </p:blipFill>
        <p:spPr>
          <a:xfrm>
            <a:off x="4273825" y="2544418"/>
            <a:ext cx="6879350" cy="3869634"/>
          </a:xfrm>
          <a:prstGeom prst="rect">
            <a:avLst/>
          </a:prstGeom>
        </p:spPr>
      </p:pic>
    </p:spTree>
    <p:extLst>
      <p:ext uri="{BB962C8B-B14F-4D97-AF65-F5344CB8AC3E}">
        <p14:creationId xmlns:p14="http://schemas.microsoft.com/office/powerpoint/2010/main" val="1656112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45774"/>
            <a:ext cx="10515600" cy="808383"/>
          </a:xfrm>
        </p:spPr>
        <p:txBody>
          <a:bodyPr>
            <a:normAutofit/>
          </a:bodyPr>
          <a:lstStyle/>
          <a:p>
            <a:pPr algn="ctr"/>
            <a:r>
              <a:rPr lang="el-GR" dirty="0" smtClean="0"/>
              <a:t>ΜΕΛΗ </a:t>
            </a:r>
            <a:r>
              <a:rPr lang="en-US" dirty="0" smtClean="0"/>
              <a:t>ISO- </a:t>
            </a:r>
            <a:r>
              <a:rPr lang="el-GR" dirty="0" smtClean="0"/>
              <a:t>ΔΙΕΘΝΗ ΠΡΟΤΥΠΑ</a:t>
            </a:r>
            <a:endParaRPr lang="en-US" dirty="0"/>
          </a:p>
        </p:txBody>
      </p:sp>
      <p:sp>
        <p:nvSpPr>
          <p:cNvPr id="3" name="Θέση περιεχομένου 2"/>
          <p:cNvSpPr>
            <a:spLocks noGrp="1"/>
          </p:cNvSpPr>
          <p:nvPr>
            <p:ph idx="1"/>
          </p:nvPr>
        </p:nvSpPr>
        <p:spPr>
          <a:xfrm>
            <a:off x="278296" y="1577008"/>
            <a:ext cx="11767930" cy="4426227"/>
          </a:xfrm>
        </p:spPr>
        <p:txBody>
          <a:bodyPr>
            <a:normAutofit/>
          </a:bodyPr>
          <a:lstStyle/>
          <a:p>
            <a:r>
              <a:rPr lang="el-GR" dirty="0"/>
              <a:t>Μέλος του ISO μπορεί να γίνει το Εθνικό Ίδρυμα Προτυποποίησης κάθε χώρας. Τα υπάρχοντα μέλη ανέρχονται σε 163, η συμμετοχή των οποίων διαφοροποιείται σύμφωνα με την οικονομική κατάσταση κάθε ιδρύματος και διακρίνονται </a:t>
            </a:r>
            <a:r>
              <a:rPr lang="el-GR" b="1" dirty="0"/>
              <a:t>σε Πλήρη Μέλη (Full Members), Μη-πλήρη μέλη (Correspondent members) </a:t>
            </a:r>
            <a:r>
              <a:rPr lang="el-GR" dirty="0"/>
              <a:t>και </a:t>
            </a:r>
            <a:r>
              <a:rPr lang="el-GR" b="1" dirty="0"/>
              <a:t>Συνδρομητές (Subscriber members)</a:t>
            </a:r>
            <a:r>
              <a:rPr lang="el-GR" dirty="0"/>
              <a:t>, εκ των οποίων μόνο η πρώτη κατηγορία έχει δικαίωμα ψήφου</a:t>
            </a:r>
            <a:r>
              <a:rPr lang="el-GR" dirty="0" smtClean="0"/>
              <a:t>.</a:t>
            </a:r>
          </a:p>
          <a:p>
            <a:r>
              <a:rPr lang="el-GR" b="1" dirty="0"/>
              <a:t>Τα Διεθνή Πρότυπα του ISO δεν είναι σε καμία περίπτωση δεσμευτικά </a:t>
            </a:r>
            <a:r>
              <a:rPr lang="el-GR" dirty="0"/>
              <a:t>ως προς τις κυβερνήσεις ή τις βιομηχανίες μόνο με τον τίτλο των Διεθνών Προτύπων. Αυτό γίνεται για να επιτρέψει την ύπαρξη καταστάσεων όπου συγκεκριμένοι τύποι προτύπων συγκρούονται με κοινωνικές, πολιτισμικές και νομοθετικές απαιτήσεις. Αυτό επίσης δηλώνει το γεγονός ότι κάθε εθνικός και διεθνής ειδικός που είναι υπεύθυνος για τη δημιουργία τέτοιων προτύπων δε συμφωνούν πάντα και επίσης δε γίνονται όλες οι προτάσεις πρότυπα από ομόφωνη ψηφοφορία. </a:t>
            </a:r>
            <a:r>
              <a:rPr lang="el-GR" b="1" dirty="0"/>
              <a:t>Τα ανεξάρτητα κράτη και τα σώματα για τα πρότυπα τους, παραμένουν οι τελικοί κριτές.</a:t>
            </a:r>
            <a:endParaRPr lang="en-US" b="1" dirty="0"/>
          </a:p>
          <a:p>
            <a:endParaRPr lang="en-US" dirty="0"/>
          </a:p>
        </p:txBody>
      </p:sp>
    </p:spTree>
    <p:extLst>
      <p:ext uri="{BB962C8B-B14F-4D97-AF65-F5344CB8AC3E}">
        <p14:creationId xmlns:p14="http://schemas.microsoft.com/office/powerpoint/2010/main" val="311302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035" y="172278"/>
            <a:ext cx="11595651" cy="662609"/>
          </a:xfrm>
        </p:spPr>
        <p:txBody>
          <a:bodyPr>
            <a:normAutofit fontScale="90000"/>
          </a:bodyPr>
          <a:lstStyle/>
          <a:p>
            <a:pPr algn="ctr"/>
            <a:r>
              <a:rPr lang="el-GR" b="1" dirty="0"/>
              <a:t>Ευρωπαϊκή Επιτροπή Τυποποίησης </a:t>
            </a:r>
            <a:r>
              <a:rPr lang="el-GR" b="1" dirty="0" smtClean="0"/>
              <a:t/>
            </a:r>
            <a:br>
              <a:rPr lang="el-GR" b="1" dirty="0" smtClean="0"/>
            </a:br>
            <a:r>
              <a:rPr lang="el-GR" b="1" dirty="0" smtClean="0"/>
              <a:t>(</a:t>
            </a:r>
            <a:r>
              <a:rPr lang="en-US" b="1" dirty="0"/>
              <a:t>European Committee for </a:t>
            </a:r>
            <a:r>
              <a:rPr lang="en-US" b="1" dirty="0" smtClean="0"/>
              <a:t>Standardization</a:t>
            </a:r>
            <a:r>
              <a:rPr lang="el-GR" b="1" dirty="0" smtClean="0"/>
              <a:t>), </a:t>
            </a:r>
            <a:r>
              <a:rPr lang="en-US" b="1" dirty="0"/>
              <a:t>CEN</a:t>
            </a:r>
            <a:endParaRPr lang="en-US" dirty="0"/>
          </a:p>
        </p:txBody>
      </p:sp>
      <p:sp>
        <p:nvSpPr>
          <p:cNvPr id="3" name="Θέση περιεχομένου 2"/>
          <p:cNvSpPr>
            <a:spLocks noGrp="1"/>
          </p:cNvSpPr>
          <p:nvPr>
            <p:ph idx="1"/>
          </p:nvPr>
        </p:nvSpPr>
        <p:spPr>
          <a:xfrm>
            <a:off x="503584" y="1537253"/>
            <a:ext cx="10986052" cy="4863548"/>
          </a:xfrm>
        </p:spPr>
        <p:txBody>
          <a:bodyPr>
            <a:normAutofit fontScale="92500" lnSpcReduction="20000"/>
          </a:bodyPr>
          <a:lstStyle/>
          <a:p>
            <a:r>
              <a:rPr lang="el-GR" dirty="0"/>
              <a:t>Η Ευρωπαϊκή Επιτροπή Τυποποίησης </a:t>
            </a:r>
            <a:r>
              <a:rPr lang="el-GR" dirty="0" smtClean="0"/>
              <a:t>ιδρύθηκε </a:t>
            </a:r>
            <a:r>
              <a:rPr lang="el-GR" dirty="0"/>
              <a:t>το 1961 από τους εθνικούς φορείς τυποποίησης στην Ευρωπαϊκή </a:t>
            </a:r>
            <a:r>
              <a:rPr lang="el-GR" dirty="0" smtClean="0"/>
              <a:t>Οικονομική </a:t>
            </a:r>
            <a:r>
              <a:rPr lang="el-GR" dirty="0"/>
              <a:t>Κοινότητα (ΕΟΚ) και τις χώρες </a:t>
            </a:r>
            <a:r>
              <a:rPr lang="en-US" dirty="0"/>
              <a:t>EFTA</a:t>
            </a:r>
            <a:r>
              <a:rPr lang="el-GR" dirty="0"/>
              <a:t> (</a:t>
            </a:r>
            <a:r>
              <a:rPr lang="en-US" dirty="0"/>
              <a:t>European Free Trade Association</a:t>
            </a:r>
            <a:r>
              <a:rPr lang="el-GR" dirty="0"/>
              <a:t>). </a:t>
            </a:r>
            <a:r>
              <a:rPr lang="el-GR" dirty="0" smtClean="0"/>
              <a:t>Σήμερα </a:t>
            </a:r>
            <a:r>
              <a:rPr lang="el-GR" dirty="0"/>
              <a:t>η </a:t>
            </a:r>
            <a:r>
              <a:rPr lang="en-US" dirty="0"/>
              <a:t>CEN</a:t>
            </a:r>
            <a:r>
              <a:rPr lang="el-GR" dirty="0"/>
              <a:t> συνεισφέρει στους σκοπούς και τους στόχους της Ε.Ε. µε εθελοντικά τεχνικά πρότυπα, τα οποία προωθούν την ελεύθερη </a:t>
            </a:r>
            <a:r>
              <a:rPr lang="el-GR" dirty="0" smtClean="0"/>
              <a:t>εμπορία, </a:t>
            </a:r>
            <a:r>
              <a:rPr lang="el-GR" dirty="0"/>
              <a:t>την ασφάλεια των </a:t>
            </a:r>
            <a:r>
              <a:rPr lang="el-GR" dirty="0" smtClean="0"/>
              <a:t>εργαζομένων </a:t>
            </a:r>
            <a:r>
              <a:rPr lang="el-GR" dirty="0"/>
              <a:t>και των καταναλωτών, τη διεπιχειρηµατικότητα των δικτύων, την περιβαλλοντική προστασία, την </a:t>
            </a:r>
            <a:r>
              <a:rPr lang="el-GR" dirty="0" smtClean="0"/>
              <a:t>εκμετάλλευση </a:t>
            </a:r>
            <a:r>
              <a:rPr lang="el-GR" dirty="0"/>
              <a:t>της έρευνας και ανάπτυξης </a:t>
            </a:r>
            <a:r>
              <a:rPr lang="el-GR" dirty="0" smtClean="0"/>
              <a:t>προγραμμάτων </a:t>
            </a:r>
            <a:r>
              <a:rPr lang="el-GR" dirty="0"/>
              <a:t>και της </a:t>
            </a:r>
            <a:r>
              <a:rPr lang="el-GR" dirty="0" smtClean="0"/>
              <a:t>δημόσιας προμήθειας.  </a:t>
            </a:r>
            <a:endParaRPr lang="en-US" dirty="0"/>
          </a:p>
          <a:p>
            <a:r>
              <a:rPr lang="el-GR" dirty="0"/>
              <a:t>Η </a:t>
            </a:r>
            <a:r>
              <a:rPr lang="en-US" dirty="0"/>
              <a:t>CEN</a:t>
            </a:r>
            <a:r>
              <a:rPr lang="el-GR" dirty="0"/>
              <a:t> είναι ένα </a:t>
            </a:r>
            <a:r>
              <a:rPr lang="el-GR" dirty="0" smtClean="0"/>
              <a:t>σύστημα </a:t>
            </a:r>
            <a:r>
              <a:rPr lang="el-GR" dirty="0"/>
              <a:t>τυπικών διεργασιών για την παραγωγή προτύπων, το οποίο υλοποιείται από: </a:t>
            </a:r>
            <a:endParaRPr lang="en-US" dirty="0"/>
          </a:p>
          <a:p>
            <a:r>
              <a:rPr lang="el-GR" dirty="0"/>
              <a:t>• Τα </a:t>
            </a:r>
            <a:r>
              <a:rPr lang="el-GR" b="1" dirty="0"/>
              <a:t>30 εθνικά µέλη και τους ειδικούς εκπροσώπους κάθε χώρας</a:t>
            </a:r>
            <a:r>
              <a:rPr lang="el-GR" dirty="0"/>
              <a:t>. Τα µέλη αυτά υπερψηφίζουν και </a:t>
            </a:r>
            <a:r>
              <a:rPr lang="el-GR" dirty="0" smtClean="0"/>
              <a:t>εφαρμόζουν </a:t>
            </a:r>
            <a:r>
              <a:rPr lang="el-GR" dirty="0"/>
              <a:t>τα ευρωπαϊκά πρότυπα </a:t>
            </a:r>
            <a:endParaRPr lang="en-US" dirty="0"/>
          </a:p>
          <a:p>
            <a:r>
              <a:rPr lang="el-GR" dirty="0"/>
              <a:t>• Τα 7 µέλη </a:t>
            </a:r>
            <a:r>
              <a:rPr lang="el-GR" dirty="0" smtClean="0"/>
              <a:t>οργανισμών </a:t>
            </a:r>
            <a:r>
              <a:rPr lang="el-GR" dirty="0"/>
              <a:t>και τους 2 </a:t>
            </a:r>
            <a:r>
              <a:rPr lang="el-GR" dirty="0" smtClean="0"/>
              <a:t>συμβούλους </a:t>
            </a:r>
            <a:endParaRPr lang="en-US" dirty="0"/>
          </a:p>
          <a:p>
            <a:r>
              <a:rPr lang="el-GR" dirty="0"/>
              <a:t>• Το κέντρο διοίκησης της </a:t>
            </a:r>
            <a:r>
              <a:rPr lang="en-US" dirty="0"/>
              <a:t>CEN</a:t>
            </a:r>
            <a:r>
              <a:rPr lang="el-GR" dirty="0"/>
              <a:t>, στις Βρυξέλες. </a:t>
            </a:r>
            <a:endParaRPr lang="el-GR" dirty="0" smtClean="0"/>
          </a:p>
          <a:p>
            <a:r>
              <a:rPr lang="el-GR" dirty="0"/>
              <a:t>Η </a:t>
            </a:r>
            <a:r>
              <a:rPr lang="en-US" dirty="0"/>
              <a:t>CEN</a:t>
            </a:r>
            <a:r>
              <a:rPr lang="el-GR" dirty="0"/>
              <a:t> συνεργάζεται στενά µε την Ευρωπαϊκή Επιτροπή Ηλεκτροτεχνικής Τυποποίησης (</a:t>
            </a:r>
            <a:r>
              <a:rPr lang="en-US" dirty="0"/>
              <a:t>CENELEC</a:t>
            </a:r>
            <a:r>
              <a:rPr lang="el-GR" dirty="0"/>
              <a:t>), το Ευρωπαϊκό Ινστιτούτο Τηλεπικοινωνιακών Προτύπων (</a:t>
            </a:r>
            <a:r>
              <a:rPr lang="en-US" dirty="0"/>
              <a:t>ETSI</a:t>
            </a:r>
            <a:r>
              <a:rPr lang="el-GR" dirty="0"/>
              <a:t>) και το </a:t>
            </a:r>
            <a:r>
              <a:rPr lang="el-GR" dirty="0" smtClean="0"/>
              <a:t>Διεθνή Οργανισμό </a:t>
            </a:r>
            <a:r>
              <a:rPr lang="el-GR" dirty="0"/>
              <a:t>Τυποποίησης (</a:t>
            </a:r>
            <a:r>
              <a:rPr lang="en-US" dirty="0"/>
              <a:t>ISO</a:t>
            </a:r>
            <a:r>
              <a:rPr lang="el-GR" dirty="0"/>
              <a:t>).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13509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45774"/>
            <a:ext cx="10515600" cy="675861"/>
          </a:xfrm>
        </p:spPr>
        <p:txBody>
          <a:bodyPr>
            <a:normAutofit fontScale="90000"/>
          </a:bodyPr>
          <a:lstStyle/>
          <a:p>
            <a:pPr algn="ctr"/>
            <a:r>
              <a:rPr lang="en-US" b="1" dirty="0" smtClean="0"/>
              <a:t>CEN</a:t>
            </a:r>
            <a:endParaRPr lang="en-US" b="1" dirty="0"/>
          </a:p>
        </p:txBody>
      </p:sp>
      <p:sp>
        <p:nvSpPr>
          <p:cNvPr id="3" name="Θέση περιεχομένου 2"/>
          <p:cNvSpPr>
            <a:spLocks noGrp="1"/>
          </p:cNvSpPr>
          <p:nvPr>
            <p:ph idx="1"/>
          </p:nvPr>
        </p:nvSpPr>
        <p:spPr>
          <a:xfrm>
            <a:off x="132522" y="940904"/>
            <a:ext cx="7593495" cy="5671931"/>
          </a:xfrm>
        </p:spPr>
        <p:txBody>
          <a:bodyPr>
            <a:normAutofit/>
          </a:bodyPr>
          <a:lstStyle/>
          <a:p>
            <a:pPr marL="0" indent="0">
              <a:buNone/>
            </a:pPr>
            <a:r>
              <a:rPr lang="el-GR" dirty="0" smtClean="0"/>
              <a:t>Σκοπός </a:t>
            </a:r>
            <a:r>
              <a:rPr lang="el-GR" dirty="0"/>
              <a:t>της </a:t>
            </a:r>
            <a:r>
              <a:rPr lang="en-US" dirty="0"/>
              <a:t>CEN</a:t>
            </a:r>
            <a:r>
              <a:rPr lang="el-GR" dirty="0"/>
              <a:t> είναι η προαγωγή και παραγωγή των </a:t>
            </a:r>
            <a:r>
              <a:rPr lang="el-GR" b="1" dirty="0"/>
              <a:t>ευρωπαϊκών προτύπων, </a:t>
            </a:r>
            <a:r>
              <a:rPr lang="el-GR" dirty="0"/>
              <a:t>καθώς και άλλων </a:t>
            </a:r>
            <a:r>
              <a:rPr lang="el-GR" dirty="0" smtClean="0"/>
              <a:t>εγκεκριμένων </a:t>
            </a:r>
            <a:r>
              <a:rPr lang="el-GR" dirty="0"/>
              <a:t>εγγράφων </a:t>
            </a:r>
            <a:r>
              <a:rPr lang="el-GR" dirty="0" smtClean="0"/>
              <a:t>διαθέσιμων </a:t>
            </a:r>
            <a:r>
              <a:rPr lang="el-GR" dirty="0"/>
              <a:t>για αγορά από τα εθνικά της µέλη. </a:t>
            </a:r>
            <a:endParaRPr lang="en-US" dirty="0" smtClean="0"/>
          </a:p>
          <a:p>
            <a:pPr marL="0" indent="0">
              <a:buNone/>
            </a:pPr>
            <a:r>
              <a:rPr lang="el-GR" dirty="0" smtClean="0"/>
              <a:t>Στην </a:t>
            </a:r>
            <a:r>
              <a:rPr lang="el-GR" dirty="0"/>
              <a:t>περίπτωση των ευρωπαϊκών προτύπων (</a:t>
            </a:r>
            <a:r>
              <a:rPr lang="el-GR" b="1" dirty="0"/>
              <a:t>που φέρουν το διακριτικό “</a:t>
            </a:r>
            <a:r>
              <a:rPr lang="en-US" b="1" dirty="0"/>
              <a:t>EN</a:t>
            </a:r>
            <a:r>
              <a:rPr lang="el-GR" b="1" dirty="0"/>
              <a:t>”), </a:t>
            </a:r>
            <a:r>
              <a:rPr lang="el-GR" dirty="0"/>
              <a:t>τα µέλη πρέπει να διαθέσουν το τελικό </a:t>
            </a:r>
            <a:r>
              <a:rPr lang="el-GR" dirty="0" smtClean="0"/>
              <a:t>κείμενο </a:t>
            </a:r>
            <a:r>
              <a:rPr lang="el-GR" dirty="0"/>
              <a:t>υπό ψηφοφορία στα διεθνή πρότυπα – </a:t>
            </a:r>
            <a:r>
              <a:rPr lang="el-GR" dirty="0" smtClean="0"/>
              <a:t>μεταφράζοντάς </a:t>
            </a:r>
            <a:r>
              <a:rPr lang="el-GR" dirty="0"/>
              <a:t>τα εφόσον απαιτηθεί – αλλά χωρίς αποκλίσεις ή αλλαγές και διατηρούν στο προσχέδιο του “</a:t>
            </a:r>
            <a:r>
              <a:rPr lang="en-US" dirty="0"/>
              <a:t>EN</a:t>
            </a:r>
            <a:r>
              <a:rPr lang="el-GR" dirty="0"/>
              <a:t>” τον εθνικό τίτλο/ κωδικό, π.χ. </a:t>
            </a:r>
            <a:r>
              <a:rPr lang="en-US" dirty="0"/>
              <a:t>BS EN</a:t>
            </a:r>
            <a:r>
              <a:rPr lang="el-GR" dirty="0"/>
              <a:t> 1234, </a:t>
            </a:r>
            <a:r>
              <a:rPr lang="en-US" dirty="0"/>
              <a:t>DIN EN</a:t>
            </a:r>
            <a:r>
              <a:rPr lang="el-GR" dirty="0"/>
              <a:t> 1234</a:t>
            </a:r>
            <a:r>
              <a:rPr lang="el-GR" dirty="0" smtClean="0"/>
              <a:t>.</a:t>
            </a:r>
            <a:endParaRPr lang="en-US" dirty="0" smtClean="0"/>
          </a:p>
          <a:p>
            <a:pPr marL="0" indent="0">
              <a:buNone/>
            </a:pPr>
            <a:r>
              <a:rPr lang="el-GR" dirty="0" smtClean="0"/>
              <a:t> </a:t>
            </a:r>
            <a:r>
              <a:rPr lang="el-GR" dirty="0"/>
              <a:t>Έτσι ο </a:t>
            </a:r>
            <a:r>
              <a:rPr lang="el-GR" dirty="0" smtClean="0"/>
              <a:t>αριθμός </a:t>
            </a:r>
            <a:r>
              <a:rPr lang="el-GR" dirty="0"/>
              <a:t>και το τεχνικό </a:t>
            </a:r>
            <a:r>
              <a:rPr lang="el-GR" dirty="0" smtClean="0"/>
              <a:t>περιεχόμενο </a:t>
            </a:r>
            <a:r>
              <a:rPr lang="el-GR" dirty="0"/>
              <a:t>του προτύπου </a:t>
            </a:r>
            <a:r>
              <a:rPr lang="el-GR" dirty="0" smtClean="0"/>
              <a:t>παραμένουν </a:t>
            </a:r>
            <a:r>
              <a:rPr lang="el-GR" dirty="0"/>
              <a:t>ακριβώς τα ίδια σε όλη την Ευρώπη. </a:t>
            </a:r>
            <a:endParaRPr lang="en-US" dirty="0"/>
          </a:p>
          <a:p>
            <a:endParaRPr lang="en-US" dirty="0"/>
          </a:p>
        </p:txBody>
      </p:sp>
      <p:pic>
        <p:nvPicPr>
          <p:cNvPr id="4" name="Εικόνα 3"/>
          <p:cNvPicPr>
            <a:picLocks noChangeAspect="1"/>
          </p:cNvPicPr>
          <p:nvPr/>
        </p:nvPicPr>
        <p:blipFill>
          <a:blip r:embed="rId2"/>
          <a:stretch>
            <a:fillRect/>
          </a:stretch>
        </p:blipFill>
        <p:spPr>
          <a:xfrm>
            <a:off x="7591752" y="821635"/>
            <a:ext cx="4465983" cy="2610679"/>
          </a:xfrm>
          <a:prstGeom prst="rect">
            <a:avLst/>
          </a:prstGeom>
        </p:spPr>
      </p:pic>
      <p:pic>
        <p:nvPicPr>
          <p:cNvPr id="5" name="Εικόνα 4"/>
          <p:cNvPicPr>
            <a:picLocks noChangeAspect="1"/>
          </p:cNvPicPr>
          <p:nvPr/>
        </p:nvPicPr>
        <p:blipFill>
          <a:blip r:embed="rId3"/>
          <a:stretch>
            <a:fillRect/>
          </a:stretch>
        </p:blipFill>
        <p:spPr>
          <a:xfrm>
            <a:off x="8823333" y="4108175"/>
            <a:ext cx="2137086" cy="2137086"/>
          </a:xfrm>
          <a:prstGeom prst="rect">
            <a:avLst/>
          </a:prstGeom>
        </p:spPr>
      </p:pic>
    </p:spTree>
    <p:extLst>
      <p:ext uri="{BB962C8B-B14F-4D97-AF65-F5344CB8AC3E}">
        <p14:creationId xmlns:p14="http://schemas.microsoft.com/office/powerpoint/2010/main" val="110367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59026"/>
            <a:ext cx="10515600" cy="715618"/>
          </a:xfrm>
        </p:spPr>
        <p:txBody>
          <a:bodyPr>
            <a:normAutofit fontScale="90000"/>
          </a:bodyPr>
          <a:lstStyle/>
          <a:p>
            <a:pPr algn="ctr"/>
            <a:r>
              <a:rPr lang="en-US" dirty="0" smtClean="0"/>
              <a:t>CEN </a:t>
            </a:r>
            <a:r>
              <a:rPr lang="el-GR" dirty="0" smtClean="0"/>
              <a:t>και </a:t>
            </a:r>
            <a:r>
              <a:rPr lang="en-US" dirty="0" smtClean="0"/>
              <a:t>CENELEC</a:t>
            </a:r>
            <a:endParaRPr lang="en-US" dirty="0"/>
          </a:p>
        </p:txBody>
      </p:sp>
      <p:sp>
        <p:nvSpPr>
          <p:cNvPr id="3" name="Θέση περιεχομένου 2"/>
          <p:cNvSpPr>
            <a:spLocks noGrp="1"/>
          </p:cNvSpPr>
          <p:nvPr>
            <p:ph idx="1"/>
          </p:nvPr>
        </p:nvSpPr>
        <p:spPr>
          <a:xfrm>
            <a:off x="387697" y="874645"/>
            <a:ext cx="3945763" cy="3551581"/>
          </a:xfrm>
        </p:spPr>
        <p:txBody>
          <a:bodyPr>
            <a:normAutofit fontScale="92500" lnSpcReduction="10000"/>
          </a:bodyPr>
          <a:lstStyle/>
          <a:p>
            <a:r>
              <a:rPr lang="en-US" b="1" dirty="0" smtClean="0"/>
              <a:t>Affiliates </a:t>
            </a:r>
            <a:r>
              <a:rPr lang="en-US" dirty="0" smtClean="0"/>
              <a:t>=</a:t>
            </a:r>
            <a:r>
              <a:rPr lang="el-GR" dirty="0" smtClean="0"/>
              <a:t>μέλη κράτη</a:t>
            </a:r>
            <a:r>
              <a:rPr lang="en-US" dirty="0" smtClean="0"/>
              <a:t> </a:t>
            </a:r>
            <a:r>
              <a:rPr lang="el-GR" dirty="0" smtClean="0"/>
              <a:t>αποδέχονται  τα πρότυπα , που τα υιοθετούν.</a:t>
            </a:r>
            <a:endParaRPr lang="el-GR" dirty="0"/>
          </a:p>
          <a:p>
            <a:r>
              <a:rPr lang="en-US" b="1" dirty="0" smtClean="0"/>
              <a:t>Candidate</a:t>
            </a:r>
            <a:r>
              <a:rPr lang="en-US" dirty="0" smtClean="0"/>
              <a:t> </a:t>
            </a:r>
            <a:r>
              <a:rPr lang="en-US" dirty="0"/>
              <a:t>=</a:t>
            </a:r>
            <a:r>
              <a:rPr lang="el-GR" dirty="0" smtClean="0"/>
              <a:t>Υποψήφια μέλη</a:t>
            </a:r>
            <a:endParaRPr lang="el-GR" dirty="0"/>
          </a:p>
          <a:p>
            <a:r>
              <a:rPr lang="el-GR" dirty="0"/>
              <a:t>3 </a:t>
            </a:r>
            <a:r>
              <a:rPr lang="en-US" dirty="0"/>
              <a:t>EFTA countries (Iceland, Norway and Switzerland) and </a:t>
            </a:r>
          </a:p>
          <a:p>
            <a:r>
              <a:rPr lang="en-US" dirty="0"/>
              <a:t>2 EU candidate countries (Turkey and the Former Yugoslav Republic of Macedonia).</a:t>
            </a:r>
          </a:p>
          <a:p>
            <a:endParaRPr lang="en-US" dirty="0"/>
          </a:p>
        </p:txBody>
      </p:sp>
      <p:pic>
        <p:nvPicPr>
          <p:cNvPr id="4" name="Εικόνα 3"/>
          <p:cNvPicPr>
            <a:picLocks noChangeAspect="1"/>
          </p:cNvPicPr>
          <p:nvPr/>
        </p:nvPicPr>
        <p:blipFill>
          <a:blip r:embed="rId2"/>
          <a:stretch>
            <a:fillRect/>
          </a:stretch>
        </p:blipFill>
        <p:spPr>
          <a:xfrm>
            <a:off x="4333461" y="874644"/>
            <a:ext cx="7697341" cy="5782875"/>
          </a:xfrm>
          <a:prstGeom prst="rect">
            <a:avLst/>
          </a:prstGeom>
        </p:spPr>
      </p:pic>
      <p:pic>
        <p:nvPicPr>
          <p:cNvPr id="5" name="Εικόνα 4"/>
          <p:cNvPicPr>
            <a:picLocks noChangeAspect="1"/>
          </p:cNvPicPr>
          <p:nvPr/>
        </p:nvPicPr>
        <p:blipFill>
          <a:blip r:embed="rId3"/>
          <a:stretch>
            <a:fillRect/>
          </a:stretch>
        </p:blipFill>
        <p:spPr>
          <a:xfrm>
            <a:off x="387698" y="4810540"/>
            <a:ext cx="3786737" cy="1604420"/>
          </a:xfrm>
          <a:prstGeom prst="rect">
            <a:avLst/>
          </a:prstGeom>
        </p:spPr>
      </p:pic>
    </p:spTree>
    <p:extLst>
      <p:ext uri="{BB962C8B-B14F-4D97-AF65-F5344CB8AC3E}">
        <p14:creationId xmlns:p14="http://schemas.microsoft.com/office/powerpoint/2010/main" val="146110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Άλλοι Ευρωπαϊκοί και διεθνείς</a:t>
            </a:r>
            <a:br>
              <a:rPr lang="el-GR" dirty="0" smtClean="0"/>
            </a:br>
            <a:r>
              <a:rPr lang="el-GR" dirty="0" smtClean="0"/>
              <a:t>οργανισμοί πιστοποίησης</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3681154" y="1866048"/>
            <a:ext cx="3719215" cy="2255377"/>
          </a:xfrm>
          <a:prstGeom prst="rect">
            <a:avLst/>
          </a:prstGeom>
        </p:spPr>
      </p:pic>
      <p:pic>
        <p:nvPicPr>
          <p:cNvPr id="5" name="Εικόνα 4"/>
          <p:cNvPicPr>
            <a:picLocks noChangeAspect="1"/>
          </p:cNvPicPr>
          <p:nvPr/>
        </p:nvPicPr>
        <p:blipFill>
          <a:blip r:embed="rId3"/>
          <a:stretch>
            <a:fillRect/>
          </a:stretch>
        </p:blipFill>
        <p:spPr>
          <a:xfrm>
            <a:off x="265044" y="2170038"/>
            <a:ext cx="3143568" cy="1889787"/>
          </a:xfrm>
          <a:prstGeom prst="rect">
            <a:avLst/>
          </a:prstGeom>
        </p:spPr>
      </p:pic>
      <p:pic>
        <p:nvPicPr>
          <p:cNvPr id="6" name="Εικόνα 5"/>
          <p:cNvPicPr>
            <a:picLocks noChangeAspect="1"/>
          </p:cNvPicPr>
          <p:nvPr/>
        </p:nvPicPr>
        <p:blipFill>
          <a:blip r:embed="rId4"/>
          <a:stretch>
            <a:fillRect/>
          </a:stretch>
        </p:blipFill>
        <p:spPr>
          <a:xfrm>
            <a:off x="7513983" y="2108440"/>
            <a:ext cx="4330751" cy="2012985"/>
          </a:xfrm>
          <a:prstGeom prst="rect">
            <a:avLst/>
          </a:prstGeom>
        </p:spPr>
      </p:pic>
      <p:sp>
        <p:nvSpPr>
          <p:cNvPr id="7" name="Ορθογώνιο 6"/>
          <p:cNvSpPr/>
          <p:nvPr/>
        </p:nvSpPr>
        <p:spPr>
          <a:xfrm>
            <a:off x="575843" y="4967140"/>
            <a:ext cx="10777957" cy="1384995"/>
          </a:xfrm>
          <a:prstGeom prst="rect">
            <a:avLst/>
          </a:prstGeom>
        </p:spPr>
        <p:txBody>
          <a:bodyPr wrap="square">
            <a:spAutoFit/>
          </a:bodyPr>
          <a:lstStyle/>
          <a:p>
            <a:pPr marL="981075"/>
            <a:r>
              <a:rPr lang="en-US" sz="2800" b="1" dirty="0"/>
              <a:t>IEC – International electrotechnical commission</a:t>
            </a:r>
          </a:p>
          <a:p>
            <a:pPr marL="981075"/>
            <a:r>
              <a:rPr lang="en-US" sz="2800" b="1" dirty="0" smtClean="0"/>
              <a:t>ETSI </a:t>
            </a:r>
            <a:r>
              <a:rPr lang="en-US" sz="2800" b="1" dirty="0"/>
              <a:t>- European Telecommunications Standardization Institute</a:t>
            </a:r>
          </a:p>
          <a:p>
            <a:pPr marL="981075"/>
            <a:r>
              <a:rPr lang="en-US" sz="2800" b="1" dirty="0" smtClean="0"/>
              <a:t>ITU </a:t>
            </a:r>
            <a:r>
              <a:rPr lang="en-US" sz="2800" b="1" dirty="0"/>
              <a:t>– International Telecommunication Union</a:t>
            </a:r>
          </a:p>
        </p:txBody>
      </p:sp>
    </p:spTree>
    <p:extLst>
      <p:ext uri="{BB962C8B-B14F-4D97-AF65-F5344CB8AC3E}">
        <p14:creationId xmlns:p14="http://schemas.microsoft.com/office/powerpoint/2010/main" val="1279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12036"/>
            <a:ext cx="10515600" cy="503582"/>
          </a:xfrm>
        </p:spPr>
        <p:txBody>
          <a:bodyPr>
            <a:normAutofit fontScale="90000"/>
          </a:bodyPr>
          <a:lstStyle/>
          <a:p>
            <a:pPr algn="ctr"/>
            <a:r>
              <a:rPr lang="el-GR" b="1" dirty="0" smtClean="0"/>
              <a:t>Εθνικοί οργανισμοί πιστοποίησης</a:t>
            </a:r>
            <a:endParaRPr lang="en-US" b="1" dirty="0"/>
          </a:p>
        </p:txBody>
      </p:sp>
      <p:sp>
        <p:nvSpPr>
          <p:cNvPr id="3" name="Θέση περιεχομένου 2"/>
          <p:cNvSpPr>
            <a:spLocks noGrp="1"/>
          </p:cNvSpPr>
          <p:nvPr>
            <p:ph idx="1"/>
          </p:nvPr>
        </p:nvSpPr>
        <p:spPr>
          <a:xfrm>
            <a:off x="159026" y="4863548"/>
            <a:ext cx="8097078" cy="1994452"/>
          </a:xfrm>
        </p:spPr>
        <p:txBody>
          <a:bodyPr>
            <a:normAutofit/>
          </a:bodyPr>
          <a:lstStyle/>
          <a:p>
            <a:r>
              <a:rPr lang="en-US" dirty="0"/>
              <a:t>DIN - Deutsches Institut für Normung </a:t>
            </a:r>
            <a:r>
              <a:rPr lang="el-GR" dirty="0"/>
              <a:t> (</a:t>
            </a:r>
            <a:r>
              <a:rPr lang="en-US" dirty="0" smtClean="0"/>
              <a:t>19</a:t>
            </a:r>
            <a:r>
              <a:rPr lang="el-GR" dirty="0" smtClean="0"/>
              <a:t>22</a:t>
            </a:r>
            <a:r>
              <a:rPr lang="en-US" dirty="0"/>
              <a:t> </a:t>
            </a:r>
            <a:r>
              <a:rPr lang="el-GR" dirty="0" smtClean="0"/>
              <a:t>)</a:t>
            </a:r>
            <a:endParaRPr lang="en-US" dirty="0"/>
          </a:p>
          <a:p>
            <a:r>
              <a:rPr lang="en-US" dirty="0"/>
              <a:t>BSi – British Standards Institution </a:t>
            </a:r>
            <a:r>
              <a:rPr lang="el-GR" dirty="0" smtClean="0"/>
              <a:t> (</a:t>
            </a:r>
            <a:r>
              <a:rPr lang="en-US" dirty="0"/>
              <a:t>1901 </a:t>
            </a:r>
            <a:r>
              <a:rPr lang="el-GR" dirty="0" smtClean="0"/>
              <a:t>)</a:t>
            </a:r>
            <a:endParaRPr lang="en-US" dirty="0"/>
          </a:p>
          <a:p>
            <a:r>
              <a:rPr lang="en-US" dirty="0"/>
              <a:t>AFNOR - Association Française de Normalisation </a:t>
            </a:r>
            <a:r>
              <a:rPr lang="el-GR" dirty="0"/>
              <a:t>(</a:t>
            </a:r>
            <a:r>
              <a:rPr lang="en-US" dirty="0" smtClean="0"/>
              <a:t>19</a:t>
            </a:r>
            <a:r>
              <a:rPr lang="el-GR" dirty="0" smtClean="0"/>
              <a:t>26</a:t>
            </a:r>
            <a:r>
              <a:rPr lang="en-US" dirty="0"/>
              <a:t> </a:t>
            </a:r>
            <a:r>
              <a:rPr lang="el-GR" dirty="0" smtClean="0"/>
              <a:t>)</a:t>
            </a:r>
            <a:endParaRPr lang="en-US" dirty="0"/>
          </a:p>
          <a:p>
            <a:r>
              <a:rPr lang="en-US" dirty="0"/>
              <a:t>UNI -Ente Nazionale Italiano di </a:t>
            </a:r>
            <a:r>
              <a:rPr lang="en-US" dirty="0" smtClean="0"/>
              <a:t>Unificazione</a:t>
            </a:r>
            <a:r>
              <a:rPr lang="el-GR" dirty="0" smtClean="0"/>
              <a:t> ( 1928)</a:t>
            </a:r>
            <a:endParaRPr lang="en-US" dirty="0"/>
          </a:p>
          <a:p>
            <a:pPr marL="0" indent="0">
              <a:buNone/>
            </a:pPr>
            <a:endParaRPr lang="en-US" dirty="0"/>
          </a:p>
        </p:txBody>
      </p:sp>
      <p:pic>
        <p:nvPicPr>
          <p:cNvPr id="4" name="Εικόνα 3"/>
          <p:cNvPicPr>
            <a:picLocks noChangeAspect="1"/>
          </p:cNvPicPr>
          <p:nvPr/>
        </p:nvPicPr>
        <p:blipFill>
          <a:blip r:embed="rId2"/>
          <a:stretch>
            <a:fillRect/>
          </a:stretch>
        </p:blipFill>
        <p:spPr>
          <a:xfrm>
            <a:off x="330186" y="804248"/>
            <a:ext cx="3426249" cy="2231329"/>
          </a:xfrm>
          <a:prstGeom prst="rect">
            <a:avLst/>
          </a:prstGeom>
        </p:spPr>
      </p:pic>
      <p:pic>
        <p:nvPicPr>
          <p:cNvPr id="5" name="Εικόνα 4"/>
          <p:cNvPicPr>
            <a:picLocks noChangeAspect="1"/>
          </p:cNvPicPr>
          <p:nvPr/>
        </p:nvPicPr>
        <p:blipFill>
          <a:blip r:embed="rId3"/>
          <a:stretch>
            <a:fillRect/>
          </a:stretch>
        </p:blipFill>
        <p:spPr>
          <a:xfrm>
            <a:off x="4089856" y="1032585"/>
            <a:ext cx="2091109" cy="1639966"/>
          </a:xfrm>
          <a:prstGeom prst="rect">
            <a:avLst/>
          </a:prstGeom>
        </p:spPr>
      </p:pic>
      <p:pic>
        <p:nvPicPr>
          <p:cNvPr id="6" name="Εικόνα 5"/>
          <p:cNvPicPr>
            <a:picLocks noChangeAspect="1"/>
          </p:cNvPicPr>
          <p:nvPr/>
        </p:nvPicPr>
        <p:blipFill>
          <a:blip r:embed="rId4"/>
          <a:stretch>
            <a:fillRect/>
          </a:stretch>
        </p:blipFill>
        <p:spPr>
          <a:xfrm>
            <a:off x="6670427" y="821915"/>
            <a:ext cx="2859272" cy="1950889"/>
          </a:xfrm>
          <a:prstGeom prst="rect">
            <a:avLst/>
          </a:prstGeom>
        </p:spPr>
      </p:pic>
      <p:pic>
        <p:nvPicPr>
          <p:cNvPr id="7" name="Εικόνα 6"/>
          <p:cNvPicPr>
            <a:picLocks noChangeAspect="1"/>
          </p:cNvPicPr>
          <p:nvPr/>
        </p:nvPicPr>
        <p:blipFill>
          <a:blip r:embed="rId5"/>
          <a:stretch>
            <a:fillRect/>
          </a:stretch>
        </p:blipFill>
        <p:spPr>
          <a:xfrm>
            <a:off x="10019161" y="241233"/>
            <a:ext cx="1871634" cy="2548349"/>
          </a:xfrm>
          <a:prstGeom prst="rect">
            <a:avLst/>
          </a:prstGeom>
        </p:spPr>
      </p:pic>
      <p:pic>
        <p:nvPicPr>
          <p:cNvPr id="8" name="Εικόνα 7"/>
          <p:cNvPicPr>
            <a:picLocks noChangeAspect="1"/>
          </p:cNvPicPr>
          <p:nvPr/>
        </p:nvPicPr>
        <p:blipFill>
          <a:blip r:embed="rId6"/>
          <a:stretch>
            <a:fillRect/>
          </a:stretch>
        </p:blipFill>
        <p:spPr>
          <a:xfrm>
            <a:off x="603472" y="3169207"/>
            <a:ext cx="4066384" cy="1560711"/>
          </a:xfrm>
          <a:prstGeom prst="rect">
            <a:avLst/>
          </a:prstGeom>
        </p:spPr>
      </p:pic>
      <p:pic>
        <p:nvPicPr>
          <p:cNvPr id="9" name="Εικόνα 8"/>
          <p:cNvPicPr>
            <a:picLocks noChangeAspect="1"/>
          </p:cNvPicPr>
          <p:nvPr/>
        </p:nvPicPr>
        <p:blipFill>
          <a:blip r:embed="rId7"/>
          <a:stretch>
            <a:fillRect/>
          </a:stretch>
        </p:blipFill>
        <p:spPr>
          <a:xfrm>
            <a:off x="4923537" y="3032074"/>
            <a:ext cx="1798476" cy="1670449"/>
          </a:xfrm>
          <a:prstGeom prst="rect">
            <a:avLst/>
          </a:prstGeom>
        </p:spPr>
      </p:pic>
      <p:pic>
        <p:nvPicPr>
          <p:cNvPr id="10" name="Εικόνα 9"/>
          <p:cNvPicPr>
            <a:picLocks noChangeAspect="1"/>
          </p:cNvPicPr>
          <p:nvPr/>
        </p:nvPicPr>
        <p:blipFill>
          <a:blip r:embed="rId8"/>
          <a:stretch>
            <a:fillRect/>
          </a:stretch>
        </p:blipFill>
        <p:spPr>
          <a:xfrm>
            <a:off x="7532114" y="3363180"/>
            <a:ext cx="4237087" cy="1237595"/>
          </a:xfrm>
          <a:prstGeom prst="rect">
            <a:avLst/>
          </a:prstGeom>
        </p:spPr>
      </p:pic>
      <p:pic>
        <p:nvPicPr>
          <p:cNvPr id="11" name="Εικόνα 10"/>
          <p:cNvPicPr>
            <a:picLocks noChangeAspect="1"/>
          </p:cNvPicPr>
          <p:nvPr/>
        </p:nvPicPr>
        <p:blipFill>
          <a:blip r:embed="rId9"/>
          <a:stretch>
            <a:fillRect/>
          </a:stretch>
        </p:blipFill>
        <p:spPr>
          <a:xfrm>
            <a:off x="9266240" y="4900722"/>
            <a:ext cx="1688738" cy="1585097"/>
          </a:xfrm>
          <a:prstGeom prst="rect">
            <a:avLst/>
          </a:prstGeom>
        </p:spPr>
      </p:pic>
    </p:spTree>
    <p:extLst>
      <p:ext uri="{BB962C8B-B14F-4D97-AF65-F5344CB8AC3E}">
        <p14:creationId xmlns:p14="http://schemas.microsoft.com/office/powerpoint/2010/main" val="296201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06017"/>
            <a:ext cx="10515600" cy="622853"/>
          </a:xfrm>
        </p:spPr>
        <p:txBody>
          <a:bodyPr>
            <a:normAutofit fontScale="90000"/>
          </a:bodyPr>
          <a:lstStyle/>
          <a:p>
            <a:pPr algn="ctr"/>
            <a:r>
              <a:rPr lang="el-GR" b="1" dirty="0" smtClean="0"/>
              <a:t>Αμερικάνικοι οργανισμοί </a:t>
            </a:r>
            <a:r>
              <a:rPr lang="el-GR" b="1" dirty="0"/>
              <a:t>πιστοποίησης</a:t>
            </a:r>
            <a:endParaRPr lang="en-US" b="1" dirty="0"/>
          </a:p>
        </p:txBody>
      </p:sp>
      <p:sp>
        <p:nvSpPr>
          <p:cNvPr id="3" name="Θέση περιεχομένου 2"/>
          <p:cNvSpPr>
            <a:spLocks noGrp="1"/>
          </p:cNvSpPr>
          <p:nvPr>
            <p:ph idx="1"/>
          </p:nvPr>
        </p:nvSpPr>
        <p:spPr>
          <a:xfrm>
            <a:off x="675861" y="5236791"/>
            <a:ext cx="10677939" cy="1455556"/>
          </a:xfrm>
        </p:spPr>
        <p:txBody>
          <a:bodyPr>
            <a:normAutofit/>
          </a:bodyPr>
          <a:lstStyle/>
          <a:p>
            <a:pPr marL="1431925" indent="-265113"/>
            <a:r>
              <a:rPr lang="en-US" dirty="0"/>
              <a:t>ANSI - American National Standards Institute </a:t>
            </a:r>
          </a:p>
          <a:p>
            <a:pPr marL="1431925" indent="-265113"/>
            <a:r>
              <a:rPr lang="en-US" dirty="0"/>
              <a:t>ASTM – American Society for Testing and Materials</a:t>
            </a:r>
            <a:endParaRPr lang="el-GR" dirty="0"/>
          </a:p>
          <a:p>
            <a:pPr marL="1431925" indent="-265113"/>
            <a:r>
              <a:rPr lang="en-US" dirty="0"/>
              <a:t>ASME</a:t>
            </a:r>
            <a:r>
              <a:rPr lang="el-GR" dirty="0"/>
              <a:t>- </a:t>
            </a:r>
            <a:r>
              <a:rPr lang="en-US" dirty="0"/>
              <a:t>American Society of Mechanical Engineers</a:t>
            </a:r>
          </a:p>
          <a:p>
            <a:endParaRPr lang="en-US" dirty="0"/>
          </a:p>
        </p:txBody>
      </p:sp>
      <p:pic>
        <p:nvPicPr>
          <p:cNvPr id="4" name="Εικόνα 3"/>
          <p:cNvPicPr>
            <a:picLocks noChangeAspect="1"/>
          </p:cNvPicPr>
          <p:nvPr/>
        </p:nvPicPr>
        <p:blipFill>
          <a:blip r:embed="rId2"/>
          <a:stretch>
            <a:fillRect/>
          </a:stretch>
        </p:blipFill>
        <p:spPr>
          <a:xfrm>
            <a:off x="361121" y="1001138"/>
            <a:ext cx="3615241" cy="1463167"/>
          </a:xfrm>
          <a:prstGeom prst="rect">
            <a:avLst/>
          </a:prstGeom>
        </p:spPr>
      </p:pic>
      <p:pic>
        <p:nvPicPr>
          <p:cNvPr id="5" name="Εικόνα 4"/>
          <p:cNvPicPr>
            <a:picLocks noChangeAspect="1"/>
          </p:cNvPicPr>
          <p:nvPr/>
        </p:nvPicPr>
        <p:blipFill>
          <a:blip r:embed="rId3"/>
          <a:stretch>
            <a:fillRect/>
          </a:stretch>
        </p:blipFill>
        <p:spPr>
          <a:xfrm>
            <a:off x="153340" y="2905218"/>
            <a:ext cx="3238419" cy="1804670"/>
          </a:xfrm>
          <a:prstGeom prst="rect">
            <a:avLst/>
          </a:prstGeom>
        </p:spPr>
      </p:pic>
      <p:pic>
        <p:nvPicPr>
          <p:cNvPr id="6" name="Εικόνα 5"/>
          <p:cNvPicPr>
            <a:picLocks noChangeAspect="1"/>
          </p:cNvPicPr>
          <p:nvPr/>
        </p:nvPicPr>
        <p:blipFill>
          <a:blip r:embed="rId4"/>
          <a:stretch>
            <a:fillRect/>
          </a:stretch>
        </p:blipFill>
        <p:spPr>
          <a:xfrm>
            <a:off x="4021082" y="728870"/>
            <a:ext cx="2169566" cy="1926503"/>
          </a:xfrm>
          <a:prstGeom prst="rect">
            <a:avLst/>
          </a:prstGeom>
        </p:spPr>
      </p:pic>
      <p:pic>
        <p:nvPicPr>
          <p:cNvPr id="7" name="Εικόνα 6"/>
          <p:cNvPicPr>
            <a:picLocks noChangeAspect="1"/>
          </p:cNvPicPr>
          <p:nvPr/>
        </p:nvPicPr>
        <p:blipFill>
          <a:blip r:embed="rId5"/>
          <a:stretch>
            <a:fillRect/>
          </a:stretch>
        </p:blipFill>
        <p:spPr>
          <a:xfrm>
            <a:off x="3672174" y="2718372"/>
            <a:ext cx="4373218" cy="2327351"/>
          </a:xfrm>
          <a:prstGeom prst="rect">
            <a:avLst/>
          </a:prstGeom>
        </p:spPr>
      </p:pic>
      <p:pic>
        <p:nvPicPr>
          <p:cNvPr id="8" name="Εικόνα 7"/>
          <p:cNvPicPr>
            <a:picLocks noChangeAspect="1"/>
          </p:cNvPicPr>
          <p:nvPr/>
        </p:nvPicPr>
        <p:blipFill>
          <a:blip r:embed="rId6"/>
          <a:stretch>
            <a:fillRect/>
          </a:stretch>
        </p:blipFill>
        <p:spPr>
          <a:xfrm>
            <a:off x="6575650" y="684159"/>
            <a:ext cx="2399874" cy="1883827"/>
          </a:xfrm>
          <a:prstGeom prst="rect">
            <a:avLst/>
          </a:prstGeom>
        </p:spPr>
      </p:pic>
      <p:pic>
        <p:nvPicPr>
          <p:cNvPr id="9" name="Εικόνα 8"/>
          <p:cNvPicPr>
            <a:picLocks noChangeAspect="1"/>
          </p:cNvPicPr>
          <p:nvPr/>
        </p:nvPicPr>
        <p:blipFill>
          <a:blip r:embed="rId7"/>
          <a:stretch>
            <a:fillRect/>
          </a:stretch>
        </p:blipFill>
        <p:spPr>
          <a:xfrm>
            <a:off x="9094793" y="867207"/>
            <a:ext cx="2882906" cy="1605350"/>
          </a:xfrm>
          <a:prstGeom prst="rect">
            <a:avLst/>
          </a:prstGeom>
        </p:spPr>
      </p:pic>
      <p:pic>
        <p:nvPicPr>
          <p:cNvPr id="10" name="Εικόνα 9"/>
          <p:cNvPicPr>
            <a:picLocks noChangeAspect="1"/>
          </p:cNvPicPr>
          <p:nvPr/>
        </p:nvPicPr>
        <p:blipFill>
          <a:blip r:embed="rId8"/>
          <a:stretch>
            <a:fillRect/>
          </a:stretch>
        </p:blipFill>
        <p:spPr>
          <a:xfrm>
            <a:off x="8414366" y="2913470"/>
            <a:ext cx="3637913" cy="1882408"/>
          </a:xfrm>
          <a:prstGeom prst="rect">
            <a:avLst/>
          </a:prstGeom>
        </p:spPr>
      </p:pic>
    </p:spTree>
    <p:extLst>
      <p:ext uri="{BB962C8B-B14F-4D97-AF65-F5344CB8AC3E}">
        <p14:creationId xmlns:p14="http://schemas.microsoft.com/office/powerpoint/2010/main" val="1875806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67327"/>
          </a:xfrm>
        </p:spPr>
        <p:txBody>
          <a:bodyPr/>
          <a:lstStyle/>
          <a:p>
            <a:pPr algn="ctr"/>
            <a:r>
              <a:rPr lang="el-GR" dirty="0" smtClean="0"/>
              <a:t>ΕΛΟΤ</a:t>
            </a:r>
            <a:endParaRPr lang="en-US" dirty="0"/>
          </a:p>
        </p:txBody>
      </p:sp>
      <p:sp>
        <p:nvSpPr>
          <p:cNvPr id="3" name="Θέση περιεχομένου 2"/>
          <p:cNvSpPr>
            <a:spLocks noGrp="1"/>
          </p:cNvSpPr>
          <p:nvPr>
            <p:ph idx="1"/>
          </p:nvPr>
        </p:nvSpPr>
        <p:spPr>
          <a:xfrm>
            <a:off x="291548" y="1825625"/>
            <a:ext cx="7301948" cy="3634271"/>
          </a:xfrm>
        </p:spPr>
        <p:txBody>
          <a:bodyPr/>
          <a:lstStyle/>
          <a:p>
            <a:r>
              <a:rPr lang="el-GR" dirty="0" smtClean="0"/>
              <a:t>Ο Ελληνικός Οργανισμός Τυποποίησης ιδρύθηκε το 1976 ως Νομικό Πρόσωπο Ιδιωτικού Δικαίου μη κερδοσκοπικού χαρακτήρα, επιχορηγούμενο από το Κράτος και εποπτευόμενο από τον Υπουργό Βιομηχανίας.</a:t>
            </a:r>
            <a:endParaRPr lang="en-US" dirty="0" smtClean="0"/>
          </a:p>
          <a:p>
            <a:r>
              <a:rPr lang="el-GR" dirty="0" smtClean="0"/>
              <a:t>Από το 1997 ο ΕΛΟΤ λειτουργεί ως Ανώνυμη Εταιρία με το διακριτικό τίτλο ΕΛΟΤ Α.Ε., υπό την εποπτεία του Υπουργού Ανάπτυξης.</a:t>
            </a:r>
            <a:endParaRPr lang="en-US" dirty="0" smtClean="0"/>
          </a:p>
          <a:p>
            <a:pPr marL="0" indent="0">
              <a:buNone/>
            </a:pPr>
            <a:endParaRPr lang="en-US" dirty="0"/>
          </a:p>
        </p:txBody>
      </p:sp>
      <p:pic>
        <p:nvPicPr>
          <p:cNvPr id="5" name="Εικόνα 4"/>
          <p:cNvPicPr>
            <a:picLocks noChangeAspect="1"/>
          </p:cNvPicPr>
          <p:nvPr/>
        </p:nvPicPr>
        <p:blipFill>
          <a:blip r:embed="rId2"/>
          <a:stretch>
            <a:fillRect/>
          </a:stretch>
        </p:blipFill>
        <p:spPr>
          <a:xfrm>
            <a:off x="8079659" y="1232452"/>
            <a:ext cx="3274141" cy="4557251"/>
          </a:xfrm>
          <a:prstGeom prst="rect">
            <a:avLst/>
          </a:prstGeom>
        </p:spPr>
      </p:pic>
    </p:spTree>
    <p:extLst>
      <p:ext uri="{BB962C8B-B14F-4D97-AF65-F5344CB8AC3E}">
        <p14:creationId xmlns:p14="http://schemas.microsoft.com/office/powerpoint/2010/main" val="193953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59026"/>
            <a:ext cx="10515600" cy="649357"/>
          </a:xfrm>
        </p:spPr>
        <p:txBody>
          <a:bodyPr>
            <a:normAutofit fontScale="90000"/>
          </a:bodyPr>
          <a:lstStyle/>
          <a:p>
            <a:pPr algn="ctr"/>
            <a:r>
              <a:rPr lang="el-GR" dirty="0" smtClean="0"/>
              <a:t>ΕΛΟΤ</a:t>
            </a:r>
            <a:endParaRPr lang="en-US" dirty="0"/>
          </a:p>
        </p:txBody>
      </p:sp>
      <p:sp>
        <p:nvSpPr>
          <p:cNvPr id="3" name="Θέση περιεχομένου 2"/>
          <p:cNvSpPr>
            <a:spLocks noGrp="1"/>
          </p:cNvSpPr>
          <p:nvPr>
            <p:ph idx="1"/>
          </p:nvPr>
        </p:nvSpPr>
        <p:spPr>
          <a:xfrm>
            <a:off x="291548" y="954159"/>
            <a:ext cx="11767930" cy="4041912"/>
          </a:xfrm>
        </p:spPr>
        <p:txBody>
          <a:bodyPr>
            <a:normAutofit lnSpcReduction="10000"/>
          </a:bodyPr>
          <a:lstStyle/>
          <a:p>
            <a:r>
              <a:rPr lang="el-GR" dirty="0" smtClean="0"/>
              <a:t>Στην Ελλάδα, ο μοναδικός φορέας που είναι υπεύθυνος για την εκπόνηση, έγκριση, έκδοση και διάθεση των Ελληνικών Προτύπων είναι ο ΕΛΟΤ. </a:t>
            </a:r>
          </a:p>
          <a:p>
            <a:r>
              <a:rPr lang="el-GR" dirty="0" smtClean="0"/>
              <a:t>Η εκπόνηση των Προτύπων γίνεται από Τεχνικές Επιτροπές και Ομάδες Εργασίας του ΕΛΟΤ στις οποίες εκπροσωπούνται οι ενδιαφερόμενοι φορείς του Δημόσιου και του Ιδιωτικού Τομέα, επιδιώκοντας την επίτευξη της μέγιστης δυνατής συναίνεσης μεταξύ τους.</a:t>
            </a:r>
            <a:endParaRPr lang="en-US" dirty="0" smtClean="0"/>
          </a:p>
          <a:p>
            <a:r>
              <a:rPr lang="el-GR" dirty="0" smtClean="0"/>
              <a:t>Στο πλαίσιο αυτό, στον ΕΛΟΤ λειτουργούν περισσότερες από 190 Τεχνικές Επιτροπές και Ομάδες Εργασίας, έχοντας ως μέλη τους πλέον των 1100 διακεκριμένων Ελλήνων επιστημόνων.</a:t>
            </a:r>
          </a:p>
          <a:p>
            <a:r>
              <a:rPr lang="el-GR" dirty="0" smtClean="0"/>
              <a:t>Η ένταξη και ενεργός συμμετοχή του ΕΛΟΤ στις ευρωπαϊκές και διεθνείς διαδικασίες Τυποποίησης και τους Οργανισμούς που τις διαχειρίζονται (</a:t>
            </a:r>
            <a:r>
              <a:rPr lang="en-US" dirty="0" smtClean="0"/>
              <a:t>ISO</a:t>
            </a:r>
            <a:r>
              <a:rPr lang="el-GR" dirty="0" smtClean="0"/>
              <a:t> &amp; </a:t>
            </a:r>
            <a:r>
              <a:rPr lang="en-US" dirty="0" smtClean="0"/>
              <a:t>IEC</a:t>
            </a:r>
            <a:r>
              <a:rPr lang="el-GR" dirty="0" smtClean="0"/>
              <a:t> για τη Διεθνή Τυποποίηση, </a:t>
            </a:r>
            <a:r>
              <a:rPr lang="en-US" dirty="0" smtClean="0"/>
              <a:t>CEN</a:t>
            </a:r>
            <a:r>
              <a:rPr lang="el-GR" dirty="0" smtClean="0"/>
              <a:t>, </a:t>
            </a:r>
            <a:r>
              <a:rPr lang="en-US" dirty="0" smtClean="0"/>
              <a:t>CENELEC</a:t>
            </a:r>
            <a:r>
              <a:rPr lang="el-GR" dirty="0" smtClean="0"/>
              <a:t>, </a:t>
            </a:r>
            <a:r>
              <a:rPr lang="en-US" dirty="0" smtClean="0"/>
              <a:t>ETSI</a:t>
            </a:r>
            <a:r>
              <a:rPr lang="el-GR" dirty="0" smtClean="0"/>
              <a:t>, </a:t>
            </a:r>
            <a:r>
              <a:rPr lang="en-US" dirty="0" smtClean="0"/>
              <a:t>EOTA</a:t>
            </a:r>
            <a:r>
              <a:rPr lang="el-GR" dirty="0" smtClean="0"/>
              <a:t> για την Ευρωπαϊκή Τυποποίηση) προσδίδουν στα Ελληνικά Πρότυπα το απαραίτητο διεθνές κύρος και αναγνώριση</a:t>
            </a:r>
            <a:endParaRPr lang="en-US" dirty="0" smtClean="0"/>
          </a:p>
          <a:p>
            <a:endParaRPr lang="en-US" dirty="0"/>
          </a:p>
        </p:txBody>
      </p:sp>
      <p:pic>
        <p:nvPicPr>
          <p:cNvPr id="4" name="Εικόνα 3"/>
          <p:cNvPicPr>
            <a:picLocks noChangeAspect="1"/>
          </p:cNvPicPr>
          <p:nvPr/>
        </p:nvPicPr>
        <p:blipFill>
          <a:blip r:embed="rId2"/>
          <a:stretch>
            <a:fillRect/>
          </a:stretch>
        </p:blipFill>
        <p:spPr>
          <a:xfrm>
            <a:off x="4573400" y="4996071"/>
            <a:ext cx="3204226" cy="1785841"/>
          </a:xfrm>
          <a:prstGeom prst="rect">
            <a:avLst/>
          </a:prstGeom>
        </p:spPr>
      </p:pic>
    </p:spTree>
    <p:extLst>
      <p:ext uri="{BB962C8B-B14F-4D97-AF65-F5344CB8AC3E}">
        <p14:creationId xmlns:p14="http://schemas.microsoft.com/office/powerpoint/2010/main" val="117068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74562"/>
          </a:xfrm>
        </p:spPr>
        <p:txBody>
          <a:bodyPr/>
          <a:lstStyle/>
          <a:p>
            <a:pPr algn="ctr"/>
            <a:r>
              <a:rPr lang="el-GR" dirty="0" smtClean="0"/>
              <a:t>ΕΛΟΤ-δραστηριότητες</a:t>
            </a:r>
            <a:endParaRPr lang="en-US" dirty="0"/>
          </a:p>
        </p:txBody>
      </p:sp>
      <p:sp>
        <p:nvSpPr>
          <p:cNvPr id="3" name="Θέση περιεχομένου 2"/>
          <p:cNvSpPr>
            <a:spLocks noGrp="1"/>
          </p:cNvSpPr>
          <p:nvPr>
            <p:ph idx="1"/>
          </p:nvPr>
        </p:nvSpPr>
        <p:spPr>
          <a:xfrm>
            <a:off x="424070" y="1497496"/>
            <a:ext cx="11595652" cy="4956313"/>
          </a:xfrm>
        </p:spPr>
        <p:txBody>
          <a:bodyPr>
            <a:normAutofit/>
          </a:bodyPr>
          <a:lstStyle/>
          <a:p>
            <a:pPr marL="0" indent="0">
              <a:buNone/>
            </a:pPr>
            <a:r>
              <a:rPr lang="el-GR" dirty="0"/>
              <a:t>Ο ΕΛΟΤ Α.Ε είναι Δημόσια Επιχείρηση που λειτουργεί με βάση τους κανόνες της ιδιωτικής οικονομίας, χωρίς να μεταβάλλεται ο χαρακτήρας της ως εταιρείας που ασκεί δραστηριότητα κοινής ωφέλειας.</a:t>
            </a:r>
            <a:r>
              <a:rPr lang="en-US" dirty="0"/>
              <a:t>  </a:t>
            </a:r>
            <a:endParaRPr lang="el-GR" dirty="0" smtClean="0"/>
          </a:p>
          <a:p>
            <a:pPr marL="0" indent="0">
              <a:buNone/>
            </a:pPr>
            <a:r>
              <a:rPr lang="el-GR" dirty="0" smtClean="0"/>
              <a:t>Τελεί </a:t>
            </a:r>
            <a:r>
              <a:rPr lang="el-GR" dirty="0"/>
              <a:t>υπό την εποπτεία του Κράτους, η οποία ασκείται δια του Υπουργού Ανάπτυξης.</a:t>
            </a:r>
            <a:r>
              <a:rPr lang="en-US" dirty="0"/>
              <a:t>   </a:t>
            </a:r>
            <a:endParaRPr lang="el-GR" dirty="0" smtClean="0"/>
          </a:p>
          <a:p>
            <a:pPr marL="0" indent="0">
              <a:buNone/>
            </a:pPr>
            <a:r>
              <a:rPr lang="el-GR" dirty="0" smtClean="0"/>
              <a:t>Σκοπός </a:t>
            </a:r>
            <a:r>
              <a:rPr lang="el-GR" dirty="0"/>
              <a:t>του Οργανισμού</a:t>
            </a:r>
            <a:r>
              <a:rPr lang="en-US" dirty="0"/>
              <a:t> </a:t>
            </a:r>
            <a:r>
              <a:rPr lang="el-GR" dirty="0"/>
              <a:t> είναι η προαγωγή και η εφαρμογή της Τυποποίησης στην Ελλάδα καθώς και των συναφών με αυτή δραστηριοτήτων με κάθε πρόσφορο τρόπο και μέθοδο</a:t>
            </a:r>
            <a:r>
              <a:rPr lang="el-GR" dirty="0" smtClean="0"/>
              <a:t>.</a:t>
            </a:r>
          </a:p>
          <a:p>
            <a:pPr marL="0" indent="0">
              <a:buNone/>
            </a:pPr>
            <a:r>
              <a:rPr lang="el-GR" dirty="0" smtClean="0"/>
              <a:t>Οι </a:t>
            </a:r>
            <a:r>
              <a:rPr lang="el-GR" dirty="0"/>
              <a:t>κύριες δραστηριότητες του Οργανισμού</a:t>
            </a:r>
            <a:r>
              <a:rPr lang="en-US" dirty="0"/>
              <a:t>  </a:t>
            </a:r>
            <a:r>
              <a:rPr lang="el-GR" dirty="0"/>
              <a:t> είναι</a:t>
            </a:r>
            <a:r>
              <a:rPr lang="el-GR" dirty="0" smtClean="0"/>
              <a:t>:</a:t>
            </a:r>
            <a:endParaRPr lang="en-US" dirty="0"/>
          </a:p>
          <a:p>
            <a:pPr marL="1166813" lvl="0"/>
            <a:r>
              <a:rPr lang="el-GR" dirty="0"/>
              <a:t>η εκπόνηση και η διάδοση των Προτύπων,</a:t>
            </a:r>
            <a:endParaRPr lang="en-US" dirty="0"/>
          </a:p>
          <a:p>
            <a:pPr marL="1166813" lvl="0"/>
            <a:r>
              <a:rPr lang="el-GR" dirty="0"/>
              <a:t>η απονομή Σημάτων Συμμόρφωσης (ποιότητας),</a:t>
            </a:r>
            <a:endParaRPr lang="en-US" dirty="0"/>
          </a:p>
          <a:p>
            <a:pPr marL="1166813" lvl="0"/>
            <a:r>
              <a:rPr lang="el-GR" dirty="0"/>
              <a:t>η χορήγηση Πιστοποιητικών Συμμόρφωσης (ποιότητας),</a:t>
            </a:r>
            <a:r>
              <a:rPr lang="en-US" dirty="0"/>
              <a:t> </a:t>
            </a:r>
          </a:p>
          <a:p>
            <a:pPr marL="1166813" lvl="0"/>
            <a:r>
              <a:rPr lang="el-GR" dirty="0"/>
              <a:t>η πιστοποίηση συστημάτων ποιότητας </a:t>
            </a:r>
            <a:r>
              <a:rPr lang="el-GR" dirty="0" smtClean="0"/>
              <a:t>επιχειρήσεων και φορέων </a:t>
            </a:r>
            <a:r>
              <a:rPr lang="el-GR" dirty="0"/>
              <a:t>και</a:t>
            </a:r>
            <a:r>
              <a:rPr lang="en-US" dirty="0"/>
              <a:t> </a:t>
            </a:r>
          </a:p>
          <a:p>
            <a:pPr marL="1166813" lvl="0"/>
            <a:r>
              <a:rPr lang="en-US" dirty="0"/>
              <a:t>η διενέργεια εργαστηριακών δοκιμών.</a:t>
            </a:r>
          </a:p>
          <a:p>
            <a:endParaRPr lang="en-US" dirty="0"/>
          </a:p>
        </p:txBody>
      </p:sp>
    </p:spTree>
    <p:extLst>
      <p:ext uri="{BB962C8B-B14F-4D97-AF65-F5344CB8AC3E}">
        <p14:creationId xmlns:p14="http://schemas.microsoft.com/office/powerpoint/2010/main" val="280546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ΤΥΠΟΠΟΙΣΗ -ΟΡΙΣΜΟΣ</a:t>
            </a:r>
            <a:endParaRPr lang="en-US" dirty="0"/>
          </a:p>
        </p:txBody>
      </p:sp>
      <p:sp>
        <p:nvSpPr>
          <p:cNvPr id="3" name="Θέση περιεχομένου 2"/>
          <p:cNvSpPr>
            <a:spLocks noGrp="1"/>
          </p:cNvSpPr>
          <p:nvPr>
            <p:ph idx="1"/>
          </p:nvPr>
        </p:nvSpPr>
        <p:spPr>
          <a:xfrm>
            <a:off x="1103312" y="1656522"/>
            <a:ext cx="9803227" cy="4591877"/>
          </a:xfrm>
        </p:spPr>
        <p:txBody>
          <a:bodyPr/>
          <a:lstStyle/>
          <a:p>
            <a:r>
              <a:rPr lang="en-US" b="1" dirty="0"/>
              <a:t>Η </a:t>
            </a:r>
            <a:r>
              <a:rPr lang="en-US" b="1" dirty="0" smtClean="0"/>
              <a:t>βεβα</a:t>
            </a:r>
            <a:r>
              <a:rPr lang="en-US" b="1" dirty="0" err="1" smtClean="0"/>
              <a:t>ίωση</a:t>
            </a:r>
            <a:r>
              <a:rPr lang="el-GR" b="1" dirty="0" smtClean="0"/>
              <a:t> </a:t>
            </a:r>
            <a:r>
              <a:rPr lang="en-US" b="1" dirty="0" smtClean="0"/>
              <a:t>, </a:t>
            </a:r>
            <a:r>
              <a:rPr lang="en-US" b="1" dirty="0"/>
              <a:t>η επ</a:t>
            </a:r>
            <a:r>
              <a:rPr lang="en-US" b="1" dirty="0" err="1"/>
              <a:t>ικύρωση</a:t>
            </a:r>
            <a:r>
              <a:rPr lang="en-US" b="1" dirty="0"/>
              <a:t> </a:t>
            </a:r>
            <a:r>
              <a:rPr lang="en-US" b="1" dirty="0" err="1"/>
              <a:t>της</a:t>
            </a:r>
            <a:r>
              <a:rPr lang="en-US" b="1" dirty="0"/>
              <a:t> α</a:t>
            </a:r>
            <a:r>
              <a:rPr lang="en-US" b="1" dirty="0" err="1"/>
              <a:t>λήθει</a:t>
            </a:r>
            <a:r>
              <a:rPr lang="en-US" b="1" dirty="0"/>
              <a:t>ας ή της γνησιότητας ενός πράγµατος (Μπαµπινιώτης</a:t>
            </a:r>
            <a:r>
              <a:rPr lang="en-US" b="1" dirty="0" smtClean="0"/>
              <a:t>).</a:t>
            </a:r>
            <a:endParaRPr lang="el-GR" b="1" dirty="0" smtClean="0"/>
          </a:p>
          <a:p>
            <a:pPr marL="0" indent="0">
              <a:buNone/>
            </a:pPr>
            <a:endParaRPr lang="el-GR" b="1" dirty="0" smtClean="0"/>
          </a:p>
          <a:p>
            <a:pPr lvl="0"/>
            <a:r>
              <a:rPr lang="el-GR" b="1" dirty="0" smtClean="0"/>
              <a:t>η </a:t>
            </a:r>
            <a:r>
              <a:rPr lang="el-GR" b="1" dirty="0"/>
              <a:t>συμμόρφωση με έναν ορισμένο</a:t>
            </a:r>
            <a:r>
              <a:rPr lang="en-US" b="1" dirty="0"/>
              <a:t> </a:t>
            </a:r>
            <a:r>
              <a:rPr lang="el-GR" b="1" dirty="0">
                <a:solidFill>
                  <a:srgbClr val="FFFF00"/>
                </a:solidFill>
                <a:hlinkClick r:id="rId2" tooltip="τύπος"/>
              </a:rPr>
              <a:t>τύπο</a:t>
            </a:r>
            <a:r>
              <a:rPr lang="el-GR" b="1" dirty="0">
                <a:solidFill>
                  <a:srgbClr val="FFFF00"/>
                </a:solidFill>
              </a:rPr>
              <a:t>,</a:t>
            </a:r>
            <a:r>
              <a:rPr lang="en-US" b="1" dirty="0">
                <a:solidFill>
                  <a:srgbClr val="FFFF00"/>
                </a:solidFill>
              </a:rPr>
              <a:t> </a:t>
            </a:r>
            <a:r>
              <a:rPr lang="el-GR" b="1" dirty="0" smtClean="0">
                <a:solidFill>
                  <a:srgbClr val="FFFF00"/>
                </a:solidFill>
                <a:hlinkClick r:id="rId3" tooltip="πρότυπο"/>
              </a:rPr>
              <a:t>πρότυπο</a:t>
            </a:r>
            <a:endParaRPr lang="el-GR" b="1" dirty="0" smtClean="0">
              <a:solidFill>
                <a:srgbClr val="FFFF00"/>
              </a:solidFill>
            </a:endParaRPr>
          </a:p>
          <a:p>
            <a:pPr marL="0" lvl="0" indent="0">
              <a:buNone/>
            </a:pPr>
            <a:endParaRPr lang="en-US" dirty="0">
              <a:solidFill>
                <a:srgbClr val="FFFF00"/>
              </a:solidFill>
            </a:endParaRPr>
          </a:p>
          <a:p>
            <a:pPr lvl="0"/>
            <a:r>
              <a:rPr lang="el-GR" b="1" dirty="0"/>
              <a:t>(</a:t>
            </a:r>
            <a:r>
              <a:rPr lang="el-GR" b="1" i="1" dirty="0"/>
              <a:t>στη βιομηχανία</a:t>
            </a:r>
            <a:r>
              <a:rPr lang="el-GR" b="1" dirty="0"/>
              <a:t>) η επεξεργασία, επιλογή, συσκευασία των προϊόντων ώστε αυτά να ακολουθούν ένα κοινά παραδεκτό </a:t>
            </a:r>
            <a:r>
              <a:rPr lang="el-GR" b="1" dirty="0" smtClean="0"/>
              <a:t>πρότυπο</a:t>
            </a:r>
          </a:p>
          <a:p>
            <a:pPr marL="0" lvl="0" indent="0">
              <a:buNone/>
            </a:pPr>
            <a:endParaRPr lang="en-US" dirty="0"/>
          </a:p>
          <a:p>
            <a:pPr lvl="0"/>
            <a:r>
              <a:rPr lang="el-GR" b="1" dirty="0"/>
              <a:t>(</a:t>
            </a:r>
            <a:r>
              <a:rPr lang="el-GR" b="1" i="1" dirty="0"/>
              <a:t>αρνητικά</a:t>
            </a:r>
            <a:r>
              <a:rPr lang="el-GR" b="1" dirty="0"/>
              <a:t>) η προσκόλληση σε ένα μοντέλο που θυσιάζει την πρωτοτυπία και τη δημιουργική διάθεση</a:t>
            </a:r>
            <a:endParaRPr lang="en-US" dirty="0"/>
          </a:p>
          <a:p>
            <a:endParaRPr lang="en-US" dirty="0"/>
          </a:p>
        </p:txBody>
      </p:sp>
    </p:spTree>
    <p:extLst>
      <p:ext uri="{BB962C8B-B14F-4D97-AF65-F5344CB8AC3E}">
        <p14:creationId xmlns:p14="http://schemas.microsoft.com/office/powerpoint/2010/main" val="325093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68545"/>
          </a:xfrm>
        </p:spPr>
        <p:txBody>
          <a:bodyPr>
            <a:normAutofit fontScale="90000"/>
          </a:bodyPr>
          <a:lstStyle/>
          <a:p>
            <a:pPr algn="ctr"/>
            <a:r>
              <a:rPr lang="el-GR" b="1" dirty="0" smtClean="0"/>
              <a:t>Τυποποίηση</a:t>
            </a:r>
            <a:r>
              <a:rPr lang="en-US" b="1" dirty="0"/>
              <a:t> </a:t>
            </a:r>
            <a:r>
              <a:rPr lang="el-GR" b="1" dirty="0"/>
              <a:t>(</a:t>
            </a:r>
            <a:r>
              <a:rPr lang="en-US" b="1" dirty="0"/>
              <a:t>standardization</a:t>
            </a:r>
            <a:r>
              <a:rPr lang="el-GR" b="1" dirty="0"/>
              <a:t>)</a:t>
            </a:r>
            <a:endParaRPr lang="en-US" dirty="0"/>
          </a:p>
        </p:txBody>
      </p:sp>
      <p:sp>
        <p:nvSpPr>
          <p:cNvPr id="3" name="Θέση περιεχομένου 2"/>
          <p:cNvSpPr>
            <a:spLocks noGrp="1"/>
          </p:cNvSpPr>
          <p:nvPr>
            <p:ph idx="1"/>
          </p:nvPr>
        </p:nvSpPr>
        <p:spPr>
          <a:xfrm>
            <a:off x="185530" y="1325217"/>
            <a:ext cx="12006470" cy="4851746"/>
          </a:xfrm>
        </p:spPr>
        <p:txBody>
          <a:bodyPr>
            <a:normAutofit lnSpcReduction="10000"/>
          </a:bodyPr>
          <a:lstStyle/>
          <a:p>
            <a:r>
              <a:rPr lang="el-GR" dirty="0"/>
              <a:t>Σήμερα με τον όρο</a:t>
            </a:r>
            <a:r>
              <a:rPr lang="en-US" dirty="0"/>
              <a:t> </a:t>
            </a:r>
            <a:r>
              <a:rPr lang="el-GR" b="1" dirty="0"/>
              <a:t>τυποποίηση</a:t>
            </a:r>
            <a:r>
              <a:rPr lang="en-US" b="1" dirty="0"/>
              <a:t> </a:t>
            </a:r>
            <a:r>
              <a:rPr lang="el-GR" b="1" dirty="0"/>
              <a:t>(</a:t>
            </a:r>
            <a:r>
              <a:rPr lang="en-US" b="1" dirty="0"/>
              <a:t>standardization</a:t>
            </a:r>
            <a:r>
              <a:rPr lang="el-GR" b="1" dirty="0"/>
              <a:t>) </a:t>
            </a:r>
            <a:r>
              <a:rPr lang="el-GR" dirty="0"/>
              <a:t>εννοούμε μια δραστηριότητα που δίνει λύσεις για επαναλαμβανόμενη εφαρμογή σε προβλήματα επιστημονικά, τεχνολογικά ή οικονομικά και </a:t>
            </a:r>
          </a:p>
          <a:p>
            <a:r>
              <a:rPr lang="el-GR" dirty="0" smtClean="0"/>
              <a:t>αποσκοπεί </a:t>
            </a:r>
            <a:r>
              <a:rPr lang="el-GR" dirty="0"/>
              <a:t>στο καλύτερο δυνατό αποτέλεσμα για κάθε συγκεκριμένη περίπτωση. Γενικά, η τυποποίηση περιλαμβάνει </a:t>
            </a:r>
            <a:r>
              <a:rPr lang="el-GR" b="1" dirty="0"/>
              <a:t>τις διαδικασίες της σύνταξης, της έκδοσης και της εθνικής μεταφοράς</a:t>
            </a:r>
            <a:r>
              <a:rPr lang="en-US" dirty="0"/>
              <a:t> </a:t>
            </a:r>
            <a:r>
              <a:rPr lang="el-GR" b="1" dirty="0"/>
              <a:t>προτύπων</a:t>
            </a:r>
            <a:r>
              <a:rPr lang="el-GR" dirty="0"/>
              <a:t>.</a:t>
            </a:r>
            <a:endParaRPr lang="en-US" dirty="0"/>
          </a:p>
          <a:p>
            <a:r>
              <a:rPr lang="el-GR" dirty="0"/>
              <a:t>Η έννοια του</a:t>
            </a:r>
            <a:r>
              <a:rPr lang="en-US" b="1" dirty="0"/>
              <a:t> </a:t>
            </a:r>
            <a:r>
              <a:rPr lang="el-GR" b="1" dirty="0"/>
              <a:t>προτύπου</a:t>
            </a:r>
            <a:r>
              <a:rPr lang="en-US" b="1" dirty="0"/>
              <a:t> </a:t>
            </a:r>
            <a:r>
              <a:rPr lang="el-GR" b="1" dirty="0"/>
              <a:t>(</a:t>
            </a:r>
            <a:r>
              <a:rPr lang="en-US" b="1" dirty="0"/>
              <a:t>standard</a:t>
            </a:r>
            <a:r>
              <a:rPr lang="el-GR" b="1" dirty="0"/>
              <a:t>) </a:t>
            </a:r>
            <a:r>
              <a:rPr lang="el-GR" dirty="0"/>
              <a:t>ξεκινά από την</a:t>
            </a:r>
            <a:r>
              <a:rPr lang="en-US" dirty="0"/>
              <a:t> </a:t>
            </a:r>
            <a:r>
              <a:rPr lang="el-GR" b="1" dirty="0"/>
              <a:t>τεχνική προδιαγραφή</a:t>
            </a:r>
            <a:r>
              <a:rPr lang="en-US" dirty="0"/>
              <a:t> </a:t>
            </a:r>
            <a:r>
              <a:rPr lang="el-GR" b="1" dirty="0"/>
              <a:t>(</a:t>
            </a:r>
            <a:r>
              <a:rPr lang="en-US" b="1" dirty="0"/>
              <a:t>technical specification</a:t>
            </a:r>
            <a:r>
              <a:rPr lang="el-GR" b="1" dirty="0"/>
              <a:t>) </a:t>
            </a:r>
            <a:r>
              <a:rPr lang="el-GR" dirty="0"/>
              <a:t>που όπως είναι γνωστό, είναι έντυπο που αναφέρει τα χαρακτηριστικά ενός προϊόντος ή μιας υπηρεσίας (π.χ. χαρακτηριστικά ποιότητας, επιδόσεις, χαρακτηριστικά ασφάλειας, διαστάσεις) και μπορεί να περιλαμβάνει ή να ασχολείται αποκλειστικά με ορολογία, σύμβολα, έλεγχο και μεθόδους δοκιμής, συσκευασία ή απαιτήσεις σημάτων ποιότητας (συμμόρφωσης). </a:t>
            </a:r>
          </a:p>
          <a:p>
            <a:r>
              <a:rPr lang="el-GR" b="1" dirty="0"/>
              <a:t>Τεχνικές προδιαγραφές </a:t>
            </a:r>
            <a:r>
              <a:rPr lang="el-GR" dirty="0"/>
              <a:t>μπορεί να συντάξει οποιοσδήποτε, πρόσωπο ή οργανισμός, σε ιδιωτικές ή δημόσιες συμφωνίες, στις προμήθειες υλικού στις κατασκευές, στην παραγωγή υλικών ή προϊόντων κτλ.</a:t>
            </a:r>
            <a:endParaRPr lang="en-US" dirty="0"/>
          </a:p>
          <a:p>
            <a:endParaRPr lang="en-US" dirty="0"/>
          </a:p>
        </p:txBody>
      </p:sp>
    </p:spTree>
    <p:extLst>
      <p:ext uri="{BB962C8B-B14F-4D97-AF65-F5344CB8AC3E}">
        <p14:creationId xmlns:p14="http://schemas.microsoft.com/office/powerpoint/2010/main" val="3294676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95049"/>
          </a:xfrm>
        </p:spPr>
        <p:txBody>
          <a:bodyPr/>
          <a:lstStyle/>
          <a:p>
            <a:pPr algn="ctr"/>
            <a:r>
              <a:rPr lang="el-GR" b="1" dirty="0" smtClean="0"/>
              <a:t>Είδη προτύπων</a:t>
            </a:r>
            <a:endParaRPr lang="en-US" b="1" dirty="0"/>
          </a:p>
        </p:txBody>
      </p:sp>
      <p:sp>
        <p:nvSpPr>
          <p:cNvPr id="3" name="Θέση περιεχομένου 2"/>
          <p:cNvSpPr>
            <a:spLocks noGrp="1"/>
          </p:cNvSpPr>
          <p:nvPr>
            <p:ph idx="1"/>
          </p:nvPr>
        </p:nvSpPr>
        <p:spPr>
          <a:xfrm>
            <a:off x="477077" y="1404730"/>
            <a:ext cx="11449879" cy="5022574"/>
          </a:xfrm>
        </p:spPr>
        <p:txBody>
          <a:bodyPr>
            <a:normAutofit/>
          </a:bodyPr>
          <a:lstStyle/>
          <a:p>
            <a:r>
              <a:rPr lang="el-GR" dirty="0"/>
              <a:t>Αυτό που διαφοροποιεί την έννοια της </a:t>
            </a:r>
            <a:r>
              <a:rPr lang="el-GR" b="1" dirty="0"/>
              <a:t>τεχνικής προδιαγραφής </a:t>
            </a:r>
            <a:r>
              <a:rPr lang="el-GR" dirty="0"/>
              <a:t>και οδηγεί στην έννοια του</a:t>
            </a:r>
            <a:r>
              <a:rPr lang="en-US" dirty="0"/>
              <a:t> </a:t>
            </a:r>
            <a:r>
              <a:rPr lang="el-GR" b="1" dirty="0"/>
              <a:t>προτύπου</a:t>
            </a:r>
            <a:r>
              <a:rPr lang="en-US" b="1" dirty="0"/>
              <a:t> </a:t>
            </a:r>
            <a:r>
              <a:rPr lang="el-GR" dirty="0"/>
              <a:t>είναι η προσιτότητα στο ευρύ κοινό και-κυρίως-ο τρόπος δημιουργίας του. </a:t>
            </a:r>
            <a:endParaRPr lang="el-GR" dirty="0" smtClean="0"/>
          </a:p>
          <a:p>
            <a:r>
              <a:rPr lang="el-GR" dirty="0" smtClean="0"/>
              <a:t>Το</a:t>
            </a:r>
            <a:r>
              <a:rPr lang="en-US" dirty="0"/>
              <a:t> </a:t>
            </a:r>
            <a:r>
              <a:rPr lang="el-GR" b="1" dirty="0"/>
              <a:t>εθνικό πρότυπο</a:t>
            </a:r>
            <a:r>
              <a:rPr lang="en-US" b="1" dirty="0"/>
              <a:t> </a:t>
            </a:r>
            <a:r>
              <a:rPr lang="el-GR" dirty="0"/>
              <a:t>(π.χ. </a:t>
            </a:r>
            <a:r>
              <a:rPr lang="el-GR" b="1" dirty="0"/>
              <a:t>πρότυπο ΕΛΟΤ</a:t>
            </a:r>
            <a:r>
              <a:rPr lang="el-GR" dirty="0"/>
              <a:t>) έχει εκπονηθεί με συναίνεση όλων των ενδιαφερομένων-σε εθνική κλίμακα-και έχει εγκριθεί από αναγνωρισμένο</a:t>
            </a:r>
            <a:r>
              <a:rPr lang="en-US" dirty="0"/>
              <a:t> </a:t>
            </a:r>
            <a:r>
              <a:rPr lang="el-GR" b="1" dirty="0"/>
              <a:t>εθνικό οργανισμό τυποποίησης</a:t>
            </a:r>
            <a:r>
              <a:rPr lang="en-US" b="1" dirty="0"/>
              <a:t> </a:t>
            </a:r>
            <a:r>
              <a:rPr lang="el-GR" dirty="0"/>
              <a:t>(π.χ. ΕΛΟΤ). </a:t>
            </a:r>
            <a:endParaRPr lang="el-GR" dirty="0" smtClean="0"/>
          </a:p>
          <a:p>
            <a:r>
              <a:rPr lang="en-US" dirty="0" smtClean="0"/>
              <a:t>T</a:t>
            </a:r>
            <a:r>
              <a:rPr lang="el-GR" dirty="0"/>
              <a:t>ο</a:t>
            </a:r>
            <a:r>
              <a:rPr lang="en-US" dirty="0"/>
              <a:t> </a:t>
            </a:r>
            <a:r>
              <a:rPr lang="el-GR" b="1" dirty="0"/>
              <a:t>ευρωπαϊκό πρότυπο</a:t>
            </a:r>
            <a:r>
              <a:rPr lang="en-US" b="1" dirty="0"/>
              <a:t> </a:t>
            </a:r>
            <a:r>
              <a:rPr lang="el-GR" dirty="0"/>
              <a:t>(</a:t>
            </a:r>
            <a:r>
              <a:rPr lang="en-US" b="1" dirty="0"/>
              <a:t>EN</a:t>
            </a:r>
            <a:r>
              <a:rPr lang="el-GR" b="1" dirty="0"/>
              <a:t>, </a:t>
            </a:r>
            <a:r>
              <a:rPr lang="en-US" b="1" dirty="0"/>
              <a:t>ETS</a:t>
            </a:r>
            <a:r>
              <a:rPr lang="el-GR" b="1" dirty="0"/>
              <a:t> </a:t>
            </a:r>
            <a:r>
              <a:rPr lang="el-GR" dirty="0"/>
              <a:t>κτλ.) έχει εκπονηθεί με συναίνεση όλων των ενδιαφερομένων-σε ευρωπαϊκή κλίμακα-και έχει εγκριθεί από μία από τις τρεις ευρωπαϊκές </a:t>
            </a:r>
            <a:r>
              <a:rPr lang="el-GR" dirty="0" smtClean="0"/>
              <a:t>οργανώσεις τυποποίησης</a:t>
            </a:r>
            <a:r>
              <a:rPr lang="en-US" dirty="0"/>
              <a:t> </a:t>
            </a:r>
            <a:r>
              <a:rPr lang="en-US" b="1" dirty="0"/>
              <a:t>CEN</a:t>
            </a:r>
            <a:r>
              <a:rPr lang="el-GR" dirty="0"/>
              <a:t>,</a:t>
            </a:r>
            <a:r>
              <a:rPr lang="en-US" dirty="0"/>
              <a:t> </a:t>
            </a:r>
            <a:r>
              <a:rPr lang="el-GR" dirty="0" smtClean="0"/>
              <a:t> </a:t>
            </a:r>
            <a:r>
              <a:rPr lang="en-US" b="1" dirty="0" smtClean="0"/>
              <a:t>CENELEC</a:t>
            </a:r>
            <a:r>
              <a:rPr lang="en-US" b="1" dirty="0"/>
              <a:t> </a:t>
            </a:r>
            <a:r>
              <a:rPr lang="el-GR" dirty="0"/>
              <a:t>ή</a:t>
            </a:r>
            <a:r>
              <a:rPr lang="en-US" dirty="0"/>
              <a:t> </a:t>
            </a:r>
            <a:r>
              <a:rPr lang="en-US" b="1" dirty="0"/>
              <a:t>ETSI </a:t>
            </a:r>
            <a:r>
              <a:rPr lang="el-GR" dirty="0"/>
              <a:t>με διακρατική ευρωπαϊκή ψήφιση (ψήφιση από τις χώρες μέλη μέσω των οργανισμών τυποποίησής τους</a:t>
            </a:r>
            <a:r>
              <a:rPr lang="el-GR" dirty="0" smtClean="0"/>
              <a:t>).</a:t>
            </a:r>
          </a:p>
          <a:p>
            <a:r>
              <a:rPr lang="en-US" dirty="0" smtClean="0"/>
              <a:t>T</a:t>
            </a:r>
            <a:r>
              <a:rPr lang="el-GR" dirty="0"/>
              <a:t>ο</a:t>
            </a:r>
            <a:r>
              <a:rPr lang="en-US" dirty="0"/>
              <a:t> </a:t>
            </a:r>
            <a:r>
              <a:rPr lang="el-GR" b="1" dirty="0"/>
              <a:t>παγκόσμιο πρότυπο</a:t>
            </a:r>
            <a:r>
              <a:rPr lang="en-US" b="1" dirty="0"/>
              <a:t> </a:t>
            </a:r>
            <a:r>
              <a:rPr lang="el-GR" dirty="0"/>
              <a:t>(π.χ. </a:t>
            </a:r>
            <a:r>
              <a:rPr lang="en-US" b="1" dirty="0"/>
              <a:t>ISO</a:t>
            </a:r>
            <a:r>
              <a:rPr lang="el-GR" b="1" dirty="0"/>
              <a:t>, </a:t>
            </a:r>
            <a:r>
              <a:rPr lang="en-US" b="1" dirty="0"/>
              <a:t>IEC</a:t>
            </a:r>
            <a:r>
              <a:rPr lang="el-GR" dirty="0"/>
              <a:t>) έχει εκπονηθεί με συναίνεση όλων των ενδιαφερομένων-σε παγκόσμια κλίμακα-και έχει εγκριθεί από μία από τις δύο παγκόσμιες οργανώσεις τυποποίησης</a:t>
            </a:r>
            <a:r>
              <a:rPr lang="en-US" dirty="0"/>
              <a:t> </a:t>
            </a:r>
            <a:r>
              <a:rPr lang="en-US" b="1" dirty="0"/>
              <a:t>ISO</a:t>
            </a:r>
            <a:r>
              <a:rPr lang="el-GR" dirty="0"/>
              <a:t>,</a:t>
            </a:r>
            <a:r>
              <a:rPr lang="en-US" dirty="0"/>
              <a:t> </a:t>
            </a:r>
            <a:r>
              <a:rPr lang="en-US" b="1" dirty="0"/>
              <a:t>IEC</a:t>
            </a:r>
            <a:r>
              <a:rPr lang="el-GR" dirty="0"/>
              <a:t>.</a:t>
            </a:r>
            <a:endParaRPr lang="en-US" dirty="0"/>
          </a:p>
          <a:p>
            <a:endParaRPr lang="en-US" dirty="0"/>
          </a:p>
        </p:txBody>
      </p:sp>
    </p:spTree>
    <p:extLst>
      <p:ext uri="{BB962C8B-B14F-4D97-AF65-F5344CB8AC3E}">
        <p14:creationId xmlns:p14="http://schemas.microsoft.com/office/powerpoint/2010/main" val="19809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6000" dirty="0" smtClean="0"/>
              <a:t>ΤΕΛΟΣ </a:t>
            </a:r>
            <a:endParaRPr lang="en-US" sz="6000" dirty="0"/>
          </a:p>
        </p:txBody>
      </p:sp>
      <p:pic>
        <p:nvPicPr>
          <p:cNvPr id="4" name="Θέση περιεχομένου 3"/>
          <p:cNvPicPr>
            <a:picLocks noGrp="1" noChangeAspect="1"/>
          </p:cNvPicPr>
          <p:nvPr>
            <p:ph idx="1"/>
          </p:nvPr>
        </p:nvPicPr>
        <p:blipFill>
          <a:blip r:embed="rId2"/>
          <a:stretch>
            <a:fillRect/>
          </a:stretch>
        </p:blipFill>
        <p:spPr>
          <a:xfrm>
            <a:off x="838200" y="1690688"/>
            <a:ext cx="3908801" cy="2050275"/>
          </a:xfrm>
          <a:prstGeom prst="rect">
            <a:avLst/>
          </a:prstGeom>
        </p:spPr>
      </p:pic>
      <p:pic>
        <p:nvPicPr>
          <p:cNvPr id="5" name="Εικόνα 4"/>
          <p:cNvPicPr>
            <a:picLocks noChangeAspect="1"/>
          </p:cNvPicPr>
          <p:nvPr/>
        </p:nvPicPr>
        <p:blipFill>
          <a:blip r:embed="rId3"/>
          <a:stretch>
            <a:fillRect/>
          </a:stretch>
        </p:blipFill>
        <p:spPr>
          <a:xfrm>
            <a:off x="6891721" y="1809957"/>
            <a:ext cx="3908799" cy="2050275"/>
          </a:xfrm>
          <a:prstGeom prst="rect">
            <a:avLst/>
          </a:prstGeom>
        </p:spPr>
      </p:pic>
      <p:pic>
        <p:nvPicPr>
          <p:cNvPr id="6" name="Εικόνα 5"/>
          <p:cNvPicPr>
            <a:picLocks noChangeAspect="1"/>
          </p:cNvPicPr>
          <p:nvPr/>
        </p:nvPicPr>
        <p:blipFill>
          <a:blip r:embed="rId4"/>
          <a:stretch>
            <a:fillRect/>
          </a:stretch>
        </p:blipFill>
        <p:spPr>
          <a:xfrm>
            <a:off x="3102915" y="4302829"/>
            <a:ext cx="5743206" cy="2138282"/>
          </a:xfrm>
          <a:prstGeom prst="rect">
            <a:avLst/>
          </a:prstGeom>
        </p:spPr>
      </p:pic>
    </p:spTree>
    <p:extLst>
      <p:ext uri="{BB962C8B-B14F-4D97-AF65-F5344CB8AC3E}">
        <p14:creationId xmlns:p14="http://schemas.microsoft.com/office/powerpoint/2010/main" val="363128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Τυποποίηση</a:t>
            </a:r>
            <a:endParaRPr lang="en-US" b="1" dirty="0"/>
          </a:p>
        </p:txBody>
      </p:sp>
      <p:sp>
        <p:nvSpPr>
          <p:cNvPr id="3" name="Θέση περιεχομένου 2"/>
          <p:cNvSpPr>
            <a:spLocks noGrp="1"/>
          </p:cNvSpPr>
          <p:nvPr>
            <p:ph idx="1"/>
          </p:nvPr>
        </p:nvSpPr>
        <p:spPr>
          <a:xfrm>
            <a:off x="1103312" y="1853248"/>
            <a:ext cx="9962253" cy="4395151"/>
          </a:xfrm>
        </p:spPr>
        <p:txBody>
          <a:bodyPr/>
          <a:lstStyle/>
          <a:p>
            <a:pPr marL="0" indent="0">
              <a:buNone/>
            </a:pPr>
            <a:r>
              <a:rPr lang="el-GR" b="1" dirty="0" smtClean="0"/>
              <a:t>Η Τυποποίηση </a:t>
            </a:r>
            <a:r>
              <a:rPr lang="el-GR" dirty="0" smtClean="0"/>
              <a:t>είναι η διαδικασία μέσω της οποίας δημιουργούνται τα </a:t>
            </a:r>
            <a:r>
              <a:rPr lang="el-GR" b="1" dirty="0" smtClean="0"/>
              <a:t>Πρότυπα</a:t>
            </a:r>
            <a:r>
              <a:rPr lang="en-US" b="1" dirty="0"/>
              <a:t> (</a:t>
            </a:r>
            <a:r>
              <a:rPr lang="en-US" b="1" dirty="0" smtClean="0"/>
              <a:t>standard)</a:t>
            </a:r>
            <a:r>
              <a:rPr lang="el-GR" b="1" dirty="0" smtClean="0"/>
              <a:t>. </a:t>
            </a:r>
          </a:p>
          <a:p>
            <a:pPr marL="0" indent="0">
              <a:buNone/>
            </a:pPr>
            <a:r>
              <a:rPr lang="el-GR" dirty="0" smtClean="0"/>
              <a:t>Πρότυπα εκπονούνται για δραστηριότητες, διεργασίες και προϊόντα. Τα προϊόντα μπορεί να είναι </a:t>
            </a:r>
          </a:p>
          <a:p>
            <a:pPr marL="1338263"/>
            <a:r>
              <a:rPr lang="el-GR" dirty="0" smtClean="0"/>
              <a:t>υλικά (π.χ. βιομηχανικά προϊόντα), </a:t>
            </a:r>
          </a:p>
          <a:p>
            <a:pPr marL="1338263"/>
            <a:r>
              <a:rPr lang="el-GR" dirty="0" smtClean="0"/>
              <a:t>άυλα (π.χ. υπηρεσίες, λογισμικό) ή </a:t>
            </a:r>
          </a:p>
          <a:p>
            <a:pPr marL="1338263"/>
            <a:r>
              <a:rPr lang="el-GR" dirty="0" smtClean="0"/>
              <a:t>συνδυασμός αυτών.</a:t>
            </a:r>
            <a:endParaRPr lang="en-US" dirty="0" smtClean="0"/>
          </a:p>
          <a:p>
            <a:endParaRPr lang="en-US" dirty="0"/>
          </a:p>
        </p:txBody>
      </p:sp>
    </p:spTree>
    <p:extLst>
      <p:ext uri="{BB962C8B-B14F-4D97-AF65-F5344CB8AC3E}">
        <p14:creationId xmlns:p14="http://schemas.microsoft.com/office/powerpoint/2010/main" val="119333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H </a:t>
            </a:r>
            <a:r>
              <a:rPr lang="el-GR" b="1" dirty="0" smtClean="0"/>
              <a:t>έννοια </a:t>
            </a:r>
            <a:r>
              <a:rPr lang="el-GR" b="1" dirty="0"/>
              <a:t>του προτύπου </a:t>
            </a:r>
            <a:endParaRPr lang="en-US" b="1" dirty="0"/>
          </a:p>
        </p:txBody>
      </p:sp>
      <p:sp>
        <p:nvSpPr>
          <p:cNvPr id="3" name="Θέση περιεχομένου 2"/>
          <p:cNvSpPr>
            <a:spLocks noGrp="1"/>
          </p:cNvSpPr>
          <p:nvPr>
            <p:ph idx="1"/>
          </p:nvPr>
        </p:nvSpPr>
        <p:spPr/>
        <p:txBody>
          <a:bodyPr>
            <a:normAutofit/>
          </a:bodyPr>
          <a:lstStyle/>
          <a:p>
            <a:r>
              <a:rPr lang="el-GR" dirty="0" smtClean="0"/>
              <a:t>Ένα </a:t>
            </a:r>
            <a:r>
              <a:rPr lang="el-GR" dirty="0"/>
              <a:t>απλό παράδειγμα της έννοιας του προτύπου μας προσφέρει ένα… φύλλο χαρτί</a:t>
            </a:r>
            <a:r>
              <a:rPr lang="el-GR" dirty="0" smtClean="0"/>
              <a:t>.</a:t>
            </a:r>
            <a:endParaRPr lang="en-US" dirty="0" smtClean="0"/>
          </a:p>
          <a:p>
            <a:r>
              <a:rPr lang="el-GR" dirty="0" smtClean="0"/>
              <a:t> </a:t>
            </a:r>
            <a:r>
              <a:rPr lang="el-GR" dirty="0"/>
              <a:t>Όλοι σήμερα χρησιμοποιούμε την αναφορά σε </a:t>
            </a:r>
            <a:r>
              <a:rPr lang="el-GR" b="1" dirty="0"/>
              <a:t>ένα φύλλο χαρτί Α4. </a:t>
            </a:r>
            <a:endParaRPr lang="en-US" b="1" dirty="0" smtClean="0"/>
          </a:p>
          <a:p>
            <a:r>
              <a:rPr lang="el-GR" dirty="0" smtClean="0"/>
              <a:t>Λίγοι </a:t>
            </a:r>
            <a:r>
              <a:rPr lang="el-GR" dirty="0"/>
              <a:t>όμως γνωρίζουν ότι ο χαρακτηρισμός Α4 παραπέμπει, μέσω ενός προτύπου, στις πραγματικές διαστάσεις του φύλλου χαρτιού. Επιπλέον, ο χαρακτηρισμός Α4 αποτελεί ένα μέσο αναφοράς για </a:t>
            </a:r>
            <a:r>
              <a:rPr lang="el-GR" b="1" dirty="0"/>
              <a:t>εκτυπωτές, φακέλους, εκτυπώσεις, λογισμικό </a:t>
            </a:r>
            <a:r>
              <a:rPr lang="el-GR" dirty="0"/>
              <a:t>κ.α. </a:t>
            </a:r>
            <a:r>
              <a:rPr lang="el-GR" dirty="0" smtClean="0"/>
              <a:t>. </a:t>
            </a:r>
            <a:endParaRPr lang="en-US" dirty="0"/>
          </a:p>
        </p:txBody>
      </p:sp>
    </p:spTree>
    <p:extLst>
      <p:ext uri="{BB962C8B-B14F-4D97-AF65-F5344CB8AC3E}">
        <p14:creationId xmlns:p14="http://schemas.microsoft.com/office/powerpoint/2010/main" val="238702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92766"/>
            <a:ext cx="10515600" cy="622852"/>
          </a:xfrm>
        </p:spPr>
        <p:txBody>
          <a:bodyPr>
            <a:normAutofit fontScale="90000"/>
          </a:bodyPr>
          <a:lstStyle/>
          <a:p>
            <a:pPr algn="ctr"/>
            <a:r>
              <a:rPr lang="el-GR" dirty="0" smtClean="0"/>
              <a:t>ΤΥΠΟΠΟΙΗΣΗ- ΙΣΤΟΡΙΚΑ</a:t>
            </a:r>
            <a:endParaRPr lang="en-US" dirty="0"/>
          </a:p>
        </p:txBody>
      </p:sp>
      <p:sp>
        <p:nvSpPr>
          <p:cNvPr id="3" name="Θέση περιεχομένου 2"/>
          <p:cNvSpPr>
            <a:spLocks noGrp="1"/>
          </p:cNvSpPr>
          <p:nvPr>
            <p:ph idx="1"/>
          </p:nvPr>
        </p:nvSpPr>
        <p:spPr>
          <a:xfrm>
            <a:off x="162340" y="715618"/>
            <a:ext cx="10147852" cy="6016486"/>
          </a:xfrm>
        </p:spPr>
        <p:txBody>
          <a:bodyPr/>
          <a:lstStyle/>
          <a:p>
            <a:pPr marL="0" indent="0">
              <a:buNone/>
            </a:pPr>
            <a:r>
              <a:rPr lang="el-GR" dirty="0"/>
              <a:t>Η τυποποίηση, </a:t>
            </a:r>
            <a:r>
              <a:rPr lang="el-GR" b="1" dirty="0"/>
              <a:t>ο έλεγχος της ποιότητας </a:t>
            </a:r>
            <a:r>
              <a:rPr lang="el-GR" dirty="0"/>
              <a:t>δεν είναι κάτι καινούργιο σήμερα. Οι ρίζες τους υπάρχουν από την αρχαιότητα και είναι χαρακτηριστικά των κοινωνιών με υψηλό πολιτιστικό επίπεδο</a:t>
            </a:r>
            <a:endParaRPr lang="en-US" dirty="0"/>
          </a:p>
        </p:txBody>
      </p:sp>
      <p:pic>
        <p:nvPicPr>
          <p:cNvPr id="4" name="Εικόνα 3"/>
          <p:cNvPicPr>
            <a:picLocks noChangeAspect="1"/>
          </p:cNvPicPr>
          <p:nvPr/>
        </p:nvPicPr>
        <p:blipFill>
          <a:blip r:embed="rId2"/>
          <a:stretch>
            <a:fillRect/>
          </a:stretch>
        </p:blipFill>
        <p:spPr>
          <a:xfrm>
            <a:off x="162340" y="2124842"/>
            <a:ext cx="5787394" cy="4277137"/>
          </a:xfrm>
          <a:prstGeom prst="rect">
            <a:avLst/>
          </a:prstGeom>
        </p:spPr>
      </p:pic>
      <p:pic>
        <p:nvPicPr>
          <p:cNvPr id="5" name="Εικόνα 4"/>
          <p:cNvPicPr>
            <a:picLocks noChangeAspect="1"/>
          </p:cNvPicPr>
          <p:nvPr/>
        </p:nvPicPr>
        <p:blipFill>
          <a:blip r:embed="rId3"/>
          <a:stretch>
            <a:fillRect/>
          </a:stretch>
        </p:blipFill>
        <p:spPr>
          <a:xfrm>
            <a:off x="6096000" y="1987826"/>
            <a:ext cx="5916522" cy="4551171"/>
          </a:xfrm>
          <a:prstGeom prst="rect">
            <a:avLst/>
          </a:prstGeom>
        </p:spPr>
      </p:pic>
    </p:spTree>
    <p:extLst>
      <p:ext uri="{BB962C8B-B14F-4D97-AF65-F5344CB8AC3E}">
        <p14:creationId xmlns:p14="http://schemas.microsoft.com/office/powerpoint/2010/main" val="129956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Οργανισμοί πιστοποίησης.</a:t>
            </a:r>
            <a:endParaRPr lang="en-US" dirty="0"/>
          </a:p>
        </p:txBody>
      </p:sp>
      <p:sp>
        <p:nvSpPr>
          <p:cNvPr id="3" name="Θέση περιεχομένου 2"/>
          <p:cNvSpPr>
            <a:spLocks noGrp="1"/>
          </p:cNvSpPr>
          <p:nvPr>
            <p:ph idx="1"/>
          </p:nvPr>
        </p:nvSpPr>
        <p:spPr>
          <a:xfrm>
            <a:off x="410817" y="1550504"/>
            <a:ext cx="11410122" cy="4744279"/>
          </a:xfrm>
        </p:spPr>
        <p:txBody>
          <a:bodyPr/>
          <a:lstStyle/>
          <a:p>
            <a:pPr marL="1258888" indent="0">
              <a:buNone/>
            </a:pPr>
            <a:r>
              <a:rPr lang="el-GR" b="1" dirty="0" smtClean="0"/>
              <a:t>			Διεθνή Τυποποίηση</a:t>
            </a:r>
          </a:p>
          <a:p>
            <a:pPr marL="1258888" indent="0"/>
            <a:r>
              <a:rPr lang="en-US" dirty="0" smtClean="0"/>
              <a:t>ISO</a:t>
            </a:r>
            <a:r>
              <a:rPr lang="el-GR" dirty="0" smtClean="0"/>
              <a:t> &amp; </a:t>
            </a:r>
            <a:r>
              <a:rPr lang="en-US" dirty="0" smtClean="0"/>
              <a:t>IEC</a:t>
            </a:r>
            <a:r>
              <a:rPr lang="el-GR" dirty="0" smtClean="0"/>
              <a:t>  </a:t>
            </a:r>
            <a:endParaRPr lang="el-GR" b="1" dirty="0" smtClean="0"/>
          </a:p>
          <a:p>
            <a:pPr marL="1258888" indent="0">
              <a:buNone/>
            </a:pPr>
            <a:r>
              <a:rPr lang="el-GR" b="1" dirty="0" smtClean="0"/>
              <a:t>			Ευρωπαϊκή Τυποποίηση</a:t>
            </a:r>
          </a:p>
          <a:p>
            <a:pPr marL="1258888" indent="0"/>
            <a:r>
              <a:rPr lang="en-US" dirty="0" smtClean="0"/>
              <a:t>CEN</a:t>
            </a:r>
            <a:r>
              <a:rPr lang="el-GR" dirty="0" smtClean="0"/>
              <a:t>, </a:t>
            </a:r>
            <a:r>
              <a:rPr lang="en-US" dirty="0" smtClean="0"/>
              <a:t>CENELEC</a:t>
            </a:r>
            <a:r>
              <a:rPr lang="el-GR" dirty="0" smtClean="0"/>
              <a:t>, </a:t>
            </a:r>
            <a:r>
              <a:rPr lang="en-US" dirty="0" smtClean="0"/>
              <a:t>ETSI</a:t>
            </a:r>
            <a:r>
              <a:rPr lang="el-GR" dirty="0" smtClean="0"/>
              <a:t>, </a:t>
            </a:r>
            <a:r>
              <a:rPr lang="en-US" dirty="0" smtClean="0"/>
              <a:t>EOTA</a:t>
            </a:r>
            <a:endParaRPr lang="el-GR" b="1" dirty="0" smtClean="0"/>
          </a:p>
          <a:p>
            <a:pPr marL="2066925" indent="-808038">
              <a:buNone/>
            </a:pPr>
            <a:r>
              <a:rPr lang="el-GR" b="1" dirty="0" smtClean="0"/>
              <a:t>		Εθνικοί Οργανισμοί Τυποποίησης </a:t>
            </a:r>
          </a:p>
          <a:p>
            <a:pPr marL="1258888" indent="0"/>
            <a:r>
              <a:rPr lang="el-GR" dirty="0" smtClean="0"/>
              <a:t>(</a:t>
            </a:r>
            <a:r>
              <a:rPr lang="en-US" dirty="0" smtClean="0"/>
              <a:t>BSI</a:t>
            </a:r>
            <a:r>
              <a:rPr lang="el-GR" dirty="0" smtClean="0"/>
              <a:t>, </a:t>
            </a:r>
            <a:r>
              <a:rPr lang="en-US" dirty="0" smtClean="0"/>
              <a:t>DIN</a:t>
            </a:r>
            <a:r>
              <a:rPr lang="el-GR" dirty="0" smtClean="0"/>
              <a:t>, </a:t>
            </a:r>
            <a:r>
              <a:rPr lang="en-US" dirty="0" smtClean="0"/>
              <a:t>AFNOR</a:t>
            </a:r>
            <a:r>
              <a:rPr lang="el-GR" dirty="0" smtClean="0"/>
              <a:t>, </a:t>
            </a:r>
            <a:r>
              <a:rPr lang="en-US" dirty="0" smtClean="0"/>
              <a:t>UNI, ANSI</a:t>
            </a:r>
            <a:r>
              <a:rPr lang="el-GR" dirty="0" smtClean="0"/>
              <a:t> κλπ.) </a:t>
            </a:r>
          </a:p>
          <a:p>
            <a:pPr marL="2066925" indent="0">
              <a:buNone/>
            </a:pPr>
            <a:r>
              <a:rPr lang="el-GR" b="1" dirty="0" smtClean="0"/>
              <a:t>	Ελληνικός Οργανισμός Τυποποίησης</a:t>
            </a:r>
            <a:endParaRPr lang="en-US" b="1" dirty="0" smtClean="0"/>
          </a:p>
          <a:p>
            <a:pPr marL="1258888" indent="0"/>
            <a:r>
              <a:rPr lang="el-GR" dirty="0" smtClean="0"/>
              <a:t>ΕΛΟΤ</a:t>
            </a:r>
            <a:endParaRPr lang="en-US" dirty="0"/>
          </a:p>
        </p:txBody>
      </p:sp>
    </p:spTree>
    <p:extLst>
      <p:ext uri="{BB962C8B-B14F-4D97-AF65-F5344CB8AC3E}">
        <p14:creationId xmlns:p14="http://schemas.microsoft.com/office/powerpoint/2010/main" val="61377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12036"/>
            <a:ext cx="10515600" cy="609600"/>
          </a:xfrm>
        </p:spPr>
        <p:txBody>
          <a:bodyPr>
            <a:normAutofit fontScale="90000"/>
          </a:bodyPr>
          <a:lstStyle/>
          <a:p>
            <a:pPr algn="ctr"/>
            <a:r>
              <a:rPr lang="en-US" dirty="0" smtClean="0"/>
              <a:t>ISO</a:t>
            </a:r>
            <a:endParaRPr lang="en-US" dirty="0"/>
          </a:p>
        </p:txBody>
      </p:sp>
      <p:sp>
        <p:nvSpPr>
          <p:cNvPr id="3" name="Θέση περιεχομένου 2"/>
          <p:cNvSpPr>
            <a:spLocks noGrp="1"/>
          </p:cNvSpPr>
          <p:nvPr>
            <p:ph idx="1"/>
          </p:nvPr>
        </p:nvSpPr>
        <p:spPr>
          <a:xfrm>
            <a:off x="185530" y="821636"/>
            <a:ext cx="8693427" cy="5910468"/>
          </a:xfrm>
        </p:spPr>
        <p:txBody>
          <a:bodyPr>
            <a:normAutofit lnSpcReduction="10000"/>
          </a:bodyPr>
          <a:lstStyle/>
          <a:p>
            <a:pPr marL="0" indent="0">
              <a:buNone/>
            </a:pPr>
            <a:r>
              <a:rPr lang="el-GR" sz="2400" dirty="0" smtClean="0"/>
              <a:t>Ο</a:t>
            </a:r>
            <a:r>
              <a:rPr lang="el-GR" sz="2400" dirty="0"/>
              <a:t> </a:t>
            </a:r>
            <a:r>
              <a:rPr lang="el-GR" sz="2400" b="1" dirty="0"/>
              <a:t>Διεθνής Οργανισμός </a:t>
            </a:r>
            <a:r>
              <a:rPr lang="el-GR" sz="2400" b="1" dirty="0" smtClean="0"/>
              <a:t>Τυποποίησης</a:t>
            </a:r>
            <a:r>
              <a:rPr lang="el-GR" sz="2400" baseline="30000" dirty="0"/>
              <a:t> </a:t>
            </a:r>
            <a:r>
              <a:rPr lang="el-GR" sz="2400" b="1" dirty="0" smtClean="0"/>
              <a:t>ISO</a:t>
            </a:r>
            <a:r>
              <a:rPr lang="el-GR" sz="2400" dirty="0"/>
              <a:t>, </a:t>
            </a:r>
            <a:r>
              <a:rPr lang="el-GR" sz="2400" b="1" i="1" dirty="0" smtClean="0"/>
              <a:t>International </a:t>
            </a:r>
            <a:r>
              <a:rPr lang="el-GR" sz="2400" b="1" i="1" dirty="0"/>
              <a:t>Organization for Standardization</a:t>
            </a:r>
            <a:r>
              <a:rPr lang="el-GR" sz="2400" b="1" dirty="0"/>
              <a:t>)</a:t>
            </a:r>
            <a:r>
              <a:rPr lang="el-GR" sz="2400" dirty="0"/>
              <a:t> είναι μια διεθνής οργάνωση δημιουργίας και έκδοσης προτύπων που αποτελείται από αντιπροσώπους των εθνικών οργανισμών τυποποίησης. Ο οργανισμός ιδρύθηκε  </a:t>
            </a:r>
            <a:r>
              <a:rPr lang="el-GR" sz="2400" dirty="0" smtClean="0"/>
              <a:t>το</a:t>
            </a:r>
            <a:r>
              <a:rPr lang="el-GR" sz="2400" dirty="0"/>
              <a:t> </a:t>
            </a:r>
            <a:r>
              <a:rPr lang="el-GR" sz="2400" dirty="0" smtClean="0"/>
              <a:t>1947</a:t>
            </a:r>
            <a:r>
              <a:rPr lang="el-GR" sz="2400" dirty="0"/>
              <a:t> και παράγει τα παγκόσμια </a:t>
            </a:r>
            <a:r>
              <a:rPr lang="el-GR" sz="2400" b="1" dirty="0"/>
              <a:t>βιομηχανικά και εμπορικά </a:t>
            </a:r>
            <a:r>
              <a:rPr lang="el-GR" sz="2400" b="1" dirty="0" smtClean="0"/>
              <a:t>πρότυπα</a:t>
            </a:r>
            <a:r>
              <a:rPr lang="el-GR" sz="2400" dirty="0" smtClean="0"/>
              <a:t>, </a:t>
            </a:r>
            <a:r>
              <a:rPr lang="el-GR" sz="2400" dirty="0"/>
              <a:t>τα </a:t>
            </a:r>
            <a:r>
              <a:rPr lang="el-GR" sz="2400" dirty="0" smtClean="0"/>
              <a:t>ονομαζόμενα </a:t>
            </a:r>
            <a:r>
              <a:rPr lang="el-GR" sz="2400" b="1" dirty="0"/>
              <a:t>πρότυπα ISO</a:t>
            </a:r>
            <a:r>
              <a:rPr lang="el-GR" sz="2400" b="1" dirty="0" smtClean="0"/>
              <a:t>.</a:t>
            </a:r>
            <a:endParaRPr lang="en-US" sz="2400" b="1" dirty="0" smtClean="0"/>
          </a:p>
          <a:p>
            <a:pPr marL="0" indent="0">
              <a:buNone/>
            </a:pPr>
            <a:r>
              <a:rPr lang="el-GR" sz="2400" dirty="0"/>
              <a:t>Ενώ ο Διεθνής Οργανισμός </a:t>
            </a:r>
            <a:r>
              <a:rPr lang="el-GR" sz="2400" dirty="0" smtClean="0"/>
              <a:t>Τυποποίησης </a:t>
            </a:r>
            <a:r>
              <a:rPr lang="el-GR" sz="2400" dirty="0"/>
              <a:t>ορίζεται από τον ίδιο ως </a:t>
            </a:r>
            <a:r>
              <a:rPr lang="el-GR" sz="2400" b="1" dirty="0" smtClean="0"/>
              <a:t>μη κυβερνητική οργάνωση</a:t>
            </a:r>
            <a:r>
              <a:rPr lang="el-GR" sz="2400" dirty="0" smtClean="0"/>
              <a:t>, </a:t>
            </a:r>
            <a:r>
              <a:rPr lang="el-GR" sz="2400" dirty="0"/>
              <a:t>η ικανότητα του να θέτει πρότυπα τα οποία αργότερα </a:t>
            </a:r>
            <a:r>
              <a:rPr lang="el-GR" sz="2400" dirty="0" smtClean="0"/>
              <a:t>οι </a:t>
            </a:r>
            <a:r>
              <a:rPr lang="el-GR" sz="2400" dirty="0"/>
              <a:t>κυβερνήσεις αποφασίζουν πως πρέπει να τηρούνται δια νόμων ή συνθηκών, τον καθιστά πιο ισχυρό από άλλες μη κυβερνητικές οργανώσεις και στην πράξη λειτουργεί σαν μια κοινοπραξία με ισχυρούς συνδέσμους με κυβερνήσεις. Μεταξύ αυτών που συμμετέχουν στον ISO, συγκαταλέγονται μεγάλες εταιρίες και τουλάχιστον ένα σωματείο προτυποποίησης από κάθε κράτος μέλος.</a:t>
            </a:r>
            <a:endParaRPr lang="en-US" sz="2400" dirty="0"/>
          </a:p>
          <a:p>
            <a:pPr marL="0" indent="0">
              <a:buNone/>
            </a:pPr>
            <a:endParaRPr lang="en-US" dirty="0"/>
          </a:p>
        </p:txBody>
      </p:sp>
      <p:pic>
        <p:nvPicPr>
          <p:cNvPr id="4" name="Εικόνα 3"/>
          <p:cNvPicPr>
            <a:picLocks noChangeAspect="1"/>
          </p:cNvPicPr>
          <p:nvPr/>
        </p:nvPicPr>
        <p:blipFill>
          <a:blip r:embed="rId2"/>
          <a:stretch>
            <a:fillRect/>
          </a:stretch>
        </p:blipFill>
        <p:spPr>
          <a:xfrm>
            <a:off x="9165545" y="1126436"/>
            <a:ext cx="2340963" cy="1849253"/>
          </a:xfrm>
          <a:prstGeom prst="rect">
            <a:avLst/>
          </a:prstGeom>
        </p:spPr>
      </p:pic>
      <p:pic>
        <p:nvPicPr>
          <p:cNvPr id="5" name="Εικόνα 4"/>
          <p:cNvPicPr>
            <a:picLocks noChangeAspect="1"/>
          </p:cNvPicPr>
          <p:nvPr/>
        </p:nvPicPr>
        <p:blipFill>
          <a:blip r:embed="rId3"/>
          <a:stretch>
            <a:fillRect/>
          </a:stretch>
        </p:blipFill>
        <p:spPr>
          <a:xfrm>
            <a:off x="9165545" y="3611820"/>
            <a:ext cx="2688854" cy="2219136"/>
          </a:xfrm>
          <a:prstGeom prst="rect">
            <a:avLst/>
          </a:prstGeom>
        </p:spPr>
      </p:pic>
    </p:spTree>
    <p:extLst>
      <p:ext uri="{BB962C8B-B14F-4D97-AF65-F5344CB8AC3E}">
        <p14:creationId xmlns:p14="http://schemas.microsoft.com/office/powerpoint/2010/main" val="355435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85531"/>
            <a:ext cx="8796130" cy="702365"/>
          </a:xfrm>
        </p:spPr>
        <p:txBody>
          <a:bodyPr>
            <a:normAutofit fontScale="90000"/>
          </a:bodyPr>
          <a:lstStyle/>
          <a:p>
            <a:pPr algn="ctr"/>
            <a:r>
              <a:rPr lang="el-GR" dirty="0" smtClean="0"/>
              <a:t>ΟΝΟΜΑΣΙΑ </a:t>
            </a:r>
            <a:r>
              <a:rPr lang="en-US" dirty="0" smtClean="0"/>
              <a:t>ISO</a:t>
            </a:r>
            <a:endParaRPr lang="en-US" dirty="0"/>
          </a:p>
        </p:txBody>
      </p:sp>
      <p:sp>
        <p:nvSpPr>
          <p:cNvPr id="3" name="Θέση περιεχομένου 2"/>
          <p:cNvSpPr>
            <a:spLocks noGrp="1"/>
          </p:cNvSpPr>
          <p:nvPr>
            <p:ph idx="1"/>
          </p:nvPr>
        </p:nvSpPr>
        <p:spPr>
          <a:xfrm>
            <a:off x="278297" y="887896"/>
            <a:ext cx="11701668" cy="3273287"/>
          </a:xfrm>
        </p:spPr>
        <p:txBody>
          <a:bodyPr>
            <a:normAutofit/>
          </a:bodyPr>
          <a:lstStyle/>
          <a:p>
            <a:r>
              <a:rPr lang="el-GR" dirty="0"/>
              <a:t>Οι τρεις επίσημες γλώσσες του ISO είναι </a:t>
            </a:r>
            <a:r>
              <a:rPr lang="el-GR" b="1" dirty="0"/>
              <a:t>τα αγγλικά, γαλλικά, και τα ρωσικά</a:t>
            </a:r>
            <a:r>
              <a:rPr lang="el-GR" dirty="0"/>
              <a:t> Η ονομασία της οργάνωσης στην </a:t>
            </a:r>
            <a:r>
              <a:rPr lang="el-GR" b="1" dirty="0"/>
              <a:t>γαλλική γλώσσα είναι </a:t>
            </a:r>
            <a:r>
              <a:rPr lang="el-GR" b="1" i="1" dirty="0"/>
              <a:t>Organisation internationale de </a:t>
            </a:r>
            <a:r>
              <a:rPr lang="el-GR" b="1" i="1" dirty="0" err="1" smtClean="0"/>
              <a:t>normali</a:t>
            </a:r>
            <a:r>
              <a:rPr lang="en-US" b="1" i="1" dirty="0" smtClean="0"/>
              <a:t>z</a:t>
            </a:r>
            <a:r>
              <a:rPr lang="el-GR" b="1" i="1" dirty="0" err="1" smtClean="0"/>
              <a:t>ation</a:t>
            </a:r>
            <a:r>
              <a:rPr lang="en-US" b="1" i="1" dirty="0" smtClean="0"/>
              <a:t> </a:t>
            </a:r>
            <a:r>
              <a:rPr lang="el-GR" dirty="0" smtClean="0"/>
              <a:t>και </a:t>
            </a:r>
            <a:r>
              <a:rPr lang="el-GR" b="1" dirty="0"/>
              <a:t>στα ρωσικά Международная организация по стандартизации.</a:t>
            </a:r>
            <a:r>
              <a:rPr lang="el-GR" dirty="0"/>
              <a:t> </a:t>
            </a:r>
            <a:endParaRPr lang="el-GR" dirty="0" smtClean="0"/>
          </a:p>
          <a:p>
            <a:r>
              <a:rPr lang="el-GR" dirty="0" smtClean="0"/>
              <a:t>Σύμφωνα </a:t>
            </a:r>
            <a:r>
              <a:rPr lang="el-GR" dirty="0"/>
              <a:t>με το ISO, η ονομασία του σε διάφορες γλώσσες θα είχε διαφορετικές συντομογραφίες («IOS» στα αγγλικά, «OIN» στα γαλλικά, </a:t>
            </a:r>
            <a:r>
              <a:rPr lang="el-GR" dirty="0" smtClean="0"/>
              <a:t>κ.λπ.), </a:t>
            </a:r>
            <a:r>
              <a:rPr lang="el-GR" dirty="0"/>
              <a:t>οπότε η οργάνωση </a:t>
            </a:r>
            <a:r>
              <a:rPr lang="el-GR" b="1" dirty="0"/>
              <a:t>υιοθέτησε το «ISO»,</a:t>
            </a:r>
            <a:r>
              <a:rPr lang="el-GR" dirty="0"/>
              <a:t> όπως είναι συντετμημένη ονομασία της σε σχέση με την </a:t>
            </a:r>
            <a:r>
              <a:rPr lang="el-GR" b="1" dirty="0"/>
              <a:t>ελληνική λέξη </a:t>
            </a:r>
            <a:r>
              <a:rPr lang="el-GR" b="1" i="1" dirty="0" smtClean="0"/>
              <a:t>ίσος</a:t>
            </a:r>
            <a:endParaRPr lang="en-US" dirty="0" smtClean="0"/>
          </a:p>
          <a:p>
            <a:r>
              <a:rPr lang="el-GR" dirty="0"/>
              <a:t>Έδρα	</a:t>
            </a:r>
            <a:r>
              <a:rPr lang="el-GR" b="1" dirty="0" smtClean="0"/>
              <a:t>Γενεύη Ελβετίας.</a:t>
            </a:r>
            <a:endParaRPr lang="en-US" dirty="0"/>
          </a:p>
          <a:p>
            <a:r>
              <a:rPr lang="el-GR" dirty="0"/>
              <a:t>Μέλη	</a:t>
            </a:r>
            <a:r>
              <a:rPr lang="el-GR" b="1" dirty="0"/>
              <a:t>163 χώρες</a:t>
            </a:r>
            <a:endParaRPr lang="en-US" dirty="0"/>
          </a:p>
          <a:p>
            <a:endParaRPr lang="en-US" b="1" i="1" dirty="0" smtClean="0"/>
          </a:p>
        </p:txBody>
      </p:sp>
      <p:pic>
        <p:nvPicPr>
          <p:cNvPr id="4" name="Εικόνα 3"/>
          <p:cNvPicPr>
            <a:picLocks noChangeAspect="1"/>
          </p:cNvPicPr>
          <p:nvPr/>
        </p:nvPicPr>
        <p:blipFill>
          <a:blip r:embed="rId2"/>
          <a:stretch>
            <a:fillRect/>
          </a:stretch>
        </p:blipFill>
        <p:spPr>
          <a:xfrm>
            <a:off x="278297" y="4416848"/>
            <a:ext cx="5118123" cy="1978883"/>
          </a:xfrm>
          <a:prstGeom prst="rect">
            <a:avLst/>
          </a:prstGeom>
        </p:spPr>
      </p:pic>
      <p:pic>
        <p:nvPicPr>
          <p:cNvPr id="6" name="Εικόνα 5" descr="ÎÏÎ¿ÏÎ­Î»ÎµÏÎ¼Î± ÎµÎ¹ÎºÏÎ½Î±Ï Î³Î¹Î± Standardization iso"/>
          <p:cNvPicPr/>
          <p:nvPr/>
        </p:nvPicPr>
        <p:blipFill>
          <a:blip r:embed="rId3">
            <a:extLst>
              <a:ext uri="{28A0092B-C50C-407E-A947-70E740481C1C}">
                <a14:useLocalDpi xmlns:a14="http://schemas.microsoft.com/office/drawing/2010/main" val="0"/>
              </a:ext>
            </a:extLst>
          </a:blip>
          <a:srcRect/>
          <a:stretch>
            <a:fillRect/>
          </a:stretch>
        </p:blipFill>
        <p:spPr bwMode="auto">
          <a:xfrm>
            <a:off x="5592418" y="3021496"/>
            <a:ext cx="6387548" cy="3629901"/>
          </a:xfrm>
          <a:prstGeom prst="rect">
            <a:avLst/>
          </a:prstGeom>
          <a:noFill/>
          <a:ln>
            <a:noFill/>
          </a:ln>
        </p:spPr>
      </p:pic>
    </p:spTree>
    <p:extLst>
      <p:ext uri="{BB962C8B-B14F-4D97-AF65-F5344CB8AC3E}">
        <p14:creationId xmlns:p14="http://schemas.microsoft.com/office/powerpoint/2010/main" val="408980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19270"/>
            <a:ext cx="10515600" cy="742121"/>
          </a:xfrm>
        </p:spPr>
        <p:txBody>
          <a:bodyPr>
            <a:normAutofit/>
          </a:bodyPr>
          <a:lstStyle/>
          <a:p>
            <a:pPr algn="ctr"/>
            <a:r>
              <a:rPr lang="el-GR" dirty="0" smtClean="0"/>
              <a:t>ISO</a:t>
            </a:r>
            <a:r>
              <a:rPr lang="en-US" dirty="0" smtClean="0"/>
              <a:t> </a:t>
            </a:r>
            <a:r>
              <a:rPr lang="el-GR" dirty="0" smtClean="0"/>
              <a:t>και συνεργασίες</a:t>
            </a:r>
            <a:endParaRPr lang="en-US" dirty="0"/>
          </a:p>
        </p:txBody>
      </p:sp>
      <p:sp>
        <p:nvSpPr>
          <p:cNvPr id="3" name="Θέση περιεχομένου 2"/>
          <p:cNvSpPr>
            <a:spLocks noGrp="1"/>
          </p:cNvSpPr>
          <p:nvPr>
            <p:ph idx="1"/>
          </p:nvPr>
        </p:nvSpPr>
        <p:spPr>
          <a:xfrm>
            <a:off x="225287" y="1391478"/>
            <a:ext cx="11767929" cy="5314122"/>
          </a:xfrm>
        </p:spPr>
        <p:txBody>
          <a:bodyPr>
            <a:normAutofit/>
          </a:bodyPr>
          <a:lstStyle/>
          <a:p>
            <a:r>
              <a:rPr lang="el-GR" b="1" dirty="0"/>
              <a:t>συνεργάζεται</a:t>
            </a:r>
            <a:r>
              <a:rPr lang="el-GR" dirty="0"/>
              <a:t> επίσημα με περισσότερους από 600 διεθνείς και τοπικούς οργανισμούς. </a:t>
            </a:r>
            <a:endParaRPr lang="el-GR" dirty="0" smtClean="0"/>
          </a:p>
          <a:p>
            <a:r>
              <a:rPr lang="el-GR" dirty="0" smtClean="0"/>
              <a:t>Διεθνή </a:t>
            </a:r>
            <a:r>
              <a:rPr lang="el-GR" dirty="0"/>
              <a:t>Ηλεκτροτεχνική Επιτροπή (Electrotechnical Commission - IEC) </a:t>
            </a:r>
            <a:endParaRPr lang="el-GR" dirty="0" smtClean="0"/>
          </a:p>
          <a:p>
            <a:r>
              <a:rPr lang="el-GR" dirty="0" smtClean="0"/>
              <a:t>Διεθνή </a:t>
            </a:r>
            <a:r>
              <a:rPr lang="el-GR" dirty="0"/>
              <a:t>Ένωση Τηλεπικοινωνιών (International Telecommunication Union - ITU) </a:t>
            </a:r>
            <a:endParaRPr lang="el-GR" dirty="0" smtClean="0"/>
          </a:p>
          <a:p>
            <a:r>
              <a:rPr lang="el-GR" dirty="0" smtClean="0"/>
              <a:t>ίδρυσε </a:t>
            </a:r>
            <a:r>
              <a:rPr lang="el-GR" dirty="0"/>
              <a:t>την Παγκόσμια Συνεργασία Προτυποποίησης (World Standards Cooperation - WSC) με στόχο την ενίσχυση και την προώθηση της διεθνούς τυποποίησης. </a:t>
            </a:r>
            <a:endParaRPr lang="el-GR" dirty="0" smtClean="0"/>
          </a:p>
          <a:p>
            <a:r>
              <a:rPr lang="el-GR" dirty="0" smtClean="0"/>
              <a:t>με </a:t>
            </a:r>
            <a:r>
              <a:rPr lang="el-GR" dirty="0"/>
              <a:t>τον Παγκόσμιο Οργανισμό Εμπορίου (World Trade Organization - WTO), </a:t>
            </a:r>
            <a:endParaRPr lang="el-GR" dirty="0" smtClean="0"/>
          </a:p>
          <a:p>
            <a:r>
              <a:rPr lang="el-GR" dirty="0" smtClean="0"/>
              <a:t>τον </a:t>
            </a:r>
            <a:r>
              <a:rPr lang="el-GR" dirty="0"/>
              <a:t>Οργανισμό Ηνωμένων Εθνών (United Nations Organization) και </a:t>
            </a:r>
            <a:endParaRPr lang="el-GR" dirty="0" smtClean="0"/>
          </a:p>
          <a:p>
            <a:r>
              <a:rPr lang="el-GR" dirty="0" smtClean="0"/>
              <a:t>με </a:t>
            </a:r>
            <a:r>
              <a:rPr lang="el-GR" dirty="0"/>
              <a:t>άλλους οργανισμούς των Ηνωμένων Εθνών που στηρίζουν τις αναπτυσσόμενες χώρες</a:t>
            </a:r>
            <a:r>
              <a:rPr lang="el-GR" dirty="0" smtClean="0"/>
              <a:t>.</a:t>
            </a:r>
          </a:p>
          <a:p>
            <a:r>
              <a:rPr lang="el-GR" dirty="0"/>
              <a:t>Το</a:t>
            </a:r>
            <a:r>
              <a:rPr lang="en-US" dirty="0"/>
              <a:t> </a:t>
            </a:r>
            <a:r>
              <a:rPr lang="el-GR" b="1" dirty="0"/>
              <a:t>Σύστημα Διεθνούς Ταξινόμησης Προτύπων </a:t>
            </a:r>
            <a:r>
              <a:rPr lang="en-US" b="1" dirty="0"/>
              <a:t>ICS</a:t>
            </a:r>
            <a:r>
              <a:rPr lang="en-US" dirty="0"/>
              <a:t> </a:t>
            </a:r>
            <a:r>
              <a:rPr lang="en-US" b="1" dirty="0"/>
              <a:t>(International Classification for Standards</a:t>
            </a:r>
            <a:r>
              <a:rPr lang="en-US" b="1" dirty="0" smtClean="0"/>
              <a:t>)</a:t>
            </a:r>
            <a:r>
              <a:rPr lang="el-GR" b="1" dirty="0" smtClean="0"/>
              <a:t> </a:t>
            </a:r>
            <a:r>
              <a:rPr lang="el-GR" dirty="0" smtClean="0"/>
              <a:t>δημιουργήθηκε </a:t>
            </a:r>
            <a:r>
              <a:rPr lang="el-GR" dirty="0"/>
              <a:t>στα μέσα του 1992 από τον </a:t>
            </a:r>
            <a:r>
              <a:rPr lang="en-US" dirty="0"/>
              <a:t>ISO</a:t>
            </a:r>
            <a:r>
              <a:rPr lang="el-GR" dirty="0"/>
              <a:t> και σταδιακά εφαρμόζεται από τους Εθνικούς φορείς Τυποποίησης στους καταλόγους που εκδίδουν, καθώς και στις υπόλοιπες υπηρεσίες τους.</a:t>
            </a:r>
            <a:endParaRPr lang="en-US" dirty="0"/>
          </a:p>
          <a:p>
            <a:endParaRPr lang="el-GR" dirty="0" smtClean="0"/>
          </a:p>
          <a:p>
            <a:endParaRPr lang="el-GR" dirty="0" smtClean="0"/>
          </a:p>
          <a:p>
            <a:endParaRPr lang="en-US" dirty="0"/>
          </a:p>
          <a:p>
            <a:endParaRPr lang="en-US" dirty="0"/>
          </a:p>
        </p:txBody>
      </p:sp>
    </p:spTree>
    <p:extLst>
      <p:ext uri="{BB962C8B-B14F-4D97-AF65-F5344CB8AC3E}">
        <p14:creationId xmlns:p14="http://schemas.microsoft.com/office/powerpoint/2010/main" val="596617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168</TotalTime>
  <Words>1076</Words>
  <Application>Microsoft Office PowerPoint</Application>
  <PresentationFormat>Ευρεία οθόνη</PresentationFormat>
  <Paragraphs>112</Paragraphs>
  <Slides>22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22</vt:i4>
      </vt:variant>
    </vt:vector>
  </HeadingPairs>
  <TitlesOfParts>
    <vt:vector size="26" baseType="lpstr">
      <vt:lpstr>Arial</vt:lpstr>
      <vt:lpstr>Century Gothic</vt:lpstr>
      <vt:lpstr>Wingdings 3</vt:lpstr>
      <vt:lpstr>Ιόν</vt:lpstr>
      <vt:lpstr>ΤΥΠΟΠΟΙΗΣΗ</vt:lpstr>
      <vt:lpstr>ΤΥΠΟΠΟΙΣΗ -ΟΡΙΣΜΟΣ</vt:lpstr>
      <vt:lpstr>Τυποποίηση</vt:lpstr>
      <vt:lpstr>H έννοια του προτύπου </vt:lpstr>
      <vt:lpstr>ΤΥΠΟΠΟΙΗΣΗ- ΙΣΤΟΡΙΚΑ</vt:lpstr>
      <vt:lpstr>Οργανισμοί πιστοποίησης.</vt:lpstr>
      <vt:lpstr>ISO</vt:lpstr>
      <vt:lpstr>ΟΝΟΜΑΣΙΑ ISO</vt:lpstr>
      <vt:lpstr>ISO και συνεργασίες</vt:lpstr>
      <vt:lpstr>ΜΕΛΗ ISO- ΔΙΕΘΝΗ ΠΡΟΤΥΠΑ</vt:lpstr>
      <vt:lpstr>Ευρωπαϊκή Επιτροπή Τυποποίησης  (European Committee for Standardization), CEN</vt:lpstr>
      <vt:lpstr>CEN</vt:lpstr>
      <vt:lpstr>CEN και CENELEC</vt:lpstr>
      <vt:lpstr>Άλλοι Ευρωπαϊκοί και διεθνείς οργανισμοί πιστοποίησης</vt:lpstr>
      <vt:lpstr>Εθνικοί οργανισμοί πιστοποίησης</vt:lpstr>
      <vt:lpstr>Αμερικάνικοι οργανισμοί πιστοποίησης</vt:lpstr>
      <vt:lpstr>ΕΛΟΤ</vt:lpstr>
      <vt:lpstr>ΕΛΟΤ</vt:lpstr>
      <vt:lpstr>ΕΛΟΤ-δραστηριότητες</vt:lpstr>
      <vt:lpstr>Τυποποίηση (standardization)</vt:lpstr>
      <vt:lpstr>Είδη προτύπων</vt:lpstr>
      <vt:lpstr>ΤΕΛΟΣ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ΤΥΠΟΠΟΙΗΣΗ</dc:title>
  <dc:creator>stratos01</dc:creator>
  <cp:lastModifiedBy>user</cp:lastModifiedBy>
  <cp:revision>24</cp:revision>
  <dcterms:created xsi:type="dcterms:W3CDTF">2019-06-02T21:15:49Z</dcterms:created>
  <dcterms:modified xsi:type="dcterms:W3CDTF">2022-03-15T20:27:58Z</dcterms:modified>
</cp:coreProperties>
</file>