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300" r:id="rId6"/>
    <p:sldId id="299" r:id="rId7"/>
    <p:sldId id="281" r:id="rId8"/>
    <p:sldId id="261" r:id="rId9"/>
    <p:sldId id="264" r:id="rId10"/>
    <p:sldId id="288" r:id="rId11"/>
    <p:sldId id="283" r:id="rId12"/>
    <p:sldId id="291" r:id="rId13"/>
    <p:sldId id="292" r:id="rId14"/>
    <p:sldId id="293" r:id="rId15"/>
    <p:sldId id="294" r:id="rId16"/>
    <p:sldId id="295" r:id="rId17"/>
    <p:sldId id="301" r:id="rId18"/>
    <p:sldId id="267" r:id="rId19"/>
    <p:sldId id="266" r:id="rId20"/>
    <p:sldId id="297" r:id="rId21"/>
    <p:sldId id="268" r:id="rId22"/>
    <p:sldId id="269" r:id="rId23"/>
    <p:sldId id="282" r:id="rId24"/>
    <p:sldId id="284" r:id="rId25"/>
    <p:sldId id="286" r:id="rId26"/>
    <p:sldId id="285" r:id="rId27"/>
    <p:sldId id="287" r:id="rId28"/>
    <p:sldId id="2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86" d="100"/>
          <a:sy n="86" d="100"/>
        </p:scale>
        <p:origin x="34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smtClean="0"/>
              <a:t>Στυλ κύριου τίτλου</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E94039AF-E8B6-4048-B1F3-D79E8C48F181}"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A8521B9-46D1-402B-A5C4-051615BDBCA6}" type="slidenum">
              <a:rPr lang="en-US" smtClean="0"/>
              <a:t>‹#›</a:t>
            </a:fld>
            <a:endParaRPr lang="en-US"/>
          </a:p>
        </p:txBody>
      </p:sp>
    </p:spTree>
    <p:extLst>
      <p:ext uri="{BB962C8B-B14F-4D97-AF65-F5344CB8AC3E}">
        <p14:creationId xmlns:p14="http://schemas.microsoft.com/office/powerpoint/2010/main" val="2102975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E94039AF-E8B6-4048-B1F3-D79E8C48F181}"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A8521B9-46D1-402B-A5C4-051615BDBCA6}" type="slidenum">
              <a:rPr lang="en-US" smtClean="0"/>
              <a:t>‹#›</a:t>
            </a:fld>
            <a:endParaRPr lang="en-US"/>
          </a:p>
        </p:txBody>
      </p:sp>
    </p:spTree>
    <p:extLst>
      <p:ext uri="{BB962C8B-B14F-4D97-AF65-F5344CB8AC3E}">
        <p14:creationId xmlns:p14="http://schemas.microsoft.com/office/powerpoint/2010/main" val="1255602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smtClean="0"/>
              <a:t>Στυλ κύριου τίτλου</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E94039AF-E8B6-4048-B1F3-D79E8C48F181}"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A8521B9-46D1-402B-A5C4-051615BDBCA6}"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55145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smtClean="0"/>
              <a:t>Στυλ κύριου τίτλου</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Στυλ υποδείγματος κειμένου</a:t>
            </a:r>
          </a:p>
        </p:txBody>
      </p:sp>
      <p:sp>
        <p:nvSpPr>
          <p:cNvPr id="5" name="Date Placeholder 4"/>
          <p:cNvSpPr>
            <a:spLocks noGrp="1"/>
          </p:cNvSpPr>
          <p:nvPr>
            <p:ph type="dt" sz="half" idx="10"/>
          </p:nvPr>
        </p:nvSpPr>
        <p:spPr/>
        <p:txBody>
          <a:bodyPr/>
          <a:lstStyle/>
          <a:p>
            <a:fld id="{E94039AF-E8B6-4048-B1F3-D79E8C48F181}" type="datetimeFigureOut">
              <a:rPr lang="en-US" smtClean="0"/>
              <a:t>5/8/2022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A8521B9-46D1-402B-A5C4-051615BDBCA6}" type="slidenum">
              <a:rPr lang="en-US" smtClean="0"/>
              <a:t>‹#›</a:t>
            </a:fld>
            <a:endParaRPr lang="en-US"/>
          </a:p>
        </p:txBody>
      </p:sp>
    </p:spTree>
    <p:extLst>
      <p:ext uri="{BB962C8B-B14F-4D97-AF65-F5344CB8AC3E}">
        <p14:creationId xmlns:p14="http://schemas.microsoft.com/office/powerpoint/2010/main" val="2988709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smtClean="0"/>
              <a:t>Στυλ κύριου τίτλου</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Στυλ υποδείγματος κειμένου</a:t>
            </a:r>
          </a:p>
        </p:txBody>
      </p:sp>
      <p:sp>
        <p:nvSpPr>
          <p:cNvPr id="5" name="Date Placeholder 4"/>
          <p:cNvSpPr>
            <a:spLocks noGrp="1"/>
          </p:cNvSpPr>
          <p:nvPr>
            <p:ph type="dt" sz="half" idx="10"/>
          </p:nvPr>
        </p:nvSpPr>
        <p:spPr/>
        <p:txBody>
          <a:bodyPr/>
          <a:lstStyle/>
          <a:p>
            <a:fld id="{E94039AF-E8B6-4048-B1F3-D79E8C48F181}" type="datetimeFigureOut">
              <a:rPr lang="en-US" smtClean="0"/>
              <a:t>5/8/2022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A8521B9-46D1-402B-A5C4-051615BDBCA6}"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23804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smtClean="0"/>
              <a:t>Στυλ κύριου τίτλου</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Στυλ υποδείγματος κειμένου</a:t>
            </a:r>
          </a:p>
        </p:txBody>
      </p:sp>
      <p:sp>
        <p:nvSpPr>
          <p:cNvPr id="5" name="Date Placeholder 4"/>
          <p:cNvSpPr>
            <a:spLocks noGrp="1"/>
          </p:cNvSpPr>
          <p:nvPr>
            <p:ph type="dt" sz="half" idx="10"/>
          </p:nvPr>
        </p:nvSpPr>
        <p:spPr/>
        <p:txBody>
          <a:bodyPr/>
          <a:lstStyle/>
          <a:p>
            <a:fld id="{E94039AF-E8B6-4048-B1F3-D79E8C48F181}" type="datetimeFigureOut">
              <a:rPr lang="en-US" smtClean="0"/>
              <a:t>5/8/2022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A8521B9-46D1-402B-A5C4-051615BDBCA6}" type="slidenum">
              <a:rPr lang="en-US" smtClean="0"/>
              <a:t>‹#›</a:t>
            </a:fld>
            <a:endParaRPr lang="en-US"/>
          </a:p>
        </p:txBody>
      </p:sp>
    </p:spTree>
    <p:extLst>
      <p:ext uri="{BB962C8B-B14F-4D97-AF65-F5344CB8AC3E}">
        <p14:creationId xmlns:p14="http://schemas.microsoft.com/office/powerpoint/2010/main" val="2426596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E94039AF-E8B6-4048-B1F3-D79E8C48F181}"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A8521B9-46D1-402B-A5C4-051615BDBCA6}" type="slidenum">
              <a:rPr lang="en-US" smtClean="0"/>
              <a:t>‹#›</a:t>
            </a:fld>
            <a:endParaRPr lang="en-US"/>
          </a:p>
        </p:txBody>
      </p:sp>
    </p:spTree>
    <p:extLst>
      <p:ext uri="{BB962C8B-B14F-4D97-AF65-F5344CB8AC3E}">
        <p14:creationId xmlns:p14="http://schemas.microsoft.com/office/powerpoint/2010/main" val="2244316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E94039AF-E8B6-4048-B1F3-D79E8C48F181}"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A8521B9-46D1-402B-A5C4-051615BDBCA6}" type="slidenum">
              <a:rPr lang="en-US" smtClean="0"/>
              <a:t>‹#›</a:t>
            </a:fld>
            <a:endParaRPr lang="en-US"/>
          </a:p>
        </p:txBody>
      </p:sp>
    </p:spTree>
    <p:extLst>
      <p:ext uri="{BB962C8B-B14F-4D97-AF65-F5344CB8AC3E}">
        <p14:creationId xmlns:p14="http://schemas.microsoft.com/office/powerpoint/2010/main" val="38214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smtClean="0"/>
              <a:t>Στυλ κύριου τίτλου</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E94039AF-E8B6-4048-B1F3-D79E8C48F181}"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A8521B9-46D1-402B-A5C4-051615BDBCA6}" type="slidenum">
              <a:rPr lang="en-US" smtClean="0"/>
              <a:t>‹#›</a:t>
            </a:fld>
            <a:endParaRPr lang="en-US"/>
          </a:p>
        </p:txBody>
      </p:sp>
    </p:spTree>
    <p:extLst>
      <p:ext uri="{BB962C8B-B14F-4D97-AF65-F5344CB8AC3E}">
        <p14:creationId xmlns:p14="http://schemas.microsoft.com/office/powerpoint/2010/main" val="4120714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E94039AF-E8B6-4048-B1F3-D79E8C48F181}"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A8521B9-46D1-402B-A5C4-051615BDBCA6}" type="slidenum">
              <a:rPr lang="en-US" smtClean="0"/>
              <a:t>‹#›</a:t>
            </a:fld>
            <a:endParaRPr lang="en-US"/>
          </a:p>
        </p:txBody>
      </p:sp>
    </p:spTree>
    <p:extLst>
      <p:ext uri="{BB962C8B-B14F-4D97-AF65-F5344CB8AC3E}">
        <p14:creationId xmlns:p14="http://schemas.microsoft.com/office/powerpoint/2010/main" val="94111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E94039AF-E8B6-4048-B1F3-D79E8C48F181}" type="datetimeFigureOut">
              <a:rPr lang="en-US" smtClean="0"/>
              <a:t>5/8/2022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A8521B9-46D1-402B-A5C4-051615BDBCA6}" type="slidenum">
              <a:rPr lang="en-US" smtClean="0"/>
              <a:t>‹#›</a:t>
            </a:fld>
            <a:endParaRPr lang="en-US"/>
          </a:p>
        </p:txBody>
      </p:sp>
    </p:spTree>
    <p:extLst>
      <p:ext uri="{BB962C8B-B14F-4D97-AF65-F5344CB8AC3E}">
        <p14:creationId xmlns:p14="http://schemas.microsoft.com/office/powerpoint/2010/main" val="4131665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E94039AF-E8B6-4048-B1F3-D79E8C48F181}" type="datetimeFigureOut">
              <a:rPr lang="en-US" smtClean="0"/>
              <a:t>5/8/2022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A8521B9-46D1-402B-A5C4-051615BDBCA6}" type="slidenum">
              <a:rPr lang="en-US" smtClean="0"/>
              <a:t>‹#›</a:t>
            </a:fld>
            <a:endParaRPr lang="en-US"/>
          </a:p>
        </p:txBody>
      </p:sp>
    </p:spTree>
    <p:extLst>
      <p:ext uri="{BB962C8B-B14F-4D97-AF65-F5344CB8AC3E}">
        <p14:creationId xmlns:p14="http://schemas.microsoft.com/office/powerpoint/2010/main" val="418886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E94039AF-E8B6-4048-B1F3-D79E8C48F181}" type="datetimeFigureOut">
              <a:rPr lang="en-US" smtClean="0"/>
              <a:t>5/8/2022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A8521B9-46D1-402B-A5C4-051615BDBCA6}" type="slidenum">
              <a:rPr lang="en-US" smtClean="0"/>
              <a:t>‹#›</a:t>
            </a:fld>
            <a:endParaRPr lang="en-US"/>
          </a:p>
        </p:txBody>
      </p:sp>
    </p:spTree>
    <p:extLst>
      <p:ext uri="{BB962C8B-B14F-4D97-AF65-F5344CB8AC3E}">
        <p14:creationId xmlns:p14="http://schemas.microsoft.com/office/powerpoint/2010/main" val="157811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4039AF-E8B6-4048-B1F3-D79E8C48F181}" type="datetimeFigureOut">
              <a:rPr lang="en-US" smtClean="0"/>
              <a:t>5/8/2022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A8521B9-46D1-402B-A5C4-051615BDBCA6}" type="slidenum">
              <a:rPr lang="en-US" smtClean="0"/>
              <a:t>‹#›</a:t>
            </a:fld>
            <a:endParaRPr lang="en-US"/>
          </a:p>
        </p:txBody>
      </p:sp>
    </p:spTree>
    <p:extLst>
      <p:ext uri="{BB962C8B-B14F-4D97-AF65-F5344CB8AC3E}">
        <p14:creationId xmlns:p14="http://schemas.microsoft.com/office/powerpoint/2010/main" val="235245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smtClean="0"/>
              <a:t>Στυλ κύριου τίτλου</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E94039AF-E8B6-4048-B1F3-D79E8C48F181}" type="datetimeFigureOut">
              <a:rPr lang="en-US" smtClean="0"/>
              <a:t>5/8/2022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A8521B9-46D1-402B-A5C4-051615BDBCA6}" type="slidenum">
              <a:rPr lang="en-US" smtClean="0"/>
              <a:t>‹#›</a:t>
            </a:fld>
            <a:endParaRPr lang="en-US"/>
          </a:p>
        </p:txBody>
      </p:sp>
    </p:spTree>
    <p:extLst>
      <p:ext uri="{BB962C8B-B14F-4D97-AF65-F5344CB8AC3E}">
        <p14:creationId xmlns:p14="http://schemas.microsoft.com/office/powerpoint/2010/main" val="2499994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E94039AF-E8B6-4048-B1F3-D79E8C48F181}" type="datetimeFigureOut">
              <a:rPr lang="en-US" smtClean="0"/>
              <a:t>5/8/2022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A8521B9-46D1-402B-A5C4-051615BDBCA6}" type="slidenum">
              <a:rPr lang="en-US" smtClean="0"/>
              <a:t>‹#›</a:t>
            </a:fld>
            <a:endParaRPr lang="en-US"/>
          </a:p>
        </p:txBody>
      </p:sp>
    </p:spTree>
    <p:extLst>
      <p:ext uri="{BB962C8B-B14F-4D97-AF65-F5344CB8AC3E}">
        <p14:creationId xmlns:p14="http://schemas.microsoft.com/office/powerpoint/2010/main" val="1279293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94039AF-E8B6-4048-B1F3-D79E8C48F181}" type="datetimeFigureOut">
              <a:rPr lang="en-US" smtClean="0"/>
              <a:t>5/8/2022</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A8521B9-46D1-402B-A5C4-051615BDBCA6}" type="slidenum">
              <a:rPr lang="en-US" smtClean="0"/>
              <a:t>‹#›</a:t>
            </a:fld>
            <a:endParaRPr lang="en-US"/>
          </a:p>
        </p:txBody>
      </p:sp>
    </p:spTree>
    <p:extLst>
      <p:ext uri="{BB962C8B-B14F-4D97-AF65-F5344CB8AC3E}">
        <p14:creationId xmlns:p14="http://schemas.microsoft.com/office/powerpoint/2010/main" val="3667360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qlc.gr/?section=1812&amp;language=el_GR" TargetMode="External"/><Relationship Id="rId3" Type="http://schemas.openxmlformats.org/officeDocument/2006/relationships/hyperlink" Target="http://www.qlc.gr/?section=1802&amp;language=el_GR" TargetMode="External"/><Relationship Id="rId7" Type="http://schemas.openxmlformats.org/officeDocument/2006/relationships/hyperlink" Target="http://www.qlc.gr/?section=1806&amp;language=el_GR" TargetMode="External"/><Relationship Id="rId12" Type="http://schemas.openxmlformats.org/officeDocument/2006/relationships/hyperlink" Target="http://www.qlc.gr/?section=1800&amp;language=el_GR" TargetMode="External"/><Relationship Id="rId2" Type="http://schemas.openxmlformats.org/officeDocument/2006/relationships/hyperlink" Target="http://www.qlc.gr/?section=1801&amp;language=el_GR" TargetMode="External"/><Relationship Id="rId1" Type="http://schemas.openxmlformats.org/officeDocument/2006/relationships/slideLayout" Target="../slideLayouts/slideLayout2.xml"/><Relationship Id="rId6" Type="http://schemas.openxmlformats.org/officeDocument/2006/relationships/hyperlink" Target="http://www.qlc.gr/?section=1805&amp;language=el_GR" TargetMode="External"/><Relationship Id="rId11" Type="http://schemas.openxmlformats.org/officeDocument/2006/relationships/hyperlink" Target="http://www.qlc.gr/?section=1815&amp;language=el_GR" TargetMode="External"/><Relationship Id="rId5" Type="http://schemas.openxmlformats.org/officeDocument/2006/relationships/hyperlink" Target="http://www.qlc.gr/?section=1804&amp;language=el_GR" TargetMode="External"/><Relationship Id="rId10" Type="http://schemas.openxmlformats.org/officeDocument/2006/relationships/hyperlink" Target="http://www.qlc.gr/?section=1814&amp;language=el_GR" TargetMode="External"/><Relationship Id="rId4" Type="http://schemas.openxmlformats.org/officeDocument/2006/relationships/hyperlink" Target="http://www.qlc.gr/?section=1803&amp;language=el_GR" TargetMode="External"/><Relationship Id="rId9" Type="http://schemas.openxmlformats.org/officeDocument/2006/relationships/hyperlink" Target="http://www.qlc.gr/?section=1813&amp;language=el_G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msc.or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hyperlink" Target="http://www.qlc.gr/?section=1799&amp;language=el_GR" TargetMode="External"/><Relationship Id="rId3" Type="http://schemas.openxmlformats.org/officeDocument/2006/relationships/hyperlink" Target="http://www.qlc.gr/?section=1795&amp;language=el_GR" TargetMode="External"/><Relationship Id="rId7" Type="http://schemas.openxmlformats.org/officeDocument/2006/relationships/hyperlink" Target="http://www.qlc.gr/?section=1798&amp;language=el_GR" TargetMode="External"/><Relationship Id="rId12" Type="http://schemas.openxmlformats.org/officeDocument/2006/relationships/hyperlink" Target="http://www.qlc.gr/?section=1811&amp;language=el_GR" TargetMode="External"/><Relationship Id="rId2" Type="http://schemas.openxmlformats.org/officeDocument/2006/relationships/hyperlink" Target="http://www.qlc.gr/?section=1794&amp;language=el_GR" TargetMode="External"/><Relationship Id="rId1" Type="http://schemas.openxmlformats.org/officeDocument/2006/relationships/slideLayout" Target="../slideLayouts/slideLayout2.xml"/><Relationship Id="rId6" Type="http://schemas.openxmlformats.org/officeDocument/2006/relationships/hyperlink" Target="http://www.qlc.gr/?section=1797&amp;language=el_GR" TargetMode="External"/><Relationship Id="rId11" Type="http://schemas.openxmlformats.org/officeDocument/2006/relationships/hyperlink" Target="http://www.qlc.gr/?section=1810&amp;language=el_GR" TargetMode="External"/><Relationship Id="rId5" Type="http://schemas.openxmlformats.org/officeDocument/2006/relationships/hyperlink" Target="http://www.qlc.gr/?section=1829&amp;language=el_GR" TargetMode="External"/><Relationship Id="rId10" Type="http://schemas.openxmlformats.org/officeDocument/2006/relationships/hyperlink" Target="http://www.qlc.gr/?section=1809&amp;language=el_GR" TargetMode="External"/><Relationship Id="rId4" Type="http://schemas.openxmlformats.org/officeDocument/2006/relationships/hyperlink" Target="http://www.qlc.gr/?section=1796&amp;language=el_GR" TargetMode="External"/><Relationship Id="rId9" Type="http://schemas.openxmlformats.org/officeDocument/2006/relationships/hyperlink" Target="http://www.qlc.gr/?section=1808&amp;language=el_G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qlc.gr/?section=1794&amp;language=el_GR"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qlc.gr/?section=1808&amp;language=el_GR"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216241" y="344557"/>
            <a:ext cx="10528915" cy="1470992"/>
          </a:xfrm>
        </p:spPr>
        <p:txBody>
          <a:bodyPr>
            <a:normAutofit fontScale="90000"/>
          </a:bodyPr>
          <a:lstStyle/>
          <a:p>
            <a:pPr algn="ctr"/>
            <a:r>
              <a:rPr lang="el-GR" dirty="0" smtClean="0"/>
              <a:t>ISO – </a:t>
            </a:r>
            <a:r>
              <a:rPr lang="en-US" dirty="0" smtClean="0"/>
              <a:t>CE- </a:t>
            </a:r>
            <a:r>
              <a:rPr lang="el-GR" dirty="0"/>
              <a:t> ΟΙΚΟΛΟΓΙΚΑ ΣΗΜΑΤΑ</a:t>
            </a:r>
            <a:endParaRPr lang="en-US" dirty="0"/>
          </a:p>
        </p:txBody>
      </p:sp>
      <p:sp>
        <p:nvSpPr>
          <p:cNvPr id="3" name="Υπότιτλος 2"/>
          <p:cNvSpPr>
            <a:spLocks noGrp="1"/>
          </p:cNvSpPr>
          <p:nvPr>
            <p:ph type="subTitle" idx="1"/>
          </p:nvPr>
        </p:nvSpPr>
        <p:spPr>
          <a:xfrm>
            <a:off x="1524000" y="4996070"/>
            <a:ext cx="9144000" cy="1417982"/>
          </a:xfrm>
        </p:spPr>
        <p:txBody>
          <a:bodyPr>
            <a:normAutofit/>
          </a:bodyPr>
          <a:lstStyle/>
          <a:p>
            <a:endParaRPr lang="el-GR" dirty="0" smtClean="0"/>
          </a:p>
          <a:p>
            <a:pPr algn="ctr"/>
            <a:r>
              <a:rPr lang="el-GR" b="1" dirty="0" smtClean="0"/>
              <a:t>ΑΙΔΙΝΙΔΗΣ ΕΥΣΤΡΑΤΙΟΣ</a:t>
            </a:r>
          </a:p>
          <a:p>
            <a:pPr algn="ctr"/>
            <a:r>
              <a:rPr lang="el-GR" b="1" dirty="0" smtClean="0"/>
              <a:t>ΙΟΥΝΙΟΣ 2019</a:t>
            </a:r>
            <a:endParaRPr lang="en-US" b="1" dirty="0"/>
          </a:p>
        </p:txBody>
      </p:sp>
      <p:pic>
        <p:nvPicPr>
          <p:cNvPr id="4" name="Εικόνα 3"/>
          <p:cNvPicPr>
            <a:picLocks noChangeAspect="1"/>
          </p:cNvPicPr>
          <p:nvPr/>
        </p:nvPicPr>
        <p:blipFill>
          <a:blip r:embed="rId2"/>
          <a:stretch>
            <a:fillRect/>
          </a:stretch>
        </p:blipFill>
        <p:spPr>
          <a:xfrm>
            <a:off x="3627525" y="2142895"/>
            <a:ext cx="5944115" cy="2853175"/>
          </a:xfrm>
          <a:prstGeom prst="rect">
            <a:avLst/>
          </a:prstGeom>
        </p:spPr>
      </p:pic>
    </p:spTree>
    <p:extLst>
      <p:ext uri="{BB962C8B-B14F-4D97-AF65-F5344CB8AC3E}">
        <p14:creationId xmlns:p14="http://schemas.microsoft.com/office/powerpoint/2010/main" val="1661125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85530"/>
            <a:ext cx="10515600" cy="768628"/>
          </a:xfrm>
        </p:spPr>
        <p:txBody>
          <a:bodyPr>
            <a:normAutofit/>
          </a:bodyPr>
          <a:lstStyle/>
          <a:p>
            <a:pPr algn="ctr"/>
            <a:r>
              <a:rPr lang="el-GR" b="1" dirty="0" smtClean="0"/>
              <a:t>Η σήμανση CE</a:t>
            </a:r>
            <a:endParaRPr lang="en-US" b="1" dirty="0"/>
          </a:p>
        </p:txBody>
      </p:sp>
      <p:sp>
        <p:nvSpPr>
          <p:cNvPr id="3" name="Θέση περιεχομένου 2"/>
          <p:cNvSpPr>
            <a:spLocks noGrp="1"/>
          </p:cNvSpPr>
          <p:nvPr>
            <p:ph idx="1"/>
          </p:nvPr>
        </p:nvSpPr>
        <p:spPr>
          <a:xfrm>
            <a:off x="1550504" y="1113182"/>
            <a:ext cx="10230679" cy="5486401"/>
          </a:xfrm>
        </p:spPr>
        <p:txBody>
          <a:bodyPr>
            <a:normAutofit/>
          </a:bodyPr>
          <a:lstStyle/>
          <a:p>
            <a:r>
              <a:rPr lang="el-GR" dirty="0"/>
              <a:t>Η σήμανση CE </a:t>
            </a:r>
            <a:r>
              <a:rPr lang="el-GR" b="1" dirty="0"/>
              <a:t>δηλώνει ότι ένα προϊόν είναι σύμφωνο με τη νομοθεσία της ΕΕ </a:t>
            </a:r>
            <a:r>
              <a:rPr lang="el-GR" dirty="0"/>
              <a:t>και, κατά συνέπεια, μπορεί να κυκλοφορεί ελεύθερα εντός της ευρωπαϊκής αγοράς. </a:t>
            </a:r>
            <a:endParaRPr lang="el-GR" dirty="0" smtClean="0"/>
          </a:p>
          <a:p>
            <a:r>
              <a:rPr lang="el-GR" dirty="0" smtClean="0"/>
              <a:t>Με </a:t>
            </a:r>
            <a:r>
              <a:rPr lang="el-GR" dirty="0"/>
              <a:t>την τοποθέτηση του σήματος CE σε ένα προϊόν, ο κατασκευαστής δηλώνει, με δική του ευθύνη, ότι το προϊόν ικανοποιεί όλες τις νομικές απαιτήσεις σχετικά με τη σήμανση CE, και συνεπώς </a:t>
            </a:r>
            <a:r>
              <a:rPr lang="el-GR" b="1" dirty="0"/>
              <a:t>μπορεί να πωληθεί σε όλο τον Ευρωπαϊκό Οικονομικό Χώρο </a:t>
            </a:r>
            <a:r>
              <a:rPr lang="el-GR" dirty="0"/>
              <a:t>(ΕΟΧ, τα 28 κράτη μέλη της ΕΕ και οι χώρες της Ευρωπαϊκής Ζώνης Ελεύθερων Συναλλαγών (ΕΖΕΣ), δηλαδή η Ισλανδία, η Νορβηγία και το Λιχτενστάιν). Το ίδιο ισχύει και για τα προϊόντα που κατασκευάζονται σε άλλες χώρες και πωλούνται στον ΕΟΧ.</a:t>
            </a:r>
          </a:p>
          <a:p>
            <a:r>
              <a:rPr lang="el-GR" dirty="0"/>
              <a:t>Ωστόσο, δεν απαιτείται για όλα τα προϊόντα να φέρουν το σήμα CE, αλλά μόνον οι κατηγορίες προϊόντων που αναφέρονται στις οδηγίες της ΕΕ για τη σήμανση CE.</a:t>
            </a:r>
          </a:p>
          <a:p>
            <a:r>
              <a:rPr lang="el-GR" b="1" dirty="0"/>
              <a:t>Η σήμανση CE δεν δηλώνει ότι ένα προϊόν κατασκευάστηκε στον ΕΟΧ</a:t>
            </a:r>
            <a:r>
              <a:rPr lang="el-GR" dirty="0"/>
              <a:t>, αλλά απλά ότι το προϊόν έχει αξιολογηθεί προτού κυκλοφορήσει στην αγορά και </a:t>
            </a:r>
            <a:r>
              <a:rPr lang="el-GR" b="1" dirty="0"/>
              <a:t>συνεπώς ικανοποιεί τις ισχύουσες νομοθετικές απαιτήσεις (π.χ. εναρμονισμένο επίπεδο ασφάλειας</a:t>
            </a:r>
            <a:r>
              <a:rPr lang="el-GR" dirty="0"/>
              <a:t>) που επιτρέπουν την πώλησή του σε αυτή την αγορά. </a:t>
            </a:r>
            <a:endParaRPr lang="el-GR" dirty="0" smtClean="0"/>
          </a:p>
          <a:p>
            <a:r>
              <a:rPr lang="el-GR" b="1" dirty="0"/>
              <a:t>Η Σήμανση </a:t>
            </a:r>
            <a:r>
              <a:rPr lang="en-US" b="1" dirty="0"/>
              <a:t>CE</a:t>
            </a:r>
            <a:r>
              <a:rPr lang="el-GR" b="1" dirty="0"/>
              <a:t> δεν είναι σήμα προέλευσης, ούτε σήμα ποιότητας.</a:t>
            </a:r>
            <a:endParaRPr lang="en-US" dirty="0"/>
          </a:p>
          <a:p>
            <a:r>
              <a:rPr lang="el-GR" dirty="0"/>
              <a:t>Η Σήμανση </a:t>
            </a:r>
            <a:r>
              <a:rPr lang="en-US" dirty="0"/>
              <a:t>CE</a:t>
            </a:r>
            <a:r>
              <a:rPr lang="el-GR" dirty="0"/>
              <a:t> είναι η δήλωση πιστότητας στα ελάχιστα επίπεδα επιδόσεων που δηλώνονται από τον </a:t>
            </a:r>
            <a:r>
              <a:rPr lang="el-GR" dirty="0" smtClean="0"/>
              <a:t>κατασκευαστή</a:t>
            </a:r>
            <a:endParaRPr lang="el-GR" dirty="0"/>
          </a:p>
        </p:txBody>
      </p:sp>
    </p:spTree>
    <p:extLst>
      <p:ext uri="{BB962C8B-B14F-4D97-AF65-F5344CB8AC3E}">
        <p14:creationId xmlns:p14="http://schemas.microsoft.com/office/powerpoint/2010/main" val="3996219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10817" y="0"/>
            <a:ext cx="11648661" cy="954158"/>
          </a:xfrm>
        </p:spPr>
        <p:txBody>
          <a:bodyPr>
            <a:normAutofit fontScale="90000"/>
          </a:bodyPr>
          <a:lstStyle/>
          <a:p>
            <a:pPr algn="ctr"/>
            <a:r>
              <a:rPr lang="en-US" dirty="0" smtClean="0"/>
              <a:t>C.E.</a:t>
            </a:r>
            <a:r>
              <a:rPr lang="el-GR" dirty="0" smtClean="0"/>
              <a:t> </a:t>
            </a:r>
            <a:r>
              <a:rPr lang="en-US" b="1" dirty="0"/>
              <a:t>Conformit</a:t>
            </a:r>
            <a:r>
              <a:rPr lang="el-GR" b="1" dirty="0"/>
              <a:t>é </a:t>
            </a:r>
            <a:r>
              <a:rPr lang="en-US" b="1" dirty="0"/>
              <a:t>Europ</a:t>
            </a:r>
            <a:r>
              <a:rPr lang="el-GR" b="1" dirty="0"/>
              <a:t>é</a:t>
            </a:r>
            <a:r>
              <a:rPr lang="en-US" b="1" dirty="0" smtClean="0"/>
              <a:t>enne</a:t>
            </a:r>
            <a:r>
              <a:rPr lang="en-US" dirty="0"/>
              <a:t> </a:t>
            </a:r>
            <a:r>
              <a:rPr lang="el-GR" b="1" dirty="0" smtClean="0"/>
              <a:t>Ευρωπαϊκή </a:t>
            </a:r>
            <a:r>
              <a:rPr lang="el-GR" b="1" dirty="0"/>
              <a:t>Συμμόρφωση</a:t>
            </a:r>
            <a:endParaRPr lang="en-US" dirty="0"/>
          </a:p>
        </p:txBody>
      </p:sp>
      <p:pic>
        <p:nvPicPr>
          <p:cNvPr id="4" name="Θέση περιεχομένου 3" descr="ÎÏÎ¿ÏÎ­Î»ÎµÏÎ¼Î± ÎµÎ¹ÎºÏÎ½Î±Ï Î³Î¹Î± ce certificate map countrie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5044" y="954158"/>
            <a:ext cx="11260206" cy="5632172"/>
          </a:xfrm>
          <a:prstGeom prst="rect">
            <a:avLst/>
          </a:prstGeom>
          <a:noFill/>
          <a:ln>
            <a:noFill/>
          </a:ln>
        </p:spPr>
      </p:pic>
    </p:spTree>
    <p:extLst>
      <p:ext uri="{BB962C8B-B14F-4D97-AF65-F5344CB8AC3E}">
        <p14:creationId xmlns:p14="http://schemas.microsoft.com/office/powerpoint/2010/main" val="966447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589032"/>
          </a:xfrm>
        </p:spPr>
        <p:txBody>
          <a:bodyPr>
            <a:normAutofit fontScale="90000"/>
          </a:bodyPr>
          <a:lstStyle/>
          <a:p>
            <a:pPr algn="ctr"/>
            <a:r>
              <a:rPr lang="el-GR" b="1" dirty="0" smtClean="0"/>
              <a:t>Πλαστή σήμανση  </a:t>
            </a:r>
            <a:r>
              <a:rPr lang="en-US" b="1" dirty="0" smtClean="0"/>
              <a:t>CE</a:t>
            </a:r>
            <a:endParaRPr lang="en-US" b="1" dirty="0"/>
          </a:p>
        </p:txBody>
      </p:sp>
      <p:pic>
        <p:nvPicPr>
          <p:cNvPr id="4" name="Θέση περιεχομένου 3"/>
          <p:cNvPicPr>
            <a:picLocks noGrp="1" noChangeAspect="1"/>
          </p:cNvPicPr>
          <p:nvPr>
            <p:ph idx="1"/>
          </p:nvPr>
        </p:nvPicPr>
        <p:blipFill>
          <a:blip r:embed="rId2"/>
          <a:stretch>
            <a:fillRect/>
          </a:stretch>
        </p:blipFill>
        <p:spPr>
          <a:xfrm>
            <a:off x="3021497" y="1216024"/>
            <a:ext cx="8613912" cy="5334902"/>
          </a:xfrm>
          <a:prstGeom prst="rect">
            <a:avLst/>
          </a:prstGeom>
        </p:spPr>
      </p:pic>
    </p:spTree>
    <p:extLst>
      <p:ext uri="{BB962C8B-B14F-4D97-AF65-F5344CB8AC3E}">
        <p14:creationId xmlns:p14="http://schemas.microsoft.com/office/powerpoint/2010/main" val="2209042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92925" y="145774"/>
            <a:ext cx="8911687" cy="808383"/>
          </a:xfrm>
        </p:spPr>
        <p:txBody>
          <a:bodyPr/>
          <a:lstStyle/>
          <a:p>
            <a:pPr algn="ctr"/>
            <a:r>
              <a:rPr lang="el-GR" b="1" dirty="0" smtClean="0"/>
              <a:t>Πλαστή σήμανση   </a:t>
            </a:r>
            <a:r>
              <a:rPr lang="en-US" b="1" dirty="0"/>
              <a:t>CE</a:t>
            </a:r>
          </a:p>
        </p:txBody>
      </p:sp>
      <p:pic>
        <p:nvPicPr>
          <p:cNvPr id="4" name="Θέση περιεχομένου 3"/>
          <p:cNvPicPr>
            <a:picLocks noGrp="1" noChangeAspect="1"/>
          </p:cNvPicPr>
          <p:nvPr>
            <p:ph idx="1"/>
          </p:nvPr>
        </p:nvPicPr>
        <p:blipFill>
          <a:blip r:embed="rId2"/>
          <a:stretch>
            <a:fillRect/>
          </a:stretch>
        </p:blipFill>
        <p:spPr>
          <a:xfrm>
            <a:off x="1828800" y="1444097"/>
            <a:ext cx="9524999" cy="5140842"/>
          </a:xfrm>
          <a:prstGeom prst="rect">
            <a:avLst/>
          </a:prstGeom>
        </p:spPr>
      </p:pic>
    </p:spTree>
    <p:extLst>
      <p:ext uri="{BB962C8B-B14F-4D97-AF65-F5344CB8AC3E}">
        <p14:creationId xmlns:p14="http://schemas.microsoft.com/office/powerpoint/2010/main" val="2886518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32522"/>
            <a:ext cx="10515600" cy="530087"/>
          </a:xfrm>
        </p:spPr>
        <p:txBody>
          <a:bodyPr>
            <a:normAutofit fontScale="90000"/>
          </a:bodyPr>
          <a:lstStyle/>
          <a:p>
            <a:pPr algn="ctr"/>
            <a:r>
              <a:rPr lang="en-US" dirty="0" smtClean="0"/>
              <a:t>CE marking </a:t>
            </a:r>
            <a:r>
              <a:rPr lang="el-GR" dirty="0" smtClean="0"/>
              <a:t>για προϊόντα ξύλου</a:t>
            </a:r>
            <a:endParaRPr lang="en-US" dirty="0"/>
          </a:p>
        </p:txBody>
      </p:sp>
      <p:pic>
        <p:nvPicPr>
          <p:cNvPr id="4" name="Θέση περιεχομένου 3"/>
          <p:cNvPicPr>
            <a:picLocks noGrp="1" noChangeAspect="1"/>
          </p:cNvPicPr>
          <p:nvPr>
            <p:ph idx="1"/>
          </p:nvPr>
        </p:nvPicPr>
        <p:blipFill>
          <a:blip r:embed="rId2"/>
          <a:stretch>
            <a:fillRect/>
          </a:stretch>
        </p:blipFill>
        <p:spPr>
          <a:xfrm>
            <a:off x="2345635" y="781878"/>
            <a:ext cx="9289774" cy="5936974"/>
          </a:xfrm>
          <a:prstGeom prst="rect">
            <a:avLst/>
          </a:prstGeom>
        </p:spPr>
      </p:pic>
    </p:spTree>
    <p:extLst>
      <p:ext uri="{BB962C8B-B14F-4D97-AF65-F5344CB8AC3E}">
        <p14:creationId xmlns:p14="http://schemas.microsoft.com/office/powerpoint/2010/main" val="3181661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45775"/>
            <a:ext cx="10515600" cy="649356"/>
          </a:xfrm>
        </p:spPr>
        <p:txBody>
          <a:bodyPr>
            <a:normAutofit/>
          </a:bodyPr>
          <a:lstStyle/>
          <a:p>
            <a:pPr algn="ctr"/>
            <a:r>
              <a:rPr lang="en-US" dirty="0"/>
              <a:t>CE marking </a:t>
            </a:r>
            <a:r>
              <a:rPr lang="el-GR" dirty="0"/>
              <a:t>για προϊόντα ξύλου</a:t>
            </a:r>
            <a:endParaRPr lang="en-US" dirty="0"/>
          </a:p>
        </p:txBody>
      </p:sp>
      <p:pic>
        <p:nvPicPr>
          <p:cNvPr id="4" name="Θέση περιεχομένου 3"/>
          <p:cNvPicPr>
            <a:picLocks noGrp="1" noChangeAspect="1"/>
          </p:cNvPicPr>
          <p:nvPr>
            <p:ph idx="1"/>
          </p:nvPr>
        </p:nvPicPr>
        <p:blipFill>
          <a:blip r:embed="rId2"/>
          <a:stretch>
            <a:fillRect/>
          </a:stretch>
        </p:blipFill>
        <p:spPr>
          <a:xfrm>
            <a:off x="2292625" y="795131"/>
            <a:ext cx="9316278" cy="5812302"/>
          </a:xfrm>
          <a:prstGeom prst="rect">
            <a:avLst/>
          </a:prstGeom>
        </p:spPr>
      </p:pic>
    </p:spTree>
    <p:extLst>
      <p:ext uri="{BB962C8B-B14F-4D97-AF65-F5344CB8AC3E}">
        <p14:creationId xmlns:p14="http://schemas.microsoft.com/office/powerpoint/2010/main" val="3269765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92766"/>
            <a:ext cx="10515600" cy="609599"/>
          </a:xfrm>
        </p:spPr>
        <p:txBody>
          <a:bodyPr>
            <a:normAutofit fontScale="90000"/>
          </a:bodyPr>
          <a:lstStyle/>
          <a:p>
            <a:pPr algn="ctr"/>
            <a:r>
              <a:rPr lang="en-US" dirty="0"/>
              <a:t>CE marking </a:t>
            </a:r>
            <a:r>
              <a:rPr lang="el-GR" dirty="0"/>
              <a:t>για προϊόντα ξύλου</a:t>
            </a:r>
            <a:endParaRPr lang="en-US" dirty="0"/>
          </a:p>
        </p:txBody>
      </p:sp>
      <p:pic>
        <p:nvPicPr>
          <p:cNvPr id="4" name="Θέση περιεχομένου 3"/>
          <p:cNvPicPr>
            <a:picLocks noGrp="1" noChangeAspect="1"/>
          </p:cNvPicPr>
          <p:nvPr>
            <p:ph idx="1"/>
          </p:nvPr>
        </p:nvPicPr>
        <p:blipFill>
          <a:blip r:embed="rId2"/>
          <a:stretch>
            <a:fillRect/>
          </a:stretch>
        </p:blipFill>
        <p:spPr>
          <a:xfrm>
            <a:off x="2217668" y="861391"/>
            <a:ext cx="9770994" cy="5856567"/>
          </a:xfrm>
          <a:prstGeom prst="rect">
            <a:avLst/>
          </a:prstGeom>
        </p:spPr>
      </p:pic>
    </p:spTree>
    <p:extLst>
      <p:ext uri="{BB962C8B-B14F-4D97-AF65-F5344CB8AC3E}">
        <p14:creationId xmlns:p14="http://schemas.microsoft.com/office/powerpoint/2010/main" val="1968167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45774"/>
            <a:ext cx="6423991" cy="848140"/>
          </a:xfrm>
        </p:spPr>
        <p:txBody>
          <a:bodyPr>
            <a:normAutofit/>
          </a:bodyPr>
          <a:lstStyle/>
          <a:p>
            <a:r>
              <a:rPr lang="el-GR" dirty="0" smtClean="0"/>
              <a:t>Συστήματα επιβεβαίωσης</a:t>
            </a:r>
            <a:endParaRPr lang="en-US" dirty="0"/>
          </a:p>
        </p:txBody>
      </p:sp>
      <p:sp>
        <p:nvSpPr>
          <p:cNvPr id="3" name="Θέση περιεχομένου 2"/>
          <p:cNvSpPr>
            <a:spLocks noGrp="1"/>
          </p:cNvSpPr>
          <p:nvPr>
            <p:ph idx="1"/>
          </p:nvPr>
        </p:nvSpPr>
        <p:spPr>
          <a:xfrm>
            <a:off x="8335618" y="365127"/>
            <a:ext cx="3511826" cy="5903152"/>
          </a:xfrm>
        </p:spPr>
        <p:txBody>
          <a:bodyPr>
            <a:normAutofit lnSpcReduction="10000"/>
          </a:bodyPr>
          <a:lstStyle/>
          <a:p>
            <a:r>
              <a:rPr lang="el-GR" b="1" dirty="0"/>
              <a:t>Τα συστήματα 1+ και 1</a:t>
            </a:r>
            <a:r>
              <a:rPr lang="el-GR" dirty="0"/>
              <a:t> αφορούν πιστοποίηση </a:t>
            </a:r>
            <a:r>
              <a:rPr lang="el-GR" dirty="0" smtClean="0"/>
              <a:t>συμμόρφωσης </a:t>
            </a:r>
            <a:r>
              <a:rPr lang="el-GR" dirty="0"/>
              <a:t>προϊόντος, </a:t>
            </a:r>
            <a:endParaRPr lang="en-US" dirty="0"/>
          </a:p>
          <a:p>
            <a:r>
              <a:rPr lang="el-GR" b="1" dirty="0"/>
              <a:t>τα συστήματα 2+ και 2</a:t>
            </a:r>
            <a:r>
              <a:rPr lang="el-GR" dirty="0"/>
              <a:t> αφορούν πιστοποίηση του (συστήματος) ελέγχου της παραγωγής στο εργοστάσιο, </a:t>
            </a:r>
            <a:endParaRPr lang="en-US" dirty="0"/>
          </a:p>
          <a:p>
            <a:r>
              <a:rPr lang="el-GR" b="1" dirty="0"/>
              <a:t>το σύστημα 3</a:t>
            </a:r>
            <a:r>
              <a:rPr lang="el-GR" dirty="0"/>
              <a:t> αφορά την πραγματοποίηση των προδιαγραφόμενων δοκιμών από εργαστήριο δοκιμών, </a:t>
            </a:r>
            <a:endParaRPr lang="en-US" dirty="0"/>
          </a:p>
          <a:p>
            <a:r>
              <a:rPr lang="el-GR" b="1" dirty="0"/>
              <a:t>το σύστημα 4</a:t>
            </a:r>
            <a:r>
              <a:rPr lang="el-GR" dirty="0"/>
              <a:t> επαφίεται στον ίδιο τον κατασκευαστή να ελέγχει την ορθότητα της αρχικής δοκιμής τύπου και του ελέγχου της παραγωγής στο εργοστάσιο (δεν πιστοποιείται</a:t>
            </a:r>
            <a:r>
              <a:rPr lang="el-GR" dirty="0" smtClean="0"/>
              <a:t>).</a:t>
            </a:r>
            <a:endParaRPr lang="en-US" dirty="0"/>
          </a:p>
        </p:txBody>
      </p:sp>
      <p:pic>
        <p:nvPicPr>
          <p:cNvPr id="4" name="Εικόνα 3"/>
          <p:cNvPicPr>
            <a:picLocks noChangeAspect="1"/>
          </p:cNvPicPr>
          <p:nvPr/>
        </p:nvPicPr>
        <p:blipFill>
          <a:blip r:embed="rId2"/>
          <a:stretch>
            <a:fillRect/>
          </a:stretch>
        </p:blipFill>
        <p:spPr>
          <a:xfrm>
            <a:off x="424070" y="836793"/>
            <a:ext cx="8048000" cy="5707875"/>
          </a:xfrm>
          <a:prstGeom prst="rect">
            <a:avLst/>
          </a:prstGeom>
        </p:spPr>
      </p:pic>
    </p:spTree>
    <p:extLst>
      <p:ext uri="{BB962C8B-B14F-4D97-AF65-F5344CB8AC3E}">
        <p14:creationId xmlns:p14="http://schemas.microsoft.com/office/powerpoint/2010/main" val="1954152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50505" y="198783"/>
            <a:ext cx="7262191" cy="829123"/>
          </a:xfrm>
        </p:spPr>
        <p:txBody>
          <a:bodyPr/>
          <a:lstStyle/>
          <a:p>
            <a:pPr algn="ctr"/>
            <a:r>
              <a:rPr lang="el-GR" b="1" dirty="0" smtClean="0"/>
              <a:t>Ανακύκλωση</a:t>
            </a:r>
            <a:endParaRPr lang="en-US" dirty="0"/>
          </a:p>
        </p:txBody>
      </p:sp>
      <p:pic>
        <p:nvPicPr>
          <p:cNvPr id="5" name="Θέση περιεχομένου 4"/>
          <p:cNvPicPr>
            <a:picLocks noGrp="1" noChangeAspect="1"/>
          </p:cNvPicPr>
          <p:nvPr>
            <p:ph idx="1"/>
          </p:nvPr>
        </p:nvPicPr>
        <p:blipFill>
          <a:blip r:embed="rId2"/>
          <a:stretch>
            <a:fillRect/>
          </a:stretch>
        </p:blipFill>
        <p:spPr>
          <a:xfrm>
            <a:off x="8622048" y="240755"/>
            <a:ext cx="2748317" cy="2820168"/>
          </a:xfrm>
          <a:prstGeom prst="rect">
            <a:avLst/>
          </a:prstGeom>
        </p:spPr>
      </p:pic>
      <p:pic>
        <p:nvPicPr>
          <p:cNvPr id="4" name="Εικόνα 3" descr="http://www.oikologos.gr/images/stories/greenaction/Oikologiki_Simansi/clip_image002_0001.jpg"/>
          <p:cNvPicPr/>
          <p:nvPr/>
        </p:nvPicPr>
        <p:blipFill>
          <a:blip r:embed="rId3">
            <a:extLst>
              <a:ext uri="{28A0092B-C50C-407E-A947-70E740481C1C}">
                <a14:useLocalDpi xmlns:a14="http://schemas.microsoft.com/office/drawing/2010/main" val="0"/>
              </a:ext>
            </a:extLst>
          </a:blip>
          <a:srcRect/>
          <a:stretch>
            <a:fillRect/>
          </a:stretch>
        </p:blipFill>
        <p:spPr bwMode="auto">
          <a:xfrm>
            <a:off x="2994992" y="913723"/>
            <a:ext cx="2352119" cy="2359400"/>
          </a:xfrm>
          <a:prstGeom prst="rect">
            <a:avLst/>
          </a:prstGeom>
          <a:noFill/>
          <a:ln>
            <a:noFill/>
          </a:ln>
        </p:spPr>
      </p:pic>
      <p:sp>
        <p:nvSpPr>
          <p:cNvPr id="6" name="Ορθογώνιο 5"/>
          <p:cNvSpPr/>
          <p:nvPr/>
        </p:nvSpPr>
        <p:spPr>
          <a:xfrm>
            <a:off x="1855304" y="3485322"/>
            <a:ext cx="10018643" cy="3108543"/>
          </a:xfrm>
          <a:prstGeom prst="rect">
            <a:avLst/>
          </a:prstGeom>
        </p:spPr>
        <p:txBody>
          <a:bodyPr wrap="square">
            <a:spAutoFit/>
          </a:bodyPr>
          <a:lstStyle/>
          <a:p>
            <a:r>
              <a:rPr lang="el-GR" sz="2800" dirty="0" smtClean="0"/>
              <a:t>Δύο είναι τα πιο κοινά σύμβολα που χρησιμοποιούνται για να δείξουν ότι οι συσκευασίες προέρχονται από ανακυκλώσιμα υλικά . Αυτά είναι </a:t>
            </a:r>
          </a:p>
          <a:p>
            <a:pPr marL="285750" indent="-285750">
              <a:buFont typeface="Arial" panose="020B0604020202020204" pitchFamily="34" charset="0"/>
              <a:buChar char="•"/>
            </a:pPr>
            <a:r>
              <a:rPr lang="el-GR" sz="2800" b="1" dirty="0" smtClean="0"/>
              <a:t>τα τρία βέλη </a:t>
            </a:r>
            <a:r>
              <a:rPr lang="el-GR" sz="2800" dirty="0" smtClean="0"/>
              <a:t>βασισμένα στην   </a:t>
            </a:r>
            <a:r>
              <a:rPr lang="el-GR" sz="2800" b="1" dirty="0" smtClean="0"/>
              <a:t>κορδέλα του Μ</a:t>
            </a:r>
            <a:r>
              <a:rPr lang="el-GR" sz="2800" b="1" dirty="0"/>
              <a:t>έ</a:t>
            </a:r>
            <a:r>
              <a:rPr lang="el-GR" sz="2800" b="1" dirty="0" smtClean="0"/>
              <a:t>μπιους </a:t>
            </a:r>
            <a:r>
              <a:rPr lang="el-GR" sz="2800" dirty="0" smtClean="0"/>
              <a:t>και </a:t>
            </a:r>
          </a:p>
          <a:p>
            <a:pPr marL="285750" indent="-285750">
              <a:buFont typeface="Arial" panose="020B0604020202020204" pitchFamily="34" charset="0"/>
              <a:buChar char="•"/>
            </a:pPr>
            <a:r>
              <a:rPr lang="el-GR" sz="2800" b="1" dirty="0" smtClean="0"/>
              <a:t>η πράσινη βούλα </a:t>
            </a:r>
            <a:r>
              <a:rPr lang="el-GR" sz="2800" dirty="0" smtClean="0"/>
              <a:t>με τα </a:t>
            </a:r>
            <a:r>
              <a:rPr lang="el-GR" sz="2800" b="1" dirty="0" smtClean="0"/>
              <a:t>δυο βέλη της Ευρωπαϊκής Ένωσης.</a:t>
            </a:r>
            <a:endParaRPr lang="en-US" sz="2800" b="1" dirty="0"/>
          </a:p>
        </p:txBody>
      </p:sp>
    </p:spTree>
    <p:extLst>
      <p:ext uri="{BB962C8B-B14F-4D97-AF65-F5344CB8AC3E}">
        <p14:creationId xmlns:p14="http://schemas.microsoft.com/office/powerpoint/2010/main" val="3326461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92925" y="265044"/>
            <a:ext cx="8911687" cy="901148"/>
          </a:xfrm>
        </p:spPr>
        <p:txBody>
          <a:bodyPr/>
          <a:lstStyle/>
          <a:p>
            <a:pPr algn="ctr"/>
            <a:r>
              <a:rPr lang="el-GR" b="1" dirty="0" smtClean="0"/>
              <a:t>Οικολογική σήμανση-«οικοσήματα</a:t>
            </a:r>
            <a:r>
              <a:rPr lang="el-GR" b="1" dirty="0"/>
              <a:t>» </a:t>
            </a:r>
            <a:endParaRPr lang="en-US" b="1" dirty="0"/>
          </a:p>
        </p:txBody>
      </p:sp>
      <p:sp>
        <p:nvSpPr>
          <p:cNvPr id="3" name="Θέση περιεχομένου 2"/>
          <p:cNvSpPr>
            <a:spLocks noGrp="1"/>
          </p:cNvSpPr>
          <p:nvPr>
            <p:ph idx="1"/>
          </p:nvPr>
        </p:nvSpPr>
        <p:spPr>
          <a:xfrm>
            <a:off x="1603513" y="1166192"/>
            <a:ext cx="10376452" cy="5579165"/>
          </a:xfrm>
        </p:spPr>
        <p:txBody>
          <a:bodyPr>
            <a:noAutofit/>
          </a:bodyPr>
          <a:lstStyle/>
          <a:p>
            <a:pPr fontAlgn="base"/>
            <a:r>
              <a:rPr lang="el-GR" sz="2400" b="1" dirty="0"/>
              <a:t>Τι είναι τα Οικοσήματα;</a:t>
            </a:r>
          </a:p>
          <a:p>
            <a:pPr fontAlgn="base"/>
            <a:r>
              <a:rPr lang="el-GR" sz="2400" dirty="0"/>
              <a:t>Τα </a:t>
            </a:r>
            <a:r>
              <a:rPr lang="el-GR" sz="2400" b="1" dirty="0"/>
              <a:t>οικολογικά σήματα</a:t>
            </a:r>
            <a:r>
              <a:rPr lang="el-GR" sz="2400" dirty="0"/>
              <a:t> ή οικοσήματα </a:t>
            </a:r>
            <a:r>
              <a:rPr lang="el-GR" sz="2400" b="1" dirty="0"/>
              <a:t>(ecolabels</a:t>
            </a:r>
            <a:r>
              <a:rPr lang="el-GR" sz="2400" dirty="0"/>
              <a:t>) είναι εργαλεία για την ενημέρωση είτε των εταιρικών πελατών (B2B), είτε του τελικού καταναλωτή (B2C), για τις περιβαλλοντικές –και όχι μόνον- επιδόσεις προϊόντων και υπηρεσιών.</a:t>
            </a:r>
          </a:p>
          <a:p>
            <a:pPr fontAlgn="base"/>
            <a:r>
              <a:rPr lang="el-GR" sz="2400" dirty="0"/>
              <a:t>Η πιστοποίηση ή απόκτηση ενός οικοσήματος αποτελεί διεθνώς μια βέλτιστη πρακτική καινοτομίας, διαφοροποίησης και ανταγωνιστικότητας.</a:t>
            </a:r>
          </a:p>
          <a:p>
            <a:pPr fontAlgn="base"/>
            <a:r>
              <a:rPr lang="el-GR" sz="2400" dirty="0"/>
              <a:t>Σε καιρό οικονομικής κρίσης, τα οικοσήματα αποτελούν, για μια </a:t>
            </a:r>
            <a:r>
              <a:rPr lang="el-GR" sz="2400" b="1" dirty="0"/>
              <a:t>ελληνική επιχείρηση</a:t>
            </a:r>
            <a:r>
              <a:rPr lang="el-GR" sz="2400" dirty="0"/>
              <a:t> κάθε είδους και μεγέθους, άριστη </a:t>
            </a:r>
            <a:r>
              <a:rPr lang="el-GR" sz="2400" b="1" dirty="0"/>
              <a:t>ευκαιρία</a:t>
            </a:r>
            <a:r>
              <a:rPr lang="el-GR" sz="2400" dirty="0"/>
              <a:t> για ανάπτυξη ενός βιώσιμου («πράσινου») προφίλ, για διεύρυνση των </a:t>
            </a:r>
            <a:r>
              <a:rPr lang="el-GR" sz="2400" b="1" dirty="0"/>
              <a:t>εξαγωγών</a:t>
            </a:r>
            <a:r>
              <a:rPr lang="el-GR" sz="2400" dirty="0"/>
              <a:t> της σε χώρες με ευαισθητοποιημένους καταναλωτές, αλλά και για τη μείωση του λειτουργικού κόστους</a:t>
            </a:r>
            <a:r>
              <a:rPr lang="el-GR" sz="2400" dirty="0" smtClean="0"/>
              <a:t>.</a:t>
            </a:r>
            <a:endParaRPr lang="el-GR" sz="2400" dirty="0"/>
          </a:p>
        </p:txBody>
      </p:sp>
    </p:spTree>
    <p:extLst>
      <p:ext uri="{BB962C8B-B14F-4D97-AF65-F5344CB8AC3E}">
        <p14:creationId xmlns:p14="http://schemas.microsoft.com/office/powerpoint/2010/main" val="2843837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65043" y="0"/>
            <a:ext cx="11807687" cy="874643"/>
          </a:xfrm>
        </p:spPr>
        <p:txBody>
          <a:bodyPr>
            <a:normAutofit fontScale="90000"/>
          </a:bodyPr>
          <a:lstStyle/>
          <a:p>
            <a:pPr algn="ctr"/>
            <a:r>
              <a:rPr lang="el-GR" sz="3200" b="1" dirty="0" smtClean="0"/>
              <a:t>ΣΥΣΤΗΜΑΤΑ ΔΙΑΧΕΙΡΙΣΗΣ ΚΑΙ ΠΡΟΤΥΠΑ ΓΙΑ  ΤΗΝ ΠΙΣΤΟΠΟΙΗΣΗΣΗ</a:t>
            </a:r>
            <a:endParaRPr lang="en-US" sz="3200" b="1" dirty="0"/>
          </a:p>
        </p:txBody>
      </p:sp>
      <p:sp>
        <p:nvSpPr>
          <p:cNvPr id="3" name="Θέση περιεχομένου 2"/>
          <p:cNvSpPr>
            <a:spLocks noGrp="1"/>
          </p:cNvSpPr>
          <p:nvPr>
            <p:ph idx="1"/>
          </p:nvPr>
        </p:nvSpPr>
        <p:spPr>
          <a:xfrm>
            <a:off x="1351722" y="874643"/>
            <a:ext cx="10721008" cy="5983357"/>
          </a:xfrm>
        </p:spPr>
        <p:txBody>
          <a:bodyPr numCol="2">
            <a:normAutofit lnSpcReduction="10000"/>
          </a:bodyPr>
          <a:lstStyle/>
          <a:p>
            <a:pPr marL="0" indent="0">
              <a:buNone/>
            </a:pPr>
            <a:endParaRPr lang="el-GR" b="1" dirty="0" smtClean="0"/>
          </a:p>
          <a:p>
            <a:pPr marL="0" indent="0">
              <a:buNone/>
            </a:pPr>
            <a:r>
              <a:rPr lang="en-US" b="1" dirty="0" smtClean="0"/>
              <a:t>ΣΥΣΤΗΜΑΤΑ </a:t>
            </a:r>
            <a:r>
              <a:rPr lang="en-US" b="1" dirty="0"/>
              <a:t>ΔΙΑΧΕΙΡΙΣΗΣ ΑΣΦΑΛΕΙΑΣ ΤΡΟΦΙΜΩΝ</a:t>
            </a:r>
            <a:endParaRPr lang="en-US" dirty="0"/>
          </a:p>
          <a:p>
            <a:r>
              <a:rPr lang="en-US" b="1" u="sng" dirty="0">
                <a:solidFill>
                  <a:srgbClr val="7030A0"/>
                </a:solidFill>
                <a:hlinkClick r:id="rId2"/>
              </a:rPr>
              <a:t>HACCP</a:t>
            </a:r>
            <a:r>
              <a:rPr lang="el-GR" dirty="0">
                <a:solidFill>
                  <a:srgbClr val="7030A0"/>
                </a:solidFill>
              </a:rPr>
              <a:t>	</a:t>
            </a:r>
            <a:r>
              <a:rPr lang="el-GR" dirty="0" smtClean="0">
                <a:solidFill>
                  <a:srgbClr val="7030A0"/>
                </a:solidFill>
              </a:rPr>
              <a:t>	</a:t>
            </a:r>
            <a:r>
              <a:rPr lang="el-GR" u="sng" dirty="0" smtClean="0">
                <a:solidFill>
                  <a:srgbClr val="7030A0"/>
                </a:solidFill>
                <a:hlinkClick r:id="rId2"/>
              </a:rPr>
              <a:t>Βασικές </a:t>
            </a:r>
            <a:r>
              <a:rPr lang="el-GR" u="sng" dirty="0">
                <a:solidFill>
                  <a:srgbClr val="7030A0"/>
                </a:solidFill>
                <a:hlinkClick r:id="rId2"/>
              </a:rPr>
              <a:t>διαδικασίες και προγράμματα για την ασφάλεια των τροφίμων</a:t>
            </a:r>
            <a:endParaRPr lang="en-US" dirty="0">
              <a:solidFill>
                <a:srgbClr val="7030A0"/>
              </a:solidFill>
            </a:endParaRPr>
          </a:p>
          <a:p>
            <a:r>
              <a:rPr lang="en-US" b="1" u="sng" dirty="0">
                <a:solidFill>
                  <a:srgbClr val="7030A0"/>
                </a:solidFill>
                <a:hlinkClick r:id="rId3"/>
              </a:rPr>
              <a:t>ISO</a:t>
            </a:r>
            <a:r>
              <a:rPr lang="el-GR" b="1" u="sng" dirty="0">
                <a:solidFill>
                  <a:srgbClr val="7030A0"/>
                </a:solidFill>
                <a:hlinkClick r:id="rId3"/>
              </a:rPr>
              <a:t> 22000:200</a:t>
            </a:r>
            <a:r>
              <a:rPr lang="el-GR" u="sng" dirty="0">
                <a:solidFill>
                  <a:srgbClr val="7030A0"/>
                </a:solidFill>
                <a:hlinkClick r:id="rId3"/>
              </a:rPr>
              <a:t>5</a:t>
            </a:r>
            <a:r>
              <a:rPr lang="el-GR" dirty="0">
                <a:solidFill>
                  <a:srgbClr val="7030A0"/>
                </a:solidFill>
              </a:rPr>
              <a:t>	</a:t>
            </a:r>
            <a:r>
              <a:rPr lang="el-GR" dirty="0" smtClean="0">
                <a:solidFill>
                  <a:srgbClr val="7030A0"/>
                </a:solidFill>
              </a:rPr>
              <a:t>	</a:t>
            </a:r>
            <a:r>
              <a:rPr lang="el-GR" u="sng" dirty="0" smtClean="0">
                <a:solidFill>
                  <a:srgbClr val="7030A0"/>
                </a:solidFill>
                <a:hlinkClick r:id="rId3"/>
              </a:rPr>
              <a:t>Σύστημα </a:t>
            </a:r>
            <a:r>
              <a:rPr lang="el-GR" u="sng" dirty="0">
                <a:solidFill>
                  <a:srgbClr val="7030A0"/>
                </a:solidFill>
                <a:hlinkClick r:id="rId3"/>
              </a:rPr>
              <a:t>διαχείρισης ασφάλειας τροφίμων για τις επιχειρήσεις της αλυσίδας των τροφίμων</a:t>
            </a:r>
            <a:endParaRPr lang="en-US" dirty="0">
              <a:solidFill>
                <a:srgbClr val="7030A0"/>
              </a:solidFill>
            </a:endParaRPr>
          </a:p>
          <a:p>
            <a:r>
              <a:rPr lang="en-US" b="1" u="sng" dirty="0">
                <a:solidFill>
                  <a:srgbClr val="7030A0"/>
                </a:solidFill>
                <a:hlinkClick r:id="rId4"/>
              </a:rPr>
              <a:t>FSSC</a:t>
            </a:r>
            <a:r>
              <a:rPr lang="el-GR" b="1" u="sng" dirty="0">
                <a:solidFill>
                  <a:srgbClr val="7030A0"/>
                </a:solidFill>
                <a:hlinkClick r:id="rId4"/>
              </a:rPr>
              <a:t> 22000</a:t>
            </a:r>
            <a:r>
              <a:rPr lang="en-US" b="1" u="sng" dirty="0">
                <a:solidFill>
                  <a:srgbClr val="7030A0"/>
                </a:solidFill>
                <a:hlinkClick r:id="rId4"/>
              </a:rPr>
              <a:t> </a:t>
            </a:r>
            <a:r>
              <a:rPr lang="el-GR" dirty="0">
                <a:solidFill>
                  <a:srgbClr val="7030A0"/>
                </a:solidFill>
              </a:rPr>
              <a:t>	</a:t>
            </a:r>
            <a:r>
              <a:rPr lang="el-GR" u="sng" dirty="0">
                <a:solidFill>
                  <a:srgbClr val="7030A0"/>
                </a:solidFill>
                <a:hlinkClick r:id="rId4"/>
              </a:rPr>
              <a:t>Σχήμα πιστοποίησης για τις επιχειρήσεις της αλυσίδας των</a:t>
            </a:r>
            <a:r>
              <a:rPr lang="en-US" u="sng" dirty="0">
                <a:solidFill>
                  <a:srgbClr val="7030A0"/>
                </a:solidFill>
                <a:hlinkClick r:id="rId4"/>
              </a:rPr>
              <a:t> </a:t>
            </a:r>
            <a:r>
              <a:rPr lang="el-GR" u="sng" dirty="0">
                <a:solidFill>
                  <a:srgbClr val="7030A0"/>
                </a:solidFill>
                <a:hlinkClick r:id="rId4"/>
              </a:rPr>
              <a:t>τροφίμων</a:t>
            </a:r>
            <a:endParaRPr lang="en-US" dirty="0">
              <a:solidFill>
                <a:srgbClr val="7030A0"/>
              </a:solidFill>
            </a:endParaRPr>
          </a:p>
          <a:p>
            <a:r>
              <a:rPr lang="en-US" b="1" u="sng" dirty="0">
                <a:solidFill>
                  <a:srgbClr val="7030A0"/>
                </a:solidFill>
                <a:hlinkClick r:id="rId5"/>
              </a:rPr>
              <a:t>BRC Global Standards</a:t>
            </a:r>
            <a:r>
              <a:rPr lang="el-GR" dirty="0">
                <a:solidFill>
                  <a:srgbClr val="7030A0"/>
                </a:solidFill>
              </a:rPr>
              <a:t>	</a:t>
            </a:r>
            <a:r>
              <a:rPr lang="el-GR" u="sng" dirty="0">
                <a:solidFill>
                  <a:srgbClr val="7030A0"/>
                </a:solidFill>
                <a:hlinkClick r:id="rId5"/>
              </a:rPr>
              <a:t>Συστήματα διαχείρισης ποιότητας και ασφάλειας τροφίμων και υλικών συσκευασίας</a:t>
            </a:r>
            <a:endParaRPr lang="en-US" dirty="0">
              <a:solidFill>
                <a:srgbClr val="7030A0"/>
              </a:solidFill>
            </a:endParaRPr>
          </a:p>
          <a:p>
            <a:r>
              <a:rPr lang="en-US" b="1" u="sng" dirty="0">
                <a:solidFill>
                  <a:srgbClr val="7030A0"/>
                </a:solidFill>
                <a:hlinkClick r:id="rId6"/>
              </a:rPr>
              <a:t>IFS Food</a:t>
            </a:r>
            <a:r>
              <a:rPr lang="el-GR" b="1" dirty="0">
                <a:solidFill>
                  <a:srgbClr val="7030A0"/>
                </a:solidFill>
              </a:rPr>
              <a:t>	</a:t>
            </a:r>
            <a:r>
              <a:rPr lang="el-GR" b="1" dirty="0" smtClean="0">
                <a:solidFill>
                  <a:srgbClr val="7030A0"/>
                </a:solidFill>
              </a:rPr>
              <a:t>	</a:t>
            </a:r>
            <a:r>
              <a:rPr lang="el-GR" u="sng" dirty="0" smtClean="0">
                <a:solidFill>
                  <a:srgbClr val="7030A0"/>
                </a:solidFill>
                <a:hlinkClick r:id="rId6"/>
              </a:rPr>
              <a:t>Σύστημα </a:t>
            </a:r>
            <a:r>
              <a:rPr lang="el-GR" u="sng" dirty="0">
                <a:solidFill>
                  <a:srgbClr val="7030A0"/>
                </a:solidFill>
                <a:hlinkClick r:id="rId6"/>
              </a:rPr>
              <a:t>διαχείρισης ποιότητας και</a:t>
            </a:r>
            <a:r>
              <a:rPr lang="en-US" u="sng" dirty="0">
                <a:solidFill>
                  <a:srgbClr val="7030A0"/>
                </a:solidFill>
                <a:hlinkClick r:id="rId6"/>
              </a:rPr>
              <a:t> </a:t>
            </a:r>
            <a:r>
              <a:rPr lang="el-GR" u="sng" dirty="0">
                <a:solidFill>
                  <a:srgbClr val="7030A0"/>
                </a:solidFill>
                <a:hlinkClick r:id="rId6"/>
              </a:rPr>
              <a:t>ασφάλειας τροφίμων</a:t>
            </a:r>
            <a:endParaRPr lang="en-US" dirty="0">
              <a:solidFill>
                <a:srgbClr val="7030A0"/>
              </a:solidFill>
            </a:endParaRPr>
          </a:p>
          <a:p>
            <a:r>
              <a:rPr lang="en-US" b="1" u="sng" dirty="0">
                <a:solidFill>
                  <a:srgbClr val="7030A0"/>
                </a:solidFill>
                <a:hlinkClick r:id="rId7"/>
              </a:rPr>
              <a:t>SQF</a:t>
            </a:r>
            <a:r>
              <a:rPr lang="en-US" u="sng" dirty="0">
                <a:solidFill>
                  <a:srgbClr val="7030A0"/>
                </a:solidFill>
                <a:hlinkClick r:id="rId7"/>
              </a:rPr>
              <a:t> Code</a:t>
            </a:r>
            <a:r>
              <a:rPr lang="en-US" dirty="0">
                <a:solidFill>
                  <a:srgbClr val="7030A0"/>
                </a:solidFill>
                <a:hlinkClick r:id="rId7"/>
              </a:rPr>
              <a:t> </a:t>
            </a:r>
            <a:r>
              <a:rPr lang="el-GR" dirty="0" smtClean="0">
                <a:solidFill>
                  <a:srgbClr val="7030A0"/>
                </a:solidFill>
                <a:hlinkClick r:id="rId7"/>
              </a:rPr>
              <a:t>		</a:t>
            </a:r>
            <a:r>
              <a:rPr lang="el-GR" u="sng" dirty="0" smtClean="0">
                <a:solidFill>
                  <a:srgbClr val="7030A0"/>
                </a:solidFill>
                <a:hlinkClick r:id="rId7"/>
              </a:rPr>
              <a:t>Σύστημα </a:t>
            </a:r>
            <a:r>
              <a:rPr lang="el-GR" u="sng" dirty="0">
                <a:solidFill>
                  <a:srgbClr val="7030A0"/>
                </a:solidFill>
                <a:hlinkClick r:id="rId7"/>
              </a:rPr>
              <a:t>διαχείρισης ποιότητας και</a:t>
            </a:r>
            <a:r>
              <a:rPr lang="en-US" u="sng" dirty="0">
                <a:solidFill>
                  <a:srgbClr val="7030A0"/>
                </a:solidFill>
                <a:hlinkClick r:id="rId7"/>
              </a:rPr>
              <a:t> </a:t>
            </a:r>
            <a:r>
              <a:rPr lang="el-GR" u="sng" dirty="0">
                <a:solidFill>
                  <a:srgbClr val="7030A0"/>
                </a:solidFill>
                <a:hlinkClick r:id="rId7"/>
              </a:rPr>
              <a:t>ασφάλειας </a:t>
            </a:r>
            <a:r>
              <a:rPr lang="el-GR" u="sng" dirty="0" smtClean="0">
                <a:solidFill>
                  <a:srgbClr val="7030A0"/>
                </a:solidFill>
                <a:hlinkClick r:id="rId7"/>
              </a:rPr>
              <a:t>τροφίμων</a:t>
            </a:r>
            <a:endParaRPr lang="en-US" u="sng" dirty="0" smtClean="0">
              <a:solidFill>
                <a:srgbClr val="7030A0"/>
              </a:solidFill>
            </a:endParaRPr>
          </a:p>
          <a:p>
            <a:endParaRPr lang="en-US" dirty="0"/>
          </a:p>
          <a:p>
            <a:pPr marL="0" indent="0">
              <a:buNone/>
            </a:pPr>
            <a:endParaRPr lang="el-GR" b="1" dirty="0" smtClean="0"/>
          </a:p>
          <a:p>
            <a:pPr marL="0" indent="0">
              <a:buNone/>
            </a:pPr>
            <a:r>
              <a:rPr lang="el-GR" b="1" dirty="0" smtClean="0"/>
              <a:t>ΕΙΔΙΚΑ </a:t>
            </a:r>
            <a:r>
              <a:rPr lang="el-GR" b="1" dirty="0"/>
              <a:t>ΣΥΣΤΗΜΑΤΑ ΕΠΑΡΚΕΙΑΣ </a:t>
            </a:r>
            <a:r>
              <a:rPr lang="el-GR" b="1" dirty="0" smtClean="0"/>
              <a:t>&amp; ΔΙΑΠΙΣΤΕΥΣΗΣ</a:t>
            </a:r>
            <a:endParaRPr lang="en-US" dirty="0"/>
          </a:p>
          <a:p>
            <a:r>
              <a:rPr lang="en-US" b="1" u="sng" dirty="0">
                <a:hlinkClick r:id="rId8"/>
              </a:rPr>
              <a:t>ISO</a:t>
            </a:r>
            <a:r>
              <a:rPr lang="el-GR" b="1" u="sng" dirty="0">
                <a:hlinkClick r:id="rId8"/>
              </a:rPr>
              <a:t> 17025:2005</a:t>
            </a:r>
            <a:r>
              <a:rPr lang="el-GR" dirty="0"/>
              <a:t>	</a:t>
            </a:r>
            <a:r>
              <a:rPr lang="el-GR" u="sng" dirty="0">
                <a:hlinkClick r:id="rId8"/>
              </a:rPr>
              <a:t>Σύστημα διαπίστευσης εργαστηρίων δοκιμών και διακριβώσεων</a:t>
            </a:r>
            <a:endParaRPr lang="en-US" dirty="0"/>
          </a:p>
          <a:p>
            <a:r>
              <a:rPr lang="en-US" b="1" u="sng" dirty="0">
                <a:hlinkClick r:id="rId9"/>
              </a:rPr>
              <a:t>ISO</a:t>
            </a:r>
            <a:r>
              <a:rPr lang="el-GR" b="1" u="sng" dirty="0">
                <a:hlinkClick r:id="rId9"/>
              </a:rPr>
              <a:t> 15189:2007</a:t>
            </a:r>
            <a:r>
              <a:rPr lang="el-GR" b="1" dirty="0"/>
              <a:t>	</a:t>
            </a:r>
            <a:r>
              <a:rPr lang="el-GR" u="sng" dirty="0">
                <a:hlinkClick r:id="rId9"/>
              </a:rPr>
              <a:t>Σύστημα διαπίστευσης κλινικών εργαστηρίων</a:t>
            </a:r>
            <a:endParaRPr lang="en-US" dirty="0"/>
          </a:p>
          <a:p>
            <a:r>
              <a:rPr lang="el-GR" b="1" u="sng" dirty="0">
                <a:hlinkClick r:id="rId10"/>
              </a:rPr>
              <a:t>ΕΛΟΤ 1429:2008</a:t>
            </a:r>
            <a:r>
              <a:rPr lang="el-GR" dirty="0"/>
              <a:t>	</a:t>
            </a:r>
            <a:r>
              <a:rPr lang="el-GR" u="sng" dirty="0">
                <a:hlinkClick r:id="rId10"/>
              </a:rPr>
              <a:t>Σύστημα διαχειριστικής επάρκειας οργανισμών για την υλοποίηση έργων δημοσίου χαρακτήρα</a:t>
            </a:r>
            <a:endParaRPr lang="en-US" dirty="0"/>
          </a:p>
          <a:p>
            <a:r>
              <a:rPr lang="el-GR" b="1" u="sng" dirty="0">
                <a:hlinkClick r:id="rId11"/>
              </a:rPr>
              <a:t>ΕΛΟΤ 1435</a:t>
            </a:r>
            <a:r>
              <a:rPr lang="el-GR" dirty="0"/>
              <a:t>	</a:t>
            </a:r>
            <a:r>
              <a:rPr lang="el-GR" dirty="0" smtClean="0"/>
              <a:t>	</a:t>
            </a:r>
            <a:r>
              <a:rPr lang="el-GR" u="sng" dirty="0" smtClean="0">
                <a:hlinkClick r:id="rId11"/>
              </a:rPr>
              <a:t>Σύστημα </a:t>
            </a:r>
            <a:r>
              <a:rPr lang="el-GR" u="sng" dirty="0">
                <a:hlinkClick r:id="rId11"/>
              </a:rPr>
              <a:t>διαχειριστικής επάρκειας εταιρειών </a:t>
            </a:r>
            <a:r>
              <a:rPr lang="el-GR" u="sng" dirty="0" smtClean="0">
                <a:hlinkClick r:id="rId11"/>
              </a:rPr>
              <a:t>επικοινωνίας</a:t>
            </a:r>
            <a:endParaRPr lang="en-US" u="sng" dirty="0" smtClean="0"/>
          </a:p>
          <a:p>
            <a:pPr marL="0" indent="0">
              <a:buNone/>
            </a:pPr>
            <a:r>
              <a:rPr lang="en-US" b="1" dirty="0"/>
              <a:t>ΣΥΣΤΗΜΑΤΑ ΥΓΙΕΙΝΗΣ &amp; ΑΣΦΑΛΕΙΑΣ ΕΡΓΑΖΟΜΕΝΩΝ</a:t>
            </a:r>
            <a:endParaRPr lang="en-US" dirty="0"/>
          </a:p>
          <a:p>
            <a:r>
              <a:rPr lang="en-US" b="1" u="sng" dirty="0">
                <a:hlinkClick r:id="rId12"/>
              </a:rPr>
              <a:t>OHSAS</a:t>
            </a:r>
            <a:r>
              <a:rPr lang="el-GR" b="1" u="sng" dirty="0">
                <a:hlinkClick r:id="rId12"/>
              </a:rPr>
              <a:t> 18001:2007/</a:t>
            </a:r>
            <a:r>
              <a:rPr lang="en-US" b="1" u="sng" dirty="0">
                <a:hlinkClick r:id="rId12"/>
              </a:rPr>
              <a:t> </a:t>
            </a:r>
            <a:r>
              <a:rPr lang="el-GR" b="1" u="sng" dirty="0">
                <a:hlinkClick r:id="rId12"/>
              </a:rPr>
              <a:t>ΕΛΟΤ </a:t>
            </a:r>
            <a:r>
              <a:rPr lang="el-GR" b="1" u="sng" dirty="0" smtClean="0">
                <a:hlinkClick r:id="rId12"/>
              </a:rPr>
              <a:t>1801:2008</a:t>
            </a:r>
            <a:endParaRPr lang="el-GR" b="1" u="sng" dirty="0" smtClean="0"/>
          </a:p>
          <a:p>
            <a:pPr marL="0" indent="0">
              <a:buNone/>
            </a:pPr>
            <a:r>
              <a:rPr lang="el-GR" dirty="0"/>
              <a:t>	</a:t>
            </a:r>
            <a:r>
              <a:rPr lang="el-GR" dirty="0" smtClean="0"/>
              <a:t>		</a:t>
            </a:r>
            <a:r>
              <a:rPr lang="el-GR" u="sng" dirty="0" smtClean="0">
                <a:hlinkClick r:id="rId12"/>
              </a:rPr>
              <a:t>Συστήματα </a:t>
            </a:r>
            <a:r>
              <a:rPr lang="el-GR" u="sng" dirty="0">
                <a:hlinkClick r:id="rId12"/>
              </a:rPr>
              <a:t>διαχείρισης εργασιακής ασφάλειας και υγιεινής</a:t>
            </a:r>
            <a:endParaRPr lang="el-GR" u="sng" dirty="0"/>
          </a:p>
          <a:p>
            <a:endParaRPr lang="en-US" dirty="0"/>
          </a:p>
          <a:p>
            <a:endParaRPr lang="en-US" dirty="0"/>
          </a:p>
        </p:txBody>
      </p:sp>
    </p:spTree>
    <p:extLst>
      <p:ext uri="{BB962C8B-B14F-4D97-AF65-F5344CB8AC3E}">
        <p14:creationId xmlns:p14="http://schemas.microsoft.com/office/powerpoint/2010/main" val="3482600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716696" y="198784"/>
            <a:ext cx="8637104" cy="768626"/>
          </a:xfrm>
        </p:spPr>
        <p:txBody>
          <a:bodyPr>
            <a:normAutofit/>
          </a:bodyPr>
          <a:lstStyle/>
          <a:p>
            <a:pPr algn="ctr"/>
            <a:r>
              <a:rPr lang="el-GR" b="1" dirty="0"/>
              <a:t>Οικοσήματα</a:t>
            </a:r>
            <a:endParaRPr lang="en-US" dirty="0"/>
          </a:p>
        </p:txBody>
      </p:sp>
      <p:sp>
        <p:nvSpPr>
          <p:cNvPr id="3" name="Θέση περιεχομένου 2"/>
          <p:cNvSpPr>
            <a:spLocks noGrp="1"/>
          </p:cNvSpPr>
          <p:nvPr>
            <p:ph idx="1"/>
          </p:nvPr>
        </p:nvSpPr>
        <p:spPr>
          <a:xfrm>
            <a:off x="2584174" y="1258958"/>
            <a:ext cx="9170504" cy="5300868"/>
          </a:xfrm>
        </p:spPr>
        <p:txBody>
          <a:bodyPr>
            <a:normAutofit/>
          </a:bodyPr>
          <a:lstStyle/>
          <a:p>
            <a:pPr fontAlgn="base"/>
            <a:r>
              <a:rPr lang="el-GR" sz="2400" dirty="0"/>
              <a:t>Διεθνώς υπάρχουν </a:t>
            </a:r>
            <a:r>
              <a:rPr lang="el-GR" sz="2400" b="1" dirty="0"/>
              <a:t>περισσότερα από</a:t>
            </a:r>
            <a:r>
              <a:rPr lang="el-GR" sz="2400" dirty="0"/>
              <a:t> </a:t>
            </a:r>
            <a:r>
              <a:rPr lang="el-GR" sz="2400" b="1" dirty="0"/>
              <a:t>400</a:t>
            </a:r>
            <a:r>
              <a:rPr lang="el-GR" sz="2400" dirty="0"/>
              <a:t>  </a:t>
            </a:r>
            <a:r>
              <a:rPr lang="el-GR" sz="2400" b="1" dirty="0" smtClean="0"/>
              <a:t>πιστοποιούμενα </a:t>
            </a:r>
            <a:r>
              <a:rPr lang="el-GR" sz="2400" b="1" dirty="0"/>
              <a:t>οικοσήματα,</a:t>
            </a:r>
            <a:r>
              <a:rPr lang="el-GR" sz="2400" dirty="0"/>
              <a:t> καθένα από τα οποία ανταποκρίνεται σε συγκεκριμένα κριτήρια που σχετίζονται με τις λειτουργικές, τις εξαγωγικές και τις επιχειρηματικές ανάγκες μιας επιχείρησης.</a:t>
            </a:r>
          </a:p>
          <a:p>
            <a:pPr fontAlgn="base"/>
            <a:r>
              <a:rPr lang="el-GR" sz="2400" dirty="0"/>
              <a:t>Η επιλογή του καταλληλότερου οικοσήματος για ένα προϊόν ή μια επιχείρηση είναι </a:t>
            </a:r>
            <a:r>
              <a:rPr lang="el-GR" sz="2400" b="1" dirty="0"/>
              <a:t>καθοριστική για την ανάπτυξη και τη βιωσιμότητα της επιχείρησης. </a:t>
            </a:r>
            <a:endParaRPr lang="el-GR" sz="2400" b="1" dirty="0" smtClean="0"/>
          </a:p>
          <a:p>
            <a:pPr fontAlgn="base"/>
            <a:r>
              <a:rPr lang="el-GR" sz="2400" dirty="0" smtClean="0"/>
              <a:t>Επιπλέον</a:t>
            </a:r>
            <a:r>
              <a:rPr lang="el-GR" sz="2400" dirty="0"/>
              <a:t>, </a:t>
            </a:r>
            <a:r>
              <a:rPr lang="el-GR" sz="2400" b="1" dirty="0"/>
              <a:t>κάθε οικοσήμα έχει συγκεκριμένες απαιτήσεις αναφορικά με την αξιολόγηση και βελτίωση των περιβαλλοντικών και κοινωνικών επιπτώσεων </a:t>
            </a:r>
            <a:r>
              <a:rPr lang="el-GR" sz="2400" dirty="0"/>
              <a:t>της επιχείρησης ή/και των προϊόντων/υπηρεσιών της</a:t>
            </a:r>
            <a:r>
              <a:rPr lang="el-GR" sz="2400" dirty="0" smtClean="0"/>
              <a:t>.</a:t>
            </a:r>
            <a:endParaRPr lang="el-GR" sz="2400" dirty="0"/>
          </a:p>
        </p:txBody>
      </p:sp>
    </p:spTree>
    <p:extLst>
      <p:ext uri="{BB962C8B-B14F-4D97-AF65-F5344CB8AC3E}">
        <p14:creationId xmlns:p14="http://schemas.microsoft.com/office/powerpoint/2010/main" val="1923087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19271"/>
            <a:ext cx="10515600" cy="967408"/>
          </a:xfrm>
        </p:spPr>
        <p:txBody>
          <a:bodyPr/>
          <a:lstStyle/>
          <a:p>
            <a:pPr algn="ctr"/>
            <a:r>
              <a:rPr lang="en-US" b="1" dirty="0" err="1" smtClean="0"/>
              <a:t>Τρόφιμ</a:t>
            </a:r>
            <a:r>
              <a:rPr lang="en-US" b="1" dirty="0" smtClean="0"/>
              <a:t>α</a:t>
            </a:r>
            <a:endParaRPr lang="en-US" dirty="0"/>
          </a:p>
        </p:txBody>
      </p:sp>
      <p:sp>
        <p:nvSpPr>
          <p:cNvPr id="3" name="Θέση περιεχομένου 2"/>
          <p:cNvSpPr>
            <a:spLocks noGrp="1"/>
          </p:cNvSpPr>
          <p:nvPr>
            <p:ph idx="1"/>
          </p:nvPr>
        </p:nvSpPr>
        <p:spPr>
          <a:xfrm>
            <a:off x="1828800" y="927652"/>
            <a:ext cx="9223513" cy="5685183"/>
          </a:xfrm>
        </p:spPr>
        <p:txBody>
          <a:bodyPr>
            <a:normAutofit/>
          </a:bodyPr>
          <a:lstStyle/>
          <a:p>
            <a:r>
              <a:rPr lang="el-GR" sz="2000" dirty="0"/>
              <a:t>Δεν υπάρχουν αναπτυγμένα και κοινά αποδεκτά σήματα για οικολογικά τρόφιμα . </a:t>
            </a:r>
            <a:endParaRPr lang="el-GR" sz="2000" dirty="0" smtClean="0"/>
          </a:p>
          <a:p>
            <a:r>
              <a:rPr lang="el-GR" sz="2000" dirty="0" smtClean="0"/>
              <a:t>Υπάρχουν </a:t>
            </a:r>
            <a:r>
              <a:rPr lang="el-GR" sz="2000" dirty="0"/>
              <a:t>σήματα για </a:t>
            </a:r>
            <a:r>
              <a:rPr lang="el-GR" sz="2000" b="1" dirty="0"/>
              <a:t>προϊόντα βιολογικής καλλιέργειας </a:t>
            </a:r>
            <a:r>
              <a:rPr lang="el-GR" sz="2000" dirty="0"/>
              <a:t>και για </a:t>
            </a:r>
            <a:r>
              <a:rPr lang="el-GR" sz="2000" b="1" dirty="0" smtClean="0"/>
              <a:t>προϊόντα </a:t>
            </a:r>
            <a:r>
              <a:rPr lang="en-US" sz="2000" b="1" dirty="0" smtClean="0"/>
              <a:t>Fairtrade</a:t>
            </a:r>
            <a:r>
              <a:rPr lang="en-US" sz="2000" dirty="0"/>
              <a:t> </a:t>
            </a:r>
            <a:r>
              <a:rPr lang="el-GR" sz="2000" dirty="0" smtClean="0"/>
              <a:t>(</a:t>
            </a:r>
            <a:r>
              <a:rPr lang="el-GR" sz="2000" dirty="0"/>
              <a:t>φιλοσοφία του δίκαιου και αλληλέγγυου εμπορίου). </a:t>
            </a:r>
            <a:endParaRPr lang="el-GR" sz="2000" dirty="0" smtClean="0"/>
          </a:p>
          <a:p>
            <a:r>
              <a:rPr lang="el-GR" sz="2000" dirty="0" smtClean="0"/>
              <a:t>Για </a:t>
            </a:r>
            <a:r>
              <a:rPr lang="el-GR" sz="2000" dirty="0"/>
              <a:t>την </a:t>
            </a:r>
            <a:r>
              <a:rPr lang="el-GR" sz="2000" b="1" dirty="0"/>
              <a:t>αλιεία </a:t>
            </a:r>
            <a:r>
              <a:rPr lang="el-GR" sz="2000" dirty="0"/>
              <a:t>υπάρχει ένα πιστοποιητικό</a:t>
            </a:r>
            <a:r>
              <a:rPr lang="en-US" sz="2000" dirty="0"/>
              <a:t> </a:t>
            </a:r>
            <a:r>
              <a:rPr lang="el-GR" sz="2000" dirty="0"/>
              <a:t>αλιείας υπό</a:t>
            </a:r>
            <a:r>
              <a:rPr lang="en-US" sz="2000" dirty="0"/>
              <a:t> </a:t>
            </a:r>
            <a:r>
              <a:rPr lang="el-GR" sz="2000" dirty="0"/>
              <a:t>προστασία από το</a:t>
            </a:r>
            <a:r>
              <a:rPr lang="en-US" sz="2000" dirty="0"/>
              <a:t> </a:t>
            </a:r>
            <a:r>
              <a:rPr lang="en-US" sz="2000" b="1" dirty="0">
                <a:hlinkClick r:id="rId2"/>
              </a:rPr>
              <a:t> Marine Stewardship Council</a:t>
            </a:r>
            <a:r>
              <a:rPr lang="en-US" sz="2000" dirty="0"/>
              <a:t> </a:t>
            </a:r>
            <a:r>
              <a:rPr lang="el-GR" sz="2000" dirty="0"/>
              <a:t>που </a:t>
            </a:r>
            <a:r>
              <a:rPr lang="el-GR" sz="2000" dirty="0" smtClean="0"/>
              <a:t>όμως σπάνια συναντάται στην </a:t>
            </a:r>
            <a:r>
              <a:rPr lang="el-GR" sz="2000" dirty="0"/>
              <a:t>Ελλάδα. </a:t>
            </a:r>
            <a:endParaRPr lang="el-GR" sz="2000" dirty="0" smtClean="0"/>
          </a:p>
          <a:p>
            <a:r>
              <a:rPr lang="el-GR" sz="2000" dirty="0" smtClean="0"/>
              <a:t>Το </a:t>
            </a:r>
            <a:r>
              <a:rPr lang="el-GR" sz="2000" dirty="0"/>
              <a:t>πιστοποιητικό δίδεται για τις οικολογικές αρετές της αλιείας ξεκινώντας από την αξιολόγηση κριτηρίων, όπως:</a:t>
            </a:r>
            <a:endParaRPr lang="en-US" sz="2000" dirty="0"/>
          </a:p>
          <a:p>
            <a:pPr lvl="0"/>
            <a:r>
              <a:rPr lang="el-GR" sz="2000" dirty="0"/>
              <a:t>Το συνολικό πληθυσμό ψαριών σε κατάσταση να αλιευθούν.</a:t>
            </a:r>
            <a:endParaRPr lang="en-US" sz="2000" dirty="0"/>
          </a:p>
          <a:p>
            <a:pPr lvl="0"/>
            <a:r>
              <a:rPr lang="el-GR" sz="2000" dirty="0"/>
              <a:t>Τις επιπτώσεις της αλιείας στο θαλάσσιο οικοσύστημα.</a:t>
            </a:r>
            <a:endParaRPr lang="en-US" sz="2000" dirty="0"/>
          </a:p>
          <a:p>
            <a:pPr lvl="0"/>
            <a:r>
              <a:rPr lang="el-GR" sz="2000" dirty="0"/>
              <a:t>Τα συστήματα διαχείρισης των ιχθυοπωλείων.</a:t>
            </a:r>
            <a:endParaRPr lang="en-US" sz="2000" dirty="0"/>
          </a:p>
          <a:p>
            <a:endParaRPr lang="en-US" dirty="0"/>
          </a:p>
        </p:txBody>
      </p:sp>
      <p:pic>
        <p:nvPicPr>
          <p:cNvPr id="4" name="Εικόνα 3"/>
          <p:cNvPicPr>
            <a:picLocks noChangeAspect="1"/>
          </p:cNvPicPr>
          <p:nvPr/>
        </p:nvPicPr>
        <p:blipFill>
          <a:blip r:embed="rId3"/>
          <a:stretch>
            <a:fillRect/>
          </a:stretch>
        </p:blipFill>
        <p:spPr>
          <a:xfrm>
            <a:off x="9435548" y="4320209"/>
            <a:ext cx="2400299" cy="1931584"/>
          </a:xfrm>
          <a:prstGeom prst="rect">
            <a:avLst/>
          </a:prstGeom>
        </p:spPr>
      </p:pic>
    </p:spTree>
    <p:extLst>
      <p:ext uri="{BB962C8B-B14F-4D97-AF65-F5344CB8AC3E}">
        <p14:creationId xmlns:p14="http://schemas.microsoft.com/office/powerpoint/2010/main" val="3632327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209225"/>
            <a:ext cx="10515600" cy="400375"/>
          </a:xfrm>
        </p:spPr>
        <p:txBody>
          <a:bodyPr>
            <a:normAutofit fontScale="90000"/>
          </a:bodyPr>
          <a:lstStyle/>
          <a:p>
            <a:pPr algn="ctr"/>
            <a:r>
              <a:rPr lang="en-US" b="1" dirty="0" smtClean="0"/>
              <a:t>Ενέργεια</a:t>
            </a:r>
            <a:endParaRPr lang="en-US" dirty="0"/>
          </a:p>
        </p:txBody>
      </p:sp>
      <p:sp>
        <p:nvSpPr>
          <p:cNvPr id="3" name="Θέση περιεχομένου 2"/>
          <p:cNvSpPr>
            <a:spLocks noGrp="1"/>
          </p:cNvSpPr>
          <p:nvPr>
            <p:ph idx="1"/>
          </p:nvPr>
        </p:nvSpPr>
        <p:spPr>
          <a:xfrm>
            <a:off x="3246784" y="755374"/>
            <a:ext cx="5314120" cy="5891068"/>
          </a:xfrm>
        </p:spPr>
        <p:txBody>
          <a:bodyPr>
            <a:normAutofit/>
          </a:bodyPr>
          <a:lstStyle/>
          <a:p>
            <a:r>
              <a:rPr lang="el-GR" dirty="0"/>
              <a:t>Οι</a:t>
            </a:r>
            <a:r>
              <a:rPr lang="en-US" dirty="0"/>
              <a:t> </a:t>
            </a:r>
            <a:r>
              <a:rPr lang="el-GR" dirty="0"/>
              <a:t>περισσότερες οικολογικές σημάνσεις είναι προαιρετικές. Αλλά η Ευρωπαϊκή Σήμανση Ενεργειακής Απόδοσης είναι υποχρεωτική για νέα ψυγεία, καταψύκτες, πλυντήρια, στεγνωτήρια, ηλεκτρικούς φούρνους και λαμπτήρες. </a:t>
            </a:r>
            <a:endParaRPr lang="el-GR" dirty="0" smtClean="0"/>
          </a:p>
          <a:p>
            <a:r>
              <a:rPr lang="el-GR" dirty="0" smtClean="0"/>
              <a:t>Τα </a:t>
            </a:r>
            <a:r>
              <a:rPr lang="el-GR" dirty="0"/>
              <a:t>προϊόντα κατατάσσονται σε μία κλίμακα από </a:t>
            </a:r>
            <a:r>
              <a:rPr lang="en-US" dirty="0"/>
              <a:t>G</a:t>
            </a:r>
            <a:r>
              <a:rPr lang="el-GR" dirty="0"/>
              <a:t> μέχρι Α, Α+ και Α++.</a:t>
            </a:r>
            <a:r>
              <a:rPr lang="en-US" dirty="0"/>
              <a:t> </a:t>
            </a:r>
            <a:r>
              <a:rPr lang="el-GR" dirty="0"/>
              <a:t>Όσο ψηλότερη η βαθμολόγηση της οικιακής συσκευής, τόσο λιγότερο ηλεκτρικό καταναλώνει. </a:t>
            </a:r>
            <a:endParaRPr lang="el-GR" dirty="0" smtClean="0"/>
          </a:p>
          <a:p>
            <a:r>
              <a:rPr lang="el-GR" dirty="0" smtClean="0"/>
              <a:t>Σε </a:t>
            </a:r>
            <a:r>
              <a:rPr lang="el-GR" dirty="0"/>
              <a:t>κάποια ηλεκτρικά προϊόντα όπως τηλεοράσεις ή ηχοσυστήματα δεν είναι υποχρεωτική η σήμανση, και βέβαια είναι παντού απούσα.</a:t>
            </a:r>
            <a:endParaRPr lang="en-US" dirty="0"/>
          </a:p>
          <a:p>
            <a:r>
              <a:rPr lang="el-GR" dirty="0"/>
              <a:t>Η Ευρωπαϊκή Σήμανση Ενεργειακής Απόδοσης, έχει και άλλες πληροφορίες όπως η ένταση</a:t>
            </a:r>
            <a:r>
              <a:rPr lang="en-US" dirty="0"/>
              <a:t> </a:t>
            </a:r>
            <a:r>
              <a:rPr lang="el-GR" dirty="0"/>
              <a:t>θορύβου</a:t>
            </a:r>
            <a:r>
              <a:rPr lang="en-US" dirty="0"/>
              <a:t> </a:t>
            </a:r>
            <a:r>
              <a:rPr lang="el-GR" dirty="0"/>
              <a:t>σε </a:t>
            </a:r>
            <a:r>
              <a:rPr lang="en-US" dirty="0"/>
              <a:t>decibel</a:t>
            </a:r>
            <a:r>
              <a:rPr lang="el-GR" dirty="0"/>
              <a:t> (που όμως δεν είναι υποχρεωτικές</a:t>
            </a:r>
            <a:r>
              <a:rPr lang="el-GR" dirty="0" smtClean="0"/>
              <a:t>).</a:t>
            </a:r>
            <a:endParaRPr lang="en-US" dirty="0"/>
          </a:p>
        </p:txBody>
      </p:sp>
      <p:pic>
        <p:nvPicPr>
          <p:cNvPr id="4" name="Εικόνα 3"/>
          <p:cNvPicPr>
            <a:picLocks noChangeAspect="1"/>
          </p:cNvPicPr>
          <p:nvPr/>
        </p:nvPicPr>
        <p:blipFill>
          <a:blip r:embed="rId2"/>
          <a:stretch>
            <a:fillRect/>
          </a:stretch>
        </p:blipFill>
        <p:spPr>
          <a:xfrm>
            <a:off x="8836204" y="209225"/>
            <a:ext cx="3097695" cy="6437217"/>
          </a:xfrm>
          <a:prstGeom prst="rect">
            <a:avLst/>
          </a:prstGeom>
        </p:spPr>
      </p:pic>
      <p:pic>
        <p:nvPicPr>
          <p:cNvPr id="5" name="Εικόνα 4"/>
          <p:cNvPicPr>
            <a:picLocks noChangeAspect="1"/>
          </p:cNvPicPr>
          <p:nvPr/>
        </p:nvPicPr>
        <p:blipFill>
          <a:blip r:embed="rId3"/>
          <a:stretch>
            <a:fillRect/>
          </a:stretch>
        </p:blipFill>
        <p:spPr>
          <a:xfrm>
            <a:off x="258101" y="409412"/>
            <a:ext cx="2988683" cy="6087042"/>
          </a:xfrm>
          <a:prstGeom prst="rect">
            <a:avLst/>
          </a:prstGeom>
        </p:spPr>
      </p:pic>
    </p:spTree>
    <p:extLst>
      <p:ext uri="{BB962C8B-B14F-4D97-AF65-F5344CB8AC3E}">
        <p14:creationId xmlns:p14="http://schemas.microsoft.com/office/powerpoint/2010/main" val="415473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7913" y="119270"/>
            <a:ext cx="7394714" cy="556591"/>
          </a:xfrm>
        </p:spPr>
        <p:txBody>
          <a:bodyPr>
            <a:normAutofit fontScale="90000"/>
          </a:bodyPr>
          <a:lstStyle/>
          <a:p>
            <a:pPr algn="ctr"/>
            <a:r>
              <a:rPr lang="en-US" b="1" dirty="0" smtClean="0"/>
              <a:t>Ecolabels</a:t>
            </a:r>
            <a:endParaRPr lang="en-US" dirty="0"/>
          </a:p>
        </p:txBody>
      </p:sp>
      <p:sp>
        <p:nvSpPr>
          <p:cNvPr id="3" name="Θέση περιεχομένου 2"/>
          <p:cNvSpPr>
            <a:spLocks noGrp="1"/>
          </p:cNvSpPr>
          <p:nvPr>
            <p:ph idx="1"/>
          </p:nvPr>
        </p:nvSpPr>
        <p:spPr>
          <a:xfrm>
            <a:off x="1603512" y="781878"/>
            <a:ext cx="8516395" cy="5923722"/>
          </a:xfrm>
        </p:spPr>
        <p:txBody>
          <a:bodyPr>
            <a:noAutofit/>
          </a:bodyPr>
          <a:lstStyle/>
          <a:p>
            <a:r>
              <a:rPr lang="el-GR" b="1" dirty="0"/>
              <a:t>Η Οικολογική Σήμανση είναι μια εθελοντική μέθοδος </a:t>
            </a:r>
            <a:r>
              <a:rPr lang="el-GR" dirty="0"/>
              <a:t>που θεσπίσθηκε από την Ευρωπαϊκή Ένωσή, για την πιστοποίηση και σήμανση</a:t>
            </a:r>
            <a:r>
              <a:rPr lang="en-US" dirty="0"/>
              <a:t> </a:t>
            </a:r>
            <a:r>
              <a:rPr lang="el-GR" dirty="0"/>
              <a:t>περιβαλλοντικών επιδόσεων. </a:t>
            </a:r>
            <a:r>
              <a:rPr lang="el-GR" b="1" dirty="0"/>
              <a:t>Το Οικολογικό Σήμα ή “</a:t>
            </a:r>
            <a:r>
              <a:rPr lang="en-US" b="1" dirty="0"/>
              <a:t>ecolabel</a:t>
            </a:r>
            <a:r>
              <a:rPr lang="el-GR" b="1" dirty="0"/>
              <a:t>” </a:t>
            </a:r>
            <a:r>
              <a:rPr lang="el-GR" dirty="0"/>
              <a:t>είναι ένα σήμα που πιστοποιεί την συνολική περιβαλλοντική υπεροχή ενός προϊόντος ή μιας υπηρεσίας, στο πλαίσιο μιας συγκεκριμένης κατηγορίας προϊόντων ή υπηρεσιών. </a:t>
            </a:r>
            <a:r>
              <a:rPr lang="el-GR" b="1" dirty="0"/>
              <a:t>Δηλαδή το Οικολογικό Σήμα σημαίνει πρακτικά ότι το συγκεκριμένο προϊόν ή υπηρεσία είναι προτιμητέο και υπερέχει σε ότι αφορά τις επιδράσεις που προκαλούνται στο περιβάλλον, από την παραγωγή ή την χρήση του.</a:t>
            </a:r>
            <a:endParaRPr lang="en-US" b="1" dirty="0"/>
          </a:p>
          <a:p>
            <a:r>
              <a:rPr lang="el-GR" b="1" dirty="0"/>
              <a:t>Το </a:t>
            </a:r>
            <a:r>
              <a:rPr lang="en-US" b="1" dirty="0"/>
              <a:t>Ecolabel</a:t>
            </a:r>
            <a:r>
              <a:rPr lang="el-GR" b="1" dirty="0"/>
              <a:t> της Ευρωπαϊκής Ένωσης είναι το λουλούδι με αστεράκια</a:t>
            </a:r>
            <a:r>
              <a:rPr lang="el-GR" dirty="0"/>
              <a:t> . Το </a:t>
            </a:r>
            <a:r>
              <a:rPr lang="el-GR" b="1" dirty="0"/>
              <a:t>Ευρωπαϊκό </a:t>
            </a:r>
            <a:r>
              <a:rPr lang="en-US" b="1" dirty="0"/>
              <a:t>ecolabel</a:t>
            </a:r>
            <a:r>
              <a:rPr lang="el-GR" b="1" dirty="0"/>
              <a:t> </a:t>
            </a:r>
            <a:r>
              <a:rPr lang="el-GR" dirty="0"/>
              <a:t>μπορεί ν</a:t>
            </a:r>
            <a:r>
              <a:rPr lang="en-US" dirty="0"/>
              <a:t>a</a:t>
            </a:r>
            <a:r>
              <a:rPr lang="el-GR" dirty="0"/>
              <a:t> απονεμηθεί </a:t>
            </a:r>
            <a:r>
              <a:rPr lang="el-GR" b="1" dirty="0"/>
              <a:t>σε 26 διαφορετικά είδη προϊόντων από καθαριστικά μέχρι και μπογιές</a:t>
            </a:r>
            <a:r>
              <a:rPr lang="el-GR" dirty="0"/>
              <a:t>. Δίνετε ακόμη </a:t>
            </a:r>
            <a:r>
              <a:rPr lang="el-GR" b="1" dirty="0" smtClean="0"/>
              <a:t>σε τουριστικά καταλύματα</a:t>
            </a:r>
            <a:r>
              <a:rPr lang="en-US" b="1" dirty="0" smtClean="0"/>
              <a:t>,</a:t>
            </a:r>
            <a:r>
              <a:rPr lang="en-US" dirty="0" smtClean="0"/>
              <a:t> </a:t>
            </a:r>
            <a:r>
              <a:rPr lang="el-GR" dirty="0" smtClean="0"/>
              <a:t>σε  </a:t>
            </a:r>
            <a:r>
              <a:rPr lang="el-GR" b="1" dirty="0" smtClean="0"/>
              <a:t>ξύλινα έπιπλα  </a:t>
            </a:r>
            <a:r>
              <a:rPr lang="el-GR" dirty="0" smtClean="0"/>
              <a:t>κλπ.</a:t>
            </a:r>
            <a:endParaRPr lang="en-US" dirty="0"/>
          </a:p>
          <a:p>
            <a:r>
              <a:rPr lang="el-GR" dirty="0"/>
              <a:t>Η γνώση του </a:t>
            </a:r>
            <a:r>
              <a:rPr lang="en-US" dirty="0"/>
              <a:t>ecolabel</a:t>
            </a:r>
            <a:r>
              <a:rPr lang="el-GR" dirty="0"/>
              <a:t> στο κοινό είναι πολύ περιορισμένη.</a:t>
            </a:r>
            <a:r>
              <a:rPr lang="en-US" dirty="0"/>
              <a:t> </a:t>
            </a:r>
            <a:r>
              <a:rPr lang="el-GR" dirty="0"/>
              <a:t> Έρευνα της ΕΚΠΟΙΖΩ, έδειξε πως μόλις το 1% των καταναλωτών γνωρίζει το συγκεκριμένο </a:t>
            </a:r>
            <a:r>
              <a:rPr lang="en-US" dirty="0"/>
              <a:t>ecolabel</a:t>
            </a:r>
            <a:r>
              <a:rPr lang="el-GR" dirty="0" smtClean="0"/>
              <a:t>.</a:t>
            </a:r>
          </a:p>
          <a:p>
            <a:r>
              <a:rPr lang="el-GR" dirty="0"/>
              <a:t>Υπάρχουν και άλλα λιγότερο </a:t>
            </a:r>
            <a:r>
              <a:rPr lang="el-GR" b="1" dirty="0"/>
              <a:t>γνωστά </a:t>
            </a:r>
            <a:r>
              <a:rPr lang="en-US" b="1" dirty="0"/>
              <a:t>ecolabels</a:t>
            </a:r>
            <a:r>
              <a:rPr lang="el-GR" b="1" dirty="0"/>
              <a:t>, </a:t>
            </a:r>
            <a:r>
              <a:rPr lang="el-GR" b="1" dirty="0" smtClean="0"/>
              <a:t>όπως</a:t>
            </a:r>
            <a:endParaRPr lang="en-US" b="1" dirty="0" smtClean="0"/>
          </a:p>
          <a:p>
            <a:r>
              <a:rPr lang="el-GR" b="1" dirty="0" smtClean="0"/>
              <a:t> </a:t>
            </a:r>
            <a:r>
              <a:rPr lang="el-GR" b="1" dirty="0"/>
              <a:t>ο σκανδιναβικός κύκνος ή </a:t>
            </a:r>
            <a:endParaRPr lang="en-US" b="1" dirty="0" smtClean="0"/>
          </a:p>
          <a:p>
            <a:r>
              <a:rPr lang="el-GR" b="1" dirty="0" smtClean="0"/>
              <a:t>ο </a:t>
            </a:r>
            <a:r>
              <a:rPr lang="el-GR" b="1" dirty="0"/>
              <a:t>γερμανικός άγγελος</a:t>
            </a:r>
            <a:r>
              <a:rPr lang="el-GR" b="1" dirty="0" smtClean="0"/>
              <a:t>.</a:t>
            </a:r>
            <a:endParaRPr lang="en-US" dirty="0"/>
          </a:p>
        </p:txBody>
      </p:sp>
      <p:pic>
        <p:nvPicPr>
          <p:cNvPr id="4" name="Εικόνα 3"/>
          <p:cNvPicPr>
            <a:picLocks noChangeAspect="1"/>
          </p:cNvPicPr>
          <p:nvPr/>
        </p:nvPicPr>
        <p:blipFill>
          <a:blip r:embed="rId2"/>
          <a:stretch>
            <a:fillRect/>
          </a:stretch>
        </p:blipFill>
        <p:spPr>
          <a:xfrm>
            <a:off x="10476554" y="218218"/>
            <a:ext cx="1140051" cy="1828959"/>
          </a:xfrm>
          <a:prstGeom prst="rect">
            <a:avLst/>
          </a:prstGeom>
        </p:spPr>
      </p:pic>
      <p:pic>
        <p:nvPicPr>
          <p:cNvPr id="5" name="Εικόνα 4"/>
          <p:cNvPicPr>
            <a:picLocks noChangeAspect="1"/>
          </p:cNvPicPr>
          <p:nvPr/>
        </p:nvPicPr>
        <p:blipFill>
          <a:blip r:embed="rId3"/>
          <a:stretch>
            <a:fillRect/>
          </a:stretch>
        </p:blipFill>
        <p:spPr>
          <a:xfrm>
            <a:off x="10119908" y="2199213"/>
            <a:ext cx="1835055" cy="1755800"/>
          </a:xfrm>
          <a:prstGeom prst="rect">
            <a:avLst/>
          </a:prstGeom>
        </p:spPr>
      </p:pic>
      <p:pic>
        <p:nvPicPr>
          <p:cNvPr id="6" name="Εικόνα 5"/>
          <p:cNvPicPr>
            <a:picLocks noChangeAspect="1"/>
          </p:cNvPicPr>
          <p:nvPr/>
        </p:nvPicPr>
        <p:blipFill>
          <a:blip r:embed="rId4"/>
          <a:stretch>
            <a:fillRect/>
          </a:stretch>
        </p:blipFill>
        <p:spPr>
          <a:xfrm>
            <a:off x="10119908" y="4259085"/>
            <a:ext cx="1853345" cy="1889924"/>
          </a:xfrm>
          <a:prstGeom prst="rect">
            <a:avLst/>
          </a:prstGeom>
        </p:spPr>
      </p:pic>
    </p:spTree>
    <p:extLst>
      <p:ext uri="{BB962C8B-B14F-4D97-AF65-F5344CB8AC3E}">
        <p14:creationId xmlns:p14="http://schemas.microsoft.com/office/powerpoint/2010/main" val="1183231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62539" y="92766"/>
            <a:ext cx="6997148" cy="516834"/>
          </a:xfrm>
        </p:spPr>
        <p:txBody>
          <a:bodyPr>
            <a:normAutofit fontScale="90000"/>
          </a:bodyPr>
          <a:lstStyle/>
          <a:p>
            <a:pPr algn="ctr"/>
            <a:r>
              <a:rPr lang="el-GR" dirty="0" smtClean="0"/>
              <a:t>ΠΑΓΚΟΣΜΙΟ ΔΙΚΤΥΟ ΟΙΚΟΛΟΓΙΚΗΣ ΣΗΜΑΝΣΗΣ </a:t>
            </a:r>
            <a:r>
              <a:rPr lang="en-US" dirty="0" smtClean="0"/>
              <a:t>CEN</a:t>
            </a:r>
            <a:endParaRPr lang="en-US" dirty="0"/>
          </a:p>
        </p:txBody>
      </p:sp>
      <p:pic>
        <p:nvPicPr>
          <p:cNvPr id="4" name="Θέση περιεχομένου 3" descr="Î£ÏÎµÏÎ¹ÎºÎ® ÎµÎ¹ÎºÏÎ½Î±"/>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7896" y="1173712"/>
            <a:ext cx="10906539" cy="5492131"/>
          </a:xfrm>
          <a:prstGeom prst="rect">
            <a:avLst/>
          </a:prstGeom>
          <a:noFill/>
          <a:ln>
            <a:noFill/>
          </a:ln>
        </p:spPr>
      </p:pic>
      <p:pic>
        <p:nvPicPr>
          <p:cNvPr id="6" name="Εικόνα 5"/>
          <p:cNvPicPr>
            <a:picLocks noChangeAspect="1"/>
          </p:cNvPicPr>
          <p:nvPr/>
        </p:nvPicPr>
        <p:blipFill>
          <a:blip r:embed="rId3"/>
          <a:stretch>
            <a:fillRect/>
          </a:stretch>
        </p:blipFill>
        <p:spPr>
          <a:xfrm>
            <a:off x="9104244" y="92766"/>
            <a:ext cx="2107096" cy="890520"/>
          </a:xfrm>
          <a:prstGeom prst="rect">
            <a:avLst/>
          </a:prstGeom>
        </p:spPr>
      </p:pic>
    </p:spTree>
    <p:extLst>
      <p:ext uri="{BB962C8B-B14F-4D97-AF65-F5344CB8AC3E}">
        <p14:creationId xmlns:p14="http://schemas.microsoft.com/office/powerpoint/2010/main" val="4171626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2765" y="145775"/>
            <a:ext cx="12099235" cy="649356"/>
          </a:xfrm>
        </p:spPr>
        <p:txBody>
          <a:bodyPr>
            <a:normAutofit/>
          </a:bodyPr>
          <a:lstStyle/>
          <a:p>
            <a:pPr algn="ctr"/>
            <a:r>
              <a:rPr lang="el-GR" dirty="0" smtClean="0"/>
              <a:t>ΠΑΓΚΟΣΜΙΟ ΔΙΚΤΥΟ ΟΙΚΟΛΟΓΙΚΗΣ ΣΗΜΑΝΣΗΣ </a:t>
            </a:r>
            <a:r>
              <a:rPr lang="en-US" dirty="0" smtClean="0"/>
              <a:t>CEN</a:t>
            </a:r>
            <a:endParaRPr lang="en-US" dirty="0"/>
          </a:p>
        </p:txBody>
      </p:sp>
      <p:pic>
        <p:nvPicPr>
          <p:cNvPr id="4" name="Θέση περιεχομένου 3"/>
          <p:cNvPicPr>
            <a:picLocks noGrp="1" noChangeAspect="1"/>
          </p:cNvPicPr>
          <p:nvPr>
            <p:ph idx="1"/>
          </p:nvPr>
        </p:nvPicPr>
        <p:blipFill>
          <a:blip r:embed="rId2"/>
          <a:stretch>
            <a:fillRect/>
          </a:stretch>
        </p:blipFill>
        <p:spPr>
          <a:xfrm>
            <a:off x="437322" y="795131"/>
            <a:ext cx="11615530" cy="5916127"/>
          </a:xfrm>
          <a:prstGeom prst="rect">
            <a:avLst/>
          </a:prstGeom>
        </p:spPr>
      </p:pic>
    </p:spTree>
    <p:extLst>
      <p:ext uri="{BB962C8B-B14F-4D97-AF65-F5344CB8AC3E}">
        <p14:creationId xmlns:p14="http://schemas.microsoft.com/office/powerpoint/2010/main" val="562569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64704" y="0"/>
            <a:ext cx="10515600" cy="583096"/>
          </a:xfrm>
        </p:spPr>
        <p:txBody>
          <a:bodyPr>
            <a:normAutofit fontScale="90000"/>
          </a:bodyPr>
          <a:lstStyle/>
          <a:p>
            <a:pPr algn="ctr"/>
            <a:r>
              <a:rPr lang="el-GR" dirty="0" smtClean="0"/>
              <a:t>ΟΙΚΟΛΟΓΙΚΑ ΣΗΜΑΤΑ</a:t>
            </a:r>
            <a:endParaRPr lang="en-US" dirty="0"/>
          </a:p>
        </p:txBody>
      </p:sp>
      <p:pic>
        <p:nvPicPr>
          <p:cNvPr id="4" name="Θέση περιεχομένου 3" descr="Î£ÏÎµÏÎ¹ÎºÎ® ÎµÎ¹ÎºÏÎ½Î±"/>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4243" y="583096"/>
            <a:ext cx="10555355" cy="5751443"/>
          </a:xfrm>
          <a:prstGeom prst="rect">
            <a:avLst/>
          </a:prstGeom>
          <a:noFill/>
          <a:ln>
            <a:noFill/>
          </a:ln>
        </p:spPr>
      </p:pic>
    </p:spTree>
    <p:extLst>
      <p:ext uri="{BB962C8B-B14F-4D97-AF65-F5344CB8AC3E}">
        <p14:creationId xmlns:p14="http://schemas.microsoft.com/office/powerpoint/2010/main" val="1984579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
            <a:ext cx="10515600" cy="450574"/>
          </a:xfrm>
        </p:spPr>
        <p:txBody>
          <a:bodyPr>
            <a:normAutofit fontScale="90000"/>
          </a:bodyPr>
          <a:lstStyle/>
          <a:p>
            <a:pPr algn="ctr"/>
            <a:r>
              <a:rPr lang="el-GR" dirty="0" smtClean="0"/>
              <a:t>ΟΙΚΟΛΟΓΙΚΑ ΣΗΜΑΤΑ</a:t>
            </a:r>
            <a:endParaRPr lang="en-US" dirty="0"/>
          </a:p>
        </p:txBody>
      </p:sp>
      <p:pic>
        <p:nvPicPr>
          <p:cNvPr id="4" name="Θέση περιεχομένου 3" descr="Î£ÏÎµÏÎ¹ÎºÎ® ÎµÎ¹ÎºÏÎ½Î±"/>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783" y="450575"/>
            <a:ext cx="11714921" cy="6308034"/>
          </a:xfrm>
          <a:prstGeom prst="rect">
            <a:avLst/>
          </a:prstGeom>
          <a:noFill/>
          <a:ln>
            <a:noFill/>
          </a:ln>
        </p:spPr>
      </p:pic>
    </p:spTree>
    <p:extLst>
      <p:ext uri="{BB962C8B-B14F-4D97-AF65-F5344CB8AC3E}">
        <p14:creationId xmlns:p14="http://schemas.microsoft.com/office/powerpoint/2010/main" val="2660052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35896" y="702365"/>
            <a:ext cx="4479234" cy="2054087"/>
          </a:xfrm>
        </p:spPr>
        <p:txBody>
          <a:bodyPr>
            <a:normAutofit/>
          </a:bodyPr>
          <a:lstStyle/>
          <a:p>
            <a:pPr algn="ctr"/>
            <a:r>
              <a:rPr lang="el-GR" sz="6000" dirty="0" smtClean="0"/>
              <a:t>ΤΕΛΟΣ</a:t>
            </a:r>
            <a:endParaRPr lang="en-US" sz="6000" dirty="0"/>
          </a:p>
        </p:txBody>
      </p:sp>
      <p:pic>
        <p:nvPicPr>
          <p:cNvPr id="4" name="Θέση περιεχομένου 3"/>
          <p:cNvPicPr>
            <a:picLocks noGrp="1" noChangeAspect="1"/>
          </p:cNvPicPr>
          <p:nvPr>
            <p:ph idx="1"/>
          </p:nvPr>
        </p:nvPicPr>
        <p:blipFill>
          <a:blip r:embed="rId2"/>
          <a:stretch>
            <a:fillRect/>
          </a:stretch>
        </p:blipFill>
        <p:spPr>
          <a:xfrm>
            <a:off x="9128703" y="192959"/>
            <a:ext cx="2904576" cy="4221051"/>
          </a:xfrm>
          <a:prstGeom prst="rect">
            <a:avLst/>
          </a:prstGeom>
        </p:spPr>
      </p:pic>
      <p:pic>
        <p:nvPicPr>
          <p:cNvPr id="5" name="Εικόνα 4"/>
          <p:cNvPicPr>
            <a:picLocks noChangeAspect="1"/>
          </p:cNvPicPr>
          <p:nvPr/>
        </p:nvPicPr>
        <p:blipFill>
          <a:blip r:embed="rId3"/>
          <a:stretch>
            <a:fillRect/>
          </a:stretch>
        </p:blipFill>
        <p:spPr>
          <a:xfrm>
            <a:off x="393376" y="192959"/>
            <a:ext cx="2911338" cy="3417930"/>
          </a:xfrm>
          <a:prstGeom prst="rect">
            <a:avLst/>
          </a:prstGeom>
        </p:spPr>
      </p:pic>
      <p:pic>
        <p:nvPicPr>
          <p:cNvPr id="7" name="Εικόνα 6"/>
          <p:cNvPicPr>
            <a:picLocks noChangeAspect="1"/>
          </p:cNvPicPr>
          <p:nvPr/>
        </p:nvPicPr>
        <p:blipFill>
          <a:blip r:embed="rId4"/>
          <a:stretch>
            <a:fillRect/>
          </a:stretch>
        </p:blipFill>
        <p:spPr>
          <a:xfrm>
            <a:off x="2888710" y="3126409"/>
            <a:ext cx="6096528" cy="3572566"/>
          </a:xfrm>
          <a:prstGeom prst="rect">
            <a:avLst/>
          </a:prstGeom>
        </p:spPr>
      </p:pic>
    </p:spTree>
    <p:extLst>
      <p:ext uri="{BB962C8B-B14F-4D97-AF65-F5344CB8AC3E}">
        <p14:creationId xmlns:p14="http://schemas.microsoft.com/office/powerpoint/2010/main" val="790886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37322" y="251791"/>
            <a:ext cx="11436626" cy="1033671"/>
          </a:xfrm>
        </p:spPr>
        <p:txBody>
          <a:bodyPr>
            <a:normAutofit fontScale="90000"/>
          </a:bodyPr>
          <a:lstStyle/>
          <a:p>
            <a:pPr algn="ctr"/>
            <a:r>
              <a:rPr lang="el-GR" sz="3200" b="1" dirty="0"/>
              <a:t>ΣΥΣΤΗΜΑΤΑ ΔΙΑΧΕΙΡΙΣΗΣ ΚΑΙ ΠΡΟΤΥΠΑ ΓΙΑ </a:t>
            </a:r>
            <a:r>
              <a:rPr lang="el-GR" sz="3200" b="1" dirty="0" smtClean="0"/>
              <a:t>ΤΗΝ </a:t>
            </a:r>
            <a:r>
              <a:rPr lang="el-GR" sz="3200" b="1" dirty="0"/>
              <a:t>ΠΙΣΤΟΠΟΙΗΣΗΣΗ</a:t>
            </a:r>
            <a:endParaRPr lang="en-US" sz="3200" b="1" dirty="0"/>
          </a:p>
        </p:txBody>
      </p:sp>
      <p:sp>
        <p:nvSpPr>
          <p:cNvPr id="3" name="Θέση περιεχομένου 2"/>
          <p:cNvSpPr>
            <a:spLocks noGrp="1"/>
          </p:cNvSpPr>
          <p:nvPr>
            <p:ph idx="1"/>
          </p:nvPr>
        </p:nvSpPr>
        <p:spPr>
          <a:xfrm>
            <a:off x="1351722" y="1285462"/>
            <a:ext cx="10522226" cy="5327373"/>
          </a:xfrm>
        </p:spPr>
        <p:txBody>
          <a:bodyPr>
            <a:normAutofit fontScale="92500" lnSpcReduction="10000"/>
          </a:bodyPr>
          <a:lstStyle/>
          <a:p>
            <a:pPr marL="0" indent="0">
              <a:buNone/>
            </a:pPr>
            <a:r>
              <a:rPr lang="en-US" b="1" dirty="0"/>
              <a:t>ΣΥΣΤΗΜΑΤΑ ΔΙΑΧΕΙΡΙΣΗΣ ΠΟΙΟΤΗΤΑΣ</a:t>
            </a:r>
            <a:endParaRPr lang="en-US" dirty="0"/>
          </a:p>
          <a:p>
            <a:r>
              <a:rPr lang="en-US" b="1" u="sng" dirty="0">
                <a:hlinkClick r:id="rId2"/>
              </a:rPr>
              <a:t>ISO</a:t>
            </a:r>
            <a:r>
              <a:rPr lang="el-GR" b="1" u="sng" dirty="0">
                <a:hlinkClick r:id="rId2"/>
              </a:rPr>
              <a:t> 9001:2015</a:t>
            </a:r>
            <a:r>
              <a:rPr lang="el-GR" dirty="0"/>
              <a:t>	</a:t>
            </a:r>
            <a:r>
              <a:rPr lang="el-GR" dirty="0" smtClean="0"/>
              <a:t>	</a:t>
            </a:r>
            <a:r>
              <a:rPr lang="el-GR" u="sng" dirty="0" smtClean="0">
                <a:hlinkClick r:id="rId2"/>
              </a:rPr>
              <a:t>Σύστημα </a:t>
            </a:r>
            <a:r>
              <a:rPr lang="el-GR" u="sng" dirty="0">
                <a:hlinkClick r:id="rId2"/>
              </a:rPr>
              <a:t>διαχείρισης ποιότητας</a:t>
            </a:r>
            <a:endParaRPr lang="en-US" dirty="0"/>
          </a:p>
          <a:p>
            <a:r>
              <a:rPr lang="en-US" b="1" u="sng" dirty="0">
                <a:hlinkClick r:id="rId3"/>
              </a:rPr>
              <a:t>ISO</a:t>
            </a:r>
            <a:r>
              <a:rPr lang="el-GR" b="1" u="sng" dirty="0">
                <a:hlinkClick r:id="rId3"/>
              </a:rPr>
              <a:t> 13485:2003</a:t>
            </a:r>
            <a:r>
              <a:rPr lang="el-GR" dirty="0"/>
              <a:t>	</a:t>
            </a:r>
            <a:r>
              <a:rPr lang="el-GR" dirty="0" smtClean="0"/>
              <a:t>	</a:t>
            </a:r>
            <a:r>
              <a:rPr lang="el-GR" u="sng" dirty="0" smtClean="0">
                <a:hlinkClick r:id="rId3"/>
              </a:rPr>
              <a:t>Σύστημα </a:t>
            </a:r>
            <a:r>
              <a:rPr lang="el-GR" u="sng" dirty="0">
                <a:hlinkClick r:id="rId3"/>
              </a:rPr>
              <a:t>διαχείρισης </a:t>
            </a:r>
            <a:r>
              <a:rPr lang="el-GR" u="sng" dirty="0" err="1">
                <a:hlinkClick r:id="rId3"/>
              </a:rPr>
              <a:t>ιατροτεχνολογικών</a:t>
            </a:r>
            <a:r>
              <a:rPr lang="el-GR" u="sng" dirty="0">
                <a:hlinkClick r:id="rId3"/>
              </a:rPr>
              <a:t> προϊόντων και σχετικών υπηρεσιών</a:t>
            </a:r>
            <a:endParaRPr lang="en-US" dirty="0"/>
          </a:p>
          <a:p>
            <a:r>
              <a:rPr lang="el-GR" b="1" u="sng" dirty="0">
                <a:hlinkClick r:id="rId4"/>
              </a:rPr>
              <a:t>ΕΛΟΤ ΤΠ 1433</a:t>
            </a:r>
            <a:r>
              <a:rPr lang="el-GR" dirty="0"/>
              <a:t>	</a:t>
            </a:r>
            <a:r>
              <a:rPr lang="el-GR" dirty="0" smtClean="0"/>
              <a:t>		</a:t>
            </a:r>
            <a:r>
              <a:rPr lang="el-GR" u="sng" dirty="0" smtClean="0">
                <a:hlinkClick r:id="rId4"/>
              </a:rPr>
              <a:t>Σύστημα </a:t>
            </a:r>
            <a:r>
              <a:rPr lang="el-GR" u="sng" dirty="0">
                <a:hlinkClick r:id="rId4"/>
              </a:rPr>
              <a:t>διαχείρισης ποιότητας υπηρεσιών εκπαίδευσης</a:t>
            </a:r>
            <a:endParaRPr lang="en-US" dirty="0"/>
          </a:p>
          <a:p>
            <a:r>
              <a:rPr lang="el-GR" b="1" u="sng" dirty="0">
                <a:hlinkClick r:id="rId5"/>
              </a:rPr>
              <a:t>Υ.Α.ΔΥ8δ/Γ.Π. ΟΙΚ./1348/2004</a:t>
            </a:r>
            <a:r>
              <a:rPr lang="el-GR" dirty="0"/>
              <a:t>	</a:t>
            </a:r>
            <a:r>
              <a:rPr lang="el-GR" u="sng" dirty="0">
                <a:hlinkClick r:id="rId5"/>
              </a:rPr>
              <a:t>Ορθή πρακτική διανομής </a:t>
            </a:r>
            <a:r>
              <a:rPr lang="el-GR" u="sng" dirty="0" err="1">
                <a:hlinkClick r:id="rId5"/>
              </a:rPr>
              <a:t>ιατροτεχνολογικών</a:t>
            </a:r>
            <a:r>
              <a:rPr lang="el-GR" u="sng" dirty="0">
                <a:hlinkClick r:id="rId5"/>
              </a:rPr>
              <a:t> </a:t>
            </a:r>
            <a:r>
              <a:rPr lang="el-GR" u="sng" dirty="0" smtClean="0">
                <a:hlinkClick r:id="rId5"/>
              </a:rPr>
              <a:t>προϊόντων</a:t>
            </a:r>
            <a:endParaRPr lang="en-US" dirty="0" smtClean="0"/>
          </a:p>
          <a:p>
            <a:pPr marL="0" indent="0">
              <a:buNone/>
            </a:pPr>
            <a:r>
              <a:rPr lang="en-US" b="1" dirty="0"/>
              <a:t>ΣΥΣΤΗΜΑΤΑ ΠΕΡΙΒΑΛΛΟΝΤΙΚΗΣ &amp; ΕΝΕΡΓΕΙΑΚΗΣ ΔΙΑΧΕΙΡΙΣΗΣ</a:t>
            </a:r>
            <a:endParaRPr lang="en-US" dirty="0"/>
          </a:p>
          <a:p>
            <a:r>
              <a:rPr lang="en-US" b="1" u="sng" dirty="0">
                <a:hlinkClick r:id="rId6"/>
              </a:rPr>
              <a:t>ISO</a:t>
            </a:r>
            <a:r>
              <a:rPr lang="el-GR" b="1" u="sng" dirty="0">
                <a:hlinkClick r:id="rId6"/>
              </a:rPr>
              <a:t> 14001:20</a:t>
            </a:r>
            <a:r>
              <a:rPr lang="el-GR" u="sng" dirty="0">
                <a:hlinkClick r:id="rId6"/>
              </a:rPr>
              <a:t>04</a:t>
            </a:r>
            <a:r>
              <a:rPr lang="el-GR" dirty="0"/>
              <a:t>	</a:t>
            </a:r>
            <a:r>
              <a:rPr lang="el-GR" dirty="0" smtClean="0"/>
              <a:t>	</a:t>
            </a:r>
            <a:r>
              <a:rPr lang="el-GR" u="sng" dirty="0" smtClean="0">
                <a:hlinkClick r:id="rId6"/>
              </a:rPr>
              <a:t>Σύστημα </a:t>
            </a:r>
            <a:r>
              <a:rPr lang="el-GR" u="sng" dirty="0">
                <a:hlinkClick r:id="rId6"/>
              </a:rPr>
              <a:t>περιβαλλοντικής διαχείρισης</a:t>
            </a:r>
            <a:endParaRPr lang="en-US" dirty="0"/>
          </a:p>
          <a:p>
            <a:r>
              <a:rPr lang="en-US" b="1" u="sng" dirty="0">
                <a:hlinkClick r:id="rId7"/>
              </a:rPr>
              <a:t>EMAS</a:t>
            </a:r>
            <a:r>
              <a:rPr lang="el-GR" dirty="0"/>
              <a:t>	</a:t>
            </a:r>
            <a:r>
              <a:rPr lang="el-GR" dirty="0" smtClean="0"/>
              <a:t>			</a:t>
            </a:r>
            <a:r>
              <a:rPr lang="el-GR" u="sng" dirty="0" smtClean="0">
                <a:hlinkClick r:id="rId7"/>
              </a:rPr>
              <a:t>Κοινοτικό </a:t>
            </a:r>
            <a:r>
              <a:rPr lang="el-GR" u="sng" dirty="0">
                <a:hlinkClick r:id="rId7"/>
              </a:rPr>
              <a:t>σύστημα οικολογικής διαχείρισης και ελέγχου</a:t>
            </a:r>
            <a:endParaRPr lang="en-US" dirty="0"/>
          </a:p>
          <a:p>
            <a:r>
              <a:rPr lang="en-US" b="1" u="sng" dirty="0">
                <a:hlinkClick r:id="rId8"/>
              </a:rPr>
              <a:t>EN </a:t>
            </a:r>
            <a:r>
              <a:rPr lang="el-GR" b="1" u="sng" dirty="0">
                <a:hlinkClick r:id="rId8"/>
              </a:rPr>
              <a:t>16001:2009</a:t>
            </a:r>
            <a:r>
              <a:rPr lang="en-US" u="sng" dirty="0">
                <a:hlinkClick r:id="rId8"/>
              </a:rPr>
              <a:t> </a:t>
            </a:r>
            <a:r>
              <a:rPr lang="el-GR" dirty="0"/>
              <a:t>	</a:t>
            </a:r>
            <a:r>
              <a:rPr lang="el-GR" dirty="0" smtClean="0"/>
              <a:t>	</a:t>
            </a:r>
            <a:r>
              <a:rPr lang="el-GR" u="sng" dirty="0" smtClean="0">
                <a:hlinkClick r:id="rId8"/>
              </a:rPr>
              <a:t>Σύστημα </a:t>
            </a:r>
            <a:r>
              <a:rPr lang="el-GR" u="sng" dirty="0">
                <a:hlinkClick r:id="rId8"/>
              </a:rPr>
              <a:t>ενεργειακής </a:t>
            </a:r>
            <a:r>
              <a:rPr lang="el-GR" u="sng" dirty="0" smtClean="0">
                <a:hlinkClick r:id="rId8"/>
              </a:rPr>
              <a:t>διαχείρισης</a:t>
            </a:r>
            <a:endParaRPr lang="en-US" u="sng" dirty="0" smtClean="0"/>
          </a:p>
          <a:p>
            <a:pPr marL="0" indent="0">
              <a:buNone/>
            </a:pPr>
            <a:r>
              <a:rPr lang="en-US" b="1" dirty="0"/>
              <a:t>ΣΗΜΑΝΣΕΙΣ ΣΥΜΜΟΡΦΩΣΗΣ ΠΡΟΪΟΝΤΩΝ &amp; ΥΠΗΡΕΣΙΩΝ</a:t>
            </a:r>
            <a:endParaRPr lang="en-US" dirty="0"/>
          </a:p>
          <a:p>
            <a:r>
              <a:rPr lang="en-US" b="1" u="sng" dirty="0">
                <a:hlinkClick r:id="rId9"/>
              </a:rPr>
              <a:t>CE </a:t>
            </a:r>
            <a:r>
              <a:rPr lang="el-GR" dirty="0"/>
              <a:t>		</a:t>
            </a:r>
            <a:r>
              <a:rPr lang="el-GR" dirty="0" smtClean="0"/>
              <a:t>		</a:t>
            </a:r>
            <a:r>
              <a:rPr lang="el-GR" u="sng" dirty="0" smtClean="0">
                <a:hlinkClick r:id="rId9"/>
              </a:rPr>
              <a:t>Τεχνική </a:t>
            </a:r>
            <a:r>
              <a:rPr lang="el-GR" u="sng" dirty="0">
                <a:hlinkClick r:id="rId9"/>
              </a:rPr>
              <a:t>εναρμόνιση προϊόντων</a:t>
            </a:r>
            <a:endParaRPr lang="en-US" dirty="0"/>
          </a:p>
          <a:p>
            <a:r>
              <a:rPr lang="en-US" b="1" u="sng" dirty="0">
                <a:hlinkClick r:id="rId10"/>
              </a:rPr>
              <a:t>FSC Chain of Custody</a:t>
            </a:r>
            <a:r>
              <a:rPr lang="el-GR" b="1" dirty="0">
                <a:hlinkClick r:id="rId10"/>
              </a:rPr>
              <a:t>    </a:t>
            </a:r>
            <a:r>
              <a:rPr lang="el-GR" b="1" dirty="0" smtClean="0">
                <a:hlinkClick r:id="rId10"/>
              </a:rPr>
              <a:t>	</a:t>
            </a:r>
            <a:r>
              <a:rPr lang="el-GR" u="sng" dirty="0" smtClean="0">
                <a:hlinkClick r:id="rId10"/>
              </a:rPr>
              <a:t>Σύστημα </a:t>
            </a:r>
            <a:r>
              <a:rPr lang="el-GR" u="sng" dirty="0">
                <a:hlinkClick r:id="rId10"/>
              </a:rPr>
              <a:t>αειφορικής δασικής</a:t>
            </a:r>
            <a:r>
              <a:rPr lang="en-US" u="sng" dirty="0">
                <a:hlinkClick r:id="rId10"/>
              </a:rPr>
              <a:t> </a:t>
            </a:r>
            <a:r>
              <a:rPr lang="el-GR" u="sng" dirty="0">
                <a:hlinkClick r:id="rId10"/>
              </a:rPr>
              <a:t>διαχείρισης</a:t>
            </a:r>
            <a:endParaRPr lang="en-US" dirty="0"/>
          </a:p>
          <a:p>
            <a:r>
              <a:rPr lang="en-US" b="1" u="sng" dirty="0">
                <a:hlinkClick r:id="rId11"/>
              </a:rPr>
              <a:t>PEFC Chain of Custody</a:t>
            </a:r>
            <a:r>
              <a:rPr lang="en-US" u="sng" dirty="0">
                <a:hlinkClick r:id="rId11"/>
              </a:rPr>
              <a:t> </a:t>
            </a:r>
            <a:r>
              <a:rPr lang="el-GR" dirty="0">
                <a:hlinkClick r:id="rId11"/>
              </a:rPr>
              <a:t> </a:t>
            </a:r>
            <a:r>
              <a:rPr lang="el-GR" dirty="0" smtClean="0">
                <a:hlinkClick r:id="rId11"/>
              </a:rPr>
              <a:t>	</a:t>
            </a:r>
            <a:r>
              <a:rPr lang="el-GR" u="sng" dirty="0" smtClean="0">
                <a:hlinkClick r:id="rId11"/>
              </a:rPr>
              <a:t>Σύστημα </a:t>
            </a:r>
            <a:r>
              <a:rPr lang="el-GR" u="sng" dirty="0">
                <a:hlinkClick r:id="rId11"/>
              </a:rPr>
              <a:t>αειφορικής δασικής</a:t>
            </a:r>
            <a:r>
              <a:rPr lang="en-US" u="sng" dirty="0">
                <a:hlinkClick r:id="rId11"/>
              </a:rPr>
              <a:t> </a:t>
            </a:r>
            <a:r>
              <a:rPr lang="el-GR" u="sng" dirty="0">
                <a:hlinkClick r:id="rId11"/>
              </a:rPr>
              <a:t>διαχείρισης</a:t>
            </a:r>
            <a:endParaRPr lang="en-US" dirty="0"/>
          </a:p>
          <a:p>
            <a:r>
              <a:rPr lang="en-US" b="1" u="sng" dirty="0">
                <a:hlinkClick r:id="rId12"/>
              </a:rPr>
              <a:t>Eco</a:t>
            </a:r>
            <a:r>
              <a:rPr lang="el-GR" b="1" u="sng" dirty="0">
                <a:hlinkClick r:id="rId12"/>
              </a:rPr>
              <a:t>-</a:t>
            </a:r>
            <a:r>
              <a:rPr lang="en-US" b="1" u="sng" dirty="0">
                <a:hlinkClick r:id="rId12"/>
              </a:rPr>
              <a:t>Label</a:t>
            </a:r>
            <a:r>
              <a:rPr lang="el-GR" dirty="0"/>
              <a:t>	</a:t>
            </a:r>
            <a:r>
              <a:rPr lang="el-GR" dirty="0" smtClean="0"/>
              <a:t>		</a:t>
            </a:r>
            <a:r>
              <a:rPr lang="el-GR" u="sng" dirty="0" smtClean="0">
                <a:hlinkClick r:id="rId12"/>
              </a:rPr>
              <a:t>Κοινοτικό </a:t>
            </a:r>
            <a:r>
              <a:rPr lang="el-GR" u="sng" dirty="0">
                <a:hlinkClick r:id="rId12"/>
              </a:rPr>
              <a:t>σύστημα απονομής οικολογικού σήματος</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24942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85529"/>
            <a:ext cx="10515600" cy="530087"/>
          </a:xfrm>
        </p:spPr>
        <p:txBody>
          <a:bodyPr>
            <a:normAutofit fontScale="90000"/>
          </a:bodyPr>
          <a:lstStyle/>
          <a:p>
            <a:pPr algn="ctr"/>
            <a:r>
              <a:rPr lang="el-GR" b="1" dirty="0" smtClean="0"/>
              <a:t>ΣΥΣΤΗΜΑΤΑ ΔΙΑΧΕΙΡΙΣΗΣ ΠΟΙΟΤΗΤΑΣ</a:t>
            </a:r>
            <a:endParaRPr lang="en-US" b="1" dirty="0"/>
          </a:p>
        </p:txBody>
      </p:sp>
      <p:sp>
        <p:nvSpPr>
          <p:cNvPr id="3" name="Θέση περιεχομένου 2"/>
          <p:cNvSpPr>
            <a:spLocks noGrp="1"/>
          </p:cNvSpPr>
          <p:nvPr>
            <p:ph idx="1"/>
          </p:nvPr>
        </p:nvSpPr>
        <p:spPr>
          <a:xfrm>
            <a:off x="1537251" y="1205948"/>
            <a:ext cx="6308035" cy="5155095"/>
          </a:xfrm>
        </p:spPr>
        <p:txBody>
          <a:bodyPr>
            <a:normAutofit fontScale="92500" lnSpcReduction="10000"/>
          </a:bodyPr>
          <a:lstStyle/>
          <a:p>
            <a:r>
              <a:rPr lang="en-US" sz="2400" b="1" u="sng" dirty="0">
                <a:hlinkClick r:id="rId2"/>
              </a:rPr>
              <a:t>ISO</a:t>
            </a:r>
            <a:r>
              <a:rPr lang="el-GR" sz="2400" b="1" u="sng" dirty="0">
                <a:hlinkClick r:id="rId2"/>
              </a:rPr>
              <a:t> 9001:2015</a:t>
            </a:r>
            <a:r>
              <a:rPr lang="el-GR" sz="2400" dirty="0"/>
              <a:t>		</a:t>
            </a:r>
            <a:endParaRPr lang="el-GR" sz="2400" dirty="0" smtClean="0"/>
          </a:p>
          <a:p>
            <a:r>
              <a:rPr lang="el-GR" sz="2400" u="sng" dirty="0" smtClean="0">
                <a:hlinkClick r:id="rId2"/>
              </a:rPr>
              <a:t>Σύστημα </a:t>
            </a:r>
            <a:r>
              <a:rPr lang="el-GR" sz="2400" u="sng" dirty="0">
                <a:hlinkClick r:id="rId2"/>
              </a:rPr>
              <a:t>διαχείρισης </a:t>
            </a:r>
            <a:r>
              <a:rPr lang="el-GR" sz="2400" u="sng" dirty="0" smtClean="0">
                <a:hlinkClick r:id="rId2"/>
              </a:rPr>
              <a:t>		ποιότητας</a:t>
            </a:r>
            <a:endParaRPr lang="el-GR" sz="2400" u="sng" dirty="0" smtClean="0"/>
          </a:p>
          <a:p>
            <a:endParaRPr lang="el-GR" sz="2400" u="sng" dirty="0"/>
          </a:p>
          <a:p>
            <a:r>
              <a:rPr lang="el-GR" sz="2400" dirty="0"/>
              <a:t>Το </a:t>
            </a:r>
            <a:r>
              <a:rPr lang="en-US" sz="2400" dirty="0"/>
              <a:t>ISO</a:t>
            </a:r>
            <a:r>
              <a:rPr lang="el-GR" sz="2400" dirty="0"/>
              <a:t> 9001:2015 έχει εκπονηθεί από το Διεθνή Οργανισμό Τυποποίησης (</a:t>
            </a:r>
            <a:r>
              <a:rPr lang="en-US" sz="2400" dirty="0"/>
              <a:t>ISO</a:t>
            </a:r>
            <a:r>
              <a:rPr lang="el-GR" sz="2400" dirty="0"/>
              <a:t>) και είναι ένα διεθνές πρότυπο στο οποίο καθορίζονται οι γενικές απαιτήσεις του συστήματος διαχείρισης ποιότητας με τις οποίες θα πρέπει να συμμορφώνονται οι επιχειρήσεις που επιθυμούν να αποδεικνύουν την ικανότητα τους να παρέχουν προϊόντα ή/και υπηρεσίες που ικανοποιούν τις απαιτήσεις των πελατών και της νομοθεσίας</a:t>
            </a:r>
            <a:r>
              <a:rPr lang="el-GR" sz="2400" dirty="0" smtClean="0"/>
              <a:t>.</a:t>
            </a:r>
            <a:endParaRPr lang="en-US" sz="2400" dirty="0"/>
          </a:p>
        </p:txBody>
      </p:sp>
      <p:pic>
        <p:nvPicPr>
          <p:cNvPr id="4" name="Εικόνα 3"/>
          <p:cNvPicPr>
            <a:picLocks noChangeAspect="1"/>
          </p:cNvPicPr>
          <p:nvPr/>
        </p:nvPicPr>
        <p:blipFill>
          <a:blip r:embed="rId3"/>
          <a:stretch>
            <a:fillRect/>
          </a:stretch>
        </p:blipFill>
        <p:spPr>
          <a:xfrm>
            <a:off x="9183757" y="715616"/>
            <a:ext cx="2472993" cy="2449214"/>
          </a:xfrm>
          <a:prstGeom prst="rect">
            <a:avLst/>
          </a:prstGeom>
        </p:spPr>
      </p:pic>
      <p:pic>
        <p:nvPicPr>
          <p:cNvPr id="5" name="Εικόνα 4"/>
          <p:cNvPicPr>
            <a:picLocks noChangeAspect="1"/>
          </p:cNvPicPr>
          <p:nvPr/>
        </p:nvPicPr>
        <p:blipFill>
          <a:blip r:embed="rId4"/>
          <a:stretch>
            <a:fillRect/>
          </a:stretch>
        </p:blipFill>
        <p:spPr>
          <a:xfrm>
            <a:off x="7474225" y="3578812"/>
            <a:ext cx="4373217" cy="2543175"/>
          </a:xfrm>
          <a:prstGeom prst="rect">
            <a:avLst/>
          </a:prstGeom>
        </p:spPr>
      </p:pic>
    </p:spTree>
    <p:extLst>
      <p:ext uri="{BB962C8B-B14F-4D97-AF65-F5344CB8AC3E}">
        <p14:creationId xmlns:p14="http://schemas.microsoft.com/office/powerpoint/2010/main" val="1319297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38539" y="365125"/>
            <a:ext cx="11701670" cy="1325563"/>
          </a:xfrm>
        </p:spPr>
        <p:txBody>
          <a:bodyPr>
            <a:normAutofit/>
          </a:bodyPr>
          <a:lstStyle/>
          <a:p>
            <a:pPr algn="ctr"/>
            <a:r>
              <a:rPr lang="en-US" b="1" u="sng" dirty="0"/>
              <a:t>ISO</a:t>
            </a:r>
            <a:r>
              <a:rPr lang="el-GR" b="1" u="sng" dirty="0"/>
              <a:t> 9001:2015</a:t>
            </a:r>
            <a:r>
              <a:rPr lang="el-GR" dirty="0"/>
              <a:t>	</a:t>
            </a:r>
            <a:r>
              <a:rPr lang="el-GR" u="sng" dirty="0" smtClean="0"/>
              <a:t>Σύστημα διαχείρισης ποιότητας</a:t>
            </a:r>
            <a:r>
              <a:rPr lang="en-US" u="sng" dirty="0" smtClean="0"/>
              <a:t/>
            </a:r>
            <a:br>
              <a:rPr lang="en-US" u="sng" dirty="0" smtClean="0"/>
            </a:br>
            <a:r>
              <a:rPr lang="el-GR" u="sng" dirty="0" smtClean="0"/>
              <a:t>Ιστορία-Εξέλιξη.</a:t>
            </a:r>
            <a:endParaRPr lang="en-US" dirty="0"/>
          </a:p>
        </p:txBody>
      </p:sp>
      <p:pic>
        <p:nvPicPr>
          <p:cNvPr id="3" name="Θέση περιεχομένου 2"/>
          <p:cNvPicPr>
            <a:picLocks noGrp="1" noChangeAspect="1"/>
          </p:cNvPicPr>
          <p:nvPr>
            <p:ph idx="1"/>
          </p:nvPr>
        </p:nvPicPr>
        <p:blipFill>
          <a:blip r:embed="rId2"/>
          <a:stretch>
            <a:fillRect/>
          </a:stretch>
        </p:blipFill>
        <p:spPr>
          <a:xfrm>
            <a:off x="541538" y="1690688"/>
            <a:ext cx="11380639" cy="3624795"/>
          </a:xfrm>
          <a:prstGeom prst="rect">
            <a:avLst/>
          </a:prstGeom>
        </p:spPr>
      </p:pic>
      <p:sp>
        <p:nvSpPr>
          <p:cNvPr id="4" name="Ορθογώνιο 3"/>
          <p:cNvSpPr/>
          <p:nvPr/>
        </p:nvSpPr>
        <p:spPr>
          <a:xfrm>
            <a:off x="1510748" y="5499651"/>
            <a:ext cx="10522226" cy="707886"/>
          </a:xfrm>
          <a:prstGeom prst="rect">
            <a:avLst/>
          </a:prstGeom>
        </p:spPr>
        <p:txBody>
          <a:bodyPr wrap="square">
            <a:spAutoFit/>
          </a:bodyPr>
          <a:lstStyle/>
          <a:p>
            <a:r>
              <a:rPr lang="el-GR" sz="2000" b="1" dirty="0"/>
              <a:t>Το πρότυπο ISO 9001 παρουσιάστηκε το 1987 από τον οργανισμό ISO (International </a:t>
            </a:r>
          </a:p>
          <a:p>
            <a:r>
              <a:rPr lang="el-GR" sz="2000" b="1" dirty="0"/>
              <a:t>Organization for Standardization) ως συνέχεια του βρετανικού προτύπου BS 5750.</a:t>
            </a:r>
          </a:p>
        </p:txBody>
      </p:sp>
    </p:spTree>
    <p:extLst>
      <p:ext uri="{BB962C8B-B14F-4D97-AF65-F5344CB8AC3E}">
        <p14:creationId xmlns:p14="http://schemas.microsoft.com/office/powerpoint/2010/main" val="1585786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30018" y="185530"/>
            <a:ext cx="5989982" cy="1113183"/>
          </a:xfrm>
        </p:spPr>
        <p:txBody>
          <a:bodyPr>
            <a:normAutofit fontScale="90000"/>
          </a:bodyPr>
          <a:lstStyle/>
          <a:p>
            <a:pPr algn="ctr"/>
            <a:r>
              <a:rPr lang="en-US" b="1" u="sng" dirty="0"/>
              <a:t>ISO</a:t>
            </a:r>
            <a:r>
              <a:rPr lang="el-GR" b="1" u="sng" dirty="0"/>
              <a:t> 14001:2015</a:t>
            </a:r>
            <a:r>
              <a:rPr lang="el-GR" b="1" dirty="0"/>
              <a:t>		</a:t>
            </a:r>
            <a:r>
              <a:rPr lang="el-GR" b="1" u="sng" dirty="0"/>
              <a:t>Σύστημα περιβαλλοντικής </a:t>
            </a:r>
            <a:r>
              <a:rPr lang="el-GR" b="1" u="sng" dirty="0" smtClean="0"/>
              <a:t>διαχείρισης</a:t>
            </a:r>
            <a:endParaRPr lang="en-US" dirty="0"/>
          </a:p>
        </p:txBody>
      </p:sp>
      <p:sp>
        <p:nvSpPr>
          <p:cNvPr id="3" name="Θέση περιεχομένου 2"/>
          <p:cNvSpPr>
            <a:spLocks noGrp="1"/>
          </p:cNvSpPr>
          <p:nvPr>
            <p:ph idx="1"/>
          </p:nvPr>
        </p:nvSpPr>
        <p:spPr>
          <a:xfrm>
            <a:off x="1378226" y="1444488"/>
            <a:ext cx="5313709" cy="5274364"/>
          </a:xfrm>
        </p:spPr>
        <p:txBody>
          <a:bodyPr>
            <a:noAutofit/>
          </a:bodyPr>
          <a:lstStyle/>
          <a:p>
            <a:r>
              <a:rPr lang="el-GR" sz="2400" dirty="0"/>
              <a:t>To </a:t>
            </a:r>
            <a:r>
              <a:rPr lang="en-US" sz="2400" b="1" u="sng" dirty="0"/>
              <a:t>ISO</a:t>
            </a:r>
            <a:r>
              <a:rPr lang="el-GR" sz="2400" b="1" u="sng" dirty="0"/>
              <a:t> 14001:2015 </a:t>
            </a:r>
            <a:r>
              <a:rPr lang="el-GR" sz="2400" dirty="0" smtClean="0"/>
              <a:t>είναι </a:t>
            </a:r>
            <a:r>
              <a:rPr lang="el-GR" sz="2400" dirty="0"/>
              <a:t>ένα πρότυπο το οποίο εκπονήθηκε από το Διεθνή Οργανισμό Τυποποίησης (ISO) και προδιαγράφει τις απαιτήσεις ενώ παράλληλα παρέχει καθοδήγηση για την ανάπτυξη ενός </a:t>
            </a:r>
            <a:r>
              <a:rPr lang="el-GR" sz="2400" b="1" dirty="0"/>
              <a:t>συστήματος διαχείρισης </a:t>
            </a:r>
            <a:r>
              <a:rPr lang="el-GR" sz="2400" dirty="0"/>
              <a:t>που έχει σκοπό τον </a:t>
            </a:r>
            <a:r>
              <a:rPr lang="el-GR" sz="2400" b="1" dirty="0"/>
              <a:t>έλεγχο και περιορισμό των επιπτώσεων</a:t>
            </a:r>
            <a:r>
              <a:rPr lang="el-GR" sz="2400" dirty="0"/>
              <a:t> των δραστηριοτήτων, των προϊόντων ή των υπηρεσιών μιας επιχείρησης </a:t>
            </a:r>
            <a:r>
              <a:rPr lang="el-GR" sz="2400" b="1" dirty="0"/>
              <a:t>στο περιβάλλον</a:t>
            </a:r>
            <a:r>
              <a:rPr lang="el-GR" sz="2400" dirty="0"/>
              <a:t>.</a:t>
            </a:r>
            <a:endParaRPr lang="en-US" sz="2400" dirty="0"/>
          </a:p>
        </p:txBody>
      </p:sp>
      <p:pic>
        <p:nvPicPr>
          <p:cNvPr id="4" name="Εικόνα 3"/>
          <p:cNvPicPr>
            <a:picLocks noChangeAspect="1"/>
          </p:cNvPicPr>
          <p:nvPr/>
        </p:nvPicPr>
        <p:blipFill>
          <a:blip r:embed="rId2"/>
          <a:stretch>
            <a:fillRect/>
          </a:stretch>
        </p:blipFill>
        <p:spPr>
          <a:xfrm>
            <a:off x="7714837" y="316533"/>
            <a:ext cx="4157869" cy="2771913"/>
          </a:xfrm>
          <a:prstGeom prst="rect">
            <a:avLst/>
          </a:prstGeom>
        </p:spPr>
      </p:pic>
      <p:pic>
        <p:nvPicPr>
          <p:cNvPr id="5" name="Εικόνα 4"/>
          <p:cNvPicPr>
            <a:picLocks noChangeAspect="1"/>
          </p:cNvPicPr>
          <p:nvPr/>
        </p:nvPicPr>
        <p:blipFill>
          <a:blip r:embed="rId3"/>
          <a:stretch>
            <a:fillRect/>
          </a:stretch>
        </p:blipFill>
        <p:spPr>
          <a:xfrm>
            <a:off x="7209182" y="3441423"/>
            <a:ext cx="4663523" cy="3009900"/>
          </a:xfrm>
          <a:prstGeom prst="rect">
            <a:avLst/>
          </a:prstGeom>
        </p:spPr>
      </p:pic>
    </p:spTree>
    <p:extLst>
      <p:ext uri="{BB962C8B-B14F-4D97-AF65-F5344CB8AC3E}">
        <p14:creationId xmlns:p14="http://schemas.microsoft.com/office/powerpoint/2010/main" val="1020503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18051" y="92765"/>
            <a:ext cx="11655393" cy="647137"/>
          </a:xfrm>
        </p:spPr>
        <p:txBody>
          <a:bodyPr>
            <a:normAutofit fontScale="90000"/>
          </a:bodyPr>
          <a:lstStyle/>
          <a:p>
            <a:pPr algn="ctr"/>
            <a:r>
              <a:rPr lang="el-GR" sz="3200" b="1" dirty="0"/>
              <a:t>ΣΥΣΤΗΜΑΤΑ ΠΕΡΙΒΑΛΛΟΝΤΙΚΗΣ ΚΑΙ ΕΝΕΡΓΕΙΑΚΗΣ ΔΙΑΧΕΙΡΙΣΗΣ</a:t>
            </a:r>
            <a:endParaRPr lang="en-US" sz="3200" b="1" dirty="0"/>
          </a:p>
        </p:txBody>
      </p:sp>
      <p:sp>
        <p:nvSpPr>
          <p:cNvPr id="3" name="Θέση περιεχομένου 2"/>
          <p:cNvSpPr>
            <a:spLocks noGrp="1"/>
          </p:cNvSpPr>
          <p:nvPr>
            <p:ph idx="1"/>
          </p:nvPr>
        </p:nvSpPr>
        <p:spPr>
          <a:xfrm>
            <a:off x="1590261" y="739902"/>
            <a:ext cx="4823792" cy="5437061"/>
          </a:xfrm>
        </p:spPr>
        <p:txBody>
          <a:bodyPr/>
          <a:lstStyle/>
          <a:p>
            <a:r>
              <a:rPr lang="en-US" b="1" u="sng" dirty="0"/>
              <a:t>ISO</a:t>
            </a:r>
            <a:r>
              <a:rPr lang="el-GR" b="1" u="sng" dirty="0"/>
              <a:t> </a:t>
            </a:r>
            <a:r>
              <a:rPr lang="el-GR" b="1" u="sng" dirty="0" smtClean="0"/>
              <a:t>14001:2015</a:t>
            </a:r>
            <a:r>
              <a:rPr lang="el-GR" b="1" dirty="0"/>
              <a:t>		</a:t>
            </a:r>
            <a:r>
              <a:rPr lang="el-GR" b="1" u="sng" dirty="0"/>
              <a:t>Σύστημα περιβαλλοντικής διαχείρισης</a:t>
            </a:r>
            <a:endParaRPr lang="en-US" b="1" dirty="0"/>
          </a:p>
          <a:p>
            <a:endParaRPr lang="en-US" dirty="0"/>
          </a:p>
        </p:txBody>
      </p:sp>
      <p:pic>
        <p:nvPicPr>
          <p:cNvPr id="4" name="Εικόνα 3"/>
          <p:cNvPicPr>
            <a:picLocks noChangeAspect="1"/>
          </p:cNvPicPr>
          <p:nvPr/>
        </p:nvPicPr>
        <p:blipFill>
          <a:blip r:embed="rId2"/>
          <a:stretch>
            <a:fillRect/>
          </a:stretch>
        </p:blipFill>
        <p:spPr>
          <a:xfrm>
            <a:off x="8343519" y="4070636"/>
            <a:ext cx="2391837" cy="2621470"/>
          </a:xfrm>
          <a:prstGeom prst="rect">
            <a:avLst/>
          </a:prstGeom>
        </p:spPr>
      </p:pic>
      <p:pic>
        <p:nvPicPr>
          <p:cNvPr id="5" name="Εικόνα 4"/>
          <p:cNvPicPr>
            <a:picLocks noChangeAspect="1"/>
          </p:cNvPicPr>
          <p:nvPr/>
        </p:nvPicPr>
        <p:blipFill>
          <a:blip r:embed="rId3"/>
          <a:stretch>
            <a:fillRect/>
          </a:stretch>
        </p:blipFill>
        <p:spPr>
          <a:xfrm>
            <a:off x="7330719" y="625071"/>
            <a:ext cx="4417438" cy="3191555"/>
          </a:xfrm>
          <a:prstGeom prst="rect">
            <a:avLst/>
          </a:prstGeom>
        </p:spPr>
      </p:pic>
      <p:pic>
        <p:nvPicPr>
          <p:cNvPr id="7" name="Εικόνα 6"/>
          <p:cNvPicPr>
            <a:picLocks noChangeAspect="1"/>
          </p:cNvPicPr>
          <p:nvPr/>
        </p:nvPicPr>
        <p:blipFill>
          <a:blip r:embed="rId4"/>
          <a:stretch>
            <a:fillRect/>
          </a:stretch>
        </p:blipFill>
        <p:spPr>
          <a:xfrm>
            <a:off x="318051" y="1708872"/>
            <a:ext cx="7116118" cy="4983233"/>
          </a:xfrm>
          <a:prstGeom prst="rect">
            <a:avLst/>
          </a:prstGeom>
        </p:spPr>
      </p:pic>
    </p:spTree>
    <p:extLst>
      <p:ext uri="{BB962C8B-B14F-4D97-AF65-F5344CB8AC3E}">
        <p14:creationId xmlns:p14="http://schemas.microsoft.com/office/powerpoint/2010/main" val="175165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61391" y="119270"/>
            <a:ext cx="11105321" cy="622852"/>
          </a:xfrm>
        </p:spPr>
        <p:txBody>
          <a:bodyPr>
            <a:normAutofit/>
          </a:bodyPr>
          <a:lstStyle/>
          <a:p>
            <a:pPr algn="ctr"/>
            <a:r>
              <a:rPr lang="el-GR" sz="2800" b="1" dirty="0" smtClean="0"/>
              <a:t>ΣΥΣΤΗΜΑΤΑ ΠΕΡΙΒΑΛΛΟΝΤΙΚΗΣ ΚΑΙ ΕΝΕΡΓΕΙΑΚΗΣ ΔΙΑΧΕΙΡΙΣΗΣ</a:t>
            </a:r>
            <a:endParaRPr lang="en-US" sz="2800" b="1" dirty="0"/>
          </a:p>
        </p:txBody>
      </p:sp>
      <p:sp>
        <p:nvSpPr>
          <p:cNvPr id="3" name="Θέση περιεχομένου 2"/>
          <p:cNvSpPr>
            <a:spLocks noGrp="1"/>
          </p:cNvSpPr>
          <p:nvPr>
            <p:ph idx="1"/>
          </p:nvPr>
        </p:nvSpPr>
        <p:spPr>
          <a:xfrm>
            <a:off x="1152939" y="742122"/>
            <a:ext cx="8030540" cy="5897217"/>
          </a:xfrm>
        </p:spPr>
        <p:txBody>
          <a:bodyPr>
            <a:normAutofit fontScale="92500" lnSpcReduction="10000"/>
          </a:bodyPr>
          <a:lstStyle/>
          <a:p>
            <a:r>
              <a:rPr lang="el-GR" b="1" dirty="0"/>
              <a:t>Σύστημα Οικολογικής Διαχείρισης και Ελέγχου (</a:t>
            </a:r>
            <a:r>
              <a:rPr lang="en-US" b="1" dirty="0"/>
              <a:t>EMAS</a:t>
            </a:r>
            <a:r>
              <a:rPr lang="el-GR" b="1" dirty="0" smtClean="0"/>
              <a:t>)</a:t>
            </a:r>
          </a:p>
          <a:p>
            <a:pPr marL="0" indent="0">
              <a:buNone/>
            </a:pPr>
            <a:r>
              <a:rPr lang="el-GR" dirty="0"/>
              <a:t>Το Σύστημα Οικολογικής Διαχείρισης και Ελέγχου (</a:t>
            </a:r>
            <a:r>
              <a:rPr lang="en-US" dirty="0"/>
              <a:t>EMAS</a:t>
            </a:r>
            <a:r>
              <a:rPr lang="el-GR" dirty="0"/>
              <a:t>) είναι ένας μηχανισμός της Ευρωπαϊκής Ένωσης μέσω του οποίου αναγνωρίζονται οι οργανισμοί εκείνοι που βελτιώνουν τις περιβαλλοντικές τους επιδόσεις σε διαρκή βάση.</a:t>
            </a:r>
            <a:br>
              <a:rPr lang="el-GR" dirty="0"/>
            </a:br>
            <a:r>
              <a:rPr lang="el-GR" dirty="0"/>
              <a:t>Η συμμετοχή στο </a:t>
            </a:r>
            <a:r>
              <a:rPr lang="en-US" dirty="0"/>
              <a:t>EMAS</a:t>
            </a:r>
            <a:r>
              <a:rPr lang="el-GR" dirty="0"/>
              <a:t> είναι εθελοντική. Το Σύστημα βασίζεται στον Κανονισμό (ΕΚ) 1221/2009 του Ευρωπαϊκού Κοινοβουλίου και του Συμβουλίου, ο οποίος τέθηκε σε ισχύ στις 11-01-2010, αντικαθιστώντας τον Κανονισμό (ΕΚ) 761/2001 και τις αποφάσεις της Ε. Επιτροπής 2001/681/ΕΚ και 2006/193/ΕΚ, οι οποίες πλέον περιλαμβάνονται στον νέο Κανονισμό</a:t>
            </a:r>
            <a:r>
              <a:rPr lang="el-GR" dirty="0" smtClean="0"/>
              <a:t>.</a:t>
            </a:r>
          </a:p>
          <a:p>
            <a:r>
              <a:rPr lang="en-US" b="1" dirty="0"/>
              <a:t>Στόχοι του EMAS είναι:</a:t>
            </a:r>
            <a:endParaRPr lang="en-US" dirty="0"/>
          </a:p>
          <a:p>
            <a:pPr lvl="0"/>
            <a:r>
              <a:rPr lang="el-GR" dirty="0"/>
              <a:t>η προώθηση της συνεχούς βελτίωσης των περιβαλλοντικών επιδόσεων όλων των οργανισμών που εδρεύουν στην Ευρώπη, δημοσίων και ιδιωτικών</a:t>
            </a:r>
            <a:endParaRPr lang="en-US" dirty="0"/>
          </a:p>
          <a:p>
            <a:pPr lvl="0"/>
            <a:r>
              <a:rPr lang="el-GR" dirty="0"/>
              <a:t>η αναγνώριση των οργανισμών εκείνων που έχουν υιοθετήσει συστήματα περιβαλλοντικής διαχείρισης και έχουν φροντίσει και για την εξωτερική πιστοποίησή τους και</a:t>
            </a:r>
            <a:endParaRPr lang="en-US" dirty="0"/>
          </a:p>
          <a:p>
            <a:pPr lvl="0"/>
            <a:r>
              <a:rPr lang="el-GR" dirty="0"/>
              <a:t>η γνωστοποίηση της περιβαλλοντικής προόδου των οργανισμών αυτών στο ευρύτερο κοινό τόσο για επιβράβευση των ιδίων όσο και για την ενθάρρυνση και άλλων να ακολουθήσουν στον ίδιο </a:t>
            </a:r>
            <a:r>
              <a:rPr lang="el-GR" dirty="0" smtClean="0"/>
              <a:t>δρόμο</a:t>
            </a:r>
            <a:endParaRPr lang="en-US" b="1" dirty="0"/>
          </a:p>
        </p:txBody>
      </p:sp>
      <p:pic>
        <p:nvPicPr>
          <p:cNvPr id="4" name="Εικόνα 3"/>
          <p:cNvPicPr>
            <a:picLocks noChangeAspect="1"/>
          </p:cNvPicPr>
          <p:nvPr/>
        </p:nvPicPr>
        <p:blipFill>
          <a:blip r:embed="rId2"/>
          <a:stretch>
            <a:fillRect/>
          </a:stretch>
        </p:blipFill>
        <p:spPr>
          <a:xfrm>
            <a:off x="9361416" y="2239619"/>
            <a:ext cx="2427359" cy="2411896"/>
          </a:xfrm>
          <a:prstGeom prst="rect">
            <a:avLst/>
          </a:prstGeom>
        </p:spPr>
      </p:pic>
    </p:spTree>
    <p:extLst>
      <p:ext uri="{BB962C8B-B14F-4D97-AF65-F5344CB8AC3E}">
        <p14:creationId xmlns:p14="http://schemas.microsoft.com/office/powerpoint/2010/main" val="3422686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027582" y="365126"/>
            <a:ext cx="10045147" cy="642040"/>
          </a:xfrm>
        </p:spPr>
        <p:txBody>
          <a:bodyPr>
            <a:normAutofit fontScale="90000"/>
          </a:bodyPr>
          <a:lstStyle/>
          <a:p>
            <a:pPr algn="ctr"/>
            <a:r>
              <a:rPr lang="en-US" sz="3600" b="1" dirty="0"/>
              <a:t>ΣΗΜΑΝΣΕΙΣ ΣΥΜΜΟΡΦΩΣΗΣ ΠΡΟΪΟΝΤΩΝ &amp; </a:t>
            </a:r>
            <a:r>
              <a:rPr lang="en-US" sz="3600" b="1" dirty="0" smtClean="0"/>
              <a:t>ΥΠΗΡΕΣΙΩΝ</a:t>
            </a:r>
            <a:endParaRPr lang="en-US" sz="3600" dirty="0"/>
          </a:p>
        </p:txBody>
      </p:sp>
      <p:sp>
        <p:nvSpPr>
          <p:cNvPr id="3" name="Θέση περιεχομένου 2"/>
          <p:cNvSpPr>
            <a:spLocks noGrp="1"/>
          </p:cNvSpPr>
          <p:nvPr>
            <p:ph idx="1"/>
          </p:nvPr>
        </p:nvSpPr>
        <p:spPr>
          <a:xfrm>
            <a:off x="2120347" y="1152939"/>
            <a:ext cx="9806609" cy="4758283"/>
          </a:xfrm>
        </p:spPr>
        <p:txBody>
          <a:bodyPr/>
          <a:lstStyle/>
          <a:p>
            <a:r>
              <a:rPr lang="en-US" sz="3600" u="sng" dirty="0">
                <a:hlinkClick r:id="rId2"/>
              </a:rPr>
              <a:t>CE </a:t>
            </a:r>
            <a:r>
              <a:rPr lang="el-GR" sz="3600" dirty="0"/>
              <a:t>				</a:t>
            </a:r>
            <a:r>
              <a:rPr lang="en-US" sz="3600" dirty="0"/>
              <a:t> </a:t>
            </a:r>
            <a:r>
              <a:rPr lang="el-GR" sz="3600" u="sng" dirty="0" smtClean="0">
                <a:hlinkClick r:id="rId2"/>
              </a:rPr>
              <a:t>Τεχνική </a:t>
            </a:r>
            <a:r>
              <a:rPr lang="el-GR" sz="3600" u="sng" dirty="0">
                <a:hlinkClick r:id="rId2"/>
              </a:rPr>
              <a:t>εναρμόνιση προϊόντων</a:t>
            </a:r>
            <a:endParaRPr lang="en-US" sz="3600" dirty="0"/>
          </a:p>
          <a:p>
            <a:endParaRPr lang="en-US" dirty="0"/>
          </a:p>
        </p:txBody>
      </p:sp>
      <p:pic>
        <p:nvPicPr>
          <p:cNvPr id="4" name="Εικόνα 3"/>
          <p:cNvPicPr>
            <a:picLocks noChangeAspect="1"/>
          </p:cNvPicPr>
          <p:nvPr/>
        </p:nvPicPr>
        <p:blipFill>
          <a:blip r:embed="rId3"/>
          <a:stretch>
            <a:fillRect/>
          </a:stretch>
        </p:blipFill>
        <p:spPr>
          <a:xfrm>
            <a:off x="1537252" y="2307102"/>
            <a:ext cx="3004001" cy="2361131"/>
          </a:xfrm>
          <a:prstGeom prst="rect">
            <a:avLst/>
          </a:prstGeom>
        </p:spPr>
      </p:pic>
      <p:pic>
        <p:nvPicPr>
          <p:cNvPr id="5" name="Εικόνα 4"/>
          <p:cNvPicPr>
            <a:picLocks noChangeAspect="1"/>
          </p:cNvPicPr>
          <p:nvPr/>
        </p:nvPicPr>
        <p:blipFill>
          <a:blip r:embed="rId4"/>
          <a:stretch>
            <a:fillRect/>
          </a:stretch>
        </p:blipFill>
        <p:spPr>
          <a:xfrm>
            <a:off x="5129320" y="2401720"/>
            <a:ext cx="2928955" cy="2480502"/>
          </a:xfrm>
          <a:prstGeom prst="rect">
            <a:avLst/>
          </a:prstGeom>
        </p:spPr>
      </p:pic>
      <p:pic>
        <p:nvPicPr>
          <p:cNvPr id="6" name="Εικόνα 5"/>
          <p:cNvPicPr>
            <a:picLocks noChangeAspect="1"/>
          </p:cNvPicPr>
          <p:nvPr/>
        </p:nvPicPr>
        <p:blipFill>
          <a:blip r:embed="rId5"/>
          <a:stretch>
            <a:fillRect/>
          </a:stretch>
        </p:blipFill>
        <p:spPr>
          <a:xfrm>
            <a:off x="9026639" y="2335927"/>
            <a:ext cx="2423239" cy="2415024"/>
          </a:xfrm>
          <a:prstGeom prst="rect">
            <a:avLst/>
          </a:prstGeom>
        </p:spPr>
      </p:pic>
      <p:sp>
        <p:nvSpPr>
          <p:cNvPr id="7" name="Ορθογώνιο 6"/>
          <p:cNvSpPr/>
          <p:nvPr/>
        </p:nvSpPr>
        <p:spPr>
          <a:xfrm flipH="1">
            <a:off x="1272209" y="5459896"/>
            <a:ext cx="10800518" cy="954107"/>
          </a:xfrm>
          <a:prstGeom prst="rect">
            <a:avLst/>
          </a:prstGeom>
        </p:spPr>
        <p:txBody>
          <a:bodyPr wrap="square">
            <a:spAutoFit/>
          </a:bodyPr>
          <a:lstStyle/>
          <a:p>
            <a:r>
              <a:rPr lang="en-US" sz="2800" b="1" dirty="0"/>
              <a:t>certification </a:t>
            </a:r>
            <a:r>
              <a:rPr lang="en-US" sz="2800" b="1" dirty="0" smtClean="0"/>
              <a:t>mark= </a:t>
            </a:r>
            <a:r>
              <a:rPr lang="el-GR" sz="2800" b="1" dirty="0"/>
              <a:t>σήμα πιστοποίησης (ή σήμα </a:t>
            </a:r>
            <a:r>
              <a:rPr lang="en-US" sz="2800" b="1" dirty="0" smtClean="0"/>
              <a:t>										</a:t>
            </a:r>
            <a:r>
              <a:rPr lang="el-GR" sz="2400" b="1" dirty="0" smtClean="0"/>
              <a:t>συμμόρφωσης</a:t>
            </a:r>
            <a:r>
              <a:rPr lang="el-GR" sz="2400" b="1" dirty="0"/>
              <a:t> </a:t>
            </a:r>
            <a:r>
              <a:rPr lang="en-US" sz="2400" b="1" dirty="0" smtClean="0"/>
              <a:t>)</a:t>
            </a:r>
            <a:endParaRPr lang="en-US" sz="2400" b="1" dirty="0"/>
          </a:p>
        </p:txBody>
      </p:sp>
    </p:spTree>
    <p:extLst>
      <p:ext uri="{BB962C8B-B14F-4D97-AF65-F5344CB8AC3E}">
        <p14:creationId xmlns:p14="http://schemas.microsoft.com/office/powerpoint/2010/main" val="76936696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1375</TotalTime>
  <Words>594</Words>
  <Application>Microsoft Office PowerPoint</Application>
  <PresentationFormat>Ευρεία οθόνη</PresentationFormat>
  <Paragraphs>117</Paragraphs>
  <Slides>28</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28</vt:i4>
      </vt:variant>
    </vt:vector>
  </HeadingPairs>
  <TitlesOfParts>
    <vt:vector size="32" baseType="lpstr">
      <vt:lpstr>Arial</vt:lpstr>
      <vt:lpstr>Century Gothic</vt:lpstr>
      <vt:lpstr>Wingdings 3</vt:lpstr>
      <vt:lpstr>Wisp</vt:lpstr>
      <vt:lpstr>ISO – CE-  ΟΙΚΟΛΟΓΙΚΑ ΣΗΜΑΤΑ</vt:lpstr>
      <vt:lpstr>ΣΥΣΤΗΜΑΤΑ ΔΙΑΧΕΙΡΙΣΗΣ ΚΑΙ ΠΡΟΤΥΠΑ ΓΙΑ  ΤΗΝ ΠΙΣΤΟΠΟΙΗΣΗΣΗ</vt:lpstr>
      <vt:lpstr>ΣΥΣΤΗΜΑΤΑ ΔΙΑΧΕΙΡΙΣΗΣ ΚΑΙ ΠΡΟΤΥΠΑ ΓΙΑ ΤΗΝ ΠΙΣΤΟΠΟΙΗΣΗΣΗ</vt:lpstr>
      <vt:lpstr>ΣΥΣΤΗΜΑΤΑ ΔΙΑΧΕΙΡΙΣΗΣ ΠΟΙΟΤΗΤΑΣ</vt:lpstr>
      <vt:lpstr>ISO 9001:2015 Σύστημα διαχείρισης ποιότητας Ιστορία-Εξέλιξη.</vt:lpstr>
      <vt:lpstr>ISO 14001:2015  Σύστημα περιβαλλοντικής διαχείρισης</vt:lpstr>
      <vt:lpstr>ΣΥΣΤΗΜΑΤΑ ΠΕΡΙΒΑΛΛΟΝΤΙΚΗΣ ΚΑΙ ΕΝΕΡΓΕΙΑΚΗΣ ΔΙΑΧΕΙΡΙΣΗΣ</vt:lpstr>
      <vt:lpstr>ΣΥΣΤΗΜΑΤΑ ΠΕΡΙΒΑΛΛΟΝΤΙΚΗΣ ΚΑΙ ΕΝΕΡΓΕΙΑΚΗΣ ΔΙΑΧΕΙΡΙΣΗΣ</vt:lpstr>
      <vt:lpstr>ΣΗΜΑΝΣΕΙΣ ΣΥΜΜΟΡΦΩΣΗΣ ΠΡΟΪΟΝΤΩΝ &amp; ΥΠΗΡΕΣΙΩΝ</vt:lpstr>
      <vt:lpstr>Η σήμανση CE</vt:lpstr>
      <vt:lpstr>C.E. Conformité Européenne Ευρωπαϊκή Συμμόρφωση</vt:lpstr>
      <vt:lpstr>Πλαστή σήμανση  CE</vt:lpstr>
      <vt:lpstr>Πλαστή σήμανση   CE</vt:lpstr>
      <vt:lpstr>CE marking για προϊόντα ξύλου</vt:lpstr>
      <vt:lpstr>CE marking για προϊόντα ξύλου</vt:lpstr>
      <vt:lpstr>CE marking για προϊόντα ξύλου</vt:lpstr>
      <vt:lpstr>Συστήματα επιβεβαίωσης</vt:lpstr>
      <vt:lpstr>Ανακύκλωση</vt:lpstr>
      <vt:lpstr>Οικολογική σήμανση-«οικοσήματα» </vt:lpstr>
      <vt:lpstr>Οικοσήματα</vt:lpstr>
      <vt:lpstr>Τρόφιμα</vt:lpstr>
      <vt:lpstr>Ενέργεια</vt:lpstr>
      <vt:lpstr>Ecolabels</vt:lpstr>
      <vt:lpstr>ΠΑΓΚΟΣΜΙΟ ΔΙΚΤΥΟ ΟΙΚΟΛΟΓΙΚΗΣ ΣΗΜΑΝΣΗΣ CEN</vt:lpstr>
      <vt:lpstr>ΠΑΓΚΟΣΜΙΟ ΔΙΚΤΥΟ ΟΙΚΟΛΟΓΙΚΗΣ ΣΗΜΑΝΣΗΣ CEN</vt:lpstr>
      <vt:lpstr>ΟΙΚΟΛΟΓΙΚΑ ΣΗΜΑΤΑ</vt:lpstr>
      <vt:lpstr>ΟΙΚΟΛΟΓΙΚΑ ΣΗΜΑΤΑ</vt:lpstr>
      <vt:lpstr>ΤΕΛΟΣ</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Συστήματα περιβαλλοντικής διαχείρισης –ISO</dc:title>
  <dc:creator>stratos01</dc:creator>
  <cp:lastModifiedBy>user</cp:lastModifiedBy>
  <cp:revision>66</cp:revision>
  <dcterms:created xsi:type="dcterms:W3CDTF">2019-05-24T16:31:39Z</dcterms:created>
  <dcterms:modified xsi:type="dcterms:W3CDTF">2022-05-08T20:35:43Z</dcterms:modified>
</cp:coreProperties>
</file>