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81" r:id="rId6"/>
    <p:sldId id="282" r:id="rId7"/>
    <p:sldId id="260" r:id="rId8"/>
    <p:sldId id="298" r:id="rId9"/>
    <p:sldId id="299" r:id="rId10"/>
    <p:sldId id="280" r:id="rId11"/>
    <p:sldId id="283" r:id="rId12"/>
    <p:sldId id="300" r:id="rId13"/>
    <p:sldId id="301" r:id="rId14"/>
    <p:sldId id="302" r:id="rId15"/>
    <p:sldId id="261" r:id="rId16"/>
    <p:sldId id="262" r:id="rId17"/>
    <p:sldId id="263" r:id="rId18"/>
    <p:sldId id="264" r:id="rId19"/>
    <p:sldId id="265" r:id="rId20"/>
    <p:sldId id="266" r:id="rId21"/>
    <p:sldId id="290" r:id="rId22"/>
    <p:sldId id="267" r:id="rId23"/>
    <p:sldId id="284" r:id="rId24"/>
    <p:sldId id="285" r:id="rId25"/>
    <p:sldId id="286" r:id="rId26"/>
    <p:sldId id="287" r:id="rId27"/>
    <p:sldId id="291" r:id="rId28"/>
    <p:sldId id="269" r:id="rId29"/>
    <p:sldId id="294" r:id="rId30"/>
    <p:sldId id="295" r:id="rId31"/>
    <p:sldId id="296" r:id="rId32"/>
    <p:sldId id="270" r:id="rId33"/>
    <p:sldId id="292" r:id="rId34"/>
    <p:sldId id="271" r:id="rId35"/>
    <p:sldId id="272" r:id="rId36"/>
    <p:sldId id="273" r:id="rId37"/>
    <p:sldId id="276" r:id="rId38"/>
    <p:sldId id="278" r:id="rId39"/>
    <p:sldId id="297" r:id="rId40"/>
    <p:sldId id="293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Μεσαίο στυλ 2 - Έμφαση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6" d="100"/>
          <a:sy n="86" d="100"/>
        </p:scale>
        <p:origin x="485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Στυλ κύριου υπότιτλου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178E0-7A5D-4DA1-986A-98226C17CB9E}" type="datetimeFigureOut">
              <a:rPr lang="en-US" smtClean="0"/>
              <a:t>5/13/2021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0E799-020C-4D10-A461-15A7DE2C76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2505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Πανοραμική 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 smtClean="0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178E0-7A5D-4DA1-986A-98226C17CB9E}" type="datetimeFigureOut">
              <a:rPr lang="en-US" smtClean="0"/>
              <a:t>5/13/2021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0E799-020C-4D10-A461-15A7DE2C76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797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Τίτλος και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178E0-7A5D-4DA1-986A-98226C17CB9E}" type="datetimeFigureOut">
              <a:rPr lang="en-US" smtClean="0"/>
              <a:t>5/13/2021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0E799-020C-4D10-A461-15A7DE2C76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2143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Εισαγωγικά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l-GR" smtClean="0"/>
              <a:t>Στυλ υποδείγματος κειμένου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178E0-7A5D-4DA1-986A-98226C17CB9E}" type="datetimeFigureOut">
              <a:rPr lang="en-US" smtClean="0"/>
              <a:t>5/13/2021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0E799-020C-4D10-A461-15A7DE2C7679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453865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Κάρτα ονόματ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178E0-7A5D-4DA1-986A-98226C17CB9E}" type="datetimeFigureOut">
              <a:rPr lang="en-US" smtClean="0"/>
              <a:t>5/13/2021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0E799-020C-4D10-A461-15A7DE2C76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9960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στήλε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178E0-7A5D-4DA1-986A-98226C17CB9E}" type="datetimeFigureOut">
              <a:rPr lang="en-US" smtClean="0"/>
              <a:t>5/13/2021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0E799-020C-4D10-A461-15A7DE2C76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0773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Στήλη 3 εικόνω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 smtClean="0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 smtClean="0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 smtClean="0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178E0-7A5D-4DA1-986A-98226C17CB9E}" type="datetimeFigureOut">
              <a:rPr lang="en-US" smtClean="0"/>
              <a:t>5/13/2021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0E799-020C-4D10-A461-15A7DE2C76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7030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178E0-7A5D-4DA1-986A-98226C17CB9E}" type="datetimeFigureOut">
              <a:rPr lang="en-US" smtClean="0"/>
              <a:t>5/13/2021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0E799-020C-4D10-A461-15A7DE2C76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9299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178E0-7A5D-4DA1-986A-98226C17CB9E}" type="datetimeFigureOut">
              <a:rPr lang="en-US" smtClean="0"/>
              <a:t>5/13/2021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0E799-020C-4D10-A461-15A7DE2C76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4205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178E0-7A5D-4DA1-986A-98226C17CB9E}" type="datetimeFigureOut">
              <a:rPr lang="en-US" smtClean="0"/>
              <a:t>5/13/2021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0E799-020C-4D10-A461-15A7DE2C76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719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178E0-7A5D-4DA1-986A-98226C17CB9E}" type="datetimeFigureOut">
              <a:rPr lang="en-US" smtClean="0"/>
              <a:t>5/13/2021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0E799-020C-4D10-A461-15A7DE2C76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4323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178E0-7A5D-4DA1-986A-98226C17CB9E}" type="datetimeFigureOut">
              <a:rPr lang="en-US" smtClean="0"/>
              <a:t>5/13/2021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0E799-020C-4D10-A461-15A7DE2C76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7409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178E0-7A5D-4DA1-986A-98226C17CB9E}" type="datetimeFigureOut">
              <a:rPr lang="en-US" smtClean="0"/>
              <a:t>5/13/2021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0E799-020C-4D10-A461-15A7DE2C76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3364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178E0-7A5D-4DA1-986A-98226C17CB9E}" type="datetimeFigureOut">
              <a:rPr lang="en-US" smtClean="0"/>
              <a:t>5/13/2021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0E799-020C-4D10-A461-15A7DE2C76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4806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178E0-7A5D-4DA1-986A-98226C17CB9E}" type="datetimeFigureOut">
              <a:rPr lang="en-US" smtClean="0"/>
              <a:t>5/13/2021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0E799-020C-4D10-A461-15A7DE2C76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4331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178E0-7A5D-4DA1-986A-98226C17CB9E}" type="datetimeFigureOut">
              <a:rPr lang="en-US" smtClean="0"/>
              <a:t>5/13/2021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0E799-020C-4D10-A461-15A7DE2C76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9233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 smtClean="0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178E0-7A5D-4DA1-986A-98226C17CB9E}" type="datetimeFigureOut">
              <a:rPr lang="en-US" smtClean="0"/>
              <a:t>5/13/2021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0E799-020C-4D10-A461-15A7DE2C76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1215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F76178E0-7A5D-4DA1-986A-98226C17CB9E}" type="datetimeFigureOut">
              <a:rPr lang="en-US" smtClean="0"/>
              <a:t>5/13/2021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D0E799-020C-4D10-A461-15A7DE2C76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67829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278296" y="186432"/>
            <a:ext cx="10389704" cy="1722268"/>
          </a:xfrm>
        </p:spPr>
        <p:txBody>
          <a:bodyPr>
            <a:normAutofit fontScale="90000"/>
          </a:bodyPr>
          <a:lstStyle/>
          <a:p>
            <a:pPr algn="ctr"/>
            <a:r>
              <a:rPr lang="el-GR" sz="3600" b="1" dirty="0"/>
              <a:t>ΑΛΛΟΙΩΣΗ - ΦΥΣΙΚΗ ΑΝΤΟΧΗ (ΑΝΘΕΚΤΙΚΟΤΗΤΑ) ΤΟΥ ΞΥΛΟΥ</a:t>
            </a:r>
            <a:r>
              <a:rPr lang="en-US" sz="3600" dirty="0"/>
              <a:t/>
            </a:r>
            <a:br>
              <a:rPr lang="en-US" sz="3600" dirty="0"/>
            </a:br>
            <a:r>
              <a:rPr lang="en-US" sz="3600" b="1" dirty="0" smtClean="0"/>
              <a:t>Durability of wood</a:t>
            </a:r>
            <a:endParaRPr lang="en-US" sz="3600" b="1" dirty="0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874643" y="5274364"/>
            <a:ext cx="3578087" cy="1152939"/>
          </a:xfrm>
        </p:spPr>
        <p:txBody>
          <a:bodyPr/>
          <a:lstStyle/>
          <a:p>
            <a:pPr algn="ctr"/>
            <a:r>
              <a:rPr lang="el-GR" b="1" dirty="0" smtClean="0"/>
              <a:t>ΑΙΔΙΝΙΔΗΣ ΕΥΣΤΡ.</a:t>
            </a:r>
          </a:p>
          <a:p>
            <a:pPr algn="ctr"/>
            <a:r>
              <a:rPr lang="el-GR" b="1" dirty="0" smtClean="0"/>
              <a:t>ΑΠΡΙΛΙΟΣ 2021</a:t>
            </a:r>
            <a:endParaRPr lang="en-US" b="1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2112" y="2374956"/>
            <a:ext cx="6447032" cy="4070532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448" y="2281562"/>
            <a:ext cx="3320093" cy="2885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5032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8200" y="1"/>
            <a:ext cx="8820705" cy="689112"/>
          </a:xfrm>
        </p:spPr>
        <p:txBody>
          <a:bodyPr>
            <a:normAutofit fontScale="90000"/>
          </a:bodyPr>
          <a:lstStyle/>
          <a:p>
            <a:pPr algn="ctr"/>
            <a:r>
              <a:rPr lang="el-GR" b="1" dirty="0"/>
              <a:t>ΕΝΤΟΜΑ ΞΥΛΟΦΑΓΑ -κολεόπτερα</a:t>
            </a:r>
            <a:endParaRPr lang="en-US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1060" y="821636"/>
            <a:ext cx="5062073" cy="3041080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7473" y="3123018"/>
            <a:ext cx="4856473" cy="3504535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827" y="4145752"/>
            <a:ext cx="3432313" cy="2471530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6097" y="821635"/>
            <a:ext cx="6055019" cy="1938293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9045" y="4145752"/>
            <a:ext cx="2894523" cy="2618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3375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91934" y="0"/>
            <a:ext cx="7289527" cy="914400"/>
          </a:xfrm>
        </p:spPr>
        <p:txBody>
          <a:bodyPr/>
          <a:lstStyle/>
          <a:p>
            <a:pPr algn="ctr"/>
            <a:r>
              <a:rPr lang="el-GR" sz="3600" b="1" dirty="0" smtClean="0"/>
              <a:t>ΕΝΤΟΜΑ </a:t>
            </a:r>
            <a:r>
              <a:rPr lang="el-GR" sz="3600" b="1" dirty="0"/>
              <a:t>ΞΥΛΟΦΑΓΑ </a:t>
            </a:r>
            <a:r>
              <a:rPr lang="el-GR" sz="3600" b="1" dirty="0" smtClean="0"/>
              <a:t>- ισόπτερα</a:t>
            </a:r>
            <a:endParaRPr lang="en-US" sz="3600" dirty="0"/>
          </a:p>
        </p:txBody>
      </p:sp>
      <p:sp>
        <p:nvSpPr>
          <p:cNvPr id="5" name="Θέση περιεχομένου 4"/>
          <p:cNvSpPr>
            <a:spLocks noGrp="1"/>
          </p:cNvSpPr>
          <p:nvPr>
            <p:ph idx="1"/>
          </p:nvPr>
        </p:nvSpPr>
        <p:spPr>
          <a:xfrm>
            <a:off x="223214" y="914400"/>
            <a:ext cx="11035748" cy="46927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sz="3600" b="1" dirty="0" smtClean="0">
                <a:solidFill>
                  <a:srgbClr val="FFFF00"/>
                </a:solidFill>
              </a:rPr>
              <a:t>ΤΕΡΜΙΤΕΣ </a:t>
            </a:r>
            <a:endParaRPr lang="en-US" sz="3600" b="1" dirty="0">
              <a:solidFill>
                <a:srgbClr val="FFFF00"/>
              </a:solidFill>
            </a:endParaRPr>
          </a:p>
        </p:txBody>
      </p:sp>
      <p:pic>
        <p:nvPicPr>
          <p:cNvPr id="6" name="Εικόνα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1992" y="3610544"/>
            <a:ext cx="4526970" cy="3030984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627" y="3344983"/>
            <a:ext cx="5249934" cy="3312259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0811" y="219858"/>
            <a:ext cx="4668912" cy="3189167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8777" y="712881"/>
            <a:ext cx="4619625" cy="2423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3058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541" y="848154"/>
            <a:ext cx="7478888" cy="5157256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5814" y="3116062"/>
            <a:ext cx="4352921" cy="3626086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0004" y="186431"/>
            <a:ext cx="3879542" cy="2654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1074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8777" y="100706"/>
            <a:ext cx="8043169" cy="1177678"/>
          </a:xfrm>
        </p:spPr>
        <p:txBody>
          <a:bodyPr/>
          <a:lstStyle/>
          <a:p>
            <a:r>
              <a:rPr lang="el-GR" sz="2000" b="1" dirty="0"/>
              <a:t>Τα είδη τερμιτών που υπάρχουν σε αφθονία στην Ελλάδα, είναι </a:t>
            </a:r>
            <a:r>
              <a:rPr lang="el-GR" sz="2000" b="1" dirty="0" smtClean="0"/>
              <a:t>τ</a:t>
            </a:r>
            <a:r>
              <a:rPr lang="en-US" sz="2000" b="1" dirty="0" smtClean="0"/>
              <a:t>o</a:t>
            </a:r>
            <a:r>
              <a:rPr lang="el-GR" sz="2000" b="1" dirty="0" smtClean="0"/>
              <a:t> </a:t>
            </a:r>
            <a:r>
              <a:rPr lang="el-GR" sz="2000" b="1" dirty="0"/>
              <a:t>είδος </a:t>
            </a:r>
            <a:r>
              <a:rPr lang="el-GR" sz="2000" b="1" dirty="0">
                <a:solidFill>
                  <a:srgbClr val="FFFF00"/>
                </a:solidFill>
              </a:rPr>
              <a:t>υπόγειου  τερμίτη</a:t>
            </a:r>
            <a:r>
              <a:rPr lang="el-GR" sz="2000" b="1" dirty="0"/>
              <a:t>:  </a:t>
            </a:r>
            <a:r>
              <a:rPr lang="el-GR" sz="2000" b="1" dirty="0">
                <a:solidFill>
                  <a:srgbClr val="FFFF00"/>
                </a:solidFill>
              </a:rPr>
              <a:t>Reticulitermes balkanensis </a:t>
            </a:r>
            <a:r>
              <a:rPr lang="el-GR" sz="2000" b="1" dirty="0"/>
              <a:t>(πρώην lucifugus</a:t>
            </a:r>
            <a:r>
              <a:rPr lang="el-GR" sz="2000" b="1" dirty="0" smtClean="0"/>
              <a:t>)</a:t>
            </a:r>
            <a:endParaRPr lang="el-GR" sz="2000" dirty="0">
              <a:solidFill>
                <a:srgbClr val="FFFF00"/>
              </a:solidFill>
            </a:endParaRPr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394" y="1573844"/>
            <a:ext cx="5020060" cy="4844987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6818" y="3264761"/>
            <a:ext cx="3629025" cy="3266983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3631" y="100706"/>
            <a:ext cx="3928369" cy="2946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1541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221943" y="213064"/>
            <a:ext cx="6001304" cy="1393794"/>
          </a:xfrm>
        </p:spPr>
        <p:txBody>
          <a:bodyPr/>
          <a:lstStyle/>
          <a:p>
            <a:r>
              <a:rPr lang="el-GR" sz="3200" b="1" dirty="0" smtClean="0"/>
              <a:t>Και ο </a:t>
            </a:r>
            <a:r>
              <a:rPr lang="el-GR" sz="3200" b="1" dirty="0" smtClean="0">
                <a:solidFill>
                  <a:srgbClr val="FFFF00"/>
                </a:solidFill>
              </a:rPr>
              <a:t>τερμίτης </a:t>
            </a:r>
            <a:r>
              <a:rPr lang="el-GR" sz="3200" b="1" dirty="0">
                <a:solidFill>
                  <a:srgbClr val="FFFF00"/>
                </a:solidFill>
              </a:rPr>
              <a:t>ξηρού  ξύλου </a:t>
            </a:r>
            <a:r>
              <a:rPr lang="en-US" sz="3200" b="1" dirty="0" smtClean="0">
                <a:solidFill>
                  <a:srgbClr val="FFFF00"/>
                </a:solidFill>
              </a:rPr>
              <a:t/>
            </a:r>
            <a:br>
              <a:rPr lang="en-US" sz="3200" b="1" dirty="0" smtClean="0">
                <a:solidFill>
                  <a:srgbClr val="FFFF00"/>
                </a:solidFill>
              </a:rPr>
            </a:br>
            <a:r>
              <a:rPr lang="el-GR" sz="3200" b="1" dirty="0" smtClean="0">
                <a:solidFill>
                  <a:srgbClr val="FFFF00"/>
                </a:solidFill>
              </a:rPr>
              <a:t>Calotermes flavicollis</a:t>
            </a:r>
            <a:endParaRPr lang="el-GR" sz="3200" dirty="0">
              <a:solidFill>
                <a:srgbClr val="FFFF00"/>
              </a:solidFill>
            </a:endParaRPr>
          </a:p>
        </p:txBody>
      </p:sp>
      <p:pic>
        <p:nvPicPr>
          <p:cNvPr id="2050" name="Picture 2" descr="Yellownecked Dry-wood Termite (Kalotermes Flavicollis), A Serious.. Stock  Photo, Picture And Royalty Free Image. Image 146252298.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97319" y="213064"/>
            <a:ext cx="3962400" cy="2642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9665" y="3434028"/>
            <a:ext cx="4357456" cy="3268092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542" y="2246050"/>
            <a:ext cx="6551741" cy="382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0042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59026" y="92765"/>
            <a:ext cx="7804244" cy="765631"/>
          </a:xfrm>
        </p:spPr>
        <p:txBody>
          <a:bodyPr>
            <a:normAutofit fontScale="90000"/>
          </a:bodyPr>
          <a:lstStyle/>
          <a:p>
            <a:r>
              <a:rPr lang="el-GR" sz="3200" b="1" dirty="0" smtClean="0"/>
              <a:t>Βιολογικοί παράγοντες αλλοίωσης ξύλου-ΒΑΚΤΗΡΙΑ </a:t>
            </a:r>
            <a:endParaRPr lang="en-US" sz="320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687410" y="622852"/>
            <a:ext cx="7504590" cy="593697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2000" dirty="0" smtClean="0"/>
              <a:t>Ο κίνδυνος αλλοίωσης του ξύλου από τα βακτήρια </a:t>
            </a:r>
            <a:r>
              <a:rPr lang="el-GR" sz="2000" dirty="0" smtClean="0">
                <a:solidFill>
                  <a:srgbClr val="FFFF00"/>
                </a:solidFill>
              </a:rPr>
              <a:t>είναι πολύ μικρός σε σύγκριση με τους άλλους οργανισμούς αλλοίωσης</a:t>
            </a:r>
            <a:r>
              <a:rPr lang="el-GR" sz="2000" dirty="0" smtClean="0"/>
              <a:t>. Τα βακτήρια προσβάλλουν το ξύλο μόνον όταν αυτό είναι εξαιρετικά υγρό π.χ. μακροχρόνια παραμονής τους στο νερό (ποταμοί, λίμνες, θάλασσα) ή μέσα στο έδαφος.  Το </a:t>
            </a:r>
            <a:r>
              <a:rPr lang="el-GR" sz="2000" dirty="0"/>
              <a:t>ξύλο που έχει προσβληθεί από βακτηρίδια είναι πιο ευάλωτο στη μυκητιακή δραστηριότητα. Τα βακτήρια προκαλούν βραδεία αλλοίωση </a:t>
            </a:r>
            <a:r>
              <a:rPr lang="el-GR" sz="2000" dirty="0" smtClean="0"/>
              <a:t>ξύλου</a:t>
            </a:r>
            <a:r>
              <a:rPr lang="el-GR" sz="2000" dirty="0"/>
              <a:t>, συνοδευόμενη από </a:t>
            </a:r>
            <a:r>
              <a:rPr lang="el-GR" sz="2000" dirty="0" smtClean="0"/>
              <a:t>μυρωδιά.</a:t>
            </a:r>
          </a:p>
          <a:p>
            <a:pPr marL="0" indent="0">
              <a:buNone/>
            </a:pPr>
            <a:r>
              <a:rPr lang="el-GR" sz="2000" dirty="0" smtClean="0"/>
              <a:t>Διακρίνονται τρεις τύποι βακτηρίων ανάλογα με τη μορφή των προσβολών (Σχήμα ): </a:t>
            </a:r>
          </a:p>
          <a:p>
            <a:pPr marL="0" indent="0">
              <a:buNone/>
            </a:pPr>
            <a:r>
              <a:rPr lang="el-GR" sz="2000" b="1" dirty="0" smtClean="0"/>
              <a:t>1.Βακτήρια που διαβρώνουν τα κυτταρικά τοιχώματα </a:t>
            </a:r>
            <a:r>
              <a:rPr lang="el-GR" sz="2000" dirty="0" smtClean="0"/>
              <a:t>(διαβρωτικά βακτήρια, erosion bacteria). </a:t>
            </a:r>
          </a:p>
          <a:p>
            <a:pPr marL="0" indent="0">
              <a:buNone/>
            </a:pPr>
            <a:r>
              <a:rPr lang="el-GR" sz="2000" b="1" dirty="0" smtClean="0"/>
              <a:t>2.Βακτήρια δημιουργούν κοιλότητες </a:t>
            </a:r>
            <a:r>
              <a:rPr lang="el-GR" sz="2000" dirty="0" smtClean="0"/>
              <a:t>μέσα στα κυτταρικά</a:t>
            </a:r>
            <a:r>
              <a:rPr lang="el-GR" sz="2000" b="1" dirty="0" smtClean="0"/>
              <a:t> </a:t>
            </a:r>
            <a:r>
              <a:rPr lang="el-GR" sz="2000" dirty="0" smtClean="0"/>
              <a:t>τοιχώματα (βακτήρια κοιλοτήτων, cavitation bacteria). </a:t>
            </a:r>
          </a:p>
          <a:p>
            <a:pPr marL="0" indent="0">
              <a:buNone/>
            </a:pPr>
            <a:r>
              <a:rPr lang="el-GR" sz="2000" b="1" dirty="0" smtClean="0"/>
              <a:t>3.Βακτήρια που δημιουργούν στοές </a:t>
            </a:r>
            <a:r>
              <a:rPr lang="el-GR" sz="2000" dirty="0" smtClean="0"/>
              <a:t>μέσα στα κυτταρικά τοιχώματα (βακτήρια στοών, tunneling bacteria) </a:t>
            </a:r>
            <a:endParaRPr lang="en-US" sz="2000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975" y="4565860"/>
            <a:ext cx="3824990" cy="2153764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00" y="994299"/>
            <a:ext cx="4627710" cy="3435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4375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59026" y="106018"/>
            <a:ext cx="7166992" cy="1046922"/>
          </a:xfrm>
        </p:spPr>
        <p:txBody>
          <a:bodyPr>
            <a:noAutofit/>
          </a:bodyPr>
          <a:lstStyle/>
          <a:p>
            <a:pPr algn="ctr"/>
            <a:r>
              <a:rPr lang="el-GR" sz="3200" b="1" dirty="0" smtClean="0"/>
              <a:t>Βιολογικοί παράγοντες αλλοίωσης ξύλου-ΘΑΛΑΣΣΙΟΙ ΟΡΓΑΝΙΣΜΟΙ</a:t>
            </a:r>
            <a:endParaRPr lang="en-US" sz="320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159026" y="1152940"/>
            <a:ext cx="7166992" cy="1093111"/>
          </a:xfrm>
        </p:spPr>
        <p:txBody>
          <a:bodyPr/>
          <a:lstStyle/>
          <a:p>
            <a:r>
              <a:rPr lang="en-US" b="1" dirty="0" smtClean="0"/>
              <a:t>WOOD BORERS</a:t>
            </a:r>
            <a:r>
              <a:rPr lang="el-GR" b="1" dirty="0" smtClean="0"/>
              <a:t> =</a:t>
            </a:r>
            <a:r>
              <a:rPr lang="en-US" b="1" dirty="0" smtClean="0"/>
              <a:t> </a:t>
            </a:r>
            <a:r>
              <a:rPr lang="en-US" b="1" dirty="0">
                <a:solidFill>
                  <a:srgbClr val="FFFF00"/>
                </a:solidFill>
              </a:rPr>
              <a:t>Limnoria spp., Teredo </a:t>
            </a:r>
            <a:r>
              <a:rPr lang="en-US" b="1" dirty="0" smtClean="0">
                <a:solidFill>
                  <a:srgbClr val="FFFF00"/>
                </a:solidFill>
              </a:rPr>
              <a:t>spp</a:t>
            </a:r>
            <a:r>
              <a:rPr lang="el-GR" b="1" dirty="0" smtClean="0">
                <a:solidFill>
                  <a:srgbClr val="FFFF00"/>
                </a:solidFill>
              </a:rPr>
              <a:t> </a:t>
            </a:r>
            <a:r>
              <a:rPr lang="el-GR" b="1" dirty="0" smtClean="0"/>
              <a:t>,</a:t>
            </a:r>
            <a:endParaRPr lang="en-US" b="1" dirty="0" smtClean="0"/>
          </a:p>
          <a:p>
            <a:pPr marL="0" indent="0" algn="ctr">
              <a:buNone/>
            </a:pPr>
            <a:r>
              <a:rPr lang="el-GR" b="1" dirty="0"/>
              <a:t>θαλάσσια </a:t>
            </a:r>
            <a:r>
              <a:rPr lang="el-GR" b="1" dirty="0" smtClean="0"/>
              <a:t>αρθρόποδα, μαλάκια,</a:t>
            </a:r>
            <a:endParaRPr lang="en-US" b="1" dirty="0" smtClean="0"/>
          </a:p>
          <a:p>
            <a:pPr algn="ctr"/>
            <a:endParaRPr lang="en-US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7023" y="2051577"/>
            <a:ext cx="3709666" cy="4659941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4190" y="2907088"/>
            <a:ext cx="3791460" cy="3671265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697" y="2122599"/>
            <a:ext cx="3231471" cy="4455754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2067" y="106018"/>
            <a:ext cx="4104603" cy="2422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7605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543339" y="132523"/>
            <a:ext cx="9819861" cy="1205948"/>
          </a:xfrm>
        </p:spPr>
        <p:txBody>
          <a:bodyPr>
            <a:normAutofit fontScale="90000"/>
          </a:bodyPr>
          <a:lstStyle/>
          <a:p>
            <a:pPr algn="ctr"/>
            <a:r>
              <a:rPr lang="el-GR" b="1" dirty="0" smtClean="0"/>
              <a:t>Αβιοτικοί παράγοντες αλλοίωσης ξύλου</a:t>
            </a:r>
            <a:br>
              <a:rPr lang="el-GR" b="1" dirty="0" smtClean="0"/>
            </a:br>
            <a:r>
              <a:rPr lang="el-GR" b="1" dirty="0" smtClean="0"/>
              <a:t>ΚΛΙΜΑΤΙΚΟΙ</a:t>
            </a:r>
            <a:endParaRPr lang="en-US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57810" y="1338472"/>
            <a:ext cx="11502757" cy="14224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b="1" dirty="0"/>
              <a:t>Η μακροχρόνια επίδραση των παραγόντων αυτών προκαλεί το  φαινόμενο της </a:t>
            </a:r>
            <a:r>
              <a:rPr lang="el-GR" b="1" dirty="0">
                <a:solidFill>
                  <a:srgbClr val="FFFF00"/>
                </a:solidFill>
              </a:rPr>
              <a:t>“γήρανσης” του ξύλου (weathering) </a:t>
            </a:r>
            <a:r>
              <a:rPr lang="el-GR" b="1" dirty="0"/>
              <a:t>το οποίο σε  μακροσκοπικές παρατηρήσεις περιλαμβάνει μεταβολή του  χρώματος, εμφάνιση ραγαδώσεων, στρεβλώσεων, τραχύτητα της  επιφάνειας και επιφανειακή διάβρωση του ξύλου </a:t>
            </a:r>
            <a:endParaRPr lang="en-US" b="1" dirty="0"/>
          </a:p>
          <a:p>
            <a:endParaRPr lang="en-US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531" y="2840854"/>
            <a:ext cx="3458817" cy="3824989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1887" y="3034748"/>
            <a:ext cx="3377535" cy="3190875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2853" y="3034748"/>
            <a:ext cx="4700381" cy="3190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1562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344557" y="92766"/>
            <a:ext cx="9859617" cy="1311964"/>
          </a:xfrm>
        </p:spPr>
        <p:txBody>
          <a:bodyPr>
            <a:normAutofit fontScale="90000"/>
          </a:bodyPr>
          <a:lstStyle/>
          <a:p>
            <a:pPr algn="ctr"/>
            <a:r>
              <a:rPr lang="el-GR" b="1" dirty="0" smtClean="0"/>
              <a:t>Αβιοτικοί παράγοντες αλλοίωσης ξύλου</a:t>
            </a:r>
            <a:br>
              <a:rPr lang="el-GR" b="1" dirty="0" smtClean="0"/>
            </a:br>
            <a:r>
              <a:rPr lang="el-GR" b="1" dirty="0" smtClean="0"/>
              <a:t>ΜΗΧΑΝΙΚΟΙ</a:t>
            </a:r>
            <a:endParaRPr lang="en-US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149605" y="1524000"/>
            <a:ext cx="12042396" cy="1484243"/>
          </a:xfrm>
        </p:spPr>
        <p:txBody>
          <a:bodyPr/>
          <a:lstStyle/>
          <a:p>
            <a:pPr marL="0" indent="0">
              <a:buNone/>
            </a:pPr>
            <a:r>
              <a:rPr lang="el-GR" b="1" dirty="0"/>
              <a:t>Επανειλημμένες μηχανικές φορτίσεις προκαλούν αλλοίωση του ξύλου. Τέτοιες φορτίσεις  δέχονται στρωτήρες σιδηροδρόμων, πατώματα, σκάλες, αποβάθρες, γέφυρες, κ.ά. Η  αλλοίωση του ξύλου οφείλεται κυρίως στην επίδραση δυνάμεων τριβής που προέρχονται  από την κίνηση οχημάτων και ανθρώπων πάνω στις ξύλινες κατασκευές. </a:t>
            </a:r>
            <a:endParaRPr lang="en-US" b="1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604" y="3346883"/>
            <a:ext cx="3810000" cy="3279166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9864" y="3426781"/>
            <a:ext cx="2789583" cy="3244879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6542" y="3127513"/>
            <a:ext cx="4343374" cy="3544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2952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46111" y="124288"/>
            <a:ext cx="9404723" cy="1083076"/>
          </a:xfrm>
        </p:spPr>
        <p:txBody>
          <a:bodyPr>
            <a:normAutofit/>
          </a:bodyPr>
          <a:lstStyle/>
          <a:p>
            <a:pPr algn="ctr"/>
            <a:r>
              <a:rPr lang="el-GR" sz="3200" b="1" dirty="0" smtClean="0"/>
              <a:t>Αβιοτικοί παράγοντες αλλοίωσης ξύλου -</a:t>
            </a:r>
            <a:br>
              <a:rPr lang="el-GR" sz="3200" b="1" dirty="0" smtClean="0"/>
            </a:br>
            <a:r>
              <a:rPr lang="el-GR" sz="3200" b="1" dirty="0" smtClean="0"/>
              <a:t>ΧΗΜΙΚΟΙ</a:t>
            </a:r>
            <a:endParaRPr lang="en-US" sz="320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177554" y="1207364"/>
            <a:ext cx="11656380" cy="139379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b="1" dirty="0"/>
              <a:t>Το ξύλο είναι δυνατό να </a:t>
            </a:r>
            <a:r>
              <a:rPr lang="el-GR" b="1" dirty="0" smtClean="0"/>
              <a:t>υποστεί χημικό </a:t>
            </a:r>
            <a:r>
              <a:rPr lang="el-GR" b="1" dirty="0"/>
              <a:t>μεταχρωματισμό κατά θέσεις που είναι  αποτέλεσμα χημικών αντιδράσεων </a:t>
            </a:r>
            <a:r>
              <a:rPr lang="el-GR" b="1" dirty="0" smtClean="0"/>
              <a:t>π. χ. των </a:t>
            </a:r>
            <a:r>
              <a:rPr lang="el-GR" b="1" dirty="0"/>
              <a:t>ταννινών του ξύλου με καρφιά, βίδες ή άλλα  μεταλλικά αντικείμενα σε συνθήκες σχετικά υψηλής </a:t>
            </a:r>
            <a:r>
              <a:rPr lang="el-GR" b="1" dirty="0" smtClean="0"/>
              <a:t>υγρασίας. </a:t>
            </a:r>
            <a:r>
              <a:rPr lang="el-GR" b="1" dirty="0"/>
              <a:t>Ισχυρά οξέα και αλκάλεα προκαλούν </a:t>
            </a:r>
            <a:r>
              <a:rPr lang="el-GR" b="1" dirty="0" smtClean="0"/>
              <a:t>επίσης σημαντική </a:t>
            </a:r>
            <a:r>
              <a:rPr lang="el-GR" b="1" dirty="0"/>
              <a:t>αλλοίωση του </a:t>
            </a:r>
            <a:r>
              <a:rPr lang="el-GR" b="1" dirty="0" smtClean="0"/>
              <a:t>ξύλου.</a:t>
            </a:r>
            <a:endParaRPr lang="en-US" b="1" dirty="0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792" y="2867487"/>
            <a:ext cx="3339548" cy="3781888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1887" y="2601157"/>
            <a:ext cx="3901061" cy="4048218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5717" y="2388093"/>
            <a:ext cx="4190260" cy="4261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3274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5801139" cy="708301"/>
          </a:xfrm>
        </p:spPr>
        <p:txBody>
          <a:bodyPr/>
          <a:lstStyle/>
          <a:p>
            <a:pPr algn="ctr"/>
            <a:r>
              <a:rPr lang="el-GR" dirty="0" smtClean="0"/>
              <a:t>ΟΡΙΣΜΟΙ</a:t>
            </a:r>
            <a:endParaRPr lang="en-US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90330" y="1166192"/>
            <a:ext cx="7179400" cy="2584173"/>
          </a:xfrm>
        </p:spPr>
        <p:txBody>
          <a:bodyPr/>
          <a:lstStyle/>
          <a:p>
            <a:pPr marL="0" indent="0">
              <a:buNone/>
            </a:pPr>
            <a:r>
              <a:rPr lang="el-GR" b="1" dirty="0"/>
              <a:t>Φυσική διάρκεια του </a:t>
            </a:r>
            <a:r>
              <a:rPr lang="el-GR" b="1" dirty="0" smtClean="0"/>
              <a:t>ξύλου =  </a:t>
            </a:r>
            <a:r>
              <a:rPr lang="en-US" b="1" dirty="0" smtClean="0"/>
              <a:t>durability of wood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H </a:t>
            </a:r>
            <a:r>
              <a:rPr lang="el-GR" dirty="0" smtClean="0"/>
              <a:t>φυσική αντοχή</a:t>
            </a:r>
            <a:r>
              <a:rPr lang="en-US" dirty="0" smtClean="0"/>
              <a:t> </a:t>
            </a:r>
            <a:r>
              <a:rPr lang="el-GR" dirty="0" smtClean="0"/>
              <a:t>του  σε χρονική διάρκεια που </a:t>
            </a:r>
            <a:r>
              <a:rPr lang="el-GR" dirty="0"/>
              <a:t>το ξύλο διατηρεί την αξία χρήσης του χωρίς </a:t>
            </a:r>
            <a:r>
              <a:rPr lang="el-GR" dirty="0" smtClean="0"/>
              <a:t>προστατευτικούς εμποτισμούς και εξωτερικές επικαλύψεις ( βαφές).</a:t>
            </a:r>
            <a:endParaRPr lang="en-US" dirty="0"/>
          </a:p>
          <a:p>
            <a:pPr marL="0" indent="0">
              <a:buNone/>
            </a:pPr>
            <a:r>
              <a:rPr lang="el-GR" dirty="0" smtClean="0"/>
              <a:t> Η </a:t>
            </a:r>
            <a:r>
              <a:rPr lang="el-GR" b="1" dirty="0" smtClean="0">
                <a:solidFill>
                  <a:srgbClr val="FFFF00"/>
                </a:solidFill>
              </a:rPr>
              <a:t>ανθεκτικότητα του ξύλου </a:t>
            </a:r>
            <a:r>
              <a:rPr lang="el-GR" b="1" dirty="0">
                <a:solidFill>
                  <a:srgbClr val="FFFF00"/>
                </a:solidFill>
              </a:rPr>
              <a:t>στην επίδραση εχθρών </a:t>
            </a:r>
            <a:r>
              <a:rPr lang="el-GR" b="1" dirty="0" smtClean="0">
                <a:solidFill>
                  <a:srgbClr val="FFFF00"/>
                </a:solidFill>
              </a:rPr>
              <a:t>του </a:t>
            </a:r>
            <a:r>
              <a:rPr lang="el-GR" dirty="0" smtClean="0"/>
              <a:t>, ειδικά όταν χρησιμοποιείται σε εξωτερικές κατασκευές , σε διάφορα περιβάλλοντα.</a:t>
            </a:r>
            <a:endParaRPr lang="en-US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7734" y="365125"/>
            <a:ext cx="3526115" cy="2641183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9730" y="3466479"/>
            <a:ext cx="4342124" cy="2947573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3752021"/>
            <a:ext cx="5869555" cy="2662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074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225287" y="185531"/>
            <a:ext cx="7593496" cy="534434"/>
          </a:xfrm>
        </p:spPr>
        <p:txBody>
          <a:bodyPr>
            <a:normAutofit/>
          </a:bodyPr>
          <a:lstStyle/>
          <a:p>
            <a:pPr algn="ctr"/>
            <a:r>
              <a:rPr lang="el-GR" sz="2800" b="1" dirty="0" smtClean="0"/>
              <a:t>Αβιοτικοί παράγοντες -ΘΕΡΜΙΚΟΙ</a:t>
            </a:r>
            <a:endParaRPr lang="en-US" sz="280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225287" y="719965"/>
            <a:ext cx="7382411" cy="11177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b="1" dirty="0"/>
              <a:t>Οι συνέπειες </a:t>
            </a:r>
            <a:r>
              <a:rPr lang="el-GR" b="1" dirty="0" smtClean="0"/>
              <a:t>από </a:t>
            </a:r>
            <a:r>
              <a:rPr lang="el-GR" b="1" dirty="0"/>
              <a:t>την επίδραση της θερμότητας είναι ποικίλες ανάλογα με το ύψος </a:t>
            </a:r>
            <a:r>
              <a:rPr lang="el-GR" b="1" dirty="0" smtClean="0"/>
              <a:t>θερμοκρασίας</a:t>
            </a:r>
            <a:r>
              <a:rPr lang="el-GR" b="1" dirty="0"/>
              <a:t>, </a:t>
            </a:r>
            <a:r>
              <a:rPr lang="el-GR" b="1" dirty="0" smtClean="0"/>
              <a:t>διάρκεια </a:t>
            </a:r>
            <a:r>
              <a:rPr lang="el-GR" b="1" dirty="0"/>
              <a:t>επίδρασης, </a:t>
            </a:r>
            <a:r>
              <a:rPr lang="el-GR" b="1" dirty="0" smtClean="0"/>
              <a:t>τρόπο </a:t>
            </a:r>
            <a:r>
              <a:rPr lang="el-GR" b="1" dirty="0"/>
              <a:t>θέρμανσης, </a:t>
            </a:r>
            <a:r>
              <a:rPr lang="el-GR" b="1" dirty="0" smtClean="0"/>
              <a:t>υγρασία </a:t>
            </a:r>
            <a:r>
              <a:rPr lang="el-GR" b="1" dirty="0"/>
              <a:t>του </a:t>
            </a:r>
            <a:r>
              <a:rPr lang="el-GR" b="1" dirty="0" smtClean="0"/>
              <a:t>ξύλου, κ.α.</a:t>
            </a:r>
            <a:endParaRPr lang="en-US" b="1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288" y="1766656"/>
            <a:ext cx="4328958" cy="2536779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1060" y="3098307"/>
            <a:ext cx="3962400" cy="3507903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30758" y="78999"/>
            <a:ext cx="3785152" cy="2845173"/>
          </a:xfrm>
          <a:prstGeom prst="rect">
            <a:avLst/>
          </a:prstGeom>
        </p:spPr>
      </p:pic>
      <p:pic>
        <p:nvPicPr>
          <p:cNvPr id="8" name="Εικόνα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130" y="4509878"/>
            <a:ext cx="3810000" cy="2246243"/>
          </a:xfrm>
          <a:prstGeom prst="rect">
            <a:avLst/>
          </a:prstGeom>
        </p:spPr>
      </p:pic>
      <p:pic>
        <p:nvPicPr>
          <p:cNvPr id="9" name="Εικόνα 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9919" y="1837678"/>
            <a:ext cx="2907779" cy="4856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2751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278296" y="133166"/>
            <a:ext cx="9727095" cy="1100830"/>
          </a:xfrm>
        </p:spPr>
        <p:txBody>
          <a:bodyPr>
            <a:noAutofit/>
          </a:bodyPr>
          <a:lstStyle/>
          <a:p>
            <a:pPr algn="ctr"/>
            <a:r>
              <a:rPr lang="el-GR" sz="3200" b="1" dirty="0"/>
              <a:t>Κατηγορίες κ</a:t>
            </a:r>
            <a:r>
              <a:rPr lang="el-GR" sz="3200" b="1" dirty="0" smtClean="0"/>
              <a:t>ινδύνου από </a:t>
            </a:r>
            <a:r>
              <a:rPr lang="el-GR" sz="3200" b="1" dirty="0"/>
              <a:t>β</a:t>
            </a:r>
            <a:r>
              <a:rPr lang="el-GR" sz="3200" b="1" dirty="0" smtClean="0"/>
              <a:t>ιολογικούς παράγοντες </a:t>
            </a:r>
            <a:r>
              <a:rPr lang="el-GR" sz="3200" b="1" dirty="0"/>
              <a:t>αλλοίωσης ξύλου </a:t>
            </a:r>
            <a:endParaRPr lang="en-US" sz="3200" b="1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185530" y="1402673"/>
            <a:ext cx="11887200" cy="53443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sz="2400" dirty="0" smtClean="0"/>
              <a:t>Σύμφωνα με τα </a:t>
            </a:r>
            <a:r>
              <a:rPr lang="el-GR" sz="2400" b="1" dirty="0" smtClean="0"/>
              <a:t>Ευρωπαϊκά </a:t>
            </a:r>
            <a:r>
              <a:rPr lang="el-GR" sz="2400" b="1" dirty="0"/>
              <a:t>Πρότυπα </a:t>
            </a:r>
            <a:r>
              <a:rPr lang="en-US" sz="2400" b="1" dirty="0"/>
              <a:t>EN</a:t>
            </a:r>
            <a:r>
              <a:rPr lang="el-GR" sz="2400" b="1" dirty="0"/>
              <a:t> 335 και </a:t>
            </a:r>
            <a:r>
              <a:rPr lang="en-US" sz="2400" b="1" dirty="0"/>
              <a:t>BS</a:t>
            </a:r>
            <a:r>
              <a:rPr lang="el-GR" sz="2400" b="1" dirty="0"/>
              <a:t> 5268</a:t>
            </a:r>
            <a:r>
              <a:rPr lang="el-GR" sz="2400" dirty="0"/>
              <a:t> </a:t>
            </a:r>
            <a:r>
              <a:rPr lang="el-GR" sz="2400" dirty="0" smtClean="0"/>
              <a:t> οι διάφορες ξύλινες κατασκευές </a:t>
            </a:r>
            <a:r>
              <a:rPr lang="el-GR" sz="2400" dirty="0"/>
              <a:t>μπορούν να κατηγοριοποιηθούν </a:t>
            </a:r>
            <a:r>
              <a:rPr lang="el-GR" sz="2400" dirty="0" smtClean="0"/>
              <a:t>ως </a:t>
            </a:r>
            <a:r>
              <a:rPr lang="el-GR" sz="2400" dirty="0"/>
              <a:t>προς τον κίνδυνο προσβολής τους βάσει των συνθηκών του περιβάλλοντος που θα </a:t>
            </a:r>
            <a:r>
              <a:rPr lang="el-GR" sz="2400" dirty="0" smtClean="0"/>
              <a:t>χρησιμοποιηθούν σε </a:t>
            </a:r>
            <a:r>
              <a:rPr lang="el-GR" sz="2400" dirty="0"/>
              <a:t>πέντε κατηγορίες κινδύνου </a:t>
            </a:r>
            <a:endParaRPr lang="el-GR" sz="2400" dirty="0" smtClean="0"/>
          </a:p>
          <a:p>
            <a:r>
              <a:rPr lang="el-GR" sz="2400" b="1" dirty="0"/>
              <a:t>Κατηγορία κινδύνου 1</a:t>
            </a:r>
            <a:r>
              <a:rPr lang="el-GR" sz="2400" dirty="0"/>
              <a:t> </a:t>
            </a:r>
            <a:r>
              <a:rPr lang="el-GR" sz="2400" dirty="0" smtClean="0"/>
              <a:t>: εσωτερικές κατασκευές .</a:t>
            </a:r>
          </a:p>
          <a:p>
            <a:r>
              <a:rPr lang="el-GR" sz="2400" b="1" dirty="0"/>
              <a:t>Κατηγορία κινδύνου </a:t>
            </a:r>
            <a:r>
              <a:rPr lang="el-GR" sz="2400" b="1" dirty="0" smtClean="0"/>
              <a:t>2</a:t>
            </a:r>
            <a:r>
              <a:rPr lang="el-GR" sz="2400" dirty="0" smtClean="0"/>
              <a:t> : </a:t>
            </a:r>
            <a:r>
              <a:rPr lang="el-GR" sz="2400" dirty="0"/>
              <a:t>εσωτερικές </a:t>
            </a:r>
            <a:r>
              <a:rPr lang="el-GR" sz="2400" dirty="0" smtClean="0"/>
              <a:t>κατασκευές σε υγρούς χώρους</a:t>
            </a:r>
            <a:endParaRPr lang="en-US" sz="2400" dirty="0"/>
          </a:p>
          <a:p>
            <a:r>
              <a:rPr lang="el-GR" sz="2400" b="1" dirty="0"/>
              <a:t>Κατηγορία κινδύνου </a:t>
            </a:r>
            <a:r>
              <a:rPr lang="el-GR" sz="2400" b="1" dirty="0" smtClean="0"/>
              <a:t>3</a:t>
            </a:r>
            <a:r>
              <a:rPr lang="el-GR" sz="2400" dirty="0" smtClean="0"/>
              <a:t> : εξωτερικές κατασκευές </a:t>
            </a:r>
            <a:endParaRPr lang="en-US" sz="2400" dirty="0"/>
          </a:p>
          <a:p>
            <a:r>
              <a:rPr lang="el-GR" sz="2400" b="1" dirty="0"/>
              <a:t>Κατηγορία κινδύνου </a:t>
            </a:r>
            <a:r>
              <a:rPr lang="el-GR" sz="2400" b="1" dirty="0" smtClean="0"/>
              <a:t>4</a:t>
            </a:r>
            <a:r>
              <a:rPr lang="el-GR" sz="2400" dirty="0" smtClean="0"/>
              <a:t> : </a:t>
            </a:r>
            <a:r>
              <a:rPr lang="el-GR" sz="2400" dirty="0"/>
              <a:t>εξωτερικές κατασκευές </a:t>
            </a:r>
            <a:r>
              <a:rPr lang="el-GR" sz="2400" dirty="0" smtClean="0"/>
              <a:t>σε επαφή ή εντός του εδάφους</a:t>
            </a:r>
            <a:endParaRPr lang="en-US" sz="2400" dirty="0"/>
          </a:p>
          <a:p>
            <a:r>
              <a:rPr lang="el-GR" sz="2400" b="1" dirty="0"/>
              <a:t>Κατηγορία κινδύνου </a:t>
            </a:r>
            <a:r>
              <a:rPr lang="el-GR" sz="2400" b="1" dirty="0" smtClean="0"/>
              <a:t>5</a:t>
            </a:r>
            <a:r>
              <a:rPr lang="el-GR" sz="2400" dirty="0" smtClean="0"/>
              <a:t> :</a:t>
            </a:r>
            <a:r>
              <a:rPr lang="el-GR" sz="2400" dirty="0"/>
              <a:t> </a:t>
            </a:r>
            <a:r>
              <a:rPr lang="el-GR" sz="2400" dirty="0" smtClean="0"/>
              <a:t>εξωτερικές </a:t>
            </a:r>
            <a:r>
              <a:rPr lang="el-GR" sz="2400" dirty="0"/>
              <a:t>κατασκευές σε </a:t>
            </a:r>
            <a:r>
              <a:rPr lang="el-GR" sz="2400" dirty="0" smtClean="0"/>
              <a:t>επαφή με θαλασσινό νερό. </a:t>
            </a:r>
            <a:endParaRPr lang="en-US" sz="2400" dirty="0"/>
          </a:p>
          <a:p>
            <a:pPr marL="0" indent="0">
              <a:buNone/>
            </a:pPr>
            <a:r>
              <a:rPr lang="el-GR" sz="2400" dirty="0" smtClean="0"/>
              <a:t>Οι κατηγορίες αυτές κινδύνου έχουν και υποκατηγορίες  και αποτελούν δείκτες φυσικής αντοχής για προσβολές </a:t>
            </a:r>
            <a:r>
              <a:rPr lang="el-GR" sz="2400" dirty="0"/>
              <a:t>σήψης/ βλάβης </a:t>
            </a:r>
            <a:r>
              <a:rPr lang="el-GR" sz="2400" dirty="0" smtClean="0"/>
              <a:t>των ξύλινων κατασκευών.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56974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8200" y="150921"/>
            <a:ext cx="8128247" cy="1055028"/>
          </a:xfrm>
        </p:spPr>
        <p:txBody>
          <a:bodyPr/>
          <a:lstStyle/>
          <a:p>
            <a:pPr algn="ctr"/>
            <a:r>
              <a:rPr lang="el-GR" b="1" dirty="0" smtClean="0"/>
              <a:t>ΦΥΣΙΚΗ ΑΝΘΕΚΤΙΚΟΤΗΤΑ</a:t>
            </a:r>
            <a:endParaRPr lang="en-US" b="1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225287" y="905522"/>
            <a:ext cx="11786200" cy="5317725"/>
          </a:xfrm>
        </p:spPr>
        <p:txBody>
          <a:bodyPr>
            <a:normAutofit/>
          </a:bodyPr>
          <a:lstStyle/>
          <a:p>
            <a:r>
              <a:rPr lang="el-GR" sz="2400" dirty="0"/>
              <a:t>Η φυσική ανθεκτικότητα των ξύλων ποικίλει αναλόγως με το είδος της ξυλείας </a:t>
            </a:r>
            <a:r>
              <a:rPr lang="el-GR" sz="2400" dirty="0" smtClean="0"/>
              <a:t>την ηλικία του και </a:t>
            </a:r>
            <a:r>
              <a:rPr lang="el-GR" sz="2400" dirty="0"/>
              <a:t>την προέλευση </a:t>
            </a:r>
            <a:r>
              <a:rPr lang="el-GR" sz="2400" dirty="0" smtClean="0"/>
              <a:t>του από </a:t>
            </a:r>
            <a:r>
              <a:rPr lang="el-GR" sz="2400" dirty="0"/>
              <a:t>τον κορμό (σομφό, </a:t>
            </a:r>
            <a:r>
              <a:rPr lang="el-GR" sz="2400" dirty="0" smtClean="0"/>
              <a:t>εγκάρδιο , ). </a:t>
            </a:r>
          </a:p>
          <a:p>
            <a:r>
              <a:rPr lang="el-GR" sz="2400" dirty="0" smtClean="0"/>
              <a:t>Σχετίζεται </a:t>
            </a:r>
            <a:r>
              <a:rPr lang="el-GR" sz="2400" dirty="0"/>
              <a:t>κυρίως με την χημική σύσταση του </a:t>
            </a:r>
            <a:r>
              <a:rPr lang="el-GR" sz="2400" dirty="0" smtClean="0"/>
              <a:t>ξύλου </a:t>
            </a:r>
            <a:r>
              <a:rPr lang="el-GR" sz="2400" dirty="0"/>
              <a:t>και συγκεκριμένα με την περιεκτικότητά του </a:t>
            </a:r>
            <a:r>
              <a:rPr lang="el-GR" sz="2400" dirty="0" smtClean="0"/>
              <a:t>σε </a:t>
            </a:r>
            <a:r>
              <a:rPr lang="el-GR" sz="2400" dirty="0"/>
              <a:t>εκχυλίσματα, τα οποία το καθιστούν λιγότερο κατάλληλο για τροφή των βιολογικών οργανισμών. </a:t>
            </a:r>
            <a:endParaRPr lang="el-GR" sz="2400" dirty="0" smtClean="0"/>
          </a:p>
          <a:p>
            <a:r>
              <a:rPr lang="el-GR" sz="2400" dirty="0" smtClean="0"/>
              <a:t>Λόγω </a:t>
            </a:r>
            <a:r>
              <a:rPr lang="el-GR" sz="2400" dirty="0"/>
              <a:t>του ότι τα φυσικά εκχυλίσματα προσδίδουν σκουρότερο χρώμα στο ξύλο ισχύει εμπειρικά ότι το σκοτεινότερο χρώμα, είναι δείκτης μεγαλύτερης φυσικής ανθεκτικότητας. Δεν υπάρχει </a:t>
            </a:r>
            <a:r>
              <a:rPr lang="el-GR" sz="2400" dirty="0" smtClean="0"/>
              <a:t>συσχέτιση </a:t>
            </a:r>
            <a:r>
              <a:rPr lang="el-GR" sz="2400" dirty="0"/>
              <a:t>μεταξύ πυκνότητας και φυσικής ανθεκτικότητας εν γένει.</a:t>
            </a:r>
            <a:endParaRPr lang="en-US" sz="2400" dirty="0"/>
          </a:p>
          <a:p>
            <a:r>
              <a:rPr lang="el-GR" sz="2400" dirty="0"/>
              <a:t>Η φυσική ανθεκτικότητα των διαφόρων ειδών φυσικού ξύλου έναντι των προαναφερθεισών προσβολών κατατάσσεται σύμφωνα με το Ευρωπαϊκό Πρότυπο ΕΝ 350, που συνοδεύει τον Ευρωκώδικα 5 στις εξής κατηγορίες:</a:t>
            </a:r>
            <a:endParaRPr lang="en-US" sz="2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63812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2145" y="195309"/>
            <a:ext cx="9996256" cy="825623"/>
          </a:xfrm>
        </p:spPr>
        <p:txBody>
          <a:bodyPr/>
          <a:lstStyle/>
          <a:p>
            <a:pPr algn="ctr"/>
            <a:r>
              <a:rPr lang="en-US" dirty="0"/>
              <a:t>Φυσική </a:t>
            </a:r>
            <a:r>
              <a:rPr lang="en-US" dirty="0" smtClean="0"/>
              <a:t>ανθεκτικότητ</a:t>
            </a:r>
            <a:r>
              <a:rPr lang="el-GR" dirty="0"/>
              <a:t>α</a:t>
            </a:r>
            <a:r>
              <a:rPr lang="en-US" dirty="0" smtClean="0"/>
              <a:t> </a:t>
            </a:r>
            <a:r>
              <a:rPr lang="en-US" dirty="0"/>
              <a:t>έναντι μυκήτων</a:t>
            </a:r>
          </a:p>
        </p:txBody>
      </p:sp>
      <p:sp>
        <p:nvSpPr>
          <p:cNvPr id="5" name="Θέση περιεχομένου 4"/>
          <p:cNvSpPr>
            <a:spLocks noGrp="1"/>
          </p:cNvSpPr>
          <p:nvPr>
            <p:ph idx="1"/>
          </p:nvPr>
        </p:nvSpPr>
        <p:spPr>
          <a:xfrm>
            <a:off x="213065" y="1384916"/>
            <a:ext cx="11700768" cy="51845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sz="2400" dirty="0"/>
              <a:t>Ορίζονται πέντε κατηγορίες φυσικής ανθεκτικότητας</a:t>
            </a:r>
            <a:endParaRPr lang="en-US" sz="2400" dirty="0"/>
          </a:p>
          <a:p>
            <a:pPr marL="896938"/>
            <a:r>
              <a:rPr lang="el-GR" sz="2400" b="1" dirty="0"/>
              <a:t>1.</a:t>
            </a:r>
            <a:r>
              <a:rPr lang="en-US" sz="2400" b="1" dirty="0"/>
              <a:t>      </a:t>
            </a:r>
            <a:r>
              <a:rPr lang="el-GR" sz="2400" b="1" dirty="0"/>
              <a:t>πολύ ανθεκτικό  </a:t>
            </a:r>
            <a:r>
              <a:rPr lang="el-GR" sz="2400" b="1" dirty="0" smtClean="0"/>
              <a:t>		άνω </a:t>
            </a:r>
            <a:r>
              <a:rPr lang="el-GR" sz="2400" b="1" dirty="0"/>
              <a:t>των 25 </a:t>
            </a:r>
            <a:r>
              <a:rPr lang="el-GR" sz="2400" b="1" dirty="0" smtClean="0"/>
              <a:t>ετών</a:t>
            </a:r>
            <a:endParaRPr lang="en-US" sz="2400" b="1" dirty="0"/>
          </a:p>
          <a:p>
            <a:pPr marL="896938"/>
            <a:r>
              <a:rPr lang="el-GR" sz="2400" b="1" dirty="0"/>
              <a:t>2.</a:t>
            </a:r>
            <a:r>
              <a:rPr lang="en-US" sz="2400" b="1" dirty="0"/>
              <a:t>      </a:t>
            </a:r>
            <a:r>
              <a:rPr lang="el-GR" sz="2400" b="1" dirty="0"/>
              <a:t>ανθεκτικό  </a:t>
            </a:r>
            <a:r>
              <a:rPr lang="el-GR" sz="2400" b="1" dirty="0" smtClean="0"/>
              <a:t>				μεταξύ </a:t>
            </a:r>
            <a:r>
              <a:rPr lang="el-GR" sz="2400" b="1" dirty="0"/>
              <a:t>15-25 </a:t>
            </a:r>
            <a:r>
              <a:rPr lang="el-GR" sz="2400" b="1" dirty="0" smtClean="0"/>
              <a:t>ετών</a:t>
            </a:r>
            <a:endParaRPr lang="en-US" sz="2400" b="1" dirty="0"/>
          </a:p>
          <a:p>
            <a:pPr marL="896938"/>
            <a:r>
              <a:rPr lang="el-GR" sz="2400" b="1" dirty="0"/>
              <a:t>3.</a:t>
            </a:r>
            <a:r>
              <a:rPr lang="en-US" sz="2400" b="1" dirty="0"/>
              <a:t>      </a:t>
            </a:r>
            <a:r>
              <a:rPr lang="el-GR" sz="2400" b="1" dirty="0"/>
              <a:t>μέτρια ανθεκτικό		μεταξύ 15-25 </a:t>
            </a:r>
            <a:r>
              <a:rPr lang="el-GR" sz="2400" b="1" dirty="0" smtClean="0"/>
              <a:t>ετών</a:t>
            </a:r>
            <a:endParaRPr lang="en-US" sz="2400" b="1" dirty="0"/>
          </a:p>
          <a:p>
            <a:pPr marL="896938"/>
            <a:r>
              <a:rPr lang="el-GR" sz="2400" b="1" dirty="0"/>
              <a:t>4.</a:t>
            </a:r>
            <a:r>
              <a:rPr lang="en-US" sz="2400" b="1" dirty="0"/>
              <a:t>      </a:t>
            </a:r>
            <a:r>
              <a:rPr lang="el-GR" sz="2400" b="1" dirty="0"/>
              <a:t>λίγο ανθεκτικό		</a:t>
            </a:r>
            <a:r>
              <a:rPr lang="el-GR" sz="2400" b="1" dirty="0" smtClean="0"/>
              <a:t>	μεταξύ </a:t>
            </a:r>
            <a:r>
              <a:rPr lang="el-GR" sz="2400" b="1" dirty="0"/>
              <a:t>5-10 </a:t>
            </a:r>
            <a:r>
              <a:rPr lang="el-GR" sz="2400" b="1" dirty="0" smtClean="0"/>
              <a:t>ετών</a:t>
            </a:r>
            <a:endParaRPr lang="en-US" sz="2400" b="1" dirty="0"/>
          </a:p>
          <a:p>
            <a:pPr marL="896938"/>
            <a:r>
              <a:rPr lang="el-GR" sz="2400" b="1" dirty="0"/>
              <a:t>5.</a:t>
            </a:r>
            <a:r>
              <a:rPr lang="en-US" sz="2400" b="1" dirty="0"/>
              <a:t>      </a:t>
            </a:r>
            <a:r>
              <a:rPr lang="el-GR" sz="2400" b="1" dirty="0"/>
              <a:t>καθόλου ανθεκτικό	</a:t>
            </a:r>
            <a:r>
              <a:rPr lang="el-GR" sz="2400" b="1" dirty="0" smtClean="0"/>
              <a:t>	λιγότερο </a:t>
            </a:r>
            <a:r>
              <a:rPr lang="el-GR" sz="2400" b="1" dirty="0"/>
              <a:t>από 5 </a:t>
            </a:r>
            <a:r>
              <a:rPr lang="el-GR" sz="2400" b="1" dirty="0" smtClean="0"/>
              <a:t>έτη</a:t>
            </a:r>
            <a:endParaRPr lang="en-US" sz="2400" b="1" dirty="0"/>
          </a:p>
          <a:p>
            <a:pPr marL="0" indent="0">
              <a:buNone/>
            </a:pPr>
            <a:endParaRPr lang="el-GR" sz="2400" dirty="0" smtClean="0"/>
          </a:p>
          <a:p>
            <a:pPr marL="0" indent="0">
              <a:buNone/>
            </a:pPr>
            <a:r>
              <a:rPr lang="el-GR" sz="2400" dirty="0" smtClean="0"/>
              <a:t>αφορούν</a:t>
            </a:r>
            <a:r>
              <a:rPr lang="en-US" sz="2400" dirty="0"/>
              <a:t> </a:t>
            </a:r>
            <a:r>
              <a:rPr lang="el-GR" sz="2400" u="sng" dirty="0"/>
              <a:t>μόνο το εγκάρδιο ξύλο</a:t>
            </a:r>
            <a:r>
              <a:rPr lang="el-GR" sz="2400" dirty="0"/>
              <a:t>, καθώς το σομφό θεωρείται ότι ανήκει στην κατηγορία 5 (καθόλου ανθεκτικό) εκτός κι αν δίδονται διαφορετικά στοιχεία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67958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95309" y="365125"/>
            <a:ext cx="10061874" cy="1943069"/>
          </a:xfrm>
        </p:spPr>
        <p:txBody>
          <a:bodyPr>
            <a:normAutofit fontScale="90000"/>
          </a:bodyPr>
          <a:lstStyle/>
          <a:p>
            <a:r>
              <a:rPr lang="el-GR" dirty="0"/>
              <a:t>Φυσική ανθεκτικότητα έναντι κολεοπτέρων εντόμων</a:t>
            </a:r>
            <a:r>
              <a:rPr lang="en-US" dirty="0"/>
              <a:t> </a:t>
            </a:r>
            <a:r>
              <a:rPr lang="el-GR" dirty="0"/>
              <a:t> (</a:t>
            </a:r>
            <a:r>
              <a:rPr lang="en-US" dirty="0"/>
              <a:t>Hylotrυpes bajulus</a:t>
            </a:r>
            <a:r>
              <a:rPr lang="el-GR" dirty="0"/>
              <a:t>,</a:t>
            </a:r>
            <a:r>
              <a:rPr lang="en-US" dirty="0"/>
              <a:t> Anobium punctatum</a:t>
            </a:r>
            <a:r>
              <a:rPr lang="el-GR" dirty="0"/>
              <a:t>,</a:t>
            </a:r>
            <a:r>
              <a:rPr lang="en-US" dirty="0"/>
              <a:t> Lyctus </a:t>
            </a:r>
            <a:r>
              <a:rPr lang="en-US" dirty="0" smtClean="0"/>
              <a:t> </a:t>
            </a:r>
            <a:r>
              <a:rPr lang="en-US" dirty="0"/>
              <a:t>brunneus</a:t>
            </a:r>
            <a:r>
              <a:rPr lang="el-GR" dirty="0"/>
              <a:t>)</a:t>
            </a:r>
            <a:endParaRPr lang="en-US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88271" y="2432481"/>
            <a:ext cx="11212497" cy="40926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sz="2800" dirty="0"/>
              <a:t>Ορίζονται δύο κατηγορίες </a:t>
            </a:r>
            <a:r>
              <a:rPr lang="el-GR" sz="2800" dirty="0" smtClean="0"/>
              <a:t>ανθεκτικότητας</a:t>
            </a:r>
            <a:endParaRPr lang="en-US" sz="2800" dirty="0"/>
          </a:p>
          <a:p>
            <a:pPr marL="1793875" indent="-630238"/>
            <a:r>
              <a:rPr lang="el-GR" sz="2800" dirty="0"/>
              <a:t>1.</a:t>
            </a:r>
            <a:r>
              <a:rPr lang="en-US" sz="2800" dirty="0"/>
              <a:t>      </a:t>
            </a:r>
            <a:r>
              <a:rPr lang="el-GR" sz="2800" dirty="0"/>
              <a:t>ανθεκτικό</a:t>
            </a:r>
            <a:endParaRPr lang="en-US" sz="2800" dirty="0"/>
          </a:p>
          <a:p>
            <a:pPr marL="1793875" indent="-630238"/>
            <a:r>
              <a:rPr lang="el-GR" sz="2800" dirty="0"/>
              <a:t>2.</a:t>
            </a:r>
            <a:r>
              <a:rPr lang="en-US" sz="2800" dirty="0"/>
              <a:t>      </a:t>
            </a:r>
            <a:r>
              <a:rPr lang="el-GR" sz="2800" dirty="0"/>
              <a:t>ευαίσθητο</a:t>
            </a:r>
            <a:endParaRPr lang="en-US" sz="2800" dirty="0"/>
          </a:p>
          <a:p>
            <a:pPr marL="0" indent="0">
              <a:buNone/>
            </a:pPr>
            <a:r>
              <a:rPr lang="el-GR" sz="2800" dirty="0"/>
              <a:t>που αφορούν</a:t>
            </a:r>
            <a:r>
              <a:rPr lang="en-US" sz="2800" dirty="0"/>
              <a:t> </a:t>
            </a:r>
            <a:r>
              <a:rPr lang="el-GR" sz="2800" u="sng" dirty="0"/>
              <a:t>το σομφό ξύλο</a:t>
            </a:r>
            <a:r>
              <a:rPr lang="el-GR" sz="2800" dirty="0"/>
              <a:t>, καθώς το εγκάρδιο θεωρείται ανθεκτικό εκτός κι αν δίδονται διαφορετικά στοιχεία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2070056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0575" y="452718"/>
            <a:ext cx="9819860" cy="1020975"/>
          </a:xfrm>
        </p:spPr>
        <p:txBody>
          <a:bodyPr/>
          <a:lstStyle/>
          <a:p>
            <a:r>
              <a:rPr lang="en-US" dirty="0"/>
              <a:t>Φυσική </a:t>
            </a:r>
            <a:r>
              <a:rPr lang="el-GR" dirty="0"/>
              <a:t>α</a:t>
            </a:r>
            <a:r>
              <a:rPr lang="en-US" dirty="0" smtClean="0"/>
              <a:t>νθεκτικότητα </a:t>
            </a:r>
            <a:r>
              <a:rPr lang="en-US" dirty="0"/>
              <a:t>έναντι τερμιτών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665825" y="1597981"/>
            <a:ext cx="10688715" cy="465041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sz="2800" dirty="0"/>
              <a:t>Ορίζονται τρεις κατηγορίες </a:t>
            </a:r>
            <a:r>
              <a:rPr lang="el-GR" sz="2800" dirty="0" smtClean="0"/>
              <a:t>ανθεκτικότητας</a:t>
            </a:r>
            <a:endParaRPr lang="en-US" sz="2800" dirty="0"/>
          </a:p>
          <a:p>
            <a:pPr marL="1704975" indent="-541338"/>
            <a:r>
              <a:rPr lang="el-GR" sz="2800" dirty="0"/>
              <a:t>1.</a:t>
            </a:r>
            <a:r>
              <a:rPr lang="en-US" sz="2800" dirty="0"/>
              <a:t>      </a:t>
            </a:r>
            <a:r>
              <a:rPr lang="el-GR" sz="2800" dirty="0"/>
              <a:t>ανθεκτικό</a:t>
            </a:r>
            <a:endParaRPr lang="en-US" sz="2800" dirty="0"/>
          </a:p>
          <a:p>
            <a:pPr marL="1704975" indent="-541338"/>
            <a:r>
              <a:rPr lang="el-GR" sz="2800" dirty="0"/>
              <a:t>2.</a:t>
            </a:r>
            <a:r>
              <a:rPr lang="en-US" sz="2800" dirty="0"/>
              <a:t>      </a:t>
            </a:r>
            <a:r>
              <a:rPr lang="el-GR" sz="2800" dirty="0"/>
              <a:t>μέτρια ανθεκτικό</a:t>
            </a:r>
            <a:endParaRPr lang="en-US" sz="2800" dirty="0"/>
          </a:p>
          <a:p>
            <a:pPr marL="1704975" indent="-541338"/>
            <a:r>
              <a:rPr lang="el-GR" sz="2800" dirty="0"/>
              <a:t>3.</a:t>
            </a:r>
            <a:r>
              <a:rPr lang="en-US" sz="2800" dirty="0"/>
              <a:t>      </a:t>
            </a:r>
            <a:r>
              <a:rPr lang="el-GR" sz="2800" dirty="0"/>
              <a:t>ευαίσθητο</a:t>
            </a:r>
            <a:endParaRPr lang="en-US" sz="2800" dirty="0"/>
          </a:p>
          <a:p>
            <a:pPr marL="0" indent="0">
              <a:buNone/>
            </a:pPr>
            <a:r>
              <a:rPr lang="el-GR" sz="2800" dirty="0"/>
              <a:t>που αφορούν</a:t>
            </a:r>
            <a:r>
              <a:rPr lang="en-US" sz="2800" dirty="0"/>
              <a:t> </a:t>
            </a:r>
            <a:r>
              <a:rPr lang="el-GR" sz="2800" u="sng" dirty="0"/>
              <a:t>το εγκάρδιο ξύλο</a:t>
            </a:r>
            <a:r>
              <a:rPr lang="el-GR" sz="2800" dirty="0"/>
              <a:t>, καθώς το σομφό θεωρείται ευαίσθητο εκτός κι αν δίδονται διαφορετικά στοιχεία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8556332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363985" y="452718"/>
            <a:ext cx="9686850" cy="1400530"/>
          </a:xfrm>
        </p:spPr>
        <p:txBody>
          <a:bodyPr/>
          <a:lstStyle/>
          <a:p>
            <a:pPr algn="ctr"/>
            <a:r>
              <a:rPr lang="el-GR" dirty="0"/>
              <a:t>Φυσική ανθεκτικότητα έναντι θαλασσίων </a:t>
            </a:r>
            <a:r>
              <a:rPr lang="el-GR" dirty="0" smtClean="0"/>
              <a:t>οργανισμών</a:t>
            </a:r>
            <a:endParaRPr lang="en-US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63986" y="2052918"/>
            <a:ext cx="11452194" cy="41954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sz="2800" dirty="0"/>
              <a:t>Ορίζονται τρεις κατηγορίες </a:t>
            </a:r>
            <a:r>
              <a:rPr lang="el-GR" sz="2800" dirty="0" smtClean="0"/>
              <a:t>ανθεκτικότητας</a:t>
            </a:r>
            <a:endParaRPr lang="en-US" sz="2800" dirty="0"/>
          </a:p>
          <a:p>
            <a:pPr marL="1438275"/>
            <a:r>
              <a:rPr lang="el-GR" sz="2800" dirty="0"/>
              <a:t>1. ανθεκτικό</a:t>
            </a:r>
            <a:endParaRPr lang="en-US" sz="2800" dirty="0"/>
          </a:p>
          <a:p>
            <a:pPr marL="1438275"/>
            <a:r>
              <a:rPr lang="el-GR" sz="2800" dirty="0"/>
              <a:t>2. μέτρια ανθεκτικό</a:t>
            </a:r>
            <a:endParaRPr lang="en-US" sz="2800" dirty="0"/>
          </a:p>
          <a:p>
            <a:pPr marL="1438275"/>
            <a:r>
              <a:rPr lang="el-GR" sz="2800" dirty="0"/>
              <a:t>3. ευαίσθητο</a:t>
            </a:r>
            <a:endParaRPr lang="en-US" sz="2800" dirty="0"/>
          </a:p>
          <a:p>
            <a:pPr marL="0" indent="0">
              <a:buNone/>
            </a:pPr>
            <a:r>
              <a:rPr lang="el-GR" sz="2800" dirty="0"/>
              <a:t>που αφορούν</a:t>
            </a:r>
            <a:r>
              <a:rPr lang="en-US" sz="2800" dirty="0"/>
              <a:t> </a:t>
            </a:r>
            <a:r>
              <a:rPr lang="el-GR" sz="2800" u="sng" dirty="0"/>
              <a:t>το εγκάρδιο ξύλο</a:t>
            </a:r>
            <a:r>
              <a:rPr lang="el-GR" sz="2800" dirty="0"/>
              <a:t>, καθώς το σομφό θεωρείται ευαίσθητο εκτός κι αν δίδονται διαφορετικά στοιχεία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6394171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19270" y="185531"/>
            <a:ext cx="9486370" cy="1505158"/>
          </a:xfrm>
        </p:spPr>
        <p:txBody>
          <a:bodyPr>
            <a:noAutofit/>
          </a:bodyPr>
          <a:lstStyle/>
          <a:p>
            <a:pPr algn="ctr"/>
            <a:r>
              <a:rPr lang="el-GR" sz="3200" b="1" dirty="0" smtClean="0"/>
              <a:t>Φυσική </a:t>
            </a:r>
            <a:r>
              <a:rPr lang="el-GR" sz="3200" b="1" dirty="0"/>
              <a:t>αντοχή (ανθεκτικότητα) των ξύλων</a:t>
            </a:r>
            <a:r>
              <a:rPr lang="en-US" sz="3200" b="1" dirty="0"/>
              <a:t/>
            </a:r>
            <a:br>
              <a:rPr lang="en-US" sz="3200" b="1" dirty="0"/>
            </a:br>
            <a:r>
              <a:rPr lang="el-GR" sz="3200" b="1" dirty="0"/>
              <a:t>Κ</a:t>
            </a:r>
            <a:r>
              <a:rPr lang="el-GR" sz="3200" b="1" dirty="0" smtClean="0"/>
              <a:t>ατηγορίες </a:t>
            </a:r>
            <a:r>
              <a:rPr lang="el-GR" sz="3200" b="1" dirty="0"/>
              <a:t>ξύλου σε φυσική αντοχή έναντι βιολογικών </a:t>
            </a:r>
            <a:r>
              <a:rPr lang="el-GR" sz="3200" b="1" dirty="0" smtClean="0"/>
              <a:t>προσβολών</a:t>
            </a:r>
            <a:endParaRPr lang="en-US" sz="3200" b="1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119269" y="1846555"/>
            <a:ext cx="11728173" cy="47000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b="1" dirty="0"/>
              <a:t>Διάρκεια  ζωής (έτη)</a:t>
            </a:r>
            <a:endParaRPr lang="en-US" dirty="0"/>
          </a:p>
          <a:p>
            <a:r>
              <a:rPr lang="el-GR" b="1" dirty="0">
                <a:solidFill>
                  <a:srgbClr val="FFFF00"/>
                </a:solidFill>
              </a:rPr>
              <a:t>Πολύ ανθεκτικά</a:t>
            </a:r>
            <a:r>
              <a:rPr lang="el-GR" b="1" dirty="0"/>
              <a:t>:</a:t>
            </a:r>
            <a:r>
              <a:rPr lang="el-GR" dirty="0"/>
              <a:t> </a:t>
            </a:r>
            <a:r>
              <a:rPr lang="el-GR" dirty="0" smtClean="0"/>
              <a:t>Κέδρος</a:t>
            </a:r>
            <a:r>
              <a:rPr lang="el-GR" dirty="0"/>
              <a:t>, , </a:t>
            </a:r>
            <a:r>
              <a:rPr lang="el-GR" dirty="0" smtClean="0"/>
              <a:t>Άρκευθος, </a:t>
            </a:r>
            <a:r>
              <a:rPr lang="el-GR" dirty="0"/>
              <a:t>Κ</a:t>
            </a:r>
            <a:r>
              <a:rPr lang="el-GR" dirty="0" smtClean="0"/>
              <a:t>υπαρίσσι</a:t>
            </a:r>
            <a:r>
              <a:rPr lang="el-GR" dirty="0"/>
              <a:t>,  Ίταμος,  Iroko, Teak, Afzelia, Afrormosia, Opepe,  </a:t>
            </a:r>
            <a:r>
              <a:rPr lang="en-US" dirty="0"/>
              <a:t>Guarea</a:t>
            </a:r>
            <a:r>
              <a:rPr lang="el-GR" dirty="0"/>
              <a:t>, </a:t>
            </a:r>
            <a:r>
              <a:rPr lang="en-US" dirty="0"/>
              <a:t>Ekki</a:t>
            </a:r>
            <a:r>
              <a:rPr lang="el-GR" dirty="0"/>
              <a:t>, </a:t>
            </a:r>
            <a:r>
              <a:rPr lang="en-US" dirty="0"/>
              <a:t>Makore</a:t>
            </a:r>
            <a:r>
              <a:rPr lang="el-GR" dirty="0"/>
              <a:t>, </a:t>
            </a:r>
            <a:r>
              <a:rPr lang="en-US" dirty="0"/>
              <a:t>Padauk</a:t>
            </a:r>
            <a:r>
              <a:rPr lang="el-GR" dirty="0"/>
              <a:t>, , </a:t>
            </a:r>
            <a:r>
              <a:rPr lang="en-US" dirty="0" smtClean="0"/>
              <a:t>Ip</a:t>
            </a:r>
            <a:r>
              <a:rPr lang="en-US" dirty="0"/>
              <a:t>e</a:t>
            </a:r>
            <a:r>
              <a:rPr lang="el-GR" dirty="0" smtClean="0"/>
              <a:t>, </a:t>
            </a:r>
            <a:r>
              <a:rPr lang="en-US" dirty="0" smtClean="0"/>
              <a:t>Azobé</a:t>
            </a:r>
            <a:r>
              <a:rPr lang="el-GR" dirty="0" smtClean="0"/>
              <a:t>, </a:t>
            </a:r>
            <a:r>
              <a:rPr lang="en-US" dirty="0"/>
              <a:t>Mansonia</a:t>
            </a:r>
            <a:r>
              <a:rPr lang="el-GR" dirty="0"/>
              <a:t> </a:t>
            </a:r>
            <a:r>
              <a:rPr lang="el-GR" dirty="0" smtClean="0"/>
              <a:t>	</a:t>
            </a:r>
            <a:r>
              <a:rPr lang="en-US" dirty="0" smtClean="0"/>
              <a:t>	</a:t>
            </a:r>
            <a:r>
              <a:rPr lang="el-GR" b="1" dirty="0" smtClean="0">
                <a:solidFill>
                  <a:srgbClr val="FFFF00"/>
                </a:solidFill>
              </a:rPr>
              <a:t>(</a:t>
            </a:r>
            <a:r>
              <a:rPr lang="el-GR" b="1" dirty="0">
                <a:solidFill>
                  <a:srgbClr val="FFFF00"/>
                </a:solidFill>
              </a:rPr>
              <a:t>ΠΑ)&gt; 25</a:t>
            </a:r>
            <a:endParaRPr lang="en-US" b="1" dirty="0">
              <a:solidFill>
                <a:srgbClr val="FFFF00"/>
              </a:solidFill>
            </a:endParaRPr>
          </a:p>
          <a:p>
            <a:r>
              <a:rPr lang="el-GR" b="1" dirty="0">
                <a:solidFill>
                  <a:srgbClr val="FFFF00"/>
                </a:solidFill>
              </a:rPr>
              <a:t>Ανθεκτικά:</a:t>
            </a:r>
            <a:r>
              <a:rPr lang="el-GR" dirty="0">
                <a:solidFill>
                  <a:srgbClr val="FFFF00"/>
                </a:solidFill>
              </a:rPr>
              <a:t> </a:t>
            </a:r>
            <a:r>
              <a:rPr lang="el-GR" dirty="0"/>
              <a:t>Δρυς, </a:t>
            </a:r>
            <a:r>
              <a:rPr lang="el-GR" dirty="0" smtClean="0"/>
              <a:t>Καστανιά</a:t>
            </a:r>
            <a:r>
              <a:rPr lang="el-GR" dirty="0"/>
              <a:t>, </a:t>
            </a:r>
            <a:r>
              <a:rPr lang="el-GR" dirty="0" smtClean="0"/>
              <a:t>Ακακία</a:t>
            </a:r>
            <a:r>
              <a:rPr lang="el-GR" dirty="0"/>
              <a:t>, </a:t>
            </a:r>
            <a:r>
              <a:rPr lang="el-GR" dirty="0" smtClean="0"/>
              <a:t>Ελιά</a:t>
            </a:r>
            <a:r>
              <a:rPr lang="el-GR" dirty="0"/>
              <a:t>,  </a:t>
            </a:r>
            <a:r>
              <a:rPr lang="en-US" dirty="0"/>
              <a:t>A</a:t>
            </a:r>
            <a:r>
              <a:rPr lang="en-US" dirty="0" smtClean="0"/>
              <a:t>gba</a:t>
            </a:r>
            <a:r>
              <a:rPr lang="el-GR" dirty="0"/>
              <a:t>, </a:t>
            </a:r>
            <a:r>
              <a:rPr lang="en-US" dirty="0"/>
              <a:t>I</a:t>
            </a:r>
            <a:r>
              <a:rPr lang="en-US" dirty="0" smtClean="0"/>
              <a:t>digbo</a:t>
            </a:r>
            <a:r>
              <a:rPr lang="el-GR" dirty="0"/>
              <a:t>, </a:t>
            </a:r>
            <a:r>
              <a:rPr lang="en-US" dirty="0"/>
              <a:t>D</a:t>
            </a:r>
            <a:r>
              <a:rPr lang="en-US" dirty="0" smtClean="0"/>
              <a:t>ark</a:t>
            </a:r>
            <a:r>
              <a:rPr lang="el-GR" dirty="0"/>
              <a:t>-</a:t>
            </a:r>
            <a:r>
              <a:rPr lang="en-US" dirty="0"/>
              <a:t>red Meranti</a:t>
            </a:r>
            <a:r>
              <a:rPr lang="el-GR" dirty="0"/>
              <a:t>, </a:t>
            </a:r>
            <a:r>
              <a:rPr lang="en-US" dirty="0"/>
              <a:t>Utile</a:t>
            </a:r>
            <a:r>
              <a:rPr lang="el-GR" dirty="0"/>
              <a:t>,  Niangon, Karri, Dahoma, Kempas, Mαόνι  Αμερικής </a:t>
            </a:r>
            <a:r>
              <a:rPr lang="en-US" dirty="0" smtClean="0"/>
              <a:t>	</a:t>
            </a:r>
            <a:r>
              <a:rPr lang="el-GR" dirty="0" smtClean="0"/>
              <a:t>		(</a:t>
            </a:r>
            <a:r>
              <a:rPr lang="el-GR" b="1" dirty="0">
                <a:solidFill>
                  <a:srgbClr val="FFFF00"/>
                </a:solidFill>
              </a:rPr>
              <a:t>Α)15-25</a:t>
            </a:r>
            <a:endParaRPr lang="en-US" b="1" dirty="0">
              <a:solidFill>
                <a:srgbClr val="FFFF00"/>
              </a:solidFill>
            </a:endParaRPr>
          </a:p>
          <a:p>
            <a:r>
              <a:rPr lang="el-GR" b="1" dirty="0">
                <a:solidFill>
                  <a:srgbClr val="FFFF00"/>
                </a:solidFill>
              </a:rPr>
              <a:t>Μετρίως ανθεκτικά</a:t>
            </a:r>
            <a:r>
              <a:rPr lang="el-GR" b="1" dirty="0"/>
              <a:t>:</a:t>
            </a:r>
            <a:r>
              <a:rPr lang="el-GR" dirty="0"/>
              <a:t> Καρυδιά,  Ψ</a:t>
            </a:r>
            <a:r>
              <a:rPr lang="el-GR" dirty="0" smtClean="0"/>
              <a:t>ευδοτσούγκα</a:t>
            </a:r>
            <a:r>
              <a:rPr lang="el-GR" dirty="0"/>
              <a:t>, </a:t>
            </a:r>
            <a:r>
              <a:rPr lang="el-GR" dirty="0" smtClean="0"/>
              <a:t>Λάρικα, </a:t>
            </a:r>
            <a:r>
              <a:rPr lang="en-US" dirty="0" smtClean="0"/>
              <a:t> </a:t>
            </a:r>
            <a:r>
              <a:rPr lang="el-GR" dirty="0"/>
              <a:t>Α</a:t>
            </a:r>
            <a:r>
              <a:rPr lang="el-GR" dirty="0" smtClean="0"/>
              <a:t>φρικανικό </a:t>
            </a:r>
            <a:r>
              <a:rPr lang="el-GR" dirty="0"/>
              <a:t>μαόνι,  Tiama, Sapele </a:t>
            </a:r>
            <a:r>
              <a:rPr lang="en-US" dirty="0" smtClean="0"/>
              <a:t>	</a:t>
            </a:r>
            <a:r>
              <a:rPr lang="el-GR" b="1" dirty="0" smtClean="0">
                <a:solidFill>
                  <a:srgbClr val="FFFF00"/>
                </a:solidFill>
              </a:rPr>
              <a:t>(</a:t>
            </a:r>
            <a:r>
              <a:rPr lang="el-GR" b="1" dirty="0">
                <a:solidFill>
                  <a:srgbClr val="FFFF00"/>
                </a:solidFill>
              </a:rPr>
              <a:t>ΜΑ)10-15</a:t>
            </a:r>
            <a:endParaRPr lang="en-US" b="1" dirty="0">
              <a:solidFill>
                <a:srgbClr val="FFFF00"/>
              </a:solidFill>
            </a:endParaRPr>
          </a:p>
          <a:p>
            <a:r>
              <a:rPr lang="el-GR" b="1" dirty="0">
                <a:solidFill>
                  <a:srgbClr val="FFFF00"/>
                </a:solidFill>
              </a:rPr>
              <a:t>Όχι ανθεκτικά</a:t>
            </a:r>
            <a:r>
              <a:rPr lang="el-GR" b="1" dirty="0"/>
              <a:t>:</a:t>
            </a:r>
            <a:r>
              <a:rPr lang="el-GR" dirty="0"/>
              <a:t> Π</a:t>
            </a:r>
            <a:r>
              <a:rPr lang="el-GR" dirty="0" smtClean="0"/>
              <a:t>εύκη, </a:t>
            </a:r>
            <a:r>
              <a:rPr lang="el-GR" dirty="0"/>
              <a:t>Ε</a:t>
            </a:r>
            <a:r>
              <a:rPr lang="el-GR" dirty="0" smtClean="0"/>
              <a:t>λάτη</a:t>
            </a:r>
            <a:r>
              <a:rPr lang="el-GR" dirty="0"/>
              <a:t>, </a:t>
            </a:r>
            <a:r>
              <a:rPr lang="el-GR" dirty="0" smtClean="0"/>
              <a:t>Ερυθρελάτη</a:t>
            </a:r>
            <a:r>
              <a:rPr lang="el-GR" dirty="0"/>
              <a:t>, </a:t>
            </a:r>
            <a:r>
              <a:rPr lang="el-GR" dirty="0" smtClean="0"/>
              <a:t>Φτελιά</a:t>
            </a:r>
            <a:r>
              <a:rPr lang="el-GR" dirty="0"/>
              <a:t>,  </a:t>
            </a:r>
            <a:r>
              <a:rPr lang="el-GR" dirty="0" smtClean="0"/>
              <a:t>Σφενδάμι</a:t>
            </a:r>
            <a:r>
              <a:rPr lang="el-GR" dirty="0"/>
              <a:t>, </a:t>
            </a:r>
            <a:r>
              <a:rPr lang="el-GR" dirty="0" smtClean="0"/>
              <a:t>Πλάτανος</a:t>
            </a:r>
            <a:r>
              <a:rPr lang="el-GR" dirty="0"/>
              <a:t>, </a:t>
            </a:r>
            <a:r>
              <a:rPr lang="el-GR" dirty="0" smtClean="0"/>
              <a:t>Γαύρος</a:t>
            </a:r>
            <a:r>
              <a:rPr lang="el-GR" dirty="0"/>
              <a:t>, Afara,  </a:t>
            </a:r>
            <a:r>
              <a:rPr lang="en-US" dirty="0" smtClean="0"/>
              <a:t>Avodiré</a:t>
            </a:r>
            <a:r>
              <a:rPr lang="el-GR" dirty="0" smtClean="0"/>
              <a:t>, </a:t>
            </a:r>
            <a:r>
              <a:rPr lang="en-US" dirty="0"/>
              <a:t>Limba</a:t>
            </a:r>
            <a:r>
              <a:rPr lang="el-GR" dirty="0"/>
              <a:t>, </a:t>
            </a:r>
            <a:r>
              <a:rPr lang="en-US" dirty="0"/>
              <a:t>Abura</a:t>
            </a:r>
            <a:r>
              <a:rPr lang="el-GR" dirty="0"/>
              <a:t>, </a:t>
            </a:r>
            <a:r>
              <a:rPr lang="en-US" dirty="0"/>
              <a:t>Obeche</a:t>
            </a:r>
            <a:r>
              <a:rPr lang="el-GR" dirty="0"/>
              <a:t>, </a:t>
            </a:r>
            <a:r>
              <a:rPr lang="en-US" dirty="0"/>
              <a:t>W</a:t>
            </a:r>
            <a:r>
              <a:rPr lang="en-US" dirty="0" smtClean="0"/>
              <a:t>hite </a:t>
            </a:r>
            <a:r>
              <a:rPr lang="en-US" dirty="0"/>
              <a:t>Seraya</a:t>
            </a:r>
            <a:r>
              <a:rPr lang="el-GR" dirty="0"/>
              <a:t> </a:t>
            </a:r>
            <a:r>
              <a:rPr lang="en-US" dirty="0" smtClean="0"/>
              <a:t>	</a:t>
            </a:r>
            <a:r>
              <a:rPr lang="el-GR" b="1" dirty="0" smtClean="0">
                <a:solidFill>
                  <a:srgbClr val="FFFF00"/>
                </a:solidFill>
              </a:rPr>
              <a:t>(</a:t>
            </a:r>
            <a:r>
              <a:rPr lang="el-GR" b="1" dirty="0">
                <a:solidFill>
                  <a:srgbClr val="FFFF00"/>
                </a:solidFill>
              </a:rPr>
              <a:t>ΟΑ) 5-10</a:t>
            </a:r>
            <a:endParaRPr lang="en-US" b="1" dirty="0">
              <a:solidFill>
                <a:srgbClr val="FFFF00"/>
              </a:solidFill>
            </a:endParaRPr>
          </a:p>
          <a:p>
            <a:r>
              <a:rPr lang="el-GR" b="1" dirty="0">
                <a:solidFill>
                  <a:srgbClr val="FFFF00"/>
                </a:solidFill>
              </a:rPr>
              <a:t>Καθόλου </a:t>
            </a:r>
            <a:r>
              <a:rPr lang="el-GR" b="1" dirty="0" smtClean="0">
                <a:solidFill>
                  <a:srgbClr val="FFFF00"/>
                </a:solidFill>
              </a:rPr>
              <a:t>ανθεκτικά- Ευπαθή </a:t>
            </a:r>
            <a:r>
              <a:rPr lang="el-GR" dirty="0" smtClean="0"/>
              <a:t>: </a:t>
            </a:r>
            <a:r>
              <a:rPr lang="el-GR" dirty="0"/>
              <a:t>Οξιά, </a:t>
            </a:r>
            <a:r>
              <a:rPr lang="el-GR" dirty="0" smtClean="0"/>
              <a:t>Λεύκη</a:t>
            </a:r>
            <a:r>
              <a:rPr lang="el-GR" dirty="0"/>
              <a:t>,  Σ</a:t>
            </a:r>
            <a:r>
              <a:rPr lang="el-GR" dirty="0" smtClean="0"/>
              <a:t>ημύδα</a:t>
            </a:r>
            <a:r>
              <a:rPr lang="el-GR" dirty="0"/>
              <a:t>, </a:t>
            </a:r>
            <a:r>
              <a:rPr lang="el-GR" dirty="0" smtClean="0"/>
              <a:t>Σκλήθρο</a:t>
            </a:r>
            <a:r>
              <a:rPr lang="el-GR" dirty="0"/>
              <a:t>, </a:t>
            </a:r>
            <a:r>
              <a:rPr lang="el-GR" dirty="0" smtClean="0"/>
              <a:t>Ιτιά</a:t>
            </a:r>
            <a:r>
              <a:rPr lang="el-GR" dirty="0"/>
              <a:t>, </a:t>
            </a:r>
            <a:r>
              <a:rPr lang="el-GR" dirty="0" smtClean="0"/>
              <a:t>Ιπποκαστανιά</a:t>
            </a:r>
            <a:r>
              <a:rPr lang="el-GR" dirty="0"/>
              <a:t>,  </a:t>
            </a:r>
            <a:r>
              <a:rPr lang="el-GR" dirty="0" smtClean="0"/>
              <a:t>Φράξος</a:t>
            </a:r>
            <a:r>
              <a:rPr lang="el-GR" dirty="0"/>
              <a:t>, </a:t>
            </a:r>
            <a:r>
              <a:rPr lang="el-GR" dirty="0" smtClean="0"/>
              <a:t>Φλαμούρι </a:t>
            </a:r>
            <a:r>
              <a:rPr lang="en-US" dirty="0" smtClean="0"/>
              <a:t>Ramin</a:t>
            </a:r>
            <a:r>
              <a:rPr lang="el-GR" dirty="0" smtClean="0"/>
              <a:t>, </a:t>
            </a:r>
            <a:r>
              <a:rPr lang="en-US" dirty="0"/>
              <a:t>Ceiba</a:t>
            </a:r>
            <a:r>
              <a:rPr lang="el-GR" dirty="0"/>
              <a:t>,  κ.ά., </a:t>
            </a:r>
            <a:r>
              <a:rPr lang="el-GR" dirty="0" smtClean="0"/>
              <a:t>				</a:t>
            </a:r>
            <a:r>
              <a:rPr lang="el-GR" b="1" dirty="0" smtClean="0">
                <a:solidFill>
                  <a:srgbClr val="FFFF00"/>
                </a:solidFill>
              </a:rPr>
              <a:t>ΚΑ</a:t>
            </a:r>
            <a:r>
              <a:rPr lang="el-GR" b="1" dirty="0">
                <a:solidFill>
                  <a:srgbClr val="FFFF00"/>
                </a:solidFill>
              </a:rPr>
              <a:t>) &lt; 5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endParaRPr lang="en-US" b="1" dirty="0" smtClean="0">
              <a:solidFill>
                <a:srgbClr val="FFFF00"/>
              </a:solidFill>
            </a:endParaRPr>
          </a:p>
          <a:p>
            <a:r>
              <a:rPr lang="el-GR" b="1" dirty="0" smtClean="0"/>
              <a:t>το </a:t>
            </a:r>
            <a:r>
              <a:rPr lang="el-GR" b="1" dirty="0"/>
              <a:t>σομφό ξύλο </a:t>
            </a:r>
            <a:r>
              <a:rPr lang="el-GR" dirty="0"/>
              <a:t>των  περισσότερων ειδών </a:t>
            </a:r>
            <a:r>
              <a:rPr lang="el-GR" b="1" dirty="0">
                <a:solidFill>
                  <a:srgbClr val="FFFF00"/>
                </a:solidFill>
              </a:rPr>
              <a:t>(ΚΑ) &lt; 5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l-GR" b="1" dirty="0">
                <a:solidFill>
                  <a:srgbClr val="FFFF00"/>
                </a:solidFill>
              </a:rPr>
              <a:t> </a:t>
            </a:r>
            <a:endParaRPr lang="en-US" b="1" dirty="0">
              <a:solidFill>
                <a:srgbClr val="FFFF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12137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225287" y="1"/>
            <a:ext cx="11966713" cy="755373"/>
          </a:xfrm>
        </p:spPr>
        <p:txBody>
          <a:bodyPr>
            <a:normAutofit fontScale="90000"/>
          </a:bodyPr>
          <a:lstStyle/>
          <a:p>
            <a:pPr algn="ctr"/>
            <a:r>
              <a:rPr lang="el-GR" sz="3200" b="1" dirty="0"/>
              <a:t>Ανθεκτικότητα του </a:t>
            </a:r>
            <a:r>
              <a:rPr lang="el-GR" sz="3200" b="1" dirty="0" smtClean="0"/>
              <a:t>εγκαρδίου ξύλου</a:t>
            </a:r>
            <a:r>
              <a:rPr lang="el-GR" sz="3200" b="1" dirty="0"/>
              <a:t> σύμφωνα με το EN 350-2 </a:t>
            </a:r>
            <a:endParaRPr lang="en-US" sz="3200" b="1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225287" y="1322772"/>
            <a:ext cx="1656779" cy="49803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sz="2000" dirty="0" smtClean="0"/>
              <a:t>Τα </a:t>
            </a:r>
            <a:r>
              <a:rPr lang="el-GR" sz="2000" dirty="0"/>
              <a:t>είδη </a:t>
            </a:r>
            <a:r>
              <a:rPr lang="el-GR" sz="2000" dirty="0" smtClean="0"/>
              <a:t>επάνω </a:t>
            </a:r>
            <a:r>
              <a:rPr lang="el-GR" sz="2000" dirty="0"/>
              <a:t>δεξιά πλευρά </a:t>
            </a:r>
            <a:r>
              <a:rPr lang="el-GR" sz="2000" dirty="0" smtClean="0"/>
              <a:t>είναι </a:t>
            </a:r>
            <a:r>
              <a:rPr lang="el-GR" sz="2000" dirty="0"/>
              <a:t>πιο ανθεκτικά, με αυτά χαμηλότερα και πιο αριστερά λιγότερο ανθεκτικά</a:t>
            </a:r>
            <a:r>
              <a:rPr lang="el-GR" dirty="0"/>
              <a:t>.</a:t>
            </a:r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5171" y="479394"/>
            <a:ext cx="10144064" cy="6240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2514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776" y="142042"/>
            <a:ext cx="11931589" cy="6582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4958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8288045" cy="806726"/>
          </a:xfrm>
        </p:spPr>
        <p:txBody>
          <a:bodyPr/>
          <a:lstStyle/>
          <a:p>
            <a:pPr algn="ctr"/>
            <a:r>
              <a:rPr lang="el-GR" dirty="0" smtClean="0"/>
              <a:t>ΕΧΘΡΟΙ ΤΟΥ ΞΥΛΟΥ</a:t>
            </a:r>
            <a:endParaRPr lang="en-US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84313" y="1325218"/>
            <a:ext cx="11608904" cy="4823791"/>
          </a:xfrm>
        </p:spPr>
        <p:txBody>
          <a:bodyPr>
            <a:normAutofit/>
          </a:bodyPr>
          <a:lstStyle/>
          <a:p>
            <a:r>
              <a:rPr lang="el-GR" b="1" dirty="0"/>
              <a:t>Βιολογικοί 					</a:t>
            </a:r>
            <a:endParaRPr lang="en-US" dirty="0"/>
          </a:p>
          <a:p>
            <a:pPr marL="1166813"/>
            <a:r>
              <a:rPr lang="el-GR" dirty="0"/>
              <a:t>1. Μύκητες </a:t>
            </a:r>
            <a:r>
              <a:rPr lang="en-US" dirty="0" smtClean="0"/>
              <a:t>		</a:t>
            </a:r>
            <a:r>
              <a:rPr lang="el-GR" dirty="0" smtClean="0"/>
              <a:t>				Βιοχημική δράση</a:t>
            </a:r>
            <a:r>
              <a:rPr lang="el-GR" dirty="0"/>
              <a:t>				</a:t>
            </a:r>
            <a:endParaRPr lang="en-US" dirty="0"/>
          </a:p>
          <a:p>
            <a:pPr marL="1166813"/>
            <a:r>
              <a:rPr lang="el-GR" dirty="0"/>
              <a:t>2. </a:t>
            </a:r>
            <a:r>
              <a:rPr lang="el-GR" dirty="0" smtClean="0"/>
              <a:t>Ξυλοφάγα έντομα </a:t>
            </a:r>
            <a:r>
              <a:rPr lang="el-GR" dirty="0"/>
              <a:t>	</a:t>
            </a:r>
            <a:r>
              <a:rPr lang="el-GR" dirty="0" smtClean="0"/>
              <a:t>		Μηχανική </a:t>
            </a:r>
            <a:r>
              <a:rPr lang="el-GR" dirty="0"/>
              <a:t>δράση		</a:t>
            </a:r>
            <a:endParaRPr lang="en-US" dirty="0"/>
          </a:p>
          <a:p>
            <a:pPr marL="1166813"/>
            <a:r>
              <a:rPr lang="el-GR" dirty="0"/>
              <a:t>3. Βακτήρια			</a:t>
            </a:r>
            <a:r>
              <a:rPr lang="el-GR" dirty="0" smtClean="0"/>
              <a:t>			Βιοχημική </a:t>
            </a:r>
            <a:r>
              <a:rPr lang="el-GR" dirty="0"/>
              <a:t>δράση 				</a:t>
            </a:r>
            <a:endParaRPr lang="en-US" dirty="0"/>
          </a:p>
          <a:p>
            <a:pPr marL="1073150"/>
            <a:r>
              <a:rPr lang="el-GR" dirty="0"/>
              <a:t> 4. Θαλασσινοί οργανισμοί </a:t>
            </a:r>
            <a:r>
              <a:rPr lang="el-GR" dirty="0" smtClean="0"/>
              <a:t> 		Μηχανική </a:t>
            </a:r>
            <a:r>
              <a:rPr lang="el-GR" dirty="0"/>
              <a:t>δράση 		</a:t>
            </a:r>
            <a:endParaRPr lang="en-US" dirty="0"/>
          </a:p>
          <a:p>
            <a:r>
              <a:rPr lang="el-GR" b="1" dirty="0"/>
              <a:t>Αβιοτικοί</a:t>
            </a:r>
            <a:endParaRPr lang="en-US" dirty="0"/>
          </a:p>
          <a:p>
            <a:pPr marL="1166813"/>
            <a:r>
              <a:rPr lang="el-GR" dirty="0"/>
              <a:t>1. Κλιματικοί παράγοντες (νερό, ηλιακή και υπέρυθρη ακτινοβολία, θερμοκρασία, </a:t>
            </a:r>
            <a:r>
              <a:rPr lang="el-GR" dirty="0" smtClean="0"/>
              <a:t>άνεμος κ.λ.π. )</a:t>
            </a:r>
            <a:endParaRPr lang="en-US" dirty="0"/>
          </a:p>
          <a:p>
            <a:pPr marL="1166813"/>
            <a:r>
              <a:rPr lang="el-GR" dirty="0"/>
              <a:t>2. Μηχανικοί παράγοντες (π.χ. </a:t>
            </a:r>
            <a:r>
              <a:rPr lang="el-GR" dirty="0" smtClean="0"/>
              <a:t>αποτριβή , μακροχρόνιες φορτίσεις κ.λ.π. )</a:t>
            </a:r>
            <a:endParaRPr lang="en-US" dirty="0"/>
          </a:p>
          <a:p>
            <a:pPr marL="1166813"/>
            <a:r>
              <a:rPr lang="el-GR" dirty="0"/>
              <a:t>3. Χημικοί παράγοντες (επίδραση διαφόρων χημικών ουσιών)</a:t>
            </a:r>
            <a:endParaRPr lang="en-US" dirty="0"/>
          </a:p>
          <a:p>
            <a:pPr marL="1166813"/>
            <a:r>
              <a:rPr lang="el-GR" dirty="0"/>
              <a:t>4. </a:t>
            </a:r>
            <a:r>
              <a:rPr lang="el-GR" dirty="0" smtClean="0"/>
              <a:t>Θερμικοί παράγοντες (π.χ. φωτιά )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91392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451" y="230819"/>
            <a:ext cx="11647503" cy="6338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3508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033" y="111790"/>
            <a:ext cx="10884022" cy="6573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4462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46111" y="88778"/>
            <a:ext cx="9404723" cy="807868"/>
          </a:xfrm>
        </p:spPr>
        <p:txBody>
          <a:bodyPr/>
          <a:lstStyle/>
          <a:p>
            <a:pPr algn="ctr"/>
            <a:r>
              <a:rPr lang="el-GR" b="1" dirty="0" smtClean="0"/>
              <a:t>ΑΝΤΙΜΕΤΩΠΙΣΗ</a:t>
            </a:r>
            <a:endParaRPr lang="en-US" b="1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0" y="834501"/>
            <a:ext cx="12002609" cy="1402672"/>
          </a:xfrm>
        </p:spPr>
        <p:txBody>
          <a:bodyPr>
            <a:normAutofit/>
          </a:bodyPr>
          <a:lstStyle/>
          <a:p>
            <a:r>
              <a:rPr lang="el-GR" b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Κατάλληλα είδη ( με βάση την </a:t>
            </a:r>
            <a:r>
              <a:rPr lang="el-GR" b="1" dirty="0">
                <a:solidFill>
                  <a:srgbClr val="FFFF00"/>
                </a:solidFill>
              </a:rPr>
              <a:t>φυσική τους </a:t>
            </a:r>
            <a:r>
              <a:rPr lang="el-GR" b="1" dirty="0" smtClean="0">
                <a:solidFill>
                  <a:srgbClr val="FFFF00"/>
                </a:solidFill>
              </a:rPr>
              <a:t>αντοχή </a:t>
            </a:r>
            <a:r>
              <a:rPr lang="el-GR" b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) </a:t>
            </a:r>
            <a:endParaRPr lang="en-US" b="1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  <a:p>
            <a:r>
              <a:rPr lang="el-GR" b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Κατάλληλα </a:t>
            </a:r>
            <a:r>
              <a:rPr lang="el-GR" b="1" dirty="0">
                <a:solidFill>
                  <a:srgbClr val="FFFF00"/>
                </a:solidFill>
              </a:rPr>
              <a:t>συγκολλημένα προϊόντα ξυλείας </a:t>
            </a:r>
            <a:r>
              <a:rPr lang="el-GR" dirty="0"/>
              <a:t>( με κατάλληλες κόλλες )</a:t>
            </a:r>
            <a:endParaRPr lang="en-US" dirty="0"/>
          </a:p>
          <a:p>
            <a:r>
              <a:rPr lang="el-GR" b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Κατάλληλη </a:t>
            </a:r>
            <a:r>
              <a:rPr lang="el-GR" b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χρήση </a:t>
            </a:r>
            <a:r>
              <a:rPr lang="el-GR" b="1" dirty="0">
                <a:solidFill>
                  <a:srgbClr val="FFFF00"/>
                </a:solidFill>
              </a:rPr>
              <a:t>ξηραμένης ξυλείας</a:t>
            </a:r>
            <a:r>
              <a:rPr lang="el-GR" b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el-GR" dirty="0"/>
              <a:t>( 15-18% περιεχομένης υγρασίας)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113" y="2130641"/>
            <a:ext cx="10228388" cy="4539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2102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46111" y="168676"/>
            <a:ext cx="8060567" cy="612559"/>
          </a:xfrm>
        </p:spPr>
        <p:txBody>
          <a:bodyPr/>
          <a:lstStyle/>
          <a:p>
            <a:pPr algn="ctr"/>
            <a:r>
              <a:rPr lang="el-GR" b="1" dirty="0"/>
              <a:t>ΑΝΤΙΜΕΤΩΠΙΣΗ</a:t>
            </a:r>
            <a:endParaRPr lang="en-US" b="1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133166" y="887767"/>
            <a:ext cx="11860566" cy="56106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sz="2400" dirty="0"/>
              <a:t>Οι τρόποι επεξεργασίας του ξύλου </a:t>
            </a:r>
            <a:r>
              <a:rPr lang="el-GR" sz="2400" dirty="0" smtClean="0"/>
              <a:t> και των προϊόντων του , για </a:t>
            </a:r>
            <a:r>
              <a:rPr lang="el-GR" sz="2400" dirty="0"/>
              <a:t>να αυξήσουμε την φυσική του διάρκεια </a:t>
            </a:r>
            <a:r>
              <a:rPr lang="el-GR" sz="2400" dirty="0" smtClean="0"/>
              <a:t>ειδικά σε </a:t>
            </a:r>
            <a:r>
              <a:rPr lang="el-GR" sz="2400" dirty="0"/>
              <a:t>εξωτερικές </a:t>
            </a:r>
            <a:r>
              <a:rPr lang="el-GR" sz="2400" dirty="0" smtClean="0"/>
              <a:t>χρήσεις , μπορούν </a:t>
            </a:r>
            <a:r>
              <a:rPr lang="el-GR" sz="2400" dirty="0"/>
              <a:t>να ταξινομηθούν ως </a:t>
            </a:r>
            <a:r>
              <a:rPr lang="el-GR" sz="2400" dirty="0" smtClean="0"/>
              <a:t>ακολούθως</a:t>
            </a:r>
            <a:endParaRPr lang="en-US" sz="2400" dirty="0"/>
          </a:p>
          <a:p>
            <a:pPr lvl="0"/>
            <a:r>
              <a:rPr lang="el-GR" sz="2400" b="1" dirty="0">
                <a:solidFill>
                  <a:srgbClr val="FFFF00"/>
                </a:solidFill>
              </a:rPr>
              <a:t>κάλυψη της επιφάνειας του ξύλου </a:t>
            </a:r>
            <a:r>
              <a:rPr lang="el-GR" sz="2400" dirty="0"/>
              <a:t>με βαφές, ελαιοχρώματα, βερνίκια και </a:t>
            </a:r>
            <a:r>
              <a:rPr lang="el-GR" sz="2400" dirty="0" smtClean="0"/>
              <a:t>με ανάλογες ουσίες</a:t>
            </a:r>
            <a:r>
              <a:rPr lang="el-GR" sz="2400" dirty="0"/>
              <a:t> </a:t>
            </a:r>
            <a:r>
              <a:rPr lang="el-GR" sz="2400" dirty="0" smtClean="0"/>
              <a:t>- συντηρητικά </a:t>
            </a:r>
            <a:endParaRPr lang="en-US" sz="2400" dirty="0"/>
          </a:p>
          <a:p>
            <a:pPr lvl="0"/>
            <a:r>
              <a:rPr lang="el-GR" sz="2400" b="1" dirty="0">
                <a:solidFill>
                  <a:srgbClr val="FFFF00"/>
                </a:solidFill>
              </a:rPr>
              <a:t>προστατευτικός εμποτισμός </a:t>
            </a:r>
            <a:r>
              <a:rPr lang="el-GR" sz="2400" dirty="0"/>
              <a:t>με </a:t>
            </a:r>
            <a:r>
              <a:rPr lang="el-GR" sz="2400" dirty="0" smtClean="0"/>
              <a:t>διάφορες ουσίες</a:t>
            </a:r>
            <a:r>
              <a:rPr lang="en-US" sz="2400" dirty="0" smtClean="0"/>
              <a:t> ( </a:t>
            </a:r>
            <a:r>
              <a:rPr lang="el-GR" sz="2400" dirty="0" smtClean="0"/>
              <a:t>ανθυγροσκοπικές, μυκητοκτόνες, αντιπυρικές κλπ. )  με διάφορες μεθόδους  εμποτισμού .   </a:t>
            </a:r>
          </a:p>
          <a:p>
            <a:pPr lvl="0"/>
            <a:r>
              <a:rPr lang="el-GR" sz="2400" b="1" dirty="0" smtClean="0">
                <a:solidFill>
                  <a:srgbClr val="FFFF00"/>
                </a:solidFill>
              </a:rPr>
              <a:t>Χρήση συνθέτων προϊόντων  </a:t>
            </a:r>
            <a:r>
              <a:rPr lang="el-GR" sz="2400" dirty="0" smtClean="0"/>
              <a:t>πχ. </a:t>
            </a:r>
            <a:r>
              <a:rPr lang="en-US" sz="2400" dirty="0" smtClean="0"/>
              <a:t>WPC </a:t>
            </a:r>
            <a:endParaRPr lang="el-GR" sz="2400" dirty="0"/>
          </a:p>
          <a:p>
            <a:pPr lvl="0"/>
            <a:r>
              <a:rPr lang="el-GR" sz="2400" b="1" dirty="0">
                <a:solidFill>
                  <a:srgbClr val="FFFF00"/>
                </a:solidFill>
              </a:rPr>
              <a:t>Τροποποίηση του ξύλου </a:t>
            </a:r>
            <a:r>
              <a:rPr lang="el-GR" sz="2400" dirty="0"/>
              <a:t>με θερμικές και χημικές διεργασίες</a:t>
            </a:r>
            <a:endParaRPr lang="en-US" sz="2400" dirty="0"/>
          </a:p>
          <a:p>
            <a:endParaRPr lang="el-GR" sz="2400" dirty="0" smtClean="0"/>
          </a:p>
          <a:p>
            <a:r>
              <a:rPr lang="el-GR" sz="2400" dirty="0" smtClean="0"/>
              <a:t>Σε όλες όμως τις περιπτώσεις πρέπει να επιλέγουμε </a:t>
            </a:r>
            <a:r>
              <a:rPr lang="el-GR" sz="2400" b="1" dirty="0" smtClean="0">
                <a:solidFill>
                  <a:srgbClr val="FFFF00"/>
                </a:solidFill>
              </a:rPr>
              <a:t>οικολογικούς τρόπους </a:t>
            </a:r>
            <a:r>
              <a:rPr lang="el-GR" sz="2400" dirty="0" smtClean="0"/>
              <a:t>βελτίωσης των ξύλινων προϊόντων στην ανθεκτικότητα τους.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2384323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46111" y="248576"/>
            <a:ext cx="6784499" cy="1050138"/>
          </a:xfrm>
        </p:spPr>
        <p:txBody>
          <a:bodyPr/>
          <a:lstStyle/>
          <a:p>
            <a:pPr algn="ctr"/>
            <a:r>
              <a:rPr lang="el-GR" dirty="0" smtClean="0"/>
              <a:t>ΠΑΡΑΔΕΙΓΜΑΤΑ</a:t>
            </a:r>
            <a:endParaRPr lang="en-US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34975" y="1145220"/>
            <a:ext cx="6252872" cy="4838329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481" y="1145220"/>
            <a:ext cx="5412586" cy="537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00546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46112" y="452718"/>
            <a:ext cx="4628254" cy="845995"/>
          </a:xfrm>
        </p:spPr>
        <p:txBody>
          <a:bodyPr/>
          <a:lstStyle/>
          <a:p>
            <a:pPr algn="ctr"/>
            <a:r>
              <a:rPr lang="el-GR" dirty="0"/>
              <a:t>ΠΑΡΑΔΕΙΓΜΑΤΑ</a:t>
            </a:r>
            <a:endParaRPr lang="en-US" dirty="0"/>
          </a:p>
        </p:txBody>
      </p:sp>
      <p:pic>
        <p:nvPicPr>
          <p:cNvPr id="6" name="Εικόνα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352" y="2175031"/>
            <a:ext cx="6198570" cy="3990156"/>
          </a:xfrm>
          <a:prstGeom prst="rect">
            <a:avLst/>
          </a:prstGeom>
        </p:spPr>
      </p:pic>
      <p:pic>
        <p:nvPicPr>
          <p:cNvPr id="8" name="Εικόνα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6221" y="3490467"/>
            <a:ext cx="4680218" cy="3118195"/>
          </a:xfrm>
          <a:prstGeom prst="rect">
            <a:avLst/>
          </a:prstGeom>
        </p:spPr>
      </p:pic>
      <p:pic>
        <p:nvPicPr>
          <p:cNvPr id="9" name="Εικόνα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7747" y="133122"/>
            <a:ext cx="5434563" cy="3056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04808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15411" y="225288"/>
            <a:ext cx="5211964" cy="834886"/>
          </a:xfrm>
        </p:spPr>
        <p:txBody>
          <a:bodyPr/>
          <a:lstStyle/>
          <a:p>
            <a:pPr algn="ctr"/>
            <a:r>
              <a:rPr lang="el-GR" dirty="0"/>
              <a:t>ΠΑΡΑΔΕΙΓΜΑΤΑ</a:t>
            </a:r>
            <a:endParaRPr lang="en-US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432" y="1453738"/>
            <a:ext cx="5335478" cy="4426255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0808" y="3037897"/>
            <a:ext cx="6205491" cy="3455422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6441" y="225288"/>
            <a:ext cx="5894227" cy="2456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63400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97792" y="142044"/>
            <a:ext cx="4732640" cy="692457"/>
          </a:xfrm>
        </p:spPr>
        <p:txBody>
          <a:bodyPr/>
          <a:lstStyle/>
          <a:p>
            <a:pPr algn="ctr"/>
            <a:r>
              <a:rPr lang="el-GR" dirty="0"/>
              <a:t>ΠΑΡΑΔΕΙΓΜΑΤΑ</a:t>
            </a:r>
            <a:endParaRPr lang="en-US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597" y="3415872"/>
            <a:ext cx="4278194" cy="3208646"/>
          </a:xfrm>
          <a:prstGeom prst="rect">
            <a:avLst/>
          </a:prstGeom>
        </p:spPr>
      </p:pic>
      <p:pic>
        <p:nvPicPr>
          <p:cNvPr id="1026" name="Picture 2" descr="Σπρέι για Σαράκι Antitarlo Saratoga - saragoudas.g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2410" y="62144"/>
            <a:ext cx="4192138" cy="303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5682" y="236548"/>
            <a:ext cx="2083762" cy="6312936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8372" y="1624614"/>
            <a:ext cx="4362450" cy="4926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63327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24287" y="123843"/>
            <a:ext cx="5308847" cy="550860"/>
          </a:xfrm>
        </p:spPr>
        <p:txBody>
          <a:bodyPr/>
          <a:lstStyle/>
          <a:p>
            <a:pPr algn="ctr"/>
            <a:r>
              <a:rPr lang="el-GR" dirty="0"/>
              <a:t>ΠΑΡΑΔΕΙΓΜΑΤΑ</a:t>
            </a:r>
            <a:endParaRPr lang="en-US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5705" y="123843"/>
            <a:ext cx="5036598" cy="2580175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680" y="2933318"/>
            <a:ext cx="5133763" cy="3720724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9709" y="832176"/>
            <a:ext cx="5287302" cy="1943668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7011" y="2933318"/>
            <a:ext cx="5732845" cy="3829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34313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2255" y="79899"/>
            <a:ext cx="5611376" cy="6644935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553" y="217768"/>
            <a:ext cx="6178859" cy="6507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6123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265043" y="410816"/>
            <a:ext cx="9912627" cy="1205949"/>
          </a:xfrm>
        </p:spPr>
        <p:txBody>
          <a:bodyPr>
            <a:normAutofit fontScale="90000"/>
          </a:bodyPr>
          <a:lstStyle/>
          <a:p>
            <a:pPr algn="ctr"/>
            <a:r>
              <a:rPr lang="el-GR" b="1" dirty="0" smtClean="0"/>
              <a:t>Βιολογικοί παράγοντες αλλοίωσης ξύλου ΜΥΚΗΤΕΣ</a:t>
            </a:r>
            <a:endParaRPr lang="en-US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838200" y="1828800"/>
            <a:ext cx="10903226" cy="4348163"/>
          </a:xfrm>
        </p:spPr>
        <p:txBody>
          <a:bodyPr>
            <a:normAutofit/>
          </a:bodyPr>
          <a:lstStyle/>
          <a:p>
            <a:r>
              <a:rPr lang="el-GR" dirty="0" smtClean="0"/>
              <a:t>Οι μύκητες προσβάλλουν ιστάμενα δέντρα, κορμοτεμάχια ή ξυλεία κατά την αποθήκευση, ξήρανση ή μεταφορά τους και ξύλο ή προϊόντα ξύλου σε κατασκευές. </a:t>
            </a:r>
          </a:p>
          <a:p>
            <a:r>
              <a:rPr lang="el-GR" dirty="0" smtClean="0"/>
              <a:t>Για να δραστηριοποιηθούν και να αναπτυχθούν οι μύκητες στο ξύλο χρειάζονται: </a:t>
            </a:r>
          </a:p>
          <a:p>
            <a:r>
              <a:rPr lang="el-GR" dirty="0" smtClean="0"/>
              <a:t>- τροφή </a:t>
            </a:r>
            <a:r>
              <a:rPr lang="en-US" dirty="0" smtClean="0"/>
              <a:t>- </a:t>
            </a:r>
            <a:r>
              <a:rPr lang="el-GR" dirty="0" smtClean="0"/>
              <a:t>ξύλο </a:t>
            </a:r>
            <a:r>
              <a:rPr lang="en-US" dirty="0" smtClean="0"/>
              <a:t>( </a:t>
            </a:r>
            <a:r>
              <a:rPr lang="el-GR" dirty="0" smtClean="0"/>
              <a:t>άριστες συνθήκες ανάπτυξης</a:t>
            </a:r>
            <a:r>
              <a:rPr lang="en-US" dirty="0" smtClean="0"/>
              <a:t> </a:t>
            </a:r>
            <a:r>
              <a:rPr lang="el-GR" dirty="0" smtClean="0"/>
              <a:t>ειδικά στο σομφό ξύλο ) </a:t>
            </a:r>
          </a:p>
          <a:p>
            <a:r>
              <a:rPr lang="el-GR" dirty="0" smtClean="0"/>
              <a:t>- κατάλληλη θερμοκρασία (άριστες συνθήκες ανάπτυξης από 25 ° </a:t>
            </a:r>
            <a:r>
              <a:rPr lang="en-US" dirty="0" smtClean="0"/>
              <a:t>- </a:t>
            </a:r>
            <a:r>
              <a:rPr lang="el-GR" dirty="0" smtClean="0"/>
              <a:t>45°</a:t>
            </a:r>
            <a:r>
              <a:rPr lang="en-US" dirty="0" smtClean="0"/>
              <a:t>C)</a:t>
            </a:r>
            <a:r>
              <a:rPr lang="el-GR" dirty="0" smtClean="0"/>
              <a:t> </a:t>
            </a:r>
          </a:p>
          <a:p>
            <a:r>
              <a:rPr lang="el-GR" dirty="0" smtClean="0"/>
              <a:t>- υγρασία του ξύλου  (άριστες συνθήκες ανάπτυξης από </a:t>
            </a:r>
            <a:r>
              <a:rPr lang="en-US" dirty="0" smtClean="0"/>
              <a:t>30- </a:t>
            </a:r>
            <a:r>
              <a:rPr lang="el-GR" dirty="0" smtClean="0"/>
              <a:t>60</a:t>
            </a:r>
            <a:r>
              <a:rPr lang="en-US" dirty="0" smtClean="0"/>
              <a:t>%</a:t>
            </a:r>
            <a:r>
              <a:rPr lang="el-GR" dirty="0" smtClean="0"/>
              <a:t> υγρασία) </a:t>
            </a:r>
          </a:p>
          <a:p>
            <a:r>
              <a:rPr lang="el-GR" dirty="0" smtClean="0"/>
              <a:t>- αέρα –οξυγόνο . ( απουσία οξυγόνου τους θανατώνει)</a:t>
            </a:r>
          </a:p>
          <a:p>
            <a:r>
              <a:rPr lang="el-GR" dirty="0" smtClean="0"/>
              <a:t>Αν ένας από τους παραπάνω παράγοντες λείπει, οι μύκητες είτε πεθαίνουν είτε παραμένουν αδρανείς, μέχρι να επικρατήσουν καλύτερες συνθήκες. </a:t>
            </a:r>
          </a:p>
        </p:txBody>
      </p:sp>
    </p:spTree>
    <p:extLst>
      <p:ext uri="{BB962C8B-B14F-4D97-AF65-F5344CB8AC3E}">
        <p14:creationId xmlns:p14="http://schemas.microsoft.com/office/powerpoint/2010/main" val="3195792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221942" y="1074198"/>
            <a:ext cx="923277" cy="3231472"/>
          </a:xfrm>
        </p:spPr>
        <p:txBody>
          <a:bodyPr/>
          <a:lstStyle/>
          <a:p>
            <a:pPr algn="ctr"/>
            <a:r>
              <a:rPr lang="el-GR" b="1" dirty="0" smtClean="0"/>
              <a:t>Τ</a:t>
            </a:r>
            <a:br>
              <a:rPr lang="el-GR" b="1" dirty="0" smtClean="0"/>
            </a:br>
            <a:r>
              <a:rPr lang="el-GR" b="1" dirty="0" smtClean="0"/>
              <a:t>Ε</a:t>
            </a:r>
            <a:br>
              <a:rPr lang="el-GR" b="1" dirty="0" smtClean="0"/>
            </a:br>
            <a:r>
              <a:rPr lang="el-GR" b="1" dirty="0" smtClean="0"/>
              <a:t>Λ</a:t>
            </a:r>
            <a:br>
              <a:rPr lang="el-GR" b="1" dirty="0" smtClean="0"/>
            </a:br>
            <a:r>
              <a:rPr lang="el-GR" b="1" dirty="0" smtClean="0"/>
              <a:t>Ο</a:t>
            </a:r>
            <a:br>
              <a:rPr lang="el-GR" b="1" dirty="0" smtClean="0"/>
            </a:br>
            <a:r>
              <a:rPr lang="el-GR" b="1" dirty="0" smtClean="0"/>
              <a:t>Σ</a:t>
            </a:r>
            <a:endParaRPr lang="en-US" b="1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40528" y="115410"/>
            <a:ext cx="10643427" cy="6566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608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8200" y="168677"/>
            <a:ext cx="7169199" cy="878246"/>
          </a:xfrm>
        </p:spPr>
        <p:txBody>
          <a:bodyPr>
            <a:normAutofit/>
          </a:bodyPr>
          <a:lstStyle/>
          <a:p>
            <a:pPr algn="ctr"/>
            <a:r>
              <a:rPr lang="el-GR" b="1" dirty="0" smtClean="0"/>
              <a:t>ΜΥΚΗΤΕΣ ΧΡΩΣΤΙΚΟΙ</a:t>
            </a:r>
            <a:endParaRPr lang="en-US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18052" y="905522"/>
            <a:ext cx="11555896" cy="2450237"/>
          </a:xfrm>
        </p:spPr>
        <p:txBody>
          <a:bodyPr>
            <a:normAutofit fontScale="55000" lnSpcReduction="20000"/>
          </a:bodyPr>
          <a:lstStyle/>
          <a:p>
            <a:r>
              <a:rPr lang="el-GR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διακρίνονται σε </a:t>
            </a:r>
            <a:r>
              <a:rPr lang="el-GR" sz="42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χρωστικούς μύκητες </a:t>
            </a:r>
            <a:r>
              <a:rPr lang="el-GR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και </a:t>
            </a:r>
            <a:r>
              <a:rPr lang="el-GR" sz="42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σηπτικούς μύκητες</a:t>
            </a:r>
            <a:r>
              <a:rPr lang="el-GR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r>
              <a:rPr lang="el-GR" sz="42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Οι χρωστικοί μύκητες </a:t>
            </a:r>
            <a:r>
              <a:rPr lang="el-GR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δεν προκαλούν σήψη στο ξύλο, αλλά μεταχρωματισμό, δηλαδή αλλαγή του αρχικού χρώματος του ξύλου</a:t>
            </a:r>
          </a:p>
          <a:p>
            <a:r>
              <a:rPr lang="el-GR" sz="42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Η κυάνωση (bluestain</a:t>
            </a:r>
            <a:r>
              <a:rPr lang="el-GR" sz="42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l-GR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στα κωνοφόρα , κυρίως στο ξύλο πεύκης είναι η πιο γνωστή και σοβαρή προσβολή χρωστικών μυκήτων που παρατηρείται στη χώρα μας </a:t>
            </a:r>
          </a:p>
          <a:p>
            <a:r>
              <a:rPr lang="el-GR" sz="42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Ευρωτίαση ( μούχλα) </a:t>
            </a:r>
            <a:endParaRPr lang="en-US" sz="4200" b="1" dirty="0" smtClean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l-GR" dirty="0" smtClean="0"/>
          </a:p>
          <a:p>
            <a:endParaRPr lang="en-US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231" y="3453415"/>
            <a:ext cx="3612973" cy="3183450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8076" y="2894120"/>
            <a:ext cx="3999323" cy="3742744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7877" y="4025676"/>
            <a:ext cx="3486071" cy="2611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0025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8200" y="106018"/>
            <a:ext cx="7311501" cy="749578"/>
          </a:xfrm>
        </p:spPr>
        <p:txBody>
          <a:bodyPr/>
          <a:lstStyle/>
          <a:p>
            <a:pPr algn="ctr"/>
            <a:r>
              <a:rPr lang="el-GR" b="1" dirty="0" smtClean="0"/>
              <a:t>ΜΥΚΗΤΕΣ ΣΗΠΤΙΚΟΙ</a:t>
            </a:r>
            <a:endParaRPr lang="en-US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71062" y="855596"/>
            <a:ext cx="10654748" cy="1013059"/>
          </a:xfrm>
        </p:spPr>
        <p:txBody>
          <a:bodyPr>
            <a:normAutofit/>
          </a:bodyPr>
          <a:lstStyle/>
          <a:p>
            <a:r>
              <a:rPr lang="el-GR" dirty="0" smtClean="0"/>
              <a:t>Οι </a:t>
            </a:r>
            <a:r>
              <a:rPr lang="el-GR" b="1" dirty="0" smtClean="0">
                <a:solidFill>
                  <a:srgbClr val="FFFF00"/>
                </a:solidFill>
              </a:rPr>
              <a:t>σήψεις </a:t>
            </a:r>
            <a:r>
              <a:rPr lang="el-GR" dirty="0" smtClean="0"/>
              <a:t>διακρίνονται σε τρεις κυρίως τύπους, </a:t>
            </a:r>
          </a:p>
          <a:p>
            <a:r>
              <a:rPr lang="el-GR" dirty="0" smtClean="0"/>
              <a:t>τις </a:t>
            </a:r>
            <a:r>
              <a:rPr lang="el-GR" b="1" dirty="0" smtClean="0"/>
              <a:t>καστανές (brown rots), </a:t>
            </a:r>
            <a:r>
              <a:rPr lang="el-GR" dirty="0" smtClean="0"/>
              <a:t>τις </a:t>
            </a:r>
            <a:r>
              <a:rPr lang="el-GR" b="1" dirty="0" smtClean="0"/>
              <a:t>λευκές (white rots</a:t>
            </a:r>
            <a:r>
              <a:rPr lang="el-GR" dirty="0" smtClean="0"/>
              <a:t>) και τις </a:t>
            </a:r>
            <a:r>
              <a:rPr lang="el-GR" b="1" dirty="0" smtClean="0"/>
              <a:t>μαλακές (soft rots) </a:t>
            </a:r>
            <a:r>
              <a:rPr lang="el-GR" dirty="0" smtClean="0"/>
              <a:t>σήψεις</a:t>
            </a:r>
            <a:endParaRPr lang="en-US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572" y="1768954"/>
            <a:ext cx="3229151" cy="2381250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7581" y="4475330"/>
            <a:ext cx="4407700" cy="2223940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0139" y="1768954"/>
            <a:ext cx="3752850" cy="2381250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5444" y="1768954"/>
            <a:ext cx="3831974" cy="2640062"/>
          </a:xfrm>
          <a:prstGeom prst="rect">
            <a:avLst/>
          </a:prstGeom>
        </p:spPr>
      </p:pic>
      <p:pic>
        <p:nvPicPr>
          <p:cNvPr id="8" name="Εικόνα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2901" y="4340905"/>
            <a:ext cx="2856340" cy="2296497"/>
          </a:xfrm>
          <a:prstGeom prst="rect">
            <a:avLst/>
          </a:prstGeom>
        </p:spPr>
      </p:pic>
      <p:pic>
        <p:nvPicPr>
          <p:cNvPr id="9" name="Εικόνα 8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53621" y="4279036"/>
            <a:ext cx="3291203" cy="2420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7652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295178" y="92765"/>
            <a:ext cx="9948752" cy="954157"/>
          </a:xfrm>
        </p:spPr>
        <p:txBody>
          <a:bodyPr>
            <a:normAutofit fontScale="90000"/>
          </a:bodyPr>
          <a:lstStyle/>
          <a:p>
            <a:pPr algn="ctr"/>
            <a:r>
              <a:rPr lang="el-GR" sz="3600" b="1" dirty="0" smtClean="0"/>
              <a:t>Βιολογικοί παράγοντες αλλοίωσης ξύλου</a:t>
            </a:r>
            <a:br>
              <a:rPr lang="el-GR" sz="3600" b="1" dirty="0" smtClean="0"/>
            </a:br>
            <a:r>
              <a:rPr lang="el-GR" sz="3600" b="1" dirty="0" smtClean="0"/>
              <a:t>ΕΝΤΟΜΑ ΞΥΛΟΦΑΓΑ –κολεόπτερα- </a:t>
            </a:r>
            <a:r>
              <a:rPr lang="el-GR" sz="3600" b="1" dirty="0" smtClean="0">
                <a:solidFill>
                  <a:srgbClr val="FFFF00"/>
                </a:solidFill>
              </a:rPr>
              <a:t>ΤΑ ΣΑΡΑΚΙΑ 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5" name="Θέση περιεχομένου 4"/>
          <p:cNvSpPr>
            <a:spLocks noGrp="1"/>
          </p:cNvSpPr>
          <p:nvPr>
            <p:ph idx="1"/>
          </p:nvPr>
        </p:nvSpPr>
        <p:spPr>
          <a:xfrm>
            <a:off x="295178" y="1146791"/>
            <a:ext cx="7916667" cy="1685186"/>
          </a:xfrm>
        </p:spPr>
        <p:txBody>
          <a:bodyPr>
            <a:normAutofit/>
          </a:bodyPr>
          <a:lstStyle/>
          <a:p>
            <a:r>
              <a:rPr lang="en-US" sz="1800" b="1" u="sng" dirty="0"/>
              <a:t>Lyctus </a:t>
            </a:r>
            <a:r>
              <a:rPr lang="en-US" sz="1800" b="1" u="sng" dirty="0" err="1"/>
              <a:t>brunneus</a:t>
            </a:r>
            <a:r>
              <a:rPr lang="en-US" sz="1800" b="1" u="sng" dirty="0"/>
              <a:t> </a:t>
            </a:r>
            <a:r>
              <a:rPr lang="en-US" sz="1800" b="1" u="sng" dirty="0" smtClean="0"/>
              <a:t>			</a:t>
            </a:r>
            <a:r>
              <a:rPr lang="en-US" sz="1800" b="1" dirty="0" smtClean="0"/>
              <a:t>(</a:t>
            </a:r>
            <a:r>
              <a:rPr lang="en-US" sz="1800" b="1" dirty="0"/>
              <a:t>Powder post beetle) </a:t>
            </a:r>
            <a:r>
              <a:rPr lang="el-GR" sz="1800" b="1" dirty="0" smtClean="0">
                <a:solidFill>
                  <a:srgbClr val="FFFF00"/>
                </a:solidFill>
              </a:rPr>
              <a:t>Λύκτος. </a:t>
            </a:r>
          </a:p>
          <a:p>
            <a:r>
              <a:rPr lang="en-US" sz="1800" b="1" u="sng" dirty="0"/>
              <a:t>Anobium punctatum </a:t>
            </a:r>
            <a:r>
              <a:rPr lang="en-US" sz="1800" b="1" u="sng" dirty="0" smtClean="0"/>
              <a:t>		</a:t>
            </a:r>
            <a:r>
              <a:rPr lang="en-US" sz="1800" b="1" dirty="0" smtClean="0"/>
              <a:t>(</a:t>
            </a:r>
            <a:r>
              <a:rPr lang="en-US" sz="1800" b="1" dirty="0"/>
              <a:t>Common furniture beetle) </a:t>
            </a:r>
            <a:r>
              <a:rPr lang="el-GR" sz="1800" b="1" dirty="0" smtClean="0"/>
              <a:t> </a:t>
            </a:r>
            <a:r>
              <a:rPr lang="el-GR" sz="1800" b="1" dirty="0" smtClean="0">
                <a:solidFill>
                  <a:srgbClr val="FFFF00"/>
                </a:solidFill>
              </a:rPr>
              <a:t>Ανόβιο.</a:t>
            </a:r>
          </a:p>
          <a:p>
            <a:r>
              <a:rPr lang="en-US" sz="1800" b="1" u="sng" dirty="0" err="1" smtClean="0"/>
              <a:t>Hylotrυpes</a:t>
            </a:r>
            <a:r>
              <a:rPr lang="en-US" sz="1800" b="1" u="sng" dirty="0" smtClean="0"/>
              <a:t> </a:t>
            </a:r>
            <a:r>
              <a:rPr lang="en-US" sz="1800" b="1" u="sng" dirty="0" err="1" smtClean="0"/>
              <a:t>bajulus</a:t>
            </a:r>
            <a:r>
              <a:rPr lang="en-US" sz="1800" b="1" u="sng" dirty="0" smtClean="0"/>
              <a:t>		 </a:t>
            </a:r>
            <a:r>
              <a:rPr lang="en-US" sz="1800" b="1" dirty="0"/>
              <a:t>(House longhorn beetle) </a:t>
            </a:r>
            <a:r>
              <a:rPr lang="el-GR" sz="1800" b="1" dirty="0" smtClean="0">
                <a:solidFill>
                  <a:srgbClr val="FFFF00"/>
                </a:solidFill>
              </a:rPr>
              <a:t>Ξυλότρυπος.</a:t>
            </a:r>
            <a:endParaRPr lang="en-US" sz="1800" b="1" dirty="0" smtClean="0">
              <a:solidFill>
                <a:srgbClr val="FFFF00"/>
              </a:solidFill>
            </a:endParaRPr>
          </a:p>
          <a:p>
            <a:r>
              <a:rPr lang="en-US" sz="1800" b="1" u="sng" dirty="0" smtClean="0"/>
              <a:t>Xestobioum </a:t>
            </a:r>
            <a:r>
              <a:rPr lang="en-US" sz="1800" b="1" u="sng" dirty="0" err="1" smtClean="0"/>
              <a:t>rufovillosum</a:t>
            </a:r>
            <a:r>
              <a:rPr lang="en-US" sz="1800" b="1" u="sng" dirty="0" smtClean="0"/>
              <a:t> 	(</a:t>
            </a:r>
            <a:r>
              <a:rPr lang="en-US" sz="1800" b="1" dirty="0"/>
              <a:t>D</a:t>
            </a:r>
            <a:r>
              <a:rPr lang="en-US" sz="1800" b="1" dirty="0" smtClean="0"/>
              <a:t>eathwatch beetle</a:t>
            </a:r>
            <a:r>
              <a:rPr lang="en-US" sz="1800" dirty="0" smtClean="0"/>
              <a:t>) </a:t>
            </a:r>
            <a:r>
              <a:rPr lang="el-GR" sz="1800" b="1" dirty="0">
                <a:solidFill>
                  <a:srgbClr val="FFFF00"/>
                </a:solidFill>
              </a:rPr>
              <a:t>Ρ</a:t>
            </a:r>
            <a:r>
              <a:rPr lang="el-GR" sz="1800" b="1" dirty="0" smtClean="0">
                <a:solidFill>
                  <a:srgbClr val="FFFF00"/>
                </a:solidFill>
              </a:rPr>
              <a:t>ολόι του θανάτου</a:t>
            </a:r>
            <a:r>
              <a:rPr lang="el-GR" sz="1800" dirty="0" smtClean="0"/>
              <a:t>.</a:t>
            </a:r>
            <a:endParaRPr lang="en-US" sz="1800" dirty="0"/>
          </a:p>
        </p:txBody>
      </p:sp>
      <p:pic>
        <p:nvPicPr>
          <p:cNvPr id="7" name="Εικόνα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160" y="2947308"/>
            <a:ext cx="3001320" cy="1695707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9680" y="3151573"/>
            <a:ext cx="2569004" cy="3320248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9503" y="3056654"/>
            <a:ext cx="1829256" cy="3077522"/>
          </a:xfrm>
          <a:prstGeom prst="rect">
            <a:avLst/>
          </a:prstGeom>
        </p:spPr>
      </p:pic>
      <p:pic>
        <p:nvPicPr>
          <p:cNvPr id="1026" name="Picture 2" descr="Anobium punctatum (Geer, 1774) | Family: Ptinidae (Anobiidae… | Flickr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9213" y="4822014"/>
            <a:ext cx="2790882" cy="1860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76046" y="1535837"/>
            <a:ext cx="3721830" cy="4793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2947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798" y="150920"/>
            <a:ext cx="6578353" cy="6560597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3307" y="3431218"/>
            <a:ext cx="4743635" cy="3204838"/>
          </a:xfrm>
          <a:prstGeom prst="rect">
            <a:avLst/>
          </a:prstGeom>
        </p:spPr>
      </p:pic>
      <p:sp>
        <p:nvSpPr>
          <p:cNvPr id="6" name="Ορθογώνιο 5"/>
          <p:cNvSpPr/>
          <p:nvPr/>
        </p:nvSpPr>
        <p:spPr>
          <a:xfrm>
            <a:off x="6951216" y="861134"/>
            <a:ext cx="494781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2800" b="1" dirty="0" smtClean="0"/>
              <a:t>ΚΥΚΛΟΣ ΖΩΗΣ</a:t>
            </a:r>
          </a:p>
          <a:p>
            <a:pPr algn="ctr"/>
            <a:endParaRPr lang="en-US" sz="2800" b="1" dirty="0" smtClean="0"/>
          </a:p>
          <a:p>
            <a:r>
              <a:rPr lang="en-US" sz="2800" b="1" dirty="0" smtClean="0"/>
              <a:t>beetle </a:t>
            </a:r>
            <a:r>
              <a:rPr lang="en-US" sz="2800" b="1" dirty="0"/>
              <a:t>metamorphosis from egg, early stage and late stage larva, pupa, to adult</a:t>
            </a:r>
            <a:endParaRPr lang="el-GR" sz="2800" b="1" dirty="0"/>
          </a:p>
        </p:txBody>
      </p:sp>
    </p:spTree>
    <p:extLst>
      <p:ext uri="{BB962C8B-B14F-4D97-AF65-F5344CB8AC3E}">
        <p14:creationId xmlns:p14="http://schemas.microsoft.com/office/powerpoint/2010/main" val="42520139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7993" y="956592"/>
            <a:ext cx="4182218" cy="2612363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127" y="166479"/>
            <a:ext cx="4084674" cy="2725148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94404" y="222871"/>
            <a:ext cx="3517697" cy="2612363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7619" y="4062036"/>
            <a:ext cx="3999323" cy="2621507"/>
          </a:xfrm>
          <a:prstGeom prst="rect">
            <a:avLst/>
          </a:prstGeom>
        </p:spPr>
      </p:pic>
      <p:pic>
        <p:nvPicPr>
          <p:cNvPr id="8" name="Εικόνα 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127" y="3720837"/>
            <a:ext cx="4788291" cy="2962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70301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Ιόν">
  <a:themeElements>
    <a:clrScheme name="Πράσινο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Ιόν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Ιό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1967</TotalTime>
  <Words>1100</Words>
  <Application>Microsoft Office PowerPoint</Application>
  <PresentationFormat>Ευρεία οθόνη</PresentationFormat>
  <Paragraphs>131</Paragraphs>
  <Slides>40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3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40</vt:i4>
      </vt:variant>
    </vt:vector>
  </HeadingPairs>
  <TitlesOfParts>
    <vt:vector size="44" baseType="lpstr">
      <vt:lpstr>Arial</vt:lpstr>
      <vt:lpstr>Century Gothic</vt:lpstr>
      <vt:lpstr>Wingdings 3</vt:lpstr>
      <vt:lpstr>Ιόν</vt:lpstr>
      <vt:lpstr>ΑΛΛΟΙΩΣΗ - ΦΥΣΙΚΗ ΑΝΤΟΧΗ (ΑΝΘΕΚΤΙΚΟΤΗΤΑ) ΤΟΥ ΞΥΛΟΥ Durability of wood</vt:lpstr>
      <vt:lpstr>ΟΡΙΣΜΟΙ</vt:lpstr>
      <vt:lpstr>ΕΧΘΡΟΙ ΤΟΥ ΞΥΛΟΥ</vt:lpstr>
      <vt:lpstr>Βιολογικοί παράγοντες αλλοίωσης ξύλου ΜΥΚΗΤΕΣ</vt:lpstr>
      <vt:lpstr>ΜΥΚΗΤΕΣ ΧΡΩΣΤΙΚΟΙ</vt:lpstr>
      <vt:lpstr>ΜΥΚΗΤΕΣ ΣΗΠΤΙΚΟΙ</vt:lpstr>
      <vt:lpstr>Βιολογικοί παράγοντες αλλοίωσης ξύλου ΕΝΤΟΜΑ ΞΥΛΟΦΑΓΑ –κολεόπτερα- ΤΑ ΣΑΡΑΚΙΑ </vt:lpstr>
      <vt:lpstr>Παρουσίαση του PowerPoint</vt:lpstr>
      <vt:lpstr>Παρουσίαση του PowerPoint</vt:lpstr>
      <vt:lpstr>ΕΝΤΟΜΑ ΞΥΛΟΦΑΓΑ -κολεόπτερα</vt:lpstr>
      <vt:lpstr>ΕΝΤΟΜΑ ΞΥΛΟΦΑΓΑ - ισόπτερα</vt:lpstr>
      <vt:lpstr>Παρουσίαση του PowerPoint</vt:lpstr>
      <vt:lpstr>Τα είδη τερμιτών που υπάρχουν σε αφθονία στην Ελλάδα, είναι τo είδος υπόγειου  τερμίτη:  Reticulitermes balkanensis (πρώην lucifugus)</vt:lpstr>
      <vt:lpstr>Και ο τερμίτης ξηρού  ξύλου  Calotermes flavicollis</vt:lpstr>
      <vt:lpstr>Βιολογικοί παράγοντες αλλοίωσης ξύλου-ΒΑΚΤΗΡΙΑ </vt:lpstr>
      <vt:lpstr>Βιολογικοί παράγοντες αλλοίωσης ξύλου-ΘΑΛΑΣΣΙΟΙ ΟΡΓΑΝΙΣΜΟΙ</vt:lpstr>
      <vt:lpstr>Αβιοτικοί παράγοντες αλλοίωσης ξύλου ΚΛΙΜΑΤΙΚΟΙ</vt:lpstr>
      <vt:lpstr>Αβιοτικοί παράγοντες αλλοίωσης ξύλου ΜΗΧΑΝΙΚΟΙ</vt:lpstr>
      <vt:lpstr>Αβιοτικοί παράγοντες αλλοίωσης ξύλου - ΧΗΜΙΚΟΙ</vt:lpstr>
      <vt:lpstr>Αβιοτικοί παράγοντες -ΘΕΡΜΙΚΟΙ</vt:lpstr>
      <vt:lpstr>Κατηγορίες κινδύνου από βιολογικούς παράγοντες αλλοίωσης ξύλου </vt:lpstr>
      <vt:lpstr>ΦΥΣΙΚΗ ΑΝΘΕΚΤΙΚΟΤΗΤΑ</vt:lpstr>
      <vt:lpstr>Φυσική ανθεκτικότητα έναντι μυκήτων</vt:lpstr>
      <vt:lpstr>Φυσική ανθεκτικότητα έναντι κολεοπτέρων εντόμων  (Hylotrυpes bajulus, Anobium punctatum, Lyctus  brunneus)</vt:lpstr>
      <vt:lpstr>Φυσική ανθεκτικότητα έναντι τερμιτών</vt:lpstr>
      <vt:lpstr>Φυσική ανθεκτικότητα έναντι θαλασσίων οργανισμών</vt:lpstr>
      <vt:lpstr>Φυσική αντοχή (ανθεκτικότητα) των ξύλων Κατηγορίες ξύλου σε φυσική αντοχή έναντι βιολογικών προσβολών</vt:lpstr>
      <vt:lpstr>Ανθεκτικότητα του εγκαρδίου ξύλου σύμφωνα με το EN 350-2 </vt:lpstr>
      <vt:lpstr>Παρουσίαση του PowerPoint</vt:lpstr>
      <vt:lpstr>Παρουσίαση του PowerPoint</vt:lpstr>
      <vt:lpstr>Παρουσίαση του PowerPoint</vt:lpstr>
      <vt:lpstr>ΑΝΤΙΜΕΤΩΠΙΣΗ</vt:lpstr>
      <vt:lpstr>ΑΝΤΙΜΕΤΩΠΙΣΗ</vt:lpstr>
      <vt:lpstr>ΠΑΡΑΔΕΙΓΜΑΤΑ</vt:lpstr>
      <vt:lpstr>ΠΑΡΑΔΕΙΓΜΑΤΑ</vt:lpstr>
      <vt:lpstr>ΠΑΡΑΔΕΙΓΜΑΤΑ</vt:lpstr>
      <vt:lpstr>ΠΑΡΑΔΕΙΓΜΑΤΑ</vt:lpstr>
      <vt:lpstr>ΠΑΡΑΔΕΙΓΜΑΤΑ</vt:lpstr>
      <vt:lpstr>Παρουσίαση του PowerPoint</vt:lpstr>
      <vt:lpstr>Τ Ε Λ Ο Σ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ΑΛΛΟΙΩΣΗ - ΦΥΣΙΚΗ ΑΝΤΟΧΗ (ΑΝΘΕΚΤΙΚΟΤΗΤΑ) ΤΟΥ ΞΥΛΟΥ Durability of wood</dc:title>
  <dc:creator>stratos01</dc:creator>
  <cp:lastModifiedBy>user</cp:lastModifiedBy>
  <cp:revision>82</cp:revision>
  <dcterms:created xsi:type="dcterms:W3CDTF">2020-04-06T18:10:50Z</dcterms:created>
  <dcterms:modified xsi:type="dcterms:W3CDTF">2021-05-13T18:49:57Z</dcterms:modified>
</cp:coreProperties>
</file>