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67" r:id="rId4"/>
    <p:sldId id="275" r:id="rId5"/>
    <p:sldId id="266" r:id="rId6"/>
    <p:sldId id="276" r:id="rId7"/>
    <p:sldId id="270" r:id="rId8"/>
    <p:sldId id="272" r:id="rId9"/>
    <p:sldId id="271" r:id="rId10"/>
    <p:sldId id="273" r:id="rId11"/>
    <p:sldId id="274" r:id="rId1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48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smtClean="0"/>
              <a:t>Στυλ κύριου τίτλου</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362358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3DC374FB-EE2E-4378-9B48-0B04F91BAD99}" type="datetimeFigureOut">
              <a:rPr lang="el-GR" smtClean="0"/>
              <a:t>17/3/2021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58115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smtClean="0"/>
              <a:t>Στυλ κύριου τίτλου</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3273360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smtClean="0"/>
              <a:t>Στυλ κύριου τίτλου</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smtClean="0"/>
              <a:t>Στυλ υποδείγματος κειμένου</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81AA07E-72BC-4D5D-8539-EF7B88CDF21B}" type="slidenum">
              <a:rPr lang="el-GR" smtClean="0"/>
              <a:t>‹#›</a:t>
            </a:fld>
            <a:endParaRPr lang="el-G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26845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2802997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DC374FB-EE2E-4378-9B48-0B04F91BAD99}" type="datetimeFigureOut">
              <a:rPr lang="el-GR" smtClean="0"/>
              <a:t>17/3/2021</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2943785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DC374FB-EE2E-4378-9B48-0B04F91BAD99}" type="datetimeFigureOut">
              <a:rPr lang="el-GR" smtClean="0"/>
              <a:t>17/3/2021</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356031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437882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285673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229650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238876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3DC374FB-EE2E-4378-9B48-0B04F91BAD99}" type="datetimeFigureOut">
              <a:rPr lang="el-GR" smtClean="0"/>
              <a:t>17/3/2021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721486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3DC374FB-EE2E-4378-9B48-0B04F91BAD99}" type="datetimeFigureOut">
              <a:rPr lang="el-GR" smtClean="0"/>
              <a:t>17/3/2021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2133434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Date Placeholder 2"/>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101729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234244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p>
            <a:fld id="{3DC374FB-EE2E-4378-9B48-0B04F91BAD99}" type="datetimeFigureOut">
              <a:rPr lang="el-GR" smtClean="0"/>
              <a:t>17/3/2021</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214299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3DC374FB-EE2E-4378-9B48-0B04F91BAD99}" type="datetimeFigureOut">
              <a:rPr lang="el-GR" smtClean="0"/>
              <a:t>17/3/2021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81AA07E-72BC-4D5D-8539-EF7B88CDF21B}" type="slidenum">
              <a:rPr lang="el-GR" smtClean="0"/>
              <a:t>‹#›</a:t>
            </a:fld>
            <a:endParaRPr lang="el-GR"/>
          </a:p>
        </p:txBody>
      </p:sp>
    </p:spTree>
    <p:extLst>
      <p:ext uri="{BB962C8B-B14F-4D97-AF65-F5344CB8AC3E}">
        <p14:creationId xmlns:p14="http://schemas.microsoft.com/office/powerpoint/2010/main" val="1392610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DC374FB-EE2E-4378-9B48-0B04F91BAD99}" type="datetimeFigureOut">
              <a:rPr lang="el-GR" smtClean="0"/>
              <a:t>17/3/2021</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81AA07E-72BC-4D5D-8539-EF7B88CDF21B}" type="slidenum">
              <a:rPr lang="el-GR" smtClean="0"/>
              <a:t>‹#›</a:t>
            </a:fld>
            <a:endParaRPr lang="el-GR"/>
          </a:p>
        </p:txBody>
      </p:sp>
    </p:spTree>
    <p:extLst>
      <p:ext uri="{BB962C8B-B14F-4D97-AF65-F5344CB8AC3E}">
        <p14:creationId xmlns:p14="http://schemas.microsoft.com/office/powerpoint/2010/main" val="40768709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picasaweb.google.com/lh/photo/fl5ulgGgj18RU5BHxnmUTg?feat=embedwebsite"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6212" y="195309"/>
            <a:ext cx="11988624" cy="1145219"/>
          </a:xfrm>
        </p:spPr>
        <p:txBody>
          <a:bodyPr>
            <a:normAutofit fontScale="90000"/>
          </a:bodyPr>
          <a:lstStyle/>
          <a:p>
            <a:pPr algn="ctr"/>
            <a:r>
              <a:rPr lang="el-GR" sz="4000" dirty="0" smtClean="0"/>
              <a:t>ΔΟΜΗ ΚΑΙ ΙΔΙΟΤΗΤΕΣ ΤΟΥ ΞΥΛΟΥ </a:t>
            </a:r>
            <a:r>
              <a:rPr lang="en-US" sz="4000" dirty="0" smtClean="0"/>
              <a:t>3</a:t>
            </a:r>
            <a:r>
              <a:rPr lang="el-GR" sz="4000" dirty="0" smtClean="0"/>
              <a:t/>
            </a:r>
            <a:br>
              <a:rPr lang="el-GR" sz="4000" dirty="0" smtClean="0"/>
            </a:br>
            <a:r>
              <a:rPr lang="el-GR" sz="4000" dirty="0" smtClean="0"/>
              <a:t>ΦΥΣΙΚΕΣ ΙΔΙΟΤΗΤΕΣ – ΦΥΣΙΚΑ ΧΑΡΑΚΤΗΡΙΣΤΙΚΑ Β ΜΕΡΟΣ</a:t>
            </a:r>
            <a:endParaRPr lang="el-GR" sz="4000" dirty="0"/>
          </a:p>
        </p:txBody>
      </p:sp>
      <p:sp>
        <p:nvSpPr>
          <p:cNvPr id="3" name="Υπότιτλος 2"/>
          <p:cNvSpPr>
            <a:spLocks noGrp="1"/>
          </p:cNvSpPr>
          <p:nvPr>
            <p:ph type="subTitle" idx="1"/>
          </p:nvPr>
        </p:nvSpPr>
        <p:spPr>
          <a:xfrm>
            <a:off x="5965794" y="6187736"/>
            <a:ext cx="4702205" cy="514904"/>
          </a:xfrm>
        </p:spPr>
        <p:txBody>
          <a:bodyPr>
            <a:normAutofit fontScale="25000" lnSpcReduction="20000"/>
          </a:bodyPr>
          <a:lstStyle/>
          <a:p>
            <a:endParaRPr lang="el-GR" dirty="0"/>
          </a:p>
          <a:p>
            <a:r>
              <a:rPr lang="el-GR" sz="8000" dirty="0" smtClean="0"/>
              <a:t>ΑΙΔΙΝΙΔΗΣ ΕΥΣΤΡΑΤΙΟΣ</a:t>
            </a:r>
            <a:endParaRPr lang="el-GR" sz="8000" dirty="0"/>
          </a:p>
        </p:txBody>
      </p:sp>
      <p:pic>
        <p:nvPicPr>
          <p:cNvPr id="7" name="Εικόνα 6"/>
          <p:cNvPicPr>
            <a:picLocks noChangeAspect="1"/>
          </p:cNvPicPr>
          <p:nvPr/>
        </p:nvPicPr>
        <p:blipFill>
          <a:blip r:embed="rId2"/>
          <a:stretch>
            <a:fillRect/>
          </a:stretch>
        </p:blipFill>
        <p:spPr>
          <a:xfrm>
            <a:off x="116211" y="1482232"/>
            <a:ext cx="4908550" cy="4923008"/>
          </a:xfrm>
          <a:prstGeom prst="rect">
            <a:avLst/>
          </a:prstGeom>
        </p:spPr>
      </p:pic>
      <p:pic>
        <p:nvPicPr>
          <p:cNvPr id="8" name="Εικόνα 7"/>
          <p:cNvPicPr>
            <a:picLocks noChangeAspect="1"/>
          </p:cNvPicPr>
          <p:nvPr/>
        </p:nvPicPr>
        <p:blipFill>
          <a:blip r:embed="rId3"/>
          <a:stretch>
            <a:fillRect/>
          </a:stretch>
        </p:blipFill>
        <p:spPr>
          <a:xfrm>
            <a:off x="5205705" y="1340527"/>
            <a:ext cx="6899131" cy="4980373"/>
          </a:xfrm>
          <a:prstGeom prst="rect">
            <a:avLst/>
          </a:prstGeom>
        </p:spPr>
      </p:pic>
    </p:spTree>
    <p:extLst>
      <p:ext uri="{BB962C8B-B14F-4D97-AF65-F5344CB8AC3E}">
        <p14:creationId xmlns:p14="http://schemas.microsoft.com/office/powerpoint/2010/main" val="10559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22465"/>
            <a:ext cx="2734321" cy="525605"/>
          </a:xfrm>
        </p:spPr>
        <p:txBody>
          <a:bodyPr>
            <a:normAutofit fontScale="90000"/>
          </a:bodyPr>
          <a:lstStyle/>
          <a:p>
            <a:r>
              <a:rPr lang="el-GR" dirty="0" smtClean="0"/>
              <a:t>ΣΧΕΔΙΑΣΗ</a:t>
            </a:r>
            <a:endParaRPr lang="el-GR" dirty="0"/>
          </a:p>
        </p:txBody>
      </p:sp>
      <p:pic>
        <p:nvPicPr>
          <p:cNvPr id="10248" name="Picture 8" descr="Hobbit House Glossa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841" y="3346881"/>
            <a:ext cx="6672914" cy="334698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obbit House Gloss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617" y="3346882"/>
            <a:ext cx="4955860" cy="3346982"/>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4"/>
          <a:stretch>
            <a:fillRect/>
          </a:stretch>
        </p:blipFill>
        <p:spPr>
          <a:xfrm>
            <a:off x="7000617" y="122464"/>
            <a:ext cx="4578755" cy="3136447"/>
          </a:xfrm>
          <a:prstGeom prst="rect">
            <a:avLst/>
          </a:prstGeom>
        </p:spPr>
      </p:pic>
      <p:pic>
        <p:nvPicPr>
          <p:cNvPr id="5" name="Εικόνα 4"/>
          <p:cNvPicPr>
            <a:picLocks noChangeAspect="1"/>
          </p:cNvPicPr>
          <p:nvPr/>
        </p:nvPicPr>
        <p:blipFill>
          <a:blip r:embed="rId5"/>
          <a:stretch>
            <a:fillRect/>
          </a:stretch>
        </p:blipFill>
        <p:spPr>
          <a:xfrm>
            <a:off x="2947386" y="329401"/>
            <a:ext cx="3917369" cy="2722571"/>
          </a:xfrm>
          <a:prstGeom prst="rect">
            <a:avLst/>
          </a:prstGeom>
        </p:spPr>
      </p:pic>
    </p:spTree>
    <p:extLst>
      <p:ext uri="{BB962C8B-B14F-4D97-AF65-F5344CB8AC3E}">
        <p14:creationId xmlns:p14="http://schemas.microsoft.com/office/powerpoint/2010/main" val="3095027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124288"/>
            <a:ext cx="4787023" cy="772358"/>
          </a:xfrm>
        </p:spPr>
        <p:txBody>
          <a:bodyPr/>
          <a:lstStyle/>
          <a:p>
            <a:pPr algn="ctr"/>
            <a:r>
              <a:rPr lang="el-GR" dirty="0" smtClean="0"/>
              <a:t>ΤΕΛΟΣ</a:t>
            </a:r>
            <a:endParaRPr lang="el-GR" dirty="0"/>
          </a:p>
        </p:txBody>
      </p:sp>
      <p:pic>
        <p:nvPicPr>
          <p:cNvPr id="11266" name="Picture 2" descr="https://i.pinimg.com/564x/ec/3c/16/ec3c160a8a351d9c871749776749d7d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616" y="896645"/>
            <a:ext cx="5442012" cy="5883304"/>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a:stretch>
            <a:fillRect/>
          </a:stretch>
        </p:blipFill>
        <p:spPr>
          <a:xfrm>
            <a:off x="6194655" y="124288"/>
            <a:ext cx="5834587" cy="6655661"/>
          </a:xfrm>
          <a:prstGeom prst="rect">
            <a:avLst/>
          </a:prstGeom>
        </p:spPr>
      </p:pic>
    </p:spTree>
    <p:extLst>
      <p:ext uri="{BB962C8B-B14F-4D97-AF65-F5344CB8AC3E}">
        <p14:creationId xmlns:p14="http://schemas.microsoft.com/office/powerpoint/2010/main" val="494779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41390" y="292963"/>
            <a:ext cx="4730105" cy="683580"/>
          </a:xfrm>
        </p:spPr>
        <p:txBody>
          <a:bodyPr>
            <a:normAutofit fontScale="90000"/>
          </a:bodyPr>
          <a:lstStyle/>
          <a:p>
            <a:pPr algn="ctr"/>
            <a:r>
              <a:rPr lang="el-GR" dirty="0" smtClean="0"/>
              <a:t>ΣΚΛΗΡΟΤΗΤΑ </a:t>
            </a:r>
            <a:endParaRPr lang="el-GR" dirty="0"/>
          </a:p>
        </p:txBody>
      </p:sp>
      <p:pic>
        <p:nvPicPr>
          <p:cNvPr id="7170" name="Picture 2" descr="Janka hardness test - Wikiped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864" y="976543"/>
            <a:ext cx="4796900" cy="3012065"/>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a:stretch>
            <a:fillRect/>
          </a:stretch>
        </p:blipFill>
        <p:spPr>
          <a:xfrm>
            <a:off x="458734" y="4283980"/>
            <a:ext cx="4295414" cy="2436415"/>
          </a:xfrm>
          <a:prstGeom prst="rect">
            <a:avLst/>
          </a:prstGeom>
        </p:spPr>
      </p:pic>
      <p:pic>
        <p:nvPicPr>
          <p:cNvPr id="5" name="Εικόνα 4"/>
          <p:cNvPicPr>
            <a:picLocks noChangeAspect="1"/>
          </p:cNvPicPr>
          <p:nvPr/>
        </p:nvPicPr>
        <p:blipFill>
          <a:blip r:embed="rId4"/>
          <a:stretch>
            <a:fillRect/>
          </a:stretch>
        </p:blipFill>
        <p:spPr>
          <a:xfrm>
            <a:off x="5530787" y="0"/>
            <a:ext cx="6497715" cy="7000043"/>
          </a:xfrm>
          <a:prstGeom prst="rect">
            <a:avLst/>
          </a:prstGeom>
        </p:spPr>
      </p:pic>
    </p:spTree>
    <p:extLst>
      <p:ext uri="{BB962C8B-B14F-4D97-AF65-F5344CB8AC3E}">
        <p14:creationId xmlns:p14="http://schemas.microsoft.com/office/powerpoint/2010/main" val="1912805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30820"/>
            <a:ext cx="10515600" cy="408372"/>
          </a:xfrm>
        </p:spPr>
        <p:txBody>
          <a:bodyPr>
            <a:normAutofit/>
          </a:bodyPr>
          <a:lstStyle/>
          <a:p>
            <a:pPr algn="ctr"/>
            <a:r>
              <a:rPr lang="el-GR" sz="1800" b="1" dirty="0" smtClean="0"/>
              <a:t>ΥΦΗ</a:t>
            </a:r>
            <a:endParaRPr lang="el-GR" sz="1800" b="1" dirty="0"/>
          </a:p>
        </p:txBody>
      </p:sp>
      <p:sp>
        <p:nvSpPr>
          <p:cNvPr id="3" name="Θέση περιεχομένου 2"/>
          <p:cNvSpPr>
            <a:spLocks noGrp="1"/>
          </p:cNvSpPr>
          <p:nvPr>
            <p:ph idx="1"/>
          </p:nvPr>
        </p:nvSpPr>
        <p:spPr>
          <a:xfrm>
            <a:off x="284085" y="639192"/>
            <a:ext cx="11683014" cy="2352583"/>
          </a:xfrm>
        </p:spPr>
        <p:txBody>
          <a:bodyPr>
            <a:normAutofit fontScale="92500" lnSpcReduction="10000"/>
          </a:bodyPr>
          <a:lstStyle/>
          <a:p>
            <a:r>
              <a:rPr lang="el-GR" b="1" dirty="0" smtClean="0"/>
              <a:t>τραχεία</a:t>
            </a:r>
            <a:r>
              <a:rPr lang="el-GR" dirty="0"/>
              <a:t>, όταν έχουμε μεγάλη διάμετρο κυττάρων (πορώδες </a:t>
            </a:r>
            <a:r>
              <a:rPr lang="el-GR" dirty="0" smtClean="0"/>
              <a:t>ή χονδρόπορο </a:t>
            </a:r>
            <a:r>
              <a:rPr lang="el-GR" dirty="0"/>
              <a:t>ξύλο)</a:t>
            </a:r>
          </a:p>
          <a:p>
            <a:r>
              <a:rPr lang="el-GR" b="1" dirty="0" smtClean="0"/>
              <a:t>λεπτή</a:t>
            </a:r>
            <a:r>
              <a:rPr lang="el-GR" dirty="0"/>
              <a:t>, όταν έχουμε μικρές διαμέτρους κυττάρων (λεπτόπορο ξύλο)</a:t>
            </a:r>
          </a:p>
          <a:p>
            <a:r>
              <a:rPr lang="el-GR" b="1" dirty="0" smtClean="0"/>
              <a:t>Ομοιόμορφη</a:t>
            </a:r>
            <a:r>
              <a:rPr lang="el-GR" dirty="0"/>
              <a:t>, όταν τα κύτταρα κατανέμονται ομοιόμορφα μέσα </a:t>
            </a:r>
            <a:r>
              <a:rPr lang="el-GR" dirty="0" smtClean="0"/>
              <a:t>στον ετήσιο </a:t>
            </a:r>
            <a:r>
              <a:rPr lang="el-GR" dirty="0"/>
              <a:t>δακτύλιο, όπως συμβαίνει με τα διασπορόπορα ξύλα με </a:t>
            </a:r>
            <a:r>
              <a:rPr lang="el-GR" dirty="0" smtClean="0"/>
              <a:t>λεπτές ακτίνες</a:t>
            </a:r>
            <a:r>
              <a:rPr lang="el-GR" dirty="0"/>
              <a:t>, και</a:t>
            </a:r>
          </a:p>
          <a:p>
            <a:r>
              <a:rPr lang="el-GR" b="1" dirty="0" smtClean="0"/>
              <a:t>Ανομοιόμορφη</a:t>
            </a:r>
            <a:r>
              <a:rPr lang="el-GR" dirty="0"/>
              <a:t>, όταν τα κύτταρα κατανέμονται ανομοιόμορφα </a:t>
            </a:r>
            <a:r>
              <a:rPr lang="el-GR" dirty="0" smtClean="0"/>
              <a:t>μέσα στον </a:t>
            </a:r>
            <a:r>
              <a:rPr lang="el-GR" dirty="0"/>
              <a:t>ετήσιο δακτύλιο, όπως συμβαίνει στα δακτυλιόπορα </a:t>
            </a:r>
            <a:r>
              <a:rPr lang="el-GR" dirty="0" smtClean="0"/>
              <a:t>πλατύφυλλα με </a:t>
            </a:r>
            <a:r>
              <a:rPr lang="el-GR" dirty="0"/>
              <a:t>πλατιές ακτίνες και σε κωνοφόρα με απότομη μετάβαση </a:t>
            </a:r>
            <a:r>
              <a:rPr lang="el-GR" dirty="0" smtClean="0"/>
              <a:t>από πρώιμο </a:t>
            </a:r>
            <a:r>
              <a:rPr lang="el-GR" dirty="0"/>
              <a:t>σε όψιμο ξύλο</a:t>
            </a:r>
            <a:endParaRPr lang="el-GR" dirty="0" smtClean="0"/>
          </a:p>
        </p:txBody>
      </p:sp>
      <p:pic>
        <p:nvPicPr>
          <p:cNvPr id="4" name="Εικόνα 3"/>
          <p:cNvPicPr>
            <a:picLocks noChangeAspect="1"/>
          </p:cNvPicPr>
          <p:nvPr/>
        </p:nvPicPr>
        <p:blipFill>
          <a:blip r:embed="rId2"/>
          <a:stretch>
            <a:fillRect/>
          </a:stretch>
        </p:blipFill>
        <p:spPr>
          <a:xfrm>
            <a:off x="399493" y="3091775"/>
            <a:ext cx="4690355" cy="3574169"/>
          </a:xfrm>
          <a:prstGeom prst="rect">
            <a:avLst/>
          </a:prstGeom>
        </p:spPr>
      </p:pic>
      <p:pic>
        <p:nvPicPr>
          <p:cNvPr id="5" name="Εικόνα 4"/>
          <p:cNvPicPr>
            <a:picLocks noChangeAspect="1"/>
          </p:cNvPicPr>
          <p:nvPr/>
        </p:nvPicPr>
        <p:blipFill>
          <a:blip r:embed="rId3"/>
          <a:stretch>
            <a:fillRect/>
          </a:stretch>
        </p:blipFill>
        <p:spPr>
          <a:xfrm>
            <a:off x="5530787" y="2991775"/>
            <a:ext cx="6436311" cy="3674169"/>
          </a:xfrm>
          <a:prstGeom prst="rect">
            <a:avLst/>
          </a:prstGeom>
        </p:spPr>
      </p:pic>
    </p:spTree>
    <p:extLst>
      <p:ext uri="{BB962C8B-B14F-4D97-AF65-F5344CB8AC3E}">
        <p14:creationId xmlns:p14="http://schemas.microsoft.com/office/powerpoint/2010/main" val="181805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1553" y="452718"/>
            <a:ext cx="4791985" cy="1400530"/>
          </a:xfrm>
        </p:spPr>
        <p:txBody>
          <a:bodyPr/>
          <a:lstStyle/>
          <a:p>
            <a:r>
              <a:rPr lang="el-GR" dirty="0" smtClean="0"/>
              <a:t>ΥΦΗ</a:t>
            </a:r>
            <a:endParaRPr lang="el-GR" dirty="0"/>
          </a:p>
        </p:txBody>
      </p:sp>
      <p:pic>
        <p:nvPicPr>
          <p:cNvPr id="4" name="Θέση περιεχομένου 3" descr="http://lh6.ggpht.com/_6qAGOXP58V0/TFoUo2rcRxI/AAAAAAAAB3U/1oRHoyuX7mA/s400/img_0359.jp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8286" y="1464815"/>
            <a:ext cx="4845252" cy="4767308"/>
          </a:xfrm>
          <a:prstGeom prst="rect">
            <a:avLst/>
          </a:prstGeom>
          <a:noFill/>
          <a:ln>
            <a:noFill/>
          </a:ln>
        </p:spPr>
      </p:pic>
      <p:pic>
        <p:nvPicPr>
          <p:cNvPr id="6" name="Εικόνα 5"/>
          <p:cNvPicPr>
            <a:picLocks noChangeAspect="1"/>
          </p:cNvPicPr>
          <p:nvPr/>
        </p:nvPicPr>
        <p:blipFill>
          <a:blip r:embed="rId4"/>
          <a:stretch>
            <a:fillRect/>
          </a:stretch>
        </p:blipFill>
        <p:spPr>
          <a:xfrm>
            <a:off x="5348472" y="0"/>
            <a:ext cx="6810328" cy="6858000"/>
          </a:xfrm>
          <a:prstGeom prst="rect">
            <a:avLst/>
          </a:prstGeom>
        </p:spPr>
      </p:pic>
    </p:spTree>
    <p:extLst>
      <p:ext uri="{BB962C8B-B14F-4D97-AF65-F5344CB8AC3E}">
        <p14:creationId xmlns:p14="http://schemas.microsoft.com/office/powerpoint/2010/main" val="3541544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04186"/>
            <a:ext cx="5083206" cy="949912"/>
          </a:xfrm>
        </p:spPr>
        <p:txBody>
          <a:bodyPr/>
          <a:lstStyle/>
          <a:p>
            <a:pPr algn="ctr"/>
            <a:r>
              <a:rPr lang="el-GR" dirty="0" smtClean="0"/>
              <a:t>ΥΦΗ</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68677" y="1215193"/>
            <a:ext cx="8167455" cy="5435227"/>
          </a:xfrm>
          <a:prstGeom prst="rect">
            <a:avLst/>
          </a:prstGeom>
        </p:spPr>
      </p:pic>
      <p:pic>
        <p:nvPicPr>
          <p:cNvPr id="5" name="Εικόνα 4"/>
          <p:cNvPicPr>
            <a:picLocks noChangeAspect="1"/>
          </p:cNvPicPr>
          <p:nvPr/>
        </p:nvPicPr>
        <p:blipFill>
          <a:blip r:embed="rId3"/>
          <a:stretch>
            <a:fillRect/>
          </a:stretch>
        </p:blipFill>
        <p:spPr>
          <a:xfrm>
            <a:off x="8494744" y="2063012"/>
            <a:ext cx="3392749" cy="2017324"/>
          </a:xfrm>
          <a:prstGeom prst="rect">
            <a:avLst/>
          </a:prstGeom>
        </p:spPr>
      </p:pic>
      <p:pic>
        <p:nvPicPr>
          <p:cNvPr id="6" name="Εικόνα 5"/>
          <p:cNvPicPr>
            <a:picLocks noChangeAspect="1"/>
          </p:cNvPicPr>
          <p:nvPr/>
        </p:nvPicPr>
        <p:blipFill>
          <a:blip r:embed="rId4"/>
          <a:stretch>
            <a:fillRect/>
          </a:stretch>
        </p:blipFill>
        <p:spPr>
          <a:xfrm>
            <a:off x="8494744" y="4314548"/>
            <a:ext cx="3392748" cy="2335872"/>
          </a:xfrm>
          <a:prstGeom prst="rect">
            <a:avLst/>
          </a:prstGeom>
        </p:spPr>
      </p:pic>
      <p:pic>
        <p:nvPicPr>
          <p:cNvPr id="7" name="Εικόνα 6"/>
          <p:cNvPicPr>
            <a:picLocks noChangeAspect="1"/>
          </p:cNvPicPr>
          <p:nvPr/>
        </p:nvPicPr>
        <p:blipFill>
          <a:blip r:embed="rId5"/>
          <a:stretch>
            <a:fillRect/>
          </a:stretch>
        </p:blipFill>
        <p:spPr>
          <a:xfrm>
            <a:off x="8494743" y="117106"/>
            <a:ext cx="3392749" cy="1828800"/>
          </a:xfrm>
          <a:prstGeom prst="rect">
            <a:avLst/>
          </a:prstGeom>
        </p:spPr>
      </p:pic>
    </p:spTree>
    <p:extLst>
      <p:ext uri="{BB962C8B-B14F-4D97-AF65-F5344CB8AC3E}">
        <p14:creationId xmlns:p14="http://schemas.microsoft.com/office/powerpoint/2010/main" val="2713212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1943" y="168676"/>
            <a:ext cx="3089428" cy="1003176"/>
          </a:xfrm>
        </p:spPr>
        <p:txBody>
          <a:bodyPr/>
          <a:lstStyle/>
          <a:p>
            <a:r>
              <a:rPr lang="el-GR" dirty="0"/>
              <a:t>ΣΧΕΔΙΑΣΗ</a:t>
            </a:r>
          </a:p>
        </p:txBody>
      </p:sp>
      <p:sp>
        <p:nvSpPr>
          <p:cNvPr id="3" name="Θέση περιεχομένου 2"/>
          <p:cNvSpPr>
            <a:spLocks noGrp="1"/>
          </p:cNvSpPr>
          <p:nvPr>
            <p:ph idx="1"/>
          </p:nvPr>
        </p:nvSpPr>
        <p:spPr>
          <a:xfrm>
            <a:off x="221944" y="798990"/>
            <a:ext cx="11709644" cy="2139519"/>
          </a:xfrm>
        </p:spPr>
        <p:txBody>
          <a:bodyPr/>
          <a:lstStyle/>
          <a:p>
            <a:pPr marL="0" indent="0">
              <a:buNone/>
            </a:pPr>
            <a:r>
              <a:rPr lang="el-GR" dirty="0"/>
              <a:t>Ο όρος </a:t>
            </a:r>
            <a:r>
              <a:rPr lang="el-GR" b="1" dirty="0"/>
              <a:t>σχεδίαση (</a:t>
            </a:r>
            <a:r>
              <a:rPr lang="en-US" b="1" dirty="0"/>
              <a:t> Figure </a:t>
            </a:r>
            <a:r>
              <a:rPr lang="el-GR" b="1" dirty="0"/>
              <a:t>) </a:t>
            </a:r>
            <a:r>
              <a:rPr lang="el-GR" dirty="0"/>
              <a:t>του ξύλου αναφέρεται στις κατά μήκος τομές του ξύλου (παράλληλα προς τον άξονα του δένδρου) και δημιουργείται από την κατανομή των δομικών στοιχείων του ξύλου δηλ. του εγκαρδίου και σομφού ξύλου, των κυττάρων, των ακτίνων, των ρητινοφόρων αγωγών κλπ. Ο συνδυασμός της σχεδίασης με το χρώμα, προσδίδει σε ορισμένα ξύλα ελκυστική εμφάνιση.</a:t>
            </a:r>
          </a:p>
          <a:p>
            <a:pPr marL="0" indent="0">
              <a:buNone/>
            </a:pPr>
            <a:r>
              <a:rPr lang="el-GR" dirty="0"/>
              <a:t>Η σχεδίαση δηλώνει ακόμη και την κατεύθυνση των δομικών στοιχείων μέσα στο ξύλο. </a:t>
            </a:r>
            <a:r>
              <a:rPr lang="en-US" b="1" dirty="0"/>
              <a:t>Grain</a:t>
            </a:r>
            <a:r>
              <a:rPr lang="el-GR" b="1" dirty="0"/>
              <a:t> </a:t>
            </a:r>
          </a:p>
          <a:p>
            <a:endParaRPr lang="el-GR" dirty="0"/>
          </a:p>
        </p:txBody>
      </p:sp>
      <p:pic>
        <p:nvPicPr>
          <p:cNvPr id="4" name="Εικόνα 3"/>
          <p:cNvPicPr>
            <a:picLocks noChangeAspect="1"/>
          </p:cNvPicPr>
          <p:nvPr/>
        </p:nvPicPr>
        <p:blipFill>
          <a:blip r:embed="rId2"/>
          <a:stretch>
            <a:fillRect/>
          </a:stretch>
        </p:blipFill>
        <p:spPr>
          <a:xfrm>
            <a:off x="4279038" y="3022256"/>
            <a:ext cx="3595455" cy="3595455"/>
          </a:xfrm>
          <a:prstGeom prst="rect">
            <a:avLst/>
          </a:prstGeom>
        </p:spPr>
      </p:pic>
      <p:pic>
        <p:nvPicPr>
          <p:cNvPr id="5" name="Εικόνα 4"/>
          <p:cNvPicPr>
            <a:picLocks noChangeAspect="1"/>
          </p:cNvPicPr>
          <p:nvPr/>
        </p:nvPicPr>
        <p:blipFill>
          <a:blip r:embed="rId3"/>
          <a:stretch>
            <a:fillRect/>
          </a:stretch>
        </p:blipFill>
        <p:spPr>
          <a:xfrm>
            <a:off x="8303848" y="2938509"/>
            <a:ext cx="3573262" cy="3573262"/>
          </a:xfrm>
          <a:prstGeom prst="rect">
            <a:avLst/>
          </a:prstGeom>
        </p:spPr>
      </p:pic>
      <p:pic>
        <p:nvPicPr>
          <p:cNvPr id="7" name="Εικόνα 6"/>
          <p:cNvPicPr>
            <a:picLocks noChangeAspect="1"/>
          </p:cNvPicPr>
          <p:nvPr/>
        </p:nvPicPr>
        <p:blipFill>
          <a:blip r:embed="rId4"/>
          <a:stretch>
            <a:fillRect/>
          </a:stretch>
        </p:blipFill>
        <p:spPr>
          <a:xfrm>
            <a:off x="423434" y="3128198"/>
            <a:ext cx="3426249" cy="3383573"/>
          </a:xfrm>
          <a:prstGeom prst="rect">
            <a:avLst/>
          </a:prstGeom>
        </p:spPr>
      </p:pic>
    </p:spTree>
    <p:extLst>
      <p:ext uri="{BB962C8B-B14F-4D97-AF65-F5344CB8AC3E}">
        <p14:creationId xmlns:p14="http://schemas.microsoft.com/office/powerpoint/2010/main" val="63990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88777"/>
            <a:ext cx="10515600" cy="665825"/>
          </a:xfrm>
        </p:spPr>
        <p:txBody>
          <a:bodyPr>
            <a:normAutofit fontScale="90000"/>
          </a:bodyPr>
          <a:lstStyle/>
          <a:p>
            <a:pPr algn="ctr"/>
            <a:r>
              <a:rPr lang="el-GR" dirty="0" smtClean="0"/>
              <a:t>ΣΧΕΔΙΑΣΗ</a:t>
            </a:r>
            <a:endParaRPr lang="el-GR" dirty="0"/>
          </a:p>
        </p:txBody>
      </p:sp>
      <p:sp>
        <p:nvSpPr>
          <p:cNvPr id="3" name="Θέση περιεχομένου 2"/>
          <p:cNvSpPr>
            <a:spLocks noGrp="1"/>
          </p:cNvSpPr>
          <p:nvPr>
            <p:ph idx="1"/>
          </p:nvPr>
        </p:nvSpPr>
        <p:spPr>
          <a:xfrm>
            <a:off x="186431" y="754602"/>
            <a:ext cx="11745157" cy="6036815"/>
          </a:xfrm>
        </p:spPr>
        <p:txBody>
          <a:bodyPr>
            <a:noAutofit/>
          </a:bodyPr>
          <a:lstStyle/>
          <a:p>
            <a:pPr marL="0" indent="0">
              <a:buNone/>
            </a:pPr>
            <a:r>
              <a:rPr lang="el-GR" sz="1800" dirty="0" smtClean="0"/>
              <a:t>Με </a:t>
            </a:r>
            <a:r>
              <a:rPr lang="el-GR" sz="1800" dirty="0"/>
              <a:t>βάση την κατεύθυνση των δομικών στοιχείων μέσα στο </a:t>
            </a:r>
            <a:r>
              <a:rPr lang="el-GR" sz="1800" dirty="0" smtClean="0"/>
              <a:t>ξύλο</a:t>
            </a:r>
            <a:r>
              <a:rPr lang="en-US" sz="1800" dirty="0" smtClean="0"/>
              <a:t> </a:t>
            </a:r>
            <a:r>
              <a:rPr lang="el-GR" sz="1800" dirty="0" smtClean="0"/>
              <a:t>διακρίνουμε</a:t>
            </a:r>
            <a:r>
              <a:rPr lang="el-GR" sz="1800" dirty="0"/>
              <a:t>:</a:t>
            </a:r>
          </a:p>
          <a:p>
            <a:r>
              <a:rPr lang="en-US" sz="1800" dirty="0"/>
              <a:t>T</a:t>
            </a:r>
            <a:r>
              <a:rPr lang="el-GR" sz="1800" dirty="0" smtClean="0"/>
              <a:t>ην </a:t>
            </a:r>
            <a:r>
              <a:rPr lang="el-GR" sz="1800" b="1" dirty="0"/>
              <a:t>ευθυΐνια (straight grain)</a:t>
            </a:r>
            <a:r>
              <a:rPr lang="el-GR" sz="1800" dirty="0"/>
              <a:t>, όταν τα κύτταρα του ξύλου </a:t>
            </a:r>
            <a:r>
              <a:rPr lang="el-GR" sz="1800" dirty="0" smtClean="0"/>
              <a:t>κατανέμονται</a:t>
            </a:r>
            <a:r>
              <a:rPr lang="en-US" sz="1800" dirty="0" smtClean="0"/>
              <a:t> </a:t>
            </a:r>
            <a:r>
              <a:rPr lang="el-GR" sz="1800" dirty="0" smtClean="0"/>
              <a:t>παράλληλα </a:t>
            </a:r>
            <a:r>
              <a:rPr lang="el-GR" sz="1800" dirty="0"/>
              <a:t>προς τον άξονα του δένδρου,(ευθύϊνα ξύλα).</a:t>
            </a:r>
          </a:p>
          <a:p>
            <a:r>
              <a:rPr lang="en-US" sz="1800" dirty="0"/>
              <a:t>T</a:t>
            </a:r>
            <a:r>
              <a:rPr lang="el-GR" sz="1800" dirty="0" smtClean="0"/>
              <a:t>ην </a:t>
            </a:r>
            <a:r>
              <a:rPr lang="el-GR" sz="1800" b="1" dirty="0"/>
              <a:t>απλή </a:t>
            </a:r>
            <a:r>
              <a:rPr lang="el-GR" sz="1800" b="1" dirty="0" smtClean="0"/>
              <a:t>στρεψοΐνια </a:t>
            </a:r>
            <a:r>
              <a:rPr lang="el-GR" sz="1800" b="1" dirty="0"/>
              <a:t>(spiral grain)</a:t>
            </a:r>
            <a:r>
              <a:rPr lang="el-GR" sz="1800" dirty="0"/>
              <a:t>, όταν τα κύτταρα του </a:t>
            </a:r>
            <a:r>
              <a:rPr lang="el-GR" sz="1800" dirty="0" smtClean="0"/>
              <a:t>ξύλου</a:t>
            </a:r>
            <a:r>
              <a:rPr lang="en-US" sz="1800" dirty="0" smtClean="0"/>
              <a:t> </a:t>
            </a:r>
            <a:r>
              <a:rPr lang="el-GR" sz="1800" dirty="0" smtClean="0"/>
              <a:t>ακολουθούν </a:t>
            </a:r>
            <a:r>
              <a:rPr lang="el-GR" sz="1800" dirty="0"/>
              <a:t>σπειροειδή διάταξη γύρο από τον άξονα του </a:t>
            </a:r>
            <a:r>
              <a:rPr lang="el-GR" sz="1800" dirty="0" smtClean="0"/>
              <a:t>δένδρου</a:t>
            </a:r>
            <a:r>
              <a:rPr lang="en-US" sz="1800" dirty="0" smtClean="0"/>
              <a:t> </a:t>
            </a:r>
            <a:r>
              <a:rPr lang="el-GR" sz="1800" dirty="0" smtClean="0"/>
              <a:t>(στρεψόϊνα </a:t>
            </a:r>
            <a:r>
              <a:rPr lang="el-GR" sz="1800" dirty="0"/>
              <a:t>ξύλα). Η </a:t>
            </a:r>
            <a:r>
              <a:rPr lang="el-GR" sz="1800" dirty="0" smtClean="0"/>
              <a:t>στρεψοΐνια </a:t>
            </a:r>
            <a:r>
              <a:rPr lang="el-GR" sz="1800" dirty="0"/>
              <a:t>είναι σοβαρό σφάλμα του ξύλου </a:t>
            </a:r>
            <a:r>
              <a:rPr lang="el-GR" sz="1800" dirty="0" smtClean="0"/>
              <a:t>γιατί</a:t>
            </a:r>
            <a:r>
              <a:rPr lang="en-US" sz="1800" dirty="0" smtClean="0"/>
              <a:t> </a:t>
            </a:r>
            <a:r>
              <a:rPr lang="el-GR" sz="1800" dirty="0" smtClean="0"/>
              <a:t>μειώνει </a:t>
            </a:r>
            <a:r>
              <a:rPr lang="el-GR" sz="1800" dirty="0"/>
              <a:t>τη μηχανική αντοχή, ευνοεί τη ραγάδωση και στρέβλωση </a:t>
            </a:r>
            <a:r>
              <a:rPr lang="el-GR" sz="1800" dirty="0" smtClean="0"/>
              <a:t>και</a:t>
            </a:r>
            <a:r>
              <a:rPr lang="en-US" sz="1800" dirty="0" smtClean="0"/>
              <a:t> </a:t>
            </a:r>
            <a:r>
              <a:rPr lang="el-GR" sz="1800" dirty="0" smtClean="0"/>
              <a:t>δυσχεραίνει </a:t>
            </a:r>
            <a:r>
              <a:rPr lang="el-GR" sz="1800" dirty="0"/>
              <a:t>τη μηχανική κατεργασία του ξύλου.</a:t>
            </a:r>
          </a:p>
          <a:p>
            <a:r>
              <a:rPr lang="en-US" sz="1800" dirty="0"/>
              <a:t>T</a:t>
            </a:r>
            <a:r>
              <a:rPr lang="el-GR" sz="1800" dirty="0" smtClean="0"/>
              <a:t>η </a:t>
            </a:r>
            <a:r>
              <a:rPr lang="el-GR" sz="1800" b="1" dirty="0"/>
              <a:t>σύνθετη </a:t>
            </a:r>
            <a:r>
              <a:rPr lang="el-GR" sz="1800" b="1" dirty="0" smtClean="0"/>
              <a:t>στρεψοΐνια</a:t>
            </a:r>
            <a:r>
              <a:rPr lang="el-GR" sz="1800" dirty="0" smtClean="0"/>
              <a:t>,</a:t>
            </a:r>
            <a:r>
              <a:rPr lang="el-GR" sz="1800" b="1" dirty="0" smtClean="0"/>
              <a:t> (</a:t>
            </a:r>
            <a:r>
              <a:rPr lang="el-GR" sz="1800" dirty="0" smtClean="0"/>
              <a:t> </a:t>
            </a:r>
            <a:r>
              <a:rPr lang="en-US" sz="1800" b="1" dirty="0" smtClean="0"/>
              <a:t>interlocked</a:t>
            </a:r>
            <a:r>
              <a:rPr lang="en-US" sz="1800" dirty="0" smtClean="0"/>
              <a:t> </a:t>
            </a:r>
            <a:r>
              <a:rPr lang="el-GR" sz="1800" b="1" dirty="0" smtClean="0"/>
              <a:t>grain)</a:t>
            </a:r>
            <a:r>
              <a:rPr lang="en-US" sz="1800" dirty="0" smtClean="0"/>
              <a:t> </a:t>
            </a:r>
            <a:r>
              <a:rPr lang="el-GR" sz="1800" dirty="0" smtClean="0"/>
              <a:t>όταν </a:t>
            </a:r>
            <a:r>
              <a:rPr lang="el-GR" sz="1800" dirty="0"/>
              <a:t>η διεύθυνση των ινών μέσα στο </a:t>
            </a:r>
            <a:r>
              <a:rPr lang="el-GR" sz="1800" dirty="0" smtClean="0"/>
              <a:t>ξύλο</a:t>
            </a:r>
            <a:r>
              <a:rPr lang="en-US" sz="1800" dirty="0" smtClean="0"/>
              <a:t> </a:t>
            </a:r>
            <a:r>
              <a:rPr lang="el-GR" sz="1800" dirty="0" smtClean="0"/>
              <a:t>εναλλάσσεται </a:t>
            </a:r>
            <a:r>
              <a:rPr lang="el-GR" sz="1800" dirty="0"/>
              <a:t>κατά διαστήματα. Η σύνθετη </a:t>
            </a:r>
            <a:r>
              <a:rPr lang="el-GR" sz="1800" dirty="0" smtClean="0"/>
              <a:t>στρεψοΐνια </a:t>
            </a:r>
            <a:r>
              <a:rPr lang="el-GR" sz="1800" dirty="0"/>
              <a:t>είναι σφάλμα </a:t>
            </a:r>
            <a:r>
              <a:rPr lang="el-GR" sz="1800" dirty="0" smtClean="0"/>
              <a:t>του</a:t>
            </a:r>
            <a:r>
              <a:rPr lang="en-US" sz="1800" dirty="0" smtClean="0"/>
              <a:t> </a:t>
            </a:r>
            <a:r>
              <a:rPr lang="el-GR" sz="1800" dirty="0" smtClean="0"/>
              <a:t>ξύλου</a:t>
            </a:r>
            <a:r>
              <a:rPr lang="el-GR" sz="1800" dirty="0"/>
              <a:t>, μπορεί όμως να προσδίδει στο ξύλο ελκυστική σχεδίαση, </a:t>
            </a:r>
            <a:r>
              <a:rPr lang="el-GR" sz="1800" dirty="0" smtClean="0"/>
              <a:t>όπως</a:t>
            </a:r>
            <a:r>
              <a:rPr lang="en-US" sz="1800" dirty="0" smtClean="0"/>
              <a:t> </a:t>
            </a:r>
            <a:r>
              <a:rPr lang="el-GR" sz="1800" dirty="0" smtClean="0"/>
              <a:t>στο </a:t>
            </a:r>
            <a:r>
              <a:rPr lang="el-GR" sz="1800" dirty="0"/>
              <a:t>μαόνι.</a:t>
            </a:r>
          </a:p>
          <a:p>
            <a:r>
              <a:rPr lang="el-GR" sz="1800" dirty="0" smtClean="0"/>
              <a:t>Τη </a:t>
            </a:r>
            <a:r>
              <a:rPr lang="el-GR" sz="1800" b="1" dirty="0"/>
              <a:t>λοξοΐνια (diagonal grain) </a:t>
            </a:r>
            <a:r>
              <a:rPr lang="el-GR" sz="1800" dirty="0"/>
              <a:t>ή τεχνητή </a:t>
            </a:r>
            <a:r>
              <a:rPr lang="el-GR" sz="1800" dirty="0" smtClean="0"/>
              <a:t>στρεψοΐνια, </a:t>
            </a:r>
            <a:r>
              <a:rPr lang="el-GR" sz="1800" dirty="0"/>
              <a:t>όταν η πρίση </a:t>
            </a:r>
            <a:r>
              <a:rPr lang="el-GR" sz="1800" dirty="0" smtClean="0"/>
              <a:t>δεν</a:t>
            </a:r>
            <a:r>
              <a:rPr lang="en-US" sz="1800" dirty="0" smtClean="0"/>
              <a:t> </a:t>
            </a:r>
            <a:r>
              <a:rPr lang="el-GR" sz="1800" dirty="0" smtClean="0"/>
              <a:t>γίνεται </a:t>
            </a:r>
            <a:r>
              <a:rPr lang="el-GR" sz="1800" dirty="0"/>
              <a:t>παράλληλα προς την εντεριώνη του κορμού και οι ίνες </a:t>
            </a:r>
            <a:r>
              <a:rPr lang="el-GR" sz="1800" dirty="0" smtClean="0"/>
              <a:t>του</a:t>
            </a:r>
            <a:r>
              <a:rPr lang="en-US" sz="1800" dirty="0" smtClean="0"/>
              <a:t> </a:t>
            </a:r>
            <a:r>
              <a:rPr lang="el-GR" sz="1800" dirty="0" smtClean="0"/>
              <a:t>ξύλου </a:t>
            </a:r>
            <a:r>
              <a:rPr lang="el-GR" sz="1800" dirty="0"/>
              <a:t>τέμνονται υπό γωνία.</a:t>
            </a:r>
          </a:p>
          <a:p>
            <a:r>
              <a:rPr lang="el-GR" sz="1800" dirty="0" smtClean="0"/>
              <a:t>Την </a:t>
            </a:r>
            <a:r>
              <a:rPr lang="el-GR" sz="1800" b="1" dirty="0"/>
              <a:t>κυματοειδή σχεδίαση (wavy grain)</a:t>
            </a:r>
            <a:r>
              <a:rPr lang="el-GR" sz="1800" dirty="0"/>
              <a:t>, όταν οι ίνες του </a:t>
            </a:r>
            <a:r>
              <a:rPr lang="el-GR" sz="1800" dirty="0" smtClean="0"/>
              <a:t>ξύλου</a:t>
            </a:r>
            <a:r>
              <a:rPr lang="en-US" sz="1800" dirty="0" smtClean="0"/>
              <a:t> </a:t>
            </a:r>
            <a:r>
              <a:rPr lang="el-GR" sz="1800" dirty="0" smtClean="0"/>
              <a:t>σχηματίζουν </a:t>
            </a:r>
            <a:r>
              <a:rPr lang="el-GR" sz="1800" dirty="0"/>
              <a:t>κυματοειδείς πτυχώσεις σε κανονική σειρά.</a:t>
            </a:r>
          </a:p>
          <a:p>
            <a:r>
              <a:rPr lang="el-GR" sz="1800" dirty="0" smtClean="0"/>
              <a:t>Την </a:t>
            </a:r>
            <a:r>
              <a:rPr lang="el-GR" sz="1800" b="1" dirty="0"/>
              <a:t>κατσαρή (σγουρή) σχεδίαση (curly grain)</a:t>
            </a:r>
            <a:r>
              <a:rPr lang="el-GR" sz="1800" dirty="0"/>
              <a:t>, όταν οι </a:t>
            </a:r>
            <a:r>
              <a:rPr lang="el-GR" sz="1800" dirty="0" smtClean="0"/>
              <a:t>ίνες</a:t>
            </a:r>
            <a:r>
              <a:rPr lang="en-US" sz="1800" dirty="0" smtClean="0"/>
              <a:t> </a:t>
            </a:r>
            <a:r>
              <a:rPr lang="el-GR" sz="1800" dirty="0" smtClean="0"/>
              <a:t>σχηματίζουν </a:t>
            </a:r>
            <a:r>
              <a:rPr lang="el-GR" sz="1800" dirty="0"/>
              <a:t>κυματοειδείς πτυχώσεις σε ακανόνιστη σειρά.</a:t>
            </a:r>
          </a:p>
        </p:txBody>
      </p:sp>
    </p:spTree>
    <p:extLst>
      <p:ext uri="{BB962C8B-B14F-4D97-AF65-F5344CB8AC3E}">
        <p14:creationId xmlns:p14="http://schemas.microsoft.com/office/powerpoint/2010/main" val="1047228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62145"/>
            <a:ext cx="10515600" cy="621436"/>
          </a:xfrm>
        </p:spPr>
        <p:txBody>
          <a:bodyPr>
            <a:normAutofit fontScale="90000"/>
          </a:bodyPr>
          <a:lstStyle/>
          <a:p>
            <a:pPr algn="ctr"/>
            <a:r>
              <a:rPr lang="en-US" dirty="0" smtClean="0"/>
              <a:t>Wood grain</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86432" y="683581"/>
            <a:ext cx="8345009" cy="5968732"/>
          </a:xfrm>
          <a:prstGeom prst="rect">
            <a:avLst/>
          </a:prstGeom>
        </p:spPr>
      </p:pic>
      <p:pic>
        <p:nvPicPr>
          <p:cNvPr id="5" name="Εικόνα 4"/>
          <p:cNvPicPr>
            <a:picLocks noChangeAspect="1"/>
          </p:cNvPicPr>
          <p:nvPr/>
        </p:nvPicPr>
        <p:blipFill>
          <a:blip r:embed="rId3"/>
          <a:stretch>
            <a:fillRect/>
          </a:stretch>
        </p:blipFill>
        <p:spPr>
          <a:xfrm>
            <a:off x="8691239" y="1154097"/>
            <a:ext cx="3284737" cy="5007006"/>
          </a:xfrm>
          <a:prstGeom prst="rect">
            <a:avLst/>
          </a:prstGeom>
        </p:spPr>
      </p:pic>
    </p:spTree>
    <p:extLst>
      <p:ext uri="{BB962C8B-B14F-4D97-AF65-F5344CB8AC3E}">
        <p14:creationId xmlns:p14="http://schemas.microsoft.com/office/powerpoint/2010/main" val="1975698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79899"/>
            <a:ext cx="7187214" cy="736847"/>
          </a:xfrm>
        </p:spPr>
        <p:txBody>
          <a:bodyPr/>
          <a:lstStyle/>
          <a:p>
            <a:pPr algn="ctr"/>
            <a:r>
              <a:rPr lang="en-US" dirty="0" smtClean="0"/>
              <a:t>Wood Grain </a:t>
            </a:r>
            <a:endParaRPr lang="el-GR" dirty="0"/>
          </a:p>
        </p:txBody>
      </p:sp>
      <p:pic>
        <p:nvPicPr>
          <p:cNvPr id="8194" name="Picture 2" descr="https://upload.wikimedia.org/wikipedia/commons/thumb/1/12/Lodgepole_pine_spiral_grain.jpg/800px-Lodgepole_pine_spiral_grai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096" y="2360182"/>
            <a:ext cx="317037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a:stretch>
            <a:fillRect/>
          </a:stretch>
        </p:blipFill>
        <p:spPr>
          <a:xfrm>
            <a:off x="3881729" y="3568407"/>
            <a:ext cx="4040670" cy="3143113"/>
          </a:xfrm>
          <a:prstGeom prst="rect">
            <a:avLst/>
          </a:prstGeom>
        </p:spPr>
      </p:pic>
      <p:pic>
        <p:nvPicPr>
          <p:cNvPr id="5" name="Εικόνα 4"/>
          <p:cNvPicPr>
            <a:picLocks noChangeAspect="1"/>
          </p:cNvPicPr>
          <p:nvPr/>
        </p:nvPicPr>
        <p:blipFill>
          <a:blip r:embed="rId4"/>
          <a:stretch>
            <a:fillRect/>
          </a:stretch>
        </p:blipFill>
        <p:spPr>
          <a:xfrm>
            <a:off x="8964136" y="2783150"/>
            <a:ext cx="2872139" cy="3830715"/>
          </a:xfrm>
          <a:prstGeom prst="rect">
            <a:avLst/>
          </a:prstGeom>
        </p:spPr>
      </p:pic>
      <p:pic>
        <p:nvPicPr>
          <p:cNvPr id="6" name="Εικόνα 5"/>
          <p:cNvPicPr>
            <a:picLocks noChangeAspect="1"/>
          </p:cNvPicPr>
          <p:nvPr/>
        </p:nvPicPr>
        <p:blipFill>
          <a:blip r:embed="rId5"/>
          <a:stretch>
            <a:fillRect/>
          </a:stretch>
        </p:blipFill>
        <p:spPr>
          <a:xfrm>
            <a:off x="8233181" y="177554"/>
            <a:ext cx="3751001" cy="2363284"/>
          </a:xfrm>
          <a:prstGeom prst="rect">
            <a:avLst/>
          </a:prstGeom>
        </p:spPr>
      </p:pic>
      <p:pic>
        <p:nvPicPr>
          <p:cNvPr id="8" name="Εικόνα 7"/>
          <p:cNvPicPr>
            <a:picLocks noChangeAspect="1"/>
          </p:cNvPicPr>
          <p:nvPr/>
        </p:nvPicPr>
        <p:blipFill>
          <a:blip r:embed="rId6"/>
          <a:stretch>
            <a:fillRect/>
          </a:stretch>
        </p:blipFill>
        <p:spPr>
          <a:xfrm>
            <a:off x="3373514" y="923279"/>
            <a:ext cx="4651900" cy="2325950"/>
          </a:xfrm>
          <a:prstGeom prst="rect">
            <a:avLst/>
          </a:prstGeom>
        </p:spPr>
      </p:pic>
      <p:pic>
        <p:nvPicPr>
          <p:cNvPr id="9" name="Εικόνα 8"/>
          <p:cNvPicPr>
            <a:picLocks noChangeAspect="1"/>
          </p:cNvPicPr>
          <p:nvPr/>
        </p:nvPicPr>
        <p:blipFill>
          <a:blip r:embed="rId7"/>
          <a:stretch>
            <a:fillRect/>
          </a:stretch>
        </p:blipFill>
        <p:spPr>
          <a:xfrm>
            <a:off x="478240" y="79899"/>
            <a:ext cx="1225807" cy="2110599"/>
          </a:xfrm>
          <a:prstGeom prst="rect">
            <a:avLst/>
          </a:prstGeom>
        </p:spPr>
      </p:pic>
    </p:spTree>
    <p:extLst>
      <p:ext uri="{BB962C8B-B14F-4D97-AF65-F5344CB8AC3E}">
        <p14:creationId xmlns:p14="http://schemas.microsoft.com/office/powerpoint/2010/main" val="3041843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529</TotalTime>
  <Words>378</Words>
  <Application>Microsoft Office PowerPoint</Application>
  <PresentationFormat>Ευρεία οθόνη</PresentationFormat>
  <Paragraphs>26</Paragraphs>
  <Slides>11</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11</vt:i4>
      </vt:variant>
    </vt:vector>
  </HeadingPairs>
  <TitlesOfParts>
    <vt:vector size="15" baseType="lpstr">
      <vt:lpstr>Arial</vt:lpstr>
      <vt:lpstr>Century Gothic</vt:lpstr>
      <vt:lpstr>Wingdings 3</vt:lpstr>
      <vt:lpstr>Ιόν</vt:lpstr>
      <vt:lpstr>ΔΟΜΗ ΚΑΙ ΙΔΙΟΤΗΤΕΣ ΤΟΥ ΞΥΛΟΥ 3 ΦΥΣΙΚΕΣ ΙΔΙΟΤΗΤΕΣ – ΦΥΣΙΚΑ ΧΑΡΑΚΤΗΡΙΣΤΙΚΑ Β ΜΕΡΟΣ</vt:lpstr>
      <vt:lpstr>ΣΚΛΗΡΟΤΗΤΑ </vt:lpstr>
      <vt:lpstr>ΥΦΗ</vt:lpstr>
      <vt:lpstr>ΥΦΗ</vt:lpstr>
      <vt:lpstr>ΥΦΗ</vt:lpstr>
      <vt:lpstr>ΣΧΕΔΙΑΣΗ</vt:lpstr>
      <vt:lpstr>ΣΧΕΔΙΑΣΗ</vt:lpstr>
      <vt:lpstr>Wood grain</vt:lpstr>
      <vt:lpstr>Wood Grain </vt:lpstr>
      <vt:lpstr>ΣΧΕΔΙΑΣΗ</vt:lpstr>
      <vt:lpstr>ΤΕΛΟΣ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ΔΟΜΗ ΚΑΙ ΙΔΙΟΤΗΤΕΣ ΤΟΥ ΞΥΛΟΥ 2</dc:title>
  <dc:creator>user</dc:creator>
  <cp:lastModifiedBy>user</cp:lastModifiedBy>
  <cp:revision>37</cp:revision>
  <dcterms:created xsi:type="dcterms:W3CDTF">2021-03-01T21:00:01Z</dcterms:created>
  <dcterms:modified xsi:type="dcterms:W3CDTF">2021-03-17T20:50:30Z</dcterms:modified>
</cp:coreProperties>
</file>