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4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150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2312C8BE-C08D-479F-99C5-C510CE9B060D}" type="slidenum">
              <a:rPr lang="el-GR" altLang="el-GR" smtClean="0"/>
              <a:pPr>
                <a:defRPr/>
              </a:pPr>
              <a:t>‹#›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571143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65F2E478-38A0-4DDC-9D2F-F4D385346A10}" type="slidenum">
              <a:rPr lang="el-GR" altLang="el-GR" smtClean="0"/>
              <a:pPr>
                <a:defRPr/>
              </a:pPr>
              <a:t>‹#›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214811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65F2E478-38A0-4DDC-9D2F-F4D385346A10}" type="slidenum">
              <a:rPr lang="el-GR" altLang="el-GR" smtClean="0"/>
              <a:pPr>
                <a:defRPr/>
              </a:pPr>
              <a:t>‹#›</a:t>
            </a:fld>
            <a:endParaRPr lang="el-GR" altLang="el-GR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4574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65F2E478-38A0-4DDC-9D2F-F4D385346A10}" type="slidenum">
              <a:rPr lang="el-GR" altLang="el-GR" smtClean="0"/>
              <a:pPr>
                <a:defRPr/>
              </a:pPr>
              <a:t>‹#›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053325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65F2E478-38A0-4DDC-9D2F-F4D385346A10}" type="slidenum">
              <a:rPr lang="el-GR" altLang="el-GR" smtClean="0"/>
              <a:pPr>
                <a:defRPr/>
              </a:pPr>
              <a:t>‹#›</a:t>
            </a:fld>
            <a:endParaRPr lang="el-GR" altLang="el-GR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4007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65F2E478-38A0-4DDC-9D2F-F4D385346A10}" type="slidenum">
              <a:rPr lang="el-GR" altLang="el-GR" smtClean="0"/>
              <a:pPr>
                <a:defRPr/>
              </a:pPr>
              <a:t>‹#›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680630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4F2967-BA05-42C3-89E7-7C92E524931B}" type="slidenum">
              <a:rPr lang="el-GR" altLang="el-GR" smtClean="0"/>
              <a:pPr>
                <a:defRPr/>
              </a:pPr>
              <a:t>‹#›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2881288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BDD0EF-5087-4158-B982-4308616CE96A}" type="slidenum">
              <a:rPr lang="el-GR" altLang="el-GR" smtClean="0"/>
              <a:pPr>
                <a:defRPr/>
              </a:pPr>
              <a:t>‹#›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662589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190E9F-C88B-4236-9F74-86A111B06D73}" type="slidenum">
              <a:rPr lang="el-GR" altLang="el-GR" smtClean="0"/>
              <a:pPr>
                <a:defRPr/>
              </a:pPr>
              <a:t>‹#›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804581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DE7D31B6-49CF-4EBB-8D18-04FCA0F78581}" type="slidenum">
              <a:rPr lang="el-GR" altLang="el-GR" smtClean="0"/>
              <a:pPr>
                <a:defRPr/>
              </a:pPr>
              <a:t>‹#›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52226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54BA0DB3-0A16-46B6-A997-E97DF0D69EEC}" type="slidenum">
              <a:rPr lang="el-GR" altLang="el-GR" smtClean="0"/>
              <a:pPr>
                <a:defRPr/>
              </a:pPr>
              <a:t>‹#›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88775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8B6074DC-EFFF-4CB7-99F2-53B95D00680C}" type="slidenum">
              <a:rPr lang="el-GR" altLang="el-GR" smtClean="0"/>
              <a:pPr>
                <a:defRPr/>
              </a:pPr>
              <a:t>‹#›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782766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62AA3-A859-4B36-9A93-9F66146085BA}" type="slidenum">
              <a:rPr lang="el-GR" altLang="el-GR" smtClean="0"/>
              <a:pPr>
                <a:defRPr/>
              </a:pPr>
              <a:t>‹#›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649818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29CCA-CD67-4BD5-ACC1-CECBF5CE806D}" type="slidenum">
              <a:rPr lang="el-GR" altLang="el-GR" smtClean="0"/>
              <a:pPr>
                <a:defRPr/>
              </a:pPr>
              <a:t>‹#›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193156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872A7-B153-4565-B07E-E81DCD3EB10A}" type="slidenum">
              <a:rPr lang="el-GR" altLang="el-GR" smtClean="0"/>
              <a:pPr>
                <a:defRPr/>
              </a:pPr>
              <a:t>‹#›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523924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7DDEDDA-1346-4BE5-8E63-C96636284491}" type="slidenum">
              <a:rPr lang="el-GR" altLang="el-GR" smtClean="0"/>
              <a:pPr>
                <a:defRPr/>
              </a:pPr>
              <a:t>‹#›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42984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65F2E478-38A0-4DDC-9D2F-F4D385346A10}" type="slidenum">
              <a:rPr lang="el-GR" altLang="el-GR" smtClean="0"/>
              <a:pPr>
                <a:defRPr/>
              </a:pPr>
              <a:t>‹#›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013886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3400" y="3417888"/>
            <a:ext cx="8229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l-GR" altLang="el-GR" sz="2400" b="1">
                <a:cs typeface="Times New Roman" panose="02020603050405020304" pitchFamily="18" charset="0"/>
              </a:rPr>
              <a:t> </a:t>
            </a:r>
            <a:endParaRPr lang="el-GR" altLang="el-GR" sz="2400" b="1" u="sng"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l-GR" altLang="el-GR" sz="1800" b="1" u="sng">
                <a:cs typeface="Times New Roman" panose="02020603050405020304" pitchFamily="18" charset="0"/>
              </a:rPr>
              <a:t>Ορισμός</a:t>
            </a:r>
            <a:r>
              <a:rPr lang="el-GR" altLang="el-GR" sz="1800" b="1">
                <a:cs typeface="Times New Roman" panose="02020603050405020304" pitchFamily="18" charset="0"/>
              </a:rPr>
              <a:t>:</a:t>
            </a:r>
            <a:r>
              <a:rPr lang="el-GR" altLang="el-GR" sz="1800">
                <a:cs typeface="Times New Roman" panose="02020603050405020304" pitchFamily="18" charset="0"/>
              </a:rPr>
              <a:t> Ονομάζουμε </a:t>
            </a:r>
            <a:r>
              <a:rPr lang="el-GR" altLang="el-GR" sz="1800" b="1">
                <a:solidFill>
                  <a:srgbClr val="FF0000"/>
                </a:solidFill>
                <a:cs typeface="Times New Roman" panose="02020603050405020304" pitchFamily="18" charset="0"/>
              </a:rPr>
              <a:t>φόρο αποτελεσματικότητας κόστους</a:t>
            </a:r>
            <a:r>
              <a:rPr lang="el-GR" altLang="el-GR" sz="180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l-GR" altLang="el-GR" sz="1800">
                <a:cs typeface="Times New Roman" panose="02020603050405020304" pitchFamily="18" charset="0"/>
              </a:rPr>
              <a:t>εκείνο τον φόρο ανά μονάδα παραγομένων ρύπων, που ωθεί τις επιχειρήσεις να παράγουν στο σημείο που αντιστοιχεί στα ανώτατα όρια ρύπων. Ο φόρος αυτός είναι ίσος με τη </a:t>
            </a:r>
            <a:r>
              <a:rPr lang="el-GR" altLang="el-GR" sz="1800" b="1">
                <a:cs typeface="Times New Roman" panose="02020603050405020304" pitchFamily="18" charset="0"/>
              </a:rPr>
              <a:t>σκιώδη τιμή </a:t>
            </a:r>
            <a:r>
              <a:rPr lang="el-GR" altLang="el-GR" sz="1800">
                <a:cs typeface="Times New Roman" panose="02020603050405020304" pitchFamily="18" charset="0"/>
              </a:rPr>
              <a:t>του περιβαλλοντικού περιορισμού (ανώτατα όρια ρύπων).</a:t>
            </a:r>
          </a:p>
        </p:txBody>
      </p:sp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1454150" y="643254"/>
            <a:ext cx="74333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2400" dirty="0"/>
              <a:t>Όταν δεν μπορούμε να εκτιμήσουμε το </a:t>
            </a:r>
            <a:r>
              <a:rPr lang="el-GR" altLang="el-GR" sz="2400" b="1" dirty="0"/>
              <a:t>εξωτερικό κόστος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1905000"/>
            <a:ext cx="1828800" cy="12001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l-GR" dirty="0"/>
              <a:t>Άριστο σημείο ρύπανσης</a:t>
            </a:r>
          </a:p>
        </p:txBody>
      </p:sp>
      <p:cxnSp>
        <p:nvCxnSpPr>
          <p:cNvPr id="2053" name="Straight Connector 5"/>
          <p:cNvCxnSpPr>
            <a:cxnSpLocks noChangeShapeType="1"/>
          </p:cNvCxnSpPr>
          <p:nvPr/>
        </p:nvCxnSpPr>
        <p:spPr bwMode="auto">
          <a:xfrm>
            <a:off x="914400" y="1371600"/>
            <a:ext cx="2819400" cy="190500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4" name="Straight Connector 7"/>
          <p:cNvCxnSpPr>
            <a:cxnSpLocks noChangeShapeType="1"/>
          </p:cNvCxnSpPr>
          <p:nvPr/>
        </p:nvCxnSpPr>
        <p:spPr bwMode="auto">
          <a:xfrm flipH="1">
            <a:off x="1066800" y="1524000"/>
            <a:ext cx="2514600" cy="175260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5" name="Right Arrow 8"/>
          <p:cNvSpPr>
            <a:spLocks noChangeArrowheads="1"/>
          </p:cNvSpPr>
          <p:nvPr/>
        </p:nvSpPr>
        <p:spPr bwMode="auto">
          <a:xfrm>
            <a:off x="4038600" y="2133600"/>
            <a:ext cx="1447800" cy="304800"/>
          </a:xfrm>
          <a:prstGeom prst="rightArrow">
            <a:avLst>
              <a:gd name="adj1" fmla="val 50000"/>
              <a:gd name="adj2" fmla="val 5000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2056" name="TextBox 10"/>
          <p:cNvSpPr txBox="1">
            <a:spLocks noChangeArrowheads="1"/>
          </p:cNvSpPr>
          <p:nvPr/>
        </p:nvSpPr>
        <p:spPr bwMode="auto">
          <a:xfrm>
            <a:off x="5849938" y="1550988"/>
            <a:ext cx="2913062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2400"/>
              <a:t>Διοικητικές ρυθμίσεις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l-GR" altLang="el-GR" sz="2400"/>
              <a:t>Όρια ασφάλειας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l-GR" altLang="el-GR" sz="2400"/>
              <a:t>Ανώτατα όρια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l-GR" altLang="el-GR" sz="2400"/>
              <a:t>Επιτρεπτά όρια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1905000" y="13716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905000" y="50292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076" name="Line 6"/>
          <p:cNvSpPr>
            <a:spLocks noChangeShapeType="1"/>
          </p:cNvSpPr>
          <p:nvPr/>
        </p:nvSpPr>
        <p:spPr bwMode="auto">
          <a:xfrm>
            <a:off x="1905000" y="1905000"/>
            <a:ext cx="40386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6248400" y="5207000"/>
            <a:ext cx="425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200"/>
              <a:t>Q,E</a:t>
            </a:r>
          </a:p>
        </p:txBody>
      </p:sp>
      <p:sp>
        <p:nvSpPr>
          <p:cNvPr id="3078" name="Text Box 9"/>
          <p:cNvSpPr txBox="1">
            <a:spLocks noChangeArrowheads="1"/>
          </p:cNvSpPr>
          <p:nvPr/>
        </p:nvSpPr>
        <p:spPr bwMode="auto">
          <a:xfrm>
            <a:off x="4022725" y="514191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200"/>
              <a:t>Q*,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l-GR" altLang="el-GR" sz="1200"/>
              <a:t>E</a:t>
            </a:r>
          </a:p>
        </p:txBody>
      </p:sp>
      <p:sp>
        <p:nvSpPr>
          <p:cNvPr id="3079" name="Text Box 10"/>
          <p:cNvSpPr txBox="1">
            <a:spLocks noChangeArrowheads="1"/>
          </p:cNvSpPr>
          <p:nvPr/>
        </p:nvSpPr>
        <p:spPr bwMode="auto">
          <a:xfrm>
            <a:off x="1295400" y="1092200"/>
            <a:ext cx="63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200"/>
              <a:t>MB,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l-GR" altLang="el-GR" sz="1200"/>
              <a:t>(MAC)</a:t>
            </a:r>
          </a:p>
        </p:txBody>
      </p:sp>
      <p:sp>
        <p:nvSpPr>
          <p:cNvPr id="3080" name="Text Box 11"/>
          <p:cNvSpPr txBox="1">
            <a:spLocks noChangeArrowheads="1"/>
          </p:cNvSpPr>
          <p:nvPr/>
        </p:nvSpPr>
        <p:spPr bwMode="auto">
          <a:xfrm>
            <a:off x="2819400" y="2128838"/>
            <a:ext cx="9064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200"/>
              <a:t>MB (MAC)</a:t>
            </a:r>
          </a:p>
        </p:txBody>
      </p:sp>
      <p:sp>
        <p:nvSpPr>
          <p:cNvPr id="3081" name="Line 18"/>
          <p:cNvSpPr>
            <a:spLocks noChangeShapeType="1"/>
          </p:cNvSpPr>
          <p:nvPr/>
        </p:nvSpPr>
        <p:spPr bwMode="auto">
          <a:xfrm>
            <a:off x="4191000" y="1219200"/>
            <a:ext cx="0" cy="3886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082" name="Line 19"/>
          <p:cNvSpPr>
            <a:spLocks noChangeShapeType="1"/>
          </p:cNvSpPr>
          <p:nvPr/>
        </p:nvSpPr>
        <p:spPr bwMode="auto">
          <a:xfrm flipH="1">
            <a:off x="1905000" y="36576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083" name="AutoShape 20"/>
          <p:cNvSpPr>
            <a:spLocks/>
          </p:cNvSpPr>
          <p:nvPr/>
        </p:nvSpPr>
        <p:spPr bwMode="auto">
          <a:xfrm>
            <a:off x="1752600" y="3657600"/>
            <a:ext cx="76200" cy="1371600"/>
          </a:xfrm>
          <a:prstGeom prst="leftBrace">
            <a:avLst>
              <a:gd name="adj1" fmla="val 1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3084" name="Text Box 21"/>
          <p:cNvSpPr txBox="1">
            <a:spLocks noChangeArrowheads="1"/>
          </p:cNvSpPr>
          <p:nvPr/>
        </p:nvSpPr>
        <p:spPr bwMode="auto">
          <a:xfrm>
            <a:off x="1447800" y="4191000"/>
            <a:ext cx="2778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200"/>
              <a:t>t</a:t>
            </a:r>
            <a:r>
              <a:rPr lang="el-GR" altLang="el-GR" sz="1200" baseline="-25000"/>
              <a:t>1</a:t>
            </a:r>
            <a:endParaRPr lang="el-GR" altLang="el-GR" sz="1200"/>
          </a:p>
        </p:txBody>
      </p:sp>
      <p:sp>
        <p:nvSpPr>
          <p:cNvPr id="3085" name="Text Box 22"/>
          <p:cNvSpPr txBox="1">
            <a:spLocks noChangeArrowheads="1"/>
          </p:cNvSpPr>
          <p:nvPr/>
        </p:nvSpPr>
        <p:spPr bwMode="auto">
          <a:xfrm>
            <a:off x="4267200" y="1143000"/>
            <a:ext cx="2936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200"/>
              <a:t>A</a:t>
            </a:r>
            <a:endParaRPr lang="el-GR" altLang="el-GR" sz="2400"/>
          </a:p>
        </p:txBody>
      </p:sp>
      <p:sp>
        <p:nvSpPr>
          <p:cNvPr id="3086" name="Text Box 23"/>
          <p:cNvSpPr txBox="1">
            <a:spLocks noChangeArrowheads="1"/>
          </p:cNvSpPr>
          <p:nvPr/>
        </p:nvSpPr>
        <p:spPr bwMode="auto">
          <a:xfrm>
            <a:off x="4191000" y="4800600"/>
            <a:ext cx="4984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200"/>
              <a:t>B</a:t>
            </a:r>
            <a:endParaRPr lang="el-GR" altLang="el-GR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9" name="Object 1"/>
          <p:cNvGraphicFramePr>
            <a:graphicFrameLocks noChangeAspect="1"/>
          </p:cNvGraphicFramePr>
          <p:nvPr/>
        </p:nvGraphicFramePr>
        <p:xfrm>
          <a:off x="1600200" y="1905000"/>
          <a:ext cx="4630738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3" imgW="1905000" imgH="342900" progId="Equation.DSMT4">
                  <p:embed/>
                </p:oleObj>
              </mc:Choice>
              <mc:Fallback>
                <p:oleObj name="Equation" r:id="rId3" imgW="1905000" imgH="3429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905000"/>
                        <a:ext cx="4630738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2"/>
          <p:cNvGraphicFramePr>
            <a:graphicFrameLocks noChangeAspect="1"/>
          </p:cNvGraphicFramePr>
          <p:nvPr/>
        </p:nvGraphicFramePr>
        <p:xfrm>
          <a:off x="1524000" y="3276600"/>
          <a:ext cx="4675188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5" imgW="2400300" imgH="457200" progId="Equation.DSMT4">
                  <p:embed/>
                </p:oleObj>
              </mc:Choice>
              <mc:Fallback>
                <p:oleObj name="Equation" r:id="rId5" imgW="240030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276600"/>
                        <a:ext cx="4675188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3"/>
          <p:cNvGraphicFramePr>
            <a:graphicFrameLocks noChangeAspect="1"/>
          </p:cNvGraphicFramePr>
          <p:nvPr/>
        </p:nvGraphicFramePr>
        <p:xfrm>
          <a:off x="1606550" y="4705350"/>
          <a:ext cx="4008438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7" imgW="1854200" imgH="431800" progId="Equation.DSMT4">
                  <p:embed/>
                </p:oleObj>
              </mc:Choice>
              <mc:Fallback>
                <p:oleObj name="Equation" r:id="rId7" imgW="1854200" imgH="431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550" y="4705350"/>
                        <a:ext cx="4008438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Box 4"/>
          <p:cNvSpPr txBox="1">
            <a:spLocks noChangeArrowheads="1"/>
          </p:cNvSpPr>
          <p:nvPr/>
        </p:nvSpPr>
        <p:spPr bwMode="auto">
          <a:xfrm>
            <a:off x="1961356" y="685800"/>
            <a:ext cx="3298825" cy="46196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2400" dirty="0"/>
              <a:t>Πρόβλημα της κοινωνίας</a:t>
            </a:r>
          </a:p>
        </p:txBody>
      </p:sp>
      <p:sp>
        <p:nvSpPr>
          <p:cNvPr id="4103" name="TextBox 6"/>
          <p:cNvSpPr txBox="1">
            <a:spLocks noChangeArrowheads="1"/>
          </p:cNvSpPr>
          <p:nvPr/>
        </p:nvSpPr>
        <p:spPr bwMode="auto">
          <a:xfrm>
            <a:off x="6400800" y="4876800"/>
            <a:ext cx="544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2400"/>
              <a:t>(1)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1566068" y="713581"/>
            <a:ext cx="5139532" cy="8302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2400" dirty="0"/>
              <a:t>Πρόβλημα των παραγωγών</a:t>
            </a:r>
          </a:p>
          <a:p>
            <a:pPr>
              <a:spcBef>
                <a:spcPct val="0"/>
              </a:spcBef>
              <a:buFontTx/>
              <a:buNone/>
            </a:pPr>
            <a:endParaRPr lang="el-GR" altLang="el-GR" sz="2400" dirty="0"/>
          </a:p>
        </p:txBody>
      </p:sp>
      <p:graphicFrame>
        <p:nvGraphicFramePr>
          <p:cNvPr id="5123" name="Object 2"/>
          <p:cNvGraphicFramePr>
            <a:graphicFrameLocks noChangeAspect="1"/>
          </p:cNvGraphicFramePr>
          <p:nvPr/>
        </p:nvGraphicFramePr>
        <p:xfrm>
          <a:off x="1120775" y="1752600"/>
          <a:ext cx="28575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tion" r:id="rId3" imgW="1396394" imgH="253890" progId="Equation.DSMT4">
                  <p:embed/>
                </p:oleObj>
              </mc:Choice>
              <mc:Fallback>
                <p:oleObj name="Equation" r:id="rId3" imgW="1396394" imgH="25389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775" y="1752600"/>
                        <a:ext cx="2857500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Right Arrow 3"/>
          <p:cNvSpPr>
            <a:spLocks noChangeArrowheads="1"/>
          </p:cNvSpPr>
          <p:nvPr/>
        </p:nvSpPr>
        <p:spPr bwMode="auto">
          <a:xfrm>
            <a:off x="4267200" y="1768475"/>
            <a:ext cx="12192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graphicFrame>
        <p:nvGraphicFramePr>
          <p:cNvPr id="5125" name="Object 4"/>
          <p:cNvGraphicFramePr>
            <a:graphicFrameLocks noChangeAspect="1"/>
          </p:cNvGraphicFramePr>
          <p:nvPr/>
        </p:nvGraphicFramePr>
        <p:xfrm>
          <a:off x="5800725" y="1592263"/>
          <a:ext cx="2205038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tion" r:id="rId5" imgW="1231366" imgH="431613" progId="Equation.DSMT4">
                  <p:embed/>
                </p:oleObj>
              </mc:Choice>
              <mc:Fallback>
                <p:oleObj name="Equation" r:id="rId5" imgW="1231366" imgH="431613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0725" y="1592263"/>
                        <a:ext cx="2205038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8320088" y="1727200"/>
            <a:ext cx="542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2400"/>
              <a:t>(2)</a:t>
            </a:r>
            <a:endParaRPr lang="el-GR" altLang="el-GR" sz="2400"/>
          </a:p>
        </p:txBody>
      </p:sp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1254125" y="3200400"/>
            <a:ext cx="129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2400"/>
              <a:t>(1) &amp; (2)</a:t>
            </a:r>
            <a:endParaRPr lang="el-GR" altLang="el-GR" sz="2400"/>
          </a:p>
        </p:txBody>
      </p:sp>
      <p:sp>
        <p:nvSpPr>
          <p:cNvPr id="5128" name="Right Arrow 7"/>
          <p:cNvSpPr>
            <a:spLocks noChangeArrowheads="1"/>
          </p:cNvSpPr>
          <p:nvPr/>
        </p:nvSpPr>
        <p:spPr bwMode="auto">
          <a:xfrm>
            <a:off x="2819400" y="3241675"/>
            <a:ext cx="1066800" cy="379413"/>
          </a:xfrm>
          <a:prstGeom prst="rightArrow">
            <a:avLst>
              <a:gd name="adj1" fmla="val 50000"/>
              <a:gd name="adj2" fmla="val 49921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graphicFrame>
        <p:nvGraphicFramePr>
          <p:cNvPr id="5129" name="Object 8"/>
          <p:cNvGraphicFramePr>
            <a:graphicFrameLocks noChangeAspect="1"/>
          </p:cNvGraphicFramePr>
          <p:nvPr/>
        </p:nvGraphicFramePr>
        <p:xfrm>
          <a:off x="4724400" y="3048000"/>
          <a:ext cx="1289050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Equation" r:id="rId7" imgW="393529" imgH="228501" progId="Equation.DSMT4">
                  <p:embed/>
                </p:oleObj>
              </mc:Choice>
              <mc:Fallback>
                <p:oleObj name="Equation" r:id="rId7" imgW="393529" imgH="228501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048000"/>
                        <a:ext cx="1289050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0" name="TextBox 23"/>
          <p:cNvSpPr txBox="1">
            <a:spLocks noChangeArrowheads="1"/>
          </p:cNvSpPr>
          <p:nvPr/>
        </p:nvSpPr>
        <p:spPr bwMode="auto">
          <a:xfrm>
            <a:off x="1347787" y="4694238"/>
            <a:ext cx="72437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2400" dirty="0"/>
              <a:t>Η σκιώδης τιμή   του περιβαλλοντικού περιορισμού ισούται με τον φόρο επί των ρύπων</a:t>
            </a:r>
            <a:r>
              <a:rPr lang="en-US" altLang="el-GR" sz="2400" dirty="0"/>
              <a:t>(</a:t>
            </a:r>
            <a:r>
              <a:rPr lang="el-GR" altLang="el-GR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φόρο αποτελεσματικότητας κόστους</a:t>
            </a:r>
            <a:r>
              <a:rPr lang="en-US" altLang="el-GR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)</a:t>
            </a:r>
            <a:r>
              <a:rPr lang="el-GR" altLang="el-GR" sz="2400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- Θέση αριθμού διαφάνειας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BE2C1A-9417-4B4C-B824-A3F213711E3B}" type="slidenum">
              <a:rPr kumimoji="0" lang="el-GR" altLang="el-G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l-GR" altLang="el-GR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484313"/>
            <a:ext cx="5113338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116013" y="549275"/>
            <a:ext cx="6840537" cy="4895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l-GR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124075" y="5876925"/>
            <a:ext cx="544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sz="20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Ο φόρος αποτελεσματικότητας κόστους</a:t>
            </a:r>
            <a:r>
              <a:rPr lang="en-GB" altLang="el-GR" sz="240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" name="Right Triangle 6"/>
          <p:cNvSpPr/>
          <p:nvPr/>
        </p:nvSpPr>
        <p:spPr>
          <a:xfrm>
            <a:off x="4799013" y="3526314"/>
            <a:ext cx="1728788" cy="1079500"/>
          </a:xfrm>
          <a:prstGeom prst="rtTriangle">
            <a:avLst/>
          </a:prstGeom>
          <a:solidFill>
            <a:srgbClr val="FF000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619375" y="2152650"/>
            <a:ext cx="2171700" cy="2486025"/>
          </a:xfrm>
          <a:custGeom>
            <a:avLst/>
            <a:gdLst>
              <a:gd name="connsiteX0" fmla="*/ 2152650 w 2171700"/>
              <a:gd name="connsiteY0" fmla="*/ 2457450 h 2486025"/>
              <a:gd name="connsiteX1" fmla="*/ 2171700 w 2171700"/>
              <a:gd name="connsiteY1" fmla="*/ 1381125 h 2486025"/>
              <a:gd name="connsiteX2" fmla="*/ 19050 w 2171700"/>
              <a:gd name="connsiteY2" fmla="*/ 0 h 2486025"/>
              <a:gd name="connsiteX3" fmla="*/ 0 w 2171700"/>
              <a:gd name="connsiteY3" fmla="*/ 2486025 h 2486025"/>
              <a:gd name="connsiteX4" fmla="*/ 2152650 w 2171700"/>
              <a:gd name="connsiteY4" fmla="*/ 2457450 h 2486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1700" h="2486025">
                <a:moveTo>
                  <a:pt x="2152650" y="2457450"/>
                </a:moveTo>
                <a:lnTo>
                  <a:pt x="2171700" y="1381125"/>
                </a:lnTo>
                <a:lnTo>
                  <a:pt x="19050" y="0"/>
                </a:lnTo>
                <a:lnTo>
                  <a:pt x="0" y="2486025"/>
                </a:lnTo>
                <a:lnTo>
                  <a:pt x="2152650" y="2457450"/>
                </a:lnTo>
                <a:close/>
              </a:path>
            </a:pathLst>
          </a:cu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>
            <a:stCxn id="8" idx="1"/>
          </p:cNvCxnSpPr>
          <p:nvPr/>
        </p:nvCxnSpPr>
        <p:spPr>
          <a:xfrm flipH="1">
            <a:off x="2627313" y="3533775"/>
            <a:ext cx="2163762" cy="39688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dash"/>
          </a:ln>
          <a:effectLst/>
        </p:spPr>
      </p:cxnSp>
      <p:cxnSp>
        <p:nvCxnSpPr>
          <p:cNvPr id="10" name="Straight Arrow Connector 9"/>
          <p:cNvCxnSpPr/>
          <p:nvPr/>
        </p:nvCxnSpPr>
        <p:spPr>
          <a:xfrm flipH="1">
            <a:off x="3563938" y="2492375"/>
            <a:ext cx="71437" cy="1728788"/>
          </a:xfrm>
          <a:prstGeom prst="straightConnector1">
            <a:avLst/>
          </a:prstGeom>
          <a:noFill/>
          <a:ln w="25400" cap="flat" cmpd="sng" algn="ctr">
            <a:solidFill>
              <a:srgbClr val="92D050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1" name="Straight Arrow Connector 10"/>
          <p:cNvCxnSpPr/>
          <p:nvPr/>
        </p:nvCxnSpPr>
        <p:spPr>
          <a:xfrm>
            <a:off x="4067175" y="2492375"/>
            <a:ext cx="1368425" cy="1944688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397504108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90</TotalTime>
  <Words>124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Wisp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 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Χωρίς τίτλο διαφάνειας</dc:title>
  <dc:creator>Thanasis</dc:creator>
  <cp:lastModifiedBy>Thanasis</cp:lastModifiedBy>
  <cp:revision>19</cp:revision>
  <dcterms:created xsi:type="dcterms:W3CDTF">2002-05-15T13:07:32Z</dcterms:created>
  <dcterms:modified xsi:type="dcterms:W3CDTF">2023-11-20T09:28:49Z</dcterms:modified>
</cp:coreProperties>
</file>