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80" r:id="rId2"/>
    <p:sldId id="258" r:id="rId3"/>
    <p:sldId id="259" r:id="rId4"/>
    <p:sldId id="28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4" r:id="rId19"/>
    <p:sldId id="286" r:id="rId20"/>
    <p:sldId id="285" r:id="rId21"/>
    <p:sldId id="273" r:id="rId22"/>
    <p:sldId id="279" r:id="rId23"/>
    <p:sldId id="274" r:id="rId24"/>
    <p:sldId id="275" r:id="rId25"/>
    <p:sldId id="276" r:id="rId26"/>
    <p:sldId id="278" r:id="rId27"/>
    <p:sldId id="277" r:id="rId28"/>
    <p:sldId id="288" r:id="rId29"/>
    <p:sldId id="282" r:id="rId30"/>
    <p:sldId id="283" r:id="rId31"/>
    <p:sldId id="281" r:id="rId32"/>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dent" initials="S" lastIdx="1" clrIdx="0">
    <p:extLst>
      <p:ext uri="{19B8F6BF-5375-455C-9EA6-DF929625EA0E}">
        <p15:presenceInfo xmlns:p15="http://schemas.microsoft.com/office/powerpoint/2012/main" userId="Stud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40963"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0FE2E17-22F7-408A-B74E-F94C037A0117}" type="datetimeFigureOut">
              <a:rPr lang="el-GR"/>
              <a:pPr>
                <a:defRPr/>
              </a:pPr>
              <a:t>16/12/2024</a:t>
            </a:fld>
            <a:endParaRPr lang="el-GR"/>
          </a:p>
        </p:txBody>
      </p:sp>
      <p:sp>
        <p:nvSpPr>
          <p:cNvPr id="40964"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40965"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36B35D3-7102-4311-8537-499F549E8838}" type="slidenum">
              <a:rPr lang="el-GR"/>
              <a:pPr>
                <a:defRP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l-GR"/>
          </a:p>
        </p:txBody>
      </p:sp>
      <p:sp>
        <p:nvSpPr>
          <p:cNvPr id="28675"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19CEADA-4246-42D1-8551-0F572A837693}" type="datetimeFigureOut">
              <a:rPr lang="el-GR"/>
              <a:pPr>
                <a:defRPr/>
              </a:pPr>
              <a:t>16/12/2024</a:t>
            </a:fld>
            <a:endParaRPr lang="el-GR"/>
          </a:p>
        </p:txBody>
      </p:sp>
      <p:sp>
        <p:nvSpPr>
          <p:cNvPr id="13316"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2867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l-GR"/>
          </a:p>
        </p:txBody>
      </p:sp>
      <p:sp>
        <p:nvSpPr>
          <p:cNvPr id="28679"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91F0148-C5A1-4B90-B9A9-7A583FF624A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54450" y="9440863"/>
            <a:ext cx="2949575" cy="496887"/>
          </a:xfrm>
          <a:prstGeom prst="rect">
            <a:avLst/>
          </a:prstGeom>
          <a:noFill/>
          <a:ln w="9525">
            <a:noFill/>
            <a:round/>
            <a:headEnd/>
            <a:tailEnd/>
          </a:ln>
        </p:spPr>
        <p:txBody>
          <a:bodyPr lIns="90000" tIns="46800" rIns="90000" bIns="46800" anchor="b"/>
          <a:lstStyle/>
          <a:p>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FC02CA4-C880-4DC3-9BBA-28908A672EF7}" type="slidenum">
              <a:rPr lang="en-GB" sz="1200">
                <a:solidFill>
                  <a:srgbClr val="000000"/>
                </a:solidFill>
                <a:cs typeface="Lucida Sans Unicode" pitchFamily="34" charset="0"/>
              </a:rPr>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GB" sz="1200">
              <a:solidFill>
                <a:srgbClr val="000000"/>
              </a:solidFill>
              <a:cs typeface="Lucida Sans Unicode" pitchFamily="34" charset="0"/>
            </a:endParaRPr>
          </a:p>
        </p:txBody>
      </p:sp>
      <p:sp>
        <p:nvSpPr>
          <p:cNvPr id="17411" name="Text Box 3"/>
          <p:cNvSpPr txBox="1">
            <a:spLocks noChangeArrowheads="1"/>
          </p:cNvSpPr>
          <p:nvPr/>
        </p:nvSpPr>
        <p:spPr bwMode="auto">
          <a:xfrm>
            <a:off x="0" y="9440863"/>
            <a:ext cx="2949575" cy="496887"/>
          </a:xfrm>
          <a:prstGeom prst="rect">
            <a:avLst/>
          </a:prstGeom>
          <a:noFill/>
          <a:ln w="9525">
            <a:noFill/>
            <a:round/>
            <a:headEnd/>
            <a:tailEnd/>
          </a:ln>
        </p:spPr>
        <p:txBody>
          <a:bodyPr lIns="90000" tIns="46800" rIns="90000" bIns="46800" anchor="b"/>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Lucida Sans Unicode" pitchFamily="34" charset="0"/>
            </a:endParaRPr>
          </a:p>
        </p:txBody>
      </p:sp>
      <p:sp>
        <p:nvSpPr>
          <p:cNvPr id="17412" name="Text Box 4"/>
          <p:cNvSpPr txBox="1">
            <a:spLocks noChangeArrowheads="1"/>
          </p:cNvSpPr>
          <p:nvPr/>
        </p:nvSpPr>
        <p:spPr bwMode="auto">
          <a:xfrm>
            <a:off x="0" y="0"/>
            <a:ext cx="2949575" cy="496888"/>
          </a:xfrm>
          <a:prstGeom prst="rect">
            <a:avLst/>
          </a:prstGeom>
          <a:noFill/>
          <a:ln w="9525">
            <a:noFill/>
            <a:round/>
            <a:headEnd/>
            <a:tailEnd/>
          </a:ln>
        </p:spPr>
        <p:txBody>
          <a:bodyPr lIns="90000" tIns="46800" rIns="90000" bIns="46800"/>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Lucida Sans Unicode" pitchFamily="34" charset="0"/>
            </a:endParaRPr>
          </a:p>
        </p:txBody>
      </p:sp>
      <p:sp>
        <p:nvSpPr>
          <p:cNvPr id="17413" name="Text Box 5"/>
          <p:cNvSpPr txBox="1">
            <a:spLocks noChangeArrowheads="1"/>
          </p:cNvSpPr>
          <p:nvPr/>
        </p:nvSpPr>
        <p:spPr bwMode="auto">
          <a:xfrm>
            <a:off x="3854450" y="0"/>
            <a:ext cx="2949575" cy="496888"/>
          </a:xfrm>
          <a:prstGeom prst="rect">
            <a:avLst/>
          </a:prstGeom>
          <a:noFill/>
          <a:ln w="9525">
            <a:noFill/>
            <a:round/>
            <a:headEnd/>
            <a:tailEnd/>
          </a:ln>
        </p:spPr>
        <p:txBody>
          <a:bodyPr lIns="90000" tIns="46800" rIns="90000" bIns="46800"/>
          <a:lstStyle/>
          <a:p>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4B523AB-159B-4455-8DAC-082E233FA751}" type="datetime1">
              <a:rPr lang="en-GB" sz="1200">
                <a:solidFill>
                  <a:srgbClr val="000000"/>
                </a:solidFill>
                <a:cs typeface="Lucida Sans Unicode" pitchFamily="34" charset="0"/>
              </a:rPr>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16/12/2024</a:t>
            </a:fld>
            <a:endParaRPr lang="en-GB" sz="1200">
              <a:solidFill>
                <a:srgbClr val="000000"/>
              </a:solidFill>
              <a:cs typeface="Lucida Sans Unicode" pitchFamily="34" charset="0"/>
            </a:endParaRPr>
          </a:p>
        </p:txBody>
      </p:sp>
      <p:sp>
        <p:nvSpPr>
          <p:cNvPr id="17414" name="Text Box 6"/>
          <p:cNvSpPr txBox="1">
            <a:spLocks noChangeArrowheads="1"/>
          </p:cNvSpPr>
          <p:nvPr/>
        </p:nvSpPr>
        <p:spPr bwMode="auto">
          <a:xfrm>
            <a:off x="1135063" y="746125"/>
            <a:ext cx="4537075" cy="3725863"/>
          </a:xfrm>
          <a:prstGeom prst="rect">
            <a:avLst/>
          </a:prstGeom>
          <a:solidFill>
            <a:srgbClr val="FFFFFF"/>
          </a:solidFill>
          <a:ln w="9360">
            <a:solidFill>
              <a:srgbClr val="000000"/>
            </a:solidFill>
            <a:miter lim="800000"/>
            <a:headEnd/>
            <a:tailEnd/>
          </a:ln>
        </p:spPr>
        <p:txBody>
          <a:bodyPr wrap="none" anchor="ctr"/>
          <a:lstStyle/>
          <a:p>
            <a:endParaRPr lang="el-GR"/>
          </a:p>
        </p:txBody>
      </p:sp>
      <p:sp>
        <p:nvSpPr>
          <p:cNvPr id="17415" name="Rectangle 7"/>
          <p:cNvSpPr>
            <a:spLocks noGrp="1" noChangeArrowheads="1"/>
          </p:cNvSpPr>
          <p:nvPr>
            <p:ph type="body"/>
          </p:nvPr>
        </p:nvSpPr>
        <p:spPr>
          <a:xfrm>
            <a:off x="681038" y="4721225"/>
            <a:ext cx="5427662" cy="4471988"/>
          </a:xfrm>
          <a:noFill/>
          <a:ln/>
        </p:spPr>
        <p:txBody>
          <a:bodyPr wrap="none" anchor="ctr"/>
          <a:lstStyle/>
          <a:p>
            <a:pPr eaLnBrk="1" hangingPunct="1"/>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54450" y="9440863"/>
            <a:ext cx="2949575" cy="496887"/>
          </a:xfrm>
          <a:prstGeom prst="rect">
            <a:avLst/>
          </a:prstGeom>
          <a:noFill/>
          <a:ln w="9525">
            <a:noFill/>
            <a:round/>
            <a:headEnd/>
            <a:tailEnd/>
          </a:ln>
        </p:spPr>
        <p:txBody>
          <a:bodyPr lIns="90000" tIns="46800" rIns="90000" bIns="46800" anchor="b"/>
          <a:lstStyle/>
          <a:p>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FD6C0E6-45BA-40A7-903A-EC7A32914F66}" type="slidenum">
              <a:rPr lang="en-GB" sz="1200">
                <a:solidFill>
                  <a:srgbClr val="000000"/>
                </a:solidFill>
                <a:cs typeface="Lucida Sans Unicode" pitchFamily="34" charset="0"/>
              </a:rPr>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GB" sz="1200">
              <a:solidFill>
                <a:srgbClr val="000000"/>
              </a:solidFill>
              <a:cs typeface="Lucida Sans Unicode" pitchFamily="34" charset="0"/>
            </a:endParaRPr>
          </a:p>
        </p:txBody>
      </p:sp>
      <p:sp>
        <p:nvSpPr>
          <p:cNvPr id="19459" name="Text Box 3"/>
          <p:cNvSpPr txBox="1">
            <a:spLocks noChangeArrowheads="1"/>
          </p:cNvSpPr>
          <p:nvPr/>
        </p:nvSpPr>
        <p:spPr bwMode="auto">
          <a:xfrm>
            <a:off x="0" y="9440863"/>
            <a:ext cx="2949575" cy="496887"/>
          </a:xfrm>
          <a:prstGeom prst="rect">
            <a:avLst/>
          </a:prstGeom>
          <a:noFill/>
          <a:ln w="9525">
            <a:noFill/>
            <a:round/>
            <a:headEnd/>
            <a:tailEnd/>
          </a:ln>
        </p:spPr>
        <p:txBody>
          <a:bodyPr lIns="90000" tIns="46800" rIns="90000" bIns="46800" anchor="b"/>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Lucida Sans Unicode" pitchFamily="34" charset="0"/>
            </a:endParaRPr>
          </a:p>
        </p:txBody>
      </p:sp>
      <p:sp>
        <p:nvSpPr>
          <p:cNvPr id="19460" name="Text Box 4"/>
          <p:cNvSpPr txBox="1">
            <a:spLocks noChangeArrowheads="1"/>
          </p:cNvSpPr>
          <p:nvPr/>
        </p:nvSpPr>
        <p:spPr bwMode="auto">
          <a:xfrm>
            <a:off x="0" y="0"/>
            <a:ext cx="2949575" cy="496888"/>
          </a:xfrm>
          <a:prstGeom prst="rect">
            <a:avLst/>
          </a:prstGeom>
          <a:noFill/>
          <a:ln w="9525">
            <a:noFill/>
            <a:round/>
            <a:headEnd/>
            <a:tailEnd/>
          </a:ln>
        </p:spPr>
        <p:txBody>
          <a:bodyPr lIns="90000" tIns="46800" rIns="90000" bIns="46800"/>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cs typeface="Lucida Sans Unicode" pitchFamily="34" charset="0"/>
            </a:endParaRPr>
          </a:p>
        </p:txBody>
      </p:sp>
      <p:sp>
        <p:nvSpPr>
          <p:cNvPr id="19461" name="Text Box 5"/>
          <p:cNvSpPr txBox="1">
            <a:spLocks noChangeArrowheads="1"/>
          </p:cNvSpPr>
          <p:nvPr/>
        </p:nvSpPr>
        <p:spPr bwMode="auto">
          <a:xfrm>
            <a:off x="3854450" y="0"/>
            <a:ext cx="2949575" cy="496888"/>
          </a:xfrm>
          <a:prstGeom prst="rect">
            <a:avLst/>
          </a:prstGeom>
          <a:noFill/>
          <a:ln w="9525">
            <a:noFill/>
            <a:round/>
            <a:headEnd/>
            <a:tailEnd/>
          </a:ln>
        </p:spPr>
        <p:txBody>
          <a:bodyPr lIns="90000" tIns="46800" rIns="90000" bIns="46800"/>
          <a:lstStyle/>
          <a:p>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EF6CDC0-81F7-451A-BD7F-A9FAD2F5ED76}" type="datetime1">
              <a:rPr lang="en-GB" sz="1200">
                <a:solidFill>
                  <a:srgbClr val="000000"/>
                </a:solidFill>
                <a:cs typeface="Lucida Sans Unicode" pitchFamily="34" charset="0"/>
              </a:rPr>
              <a:pPr algn="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16/12/2024</a:t>
            </a:fld>
            <a:endParaRPr lang="en-GB" sz="1200">
              <a:solidFill>
                <a:srgbClr val="000000"/>
              </a:solidFill>
              <a:cs typeface="Lucida Sans Unicode" pitchFamily="34" charset="0"/>
            </a:endParaRPr>
          </a:p>
        </p:txBody>
      </p:sp>
      <p:sp>
        <p:nvSpPr>
          <p:cNvPr id="19462" name="Text Box 6"/>
          <p:cNvSpPr txBox="1">
            <a:spLocks noChangeArrowheads="1"/>
          </p:cNvSpPr>
          <p:nvPr/>
        </p:nvSpPr>
        <p:spPr bwMode="auto">
          <a:xfrm>
            <a:off x="1135063" y="746125"/>
            <a:ext cx="4537075" cy="3725863"/>
          </a:xfrm>
          <a:prstGeom prst="rect">
            <a:avLst/>
          </a:prstGeom>
          <a:solidFill>
            <a:srgbClr val="FFFFFF"/>
          </a:solidFill>
          <a:ln w="9360">
            <a:solidFill>
              <a:srgbClr val="000000"/>
            </a:solidFill>
            <a:miter lim="800000"/>
            <a:headEnd/>
            <a:tailEnd/>
          </a:ln>
        </p:spPr>
        <p:txBody>
          <a:bodyPr wrap="none" anchor="ctr"/>
          <a:lstStyle/>
          <a:p>
            <a:endParaRPr lang="el-GR"/>
          </a:p>
        </p:txBody>
      </p:sp>
      <p:sp>
        <p:nvSpPr>
          <p:cNvPr id="19463" name="Rectangle 7"/>
          <p:cNvSpPr>
            <a:spLocks noGrp="1" noChangeArrowheads="1"/>
          </p:cNvSpPr>
          <p:nvPr>
            <p:ph type="body"/>
          </p:nvPr>
        </p:nvSpPr>
        <p:spPr>
          <a:xfrm>
            <a:off x="681038" y="4721225"/>
            <a:ext cx="5427662" cy="4471988"/>
          </a:xfrm>
          <a:noFill/>
          <a:ln/>
        </p:spPr>
        <p:txBody>
          <a:bodyPr wrap="none" anchor="ctr"/>
          <a:lstStyle/>
          <a:p>
            <a:pPr eaLnBrk="1" hangingPunct="1"/>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83ABC9E-B623-4328-876D-840DB68AE443}" type="datetimeFigureOut">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BD4756-025D-4D69-B83B-AD286CCB13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F135A4-3E0E-4788-94B6-1D391BF53553}" type="datetimeFigureOut">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9990B-393F-494B-80E8-8E5025EB5F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16300-20F4-4E89-8619-820411168FAC}" type="datetimeFigureOut">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7CF3F9-8FFA-483F-BE85-AC1323BDB4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671DB7-C377-4AC8-BCA4-ABB9CB9C1773}" type="datetimeFigureOut">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4541B3-3E8A-49AA-9020-C849853ED4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0F16CF8-5143-4509-90B6-FEADA1CAB0A4}" type="datetimeFigureOut">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A102EC-81ED-46BF-92DD-77DBD45D2D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D736CD-E17A-410E-9254-80AE2938B8CE}" type="datetimeFigureOut">
              <a:rPr lang="en-US"/>
              <a:pPr>
                <a:defRPr/>
              </a:pPr>
              <a:t>12/16/2024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278B32-0003-41DC-9AA3-9D008AAEB6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0DF9BF1-C09C-4F85-88E8-C9450EF42E0E}" type="datetimeFigureOut">
              <a:rPr lang="en-US"/>
              <a:pPr>
                <a:defRPr/>
              </a:pPr>
              <a:t>12/16/2024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893EDA-BEA7-4221-AE1A-C8D7FDE37B5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1926240-DA5D-4AAC-8143-0DE8C203834C}" type="datetimeFigureOut">
              <a:rPr lang="en-US"/>
              <a:pPr>
                <a:defRPr/>
              </a:pPr>
              <a:t>12/16/2024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96EB1C-1922-4F9A-B006-B9261CB039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02FECB-F812-4994-8589-2B0EB3408DB3}" type="datetimeFigureOut">
              <a:rPr lang="en-US"/>
              <a:pPr>
                <a:defRPr/>
              </a:pPr>
              <a:t>12/16/2024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E4D1C9-DBC2-4D90-A105-3B6F833B75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B5DE84-571A-4F5B-BE55-A92D37B5A40D}" type="datetimeFigureOut">
              <a:rPr lang="en-US"/>
              <a:pPr>
                <a:defRPr/>
              </a:pPr>
              <a:t>12/16/2024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DC4D23-F3F1-4E68-B4B5-FD637C7B62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BC9626-7660-4901-9C40-8253F18054CD}" type="datetimeFigureOut">
              <a:rPr lang="en-US"/>
              <a:pPr>
                <a:defRPr/>
              </a:pPr>
              <a:t>12/16/2024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2C41E7-9AE5-4B2F-9E80-4AD7B07F08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75CF0EC-724F-4CBB-82C1-8288667C58EA}" type="datetimeFigureOut">
              <a:rPr lang="en-US"/>
              <a:pPr>
                <a:defRPr/>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2C7DFC4-0CCF-4A44-9D77-8F86504FB2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factsheets.okstate.edu/documents/ansi-3150-crossbreeding-beef-cattle-i/" TargetMode="External"/><Relationship Id="rId2" Type="http://schemas.openxmlformats.org/officeDocument/2006/relationships/hyperlink" Target="https://extension2.missouri.edu/g2040" TargetMode="External"/><Relationship Id="rId1" Type="http://schemas.openxmlformats.org/officeDocument/2006/relationships/slideLayout" Target="../slideLayouts/slideLayout7.xml"/><Relationship Id="rId4" Type="http://schemas.openxmlformats.org/officeDocument/2006/relationships/hyperlink" Target="https://www.grass-fed-solutions.com/crossbreeding.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idx="4294967295"/>
          </p:nvPr>
        </p:nvSpPr>
        <p:spPr>
          <a:xfrm>
            <a:off x="685800" y="2130425"/>
            <a:ext cx="7772400" cy="1470025"/>
          </a:xfrm>
        </p:spPr>
        <p:txBody>
          <a:bodyPr/>
          <a:lstStyle/>
          <a:p>
            <a:pPr eaLnBrk="1" hangingPunct="1"/>
            <a:r>
              <a:rPr lang="el-GR" dirty="0">
                <a:latin typeface="+mn-lt"/>
              </a:rPr>
              <a:t>Διασταύρωση</a:t>
            </a:r>
          </a:p>
        </p:txBody>
      </p:sp>
      <p:sp>
        <p:nvSpPr>
          <p:cNvPr id="15362" name="Rectangle 3"/>
          <p:cNvSpPr>
            <a:spLocks noGrp="1"/>
          </p:cNvSpPr>
          <p:nvPr>
            <p:ph type="subTitle" idx="4294967295"/>
          </p:nvPr>
        </p:nvSpPr>
        <p:spPr>
          <a:xfrm>
            <a:off x="1371600" y="5517232"/>
            <a:ext cx="6400800" cy="1054968"/>
          </a:xfrm>
        </p:spPr>
        <p:txBody>
          <a:bodyPr/>
          <a:lstStyle/>
          <a:p>
            <a:pPr marL="0" indent="0" algn="ctr" eaLnBrk="1" hangingPunct="1">
              <a:buFont typeface="Arial" charset="0"/>
              <a:buNone/>
            </a:pPr>
            <a:r>
              <a:rPr lang="el-GR" dirty="0"/>
              <a:t>Εργαστήριο Γενικής &amp; Ειδικής Ζωοτεχνίας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468313" y="0"/>
            <a:ext cx="8218487" cy="866775"/>
          </a:xfrm>
        </p:spPr>
        <p:txBody>
          <a:bodyPr/>
          <a:lstStyle/>
          <a:p>
            <a:pPr eaLnBrk="1" hangingPunct="1"/>
            <a:r>
              <a:rPr lang="el-GR" sz="2800" i="1" dirty="0">
                <a:latin typeface="+mn-lt"/>
              </a:rPr>
              <a:t>Διασταύρωση συνδυασμού</a:t>
            </a:r>
          </a:p>
        </p:txBody>
      </p:sp>
      <p:sp>
        <p:nvSpPr>
          <p:cNvPr id="25602" name="Rectangle 3"/>
          <p:cNvSpPr>
            <a:spLocks noGrp="1" noChangeArrowheads="1"/>
          </p:cNvSpPr>
          <p:nvPr>
            <p:ph type="body" idx="4294967295"/>
          </p:nvPr>
        </p:nvSpPr>
        <p:spPr>
          <a:xfrm>
            <a:off x="468313" y="981075"/>
            <a:ext cx="8280400" cy="1079500"/>
          </a:xfrm>
        </p:spPr>
        <p:txBody>
          <a:bodyPr/>
          <a:lstStyle/>
          <a:p>
            <a:pPr eaLnBrk="1" hangingPunct="1">
              <a:buFont typeface="Arial" charset="0"/>
              <a:buNone/>
            </a:pPr>
            <a:r>
              <a:rPr lang="el-GR" sz="2000" dirty="0"/>
              <a:t>Παράδειγμα:</a:t>
            </a:r>
            <a:r>
              <a:rPr lang="el-GR" sz="2200" dirty="0"/>
              <a:t> </a:t>
            </a:r>
          </a:p>
          <a:p>
            <a:pPr eaLnBrk="1" hangingPunct="1">
              <a:buFont typeface="Arial" charset="0"/>
              <a:buNone/>
            </a:pPr>
            <a:r>
              <a:rPr lang="el-GR" sz="1800" dirty="0"/>
              <a:t>Σχέδιο συζεύξεων για τη δημιουργία ενός συνθετικού πληθυσμού προβάτων  25% Χίου, 50% Ηπείρου και 25% Άρτας (Εργαστήριο Ζωοτεχνίας)</a:t>
            </a:r>
          </a:p>
        </p:txBody>
      </p:sp>
      <p:pic>
        <p:nvPicPr>
          <p:cNvPr id="25603" name="Picture 5" descr="διασταύρωση συνδυασμού"/>
          <p:cNvPicPr>
            <a:picLocks noChangeAspect="1" noChangeArrowheads="1"/>
          </p:cNvPicPr>
          <p:nvPr/>
        </p:nvPicPr>
        <p:blipFill>
          <a:blip r:embed="rId2"/>
          <a:srcRect/>
          <a:stretch>
            <a:fillRect/>
          </a:stretch>
        </p:blipFill>
        <p:spPr bwMode="auto">
          <a:xfrm>
            <a:off x="494000" y="2149476"/>
            <a:ext cx="4606925" cy="4392612"/>
          </a:xfrm>
          <a:prstGeom prst="rect">
            <a:avLst/>
          </a:prstGeom>
          <a:noFill/>
          <a:ln w="9525">
            <a:solidFill>
              <a:schemeClr val="bg2"/>
            </a:solidFill>
            <a:miter lim="800000"/>
            <a:headEnd/>
            <a:tailEnd/>
          </a:ln>
        </p:spPr>
      </p:pic>
      <p:pic>
        <p:nvPicPr>
          <p:cNvPr id="5" name="Picture 10" descr="G:\Animals\πρόβατα\sheep images _μικρή ανάλυση\Νεα φυλήIMG_2694.gif"/>
          <p:cNvPicPr>
            <a:picLocks noChangeAspect="1" noChangeArrowheads="1"/>
          </p:cNvPicPr>
          <p:nvPr/>
        </p:nvPicPr>
        <p:blipFill>
          <a:blip r:embed="rId3"/>
          <a:srcRect/>
          <a:stretch>
            <a:fillRect/>
          </a:stretch>
        </p:blipFill>
        <p:spPr bwMode="auto">
          <a:xfrm>
            <a:off x="5220072" y="3789363"/>
            <a:ext cx="3673475" cy="2752725"/>
          </a:xfrm>
          <a:prstGeom prst="rect">
            <a:avLst/>
          </a:prstGeom>
          <a:noFill/>
          <a:effectLst>
            <a:outerShdw blurRad="304800" dist="38100" dir="2700000" sx="106000" sy="106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pPr eaLnBrk="1" hangingPunct="1"/>
            <a:r>
              <a:rPr lang="el-GR" sz="2800" i="1" dirty="0">
                <a:latin typeface="+mn-lt"/>
              </a:rPr>
              <a:t>Διασταύρωση εκτοπισμού</a:t>
            </a:r>
            <a:r>
              <a:rPr lang="en-US" sz="2800" i="1" dirty="0">
                <a:latin typeface="+mn-lt"/>
              </a:rPr>
              <a:t> – </a:t>
            </a:r>
            <a:r>
              <a:rPr lang="el-GR" sz="2800" i="1" dirty="0" err="1">
                <a:latin typeface="+mn-lt"/>
              </a:rPr>
              <a:t>αναδιασταύρωση</a:t>
            </a:r>
            <a:r>
              <a:rPr lang="el-GR" sz="2800" i="1" dirty="0">
                <a:latin typeface="+mn-lt"/>
              </a:rPr>
              <a:t> </a:t>
            </a:r>
            <a:r>
              <a:rPr lang="en-US" sz="2800" i="1" dirty="0">
                <a:latin typeface="+mn-lt"/>
              </a:rPr>
              <a:t>Backcrossing </a:t>
            </a:r>
            <a:endParaRPr lang="el-GR" dirty="0">
              <a:solidFill>
                <a:srgbClr val="FF0000"/>
              </a:solidFill>
              <a:latin typeface="+mn-lt"/>
            </a:endParaRPr>
          </a:p>
        </p:txBody>
      </p:sp>
      <p:sp>
        <p:nvSpPr>
          <p:cNvPr id="26626" name="Rectangle 5"/>
          <p:cNvSpPr>
            <a:spLocks noGrp="1" noChangeArrowheads="1"/>
          </p:cNvSpPr>
          <p:nvPr>
            <p:ph type="body" idx="4294967295"/>
          </p:nvPr>
        </p:nvSpPr>
        <p:spPr>
          <a:xfrm>
            <a:off x="718344" y="1268760"/>
            <a:ext cx="7707312" cy="4968552"/>
          </a:xfrm>
          <a:solidFill>
            <a:srgbClr val="F8F8F8"/>
          </a:solidFill>
          <a:ln>
            <a:solidFill>
              <a:srgbClr val="FF0000"/>
            </a:solidFill>
          </a:ln>
        </p:spPr>
        <p:txBody>
          <a:bodyPr/>
          <a:lstStyle/>
          <a:p>
            <a:pPr eaLnBrk="1" hangingPunct="1">
              <a:lnSpc>
                <a:spcPct val="150000"/>
              </a:lnSpc>
            </a:pPr>
            <a:r>
              <a:rPr lang="el-GR" sz="2400" dirty="0"/>
              <a:t>Γιατί: ο σκοπός είναι ο νέος διασταυρωμένος πληθυσμός να αποκτήσει όμοια μορφολογικά και παραγωγικά χαρακτηριστικά με τον ξένο πληθυσμό</a:t>
            </a:r>
          </a:p>
          <a:p>
            <a:pPr eaLnBrk="1" hangingPunct="1">
              <a:lnSpc>
                <a:spcPct val="150000"/>
              </a:lnSpc>
            </a:pPr>
            <a:r>
              <a:rPr lang="el-GR" sz="2400" dirty="0"/>
              <a:t>Πως: Εισαγωγή γενετικού υλικού στον εγχώριο πληθυσμό σε μεγάλη κλίμακα από έναν ξένο πληθυσμό</a:t>
            </a:r>
          </a:p>
          <a:p>
            <a:pPr eaLnBrk="1" hangingPunct="1">
              <a:lnSpc>
                <a:spcPct val="150000"/>
              </a:lnSpc>
            </a:pPr>
            <a:r>
              <a:rPr lang="el-GR" sz="2400" dirty="0"/>
              <a:t>Προ</a:t>
            </a:r>
            <a:r>
              <a:rPr lang="el-GR" sz="2400" dirty="0">
                <a:cs typeface="Arial" charset="0"/>
              </a:rPr>
              <a:t>ϋ</a:t>
            </a:r>
            <a:r>
              <a:rPr lang="el-GR" sz="2400" dirty="0"/>
              <a:t>πόθεση: ο εισαγόμενος πληθυσμός να προσαρμόζεται εύκολα στις συνθήκες περιβάλλοντος όπου πραγματοποιεί τις αποδόσεις του ο εγχώριος.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107950" y="274638"/>
            <a:ext cx="8928100" cy="1354162"/>
          </a:xfrm>
        </p:spPr>
        <p:txBody>
          <a:bodyPr/>
          <a:lstStyle/>
          <a:p>
            <a:pPr eaLnBrk="1" hangingPunct="1"/>
            <a:r>
              <a:rPr lang="el-GR" sz="3200" i="1" dirty="0"/>
              <a:t>Διασταύρωση εκτοπισμού της φυλής Α από φυλή Β</a:t>
            </a:r>
            <a:r>
              <a:rPr lang="en-US" sz="3200" i="1" dirty="0"/>
              <a:t/>
            </a:r>
            <a:br>
              <a:rPr lang="en-US" sz="3200" i="1" dirty="0"/>
            </a:br>
            <a:r>
              <a:rPr lang="el-GR" sz="3200" i="1" dirty="0"/>
              <a:t>π.χ. Α=τοπική φυλή και Β=εισαγόμενη φυλή</a:t>
            </a:r>
            <a:br>
              <a:rPr lang="el-GR" sz="3200" i="1" dirty="0"/>
            </a:br>
            <a:r>
              <a:rPr lang="el-GR" sz="3200" i="1" dirty="0"/>
              <a:t>συνεχής </a:t>
            </a:r>
            <a:r>
              <a:rPr lang="el-GR" sz="3200" i="1" dirty="0" err="1"/>
              <a:t>αναδιασταύρωση</a:t>
            </a:r>
            <a:r>
              <a:rPr lang="el-GR" sz="3200" i="1" dirty="0"/>
              <a:t> (</a:t>
            </a:r>
            <a:r>
              <a:rPr lang="en-US" sz="3200" i="1" dirty="0"/>
              <a:t>backcrossing)</a:t>
            </a:r>
            <a:endParaRPr lang="el-GR" sz="4200" dirty="0">
              <a:solidFill>
                <a:srgbClr val="FF0000"/>
              </a:solidFill>
            </a:endParaRPr>
          </a:p>
        </p:txBody>
      </p:sp>
      <p:graphicFrame>
        <p:nvGraphicFramePr>
          <p:cNvPr id="39939" name="Group 3"/>
          <p:cNvGraphicFramePr>
            <a:graphicFrameLocks noGrp="1"/>
          </p:cNvGraphicFramePr>
          <p:nvPr>
            <p:ph idx="4294967295"/>
            <p:extLst>
              <p:ext uri="{D42A27DB-BD31-4B8C-83A1-F6EECF244321}">
                <p14:modId xmlns:p14="http://schemas.microsoft.com/office/powerpoint/2010/main" val="3665955511"/>
              </p:ext>
            </p:extLst>
          </p:nvPr>
        </p:nvGraphicFramePr>
        <p:xfrm>
          <a:off x="250825" y="1905000"/>
          <a:ext cx="8642350" cy="4362453"/>
        </p:xfrm>
        <a:graphic>
          <a:graphicData uri="http://schemas.openxmlformats.org/drawingml/2006/table">
            <a:tbl>
              <a:tblPr/>
              <a:tblGrid>
                <a:gridCol w="1728788">
                  <a:extLst>
                    <a:ext uri="{9D8B030D-6E8A-4147-A177-3AD203B41FA5}">
                      <a16:colId xmlns:a16="http://schemas.microsoft.com/office/drawing/2014/main" val="20000"/>
                    </a:ext>
                  </a:extLst>
                </a:gridCol>
                <a:gridCol w="2808287">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gridCol w="1512887">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tblGrid>
              <a:tr h="630238">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Γονότυπος</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h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Γενεά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Αναλογία φυλής</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hMerge="1">
                  <a:txBody>
                    <a:bodyPr/>
                    <a:lstStyle/>
                    <a:p>
                      <a:endParaRPr lang="el-GR"/>
                    </a:p>
                  </a:txBody>
                  <a:tcPr/>
                </a:tc>
                <a:extLst>
                  <a:ext uri="{0D108BD9-81ED-4DB2-BD59-A6C34878D82A}">
                    <a16:rowId xmlns:a16="http://schemas.microsoft.com/office/drawing/2014/main" val="10000"/>
                  </a:ext>
                </a:extLst>
              </a:tr>
              <a:tr h="62706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Πατέρων</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Μητέρων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1"/>
                  </a:ext>
                </a:extLst>
              </a:tr>
              <a:tr h="6302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0,5</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2"/>
                  </a:ext>
                </a:extLst>
              </a:tr>
              <a:tr h="62865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½ Α  ½ Β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0,75</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3"/>
                  </a:ext>
                </a:extLst>
              </a:tr>
              <a:tr h="6302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¼ Α  ¾ 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0,125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0,875</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4"/>
                  </a:ext>
                </a:extLst>
              </a:tr>
              <a:tr h="62706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1/8 Α  7/8 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0,063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0,937</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5"/>
                  </a:ext>
                </a:extLst>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Β</a:t>
                      </a:r>
                    </a:p>
                  </a:txBody>
                  <a:tcPr horzOverflow="overflow">
                    <a:lnL w="12700" cap="flat" cmpd="sng" algn="ctr">
                      <a:solidFill>
                        <a:srgbClr val="FF33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1/16 Α  15/16 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0,031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rPr>
                        <a:t>0,969</a:t>
                      </a:r>
                    </a:p>
                  </a:txBody>
                  <a:tcPr horzOverflow="overflow">
                    <a:lnL w="12700" cap="flat" cmpd="sng" algn="ctr">
                      <a:solidFill>
                        <a:schemeClr val="tx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rgbClr val="EAEAEA">
                        <a:alpha val="50195"/>
                      </a:srgb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pPr eaLnBrk="1" hangingPunct="1"/>
            <a:r>
              <a:rPr lang="el-GR" sz="2800" i="1" dirty="0">
                <a:latin typeface="+mn-lt"/>
              </a:rPr>
              <a:t>Διασταύρωση εκτοπισμού</a:t>
            </a:r>
          </a:p>
        </p:txBody>
      </p:sp>
      <p:sp>
        <p:nvSpPr>
          <p:cNvPr id="28674" name="Rectangle 3"/>
          <p:cNvSpPr>
            <a:spLocks noGrp="1" noChangeArrowheads="1"/>
          </p:cNvSpPr>
          <p:nvPr>
            <p:ph type="body" idx="4294967295"/>
          </p:nvPr>
        </p:nvSpPr>
        <p:spPr>
          <a:xfrm>
            <a:off x="457200" y="1600200"/>
            <a:ext cx="8229600" cy="3989040"/>
          </a:xfrm>
          <a:solidFill>
            <a:schemeClr val="accent3">
              <a:lumMod val="20000"/>
              <a:lumOff val="80000"/>
            </a:schemeClr>
          </a:solidFill>
        </p:spPr>
        <p:txBody>
          <a:bodyPr/>
          <a:lstStyle/>
          <a:p>
            <a:pPr eaLnBrk="1" hangingPunct="1"/>
            <a:r>
              <a:rPr lang="el-GR" dirty="0"/>
              <a:t>Παράδειγμα: </a:t>
            </a:r>
          </a:p>
          <a:p>
            <a:pPr lvl="1" eaLnBrk="1" hangingPunct="1"/>
            <a:r>
              <a:rPr lang="el-GR" dirty="0"/>
              <a:t>Δημιουργία της ελληνικής φυλής αγελάδων «Φαιάς των </a:t>
            </a:r>
            <a:r>
              <a:rPr lang="el-GR" dirty="0" err="1"/>
              <a:t>Άλπεων</a:t>
            </a:r>
            <a:r>
              <a:rPr lang="el-GR" dirty="0"/>
              <a:t>» (</a:t>
            </a:r>
            <a:r>
              <a:rPr lang="en-US" dirty="0"/>
              <a:t>Schwyz)</a:t>
            </a:r>
            <a:endParaRPr lang="el-GR" dirty="0"/>
          </a:p>
          <a:p>
            <a:pPr lvl="1" eaLnBrk="1" hangingPunct="1"/>
            <a:r>
              <a:rPr lang="el-GR" dirty="0"/>
              <a:t>Δημιουργία της ελληνικής Κόκκινης (κατεύθυνση </a:t>
            </a:r>
            <a:r>
              <a:rPr lang="el-GR" dirty="0" err="1"/>
              <a:t>κρεοπαραγωγής</a:t>
            </a:r>
            <a:r>
              <a:rPr lang="el-GR" dirty="0"/>
              <a:t>) από </a:t>
            </a:r>
            <a:r>
              <a:rPr lang="en-US" dirty="0"/>
              <a:t>Limousin</a:t>
            </a:r>
            <a:endParaRPr lang="el-GR" dirty="0"/>
          </a:p>
          <a:p>
            <a:pPr lvl="1" eaLnBrk="1" hangingPunct="1"/>
            <a:r>
              <a:rPr lang="el-GR" dirty="0"/>
              <a:t>Δημιουργία της ελληνικής </a:t>
            </a:r>
            <a:r>
              <a:rPr lang="el-GR" dirty="0" err="1"/>
              <a:t>Ξανθόχρωμης</a:t>
            </a:r>
            <a:r>
              <a:rPr lang="el-GR" dirty="0"/>
              <a:t> (κατεύθυνση </a:t>
            </a:r>
            <a:r>
              <a:rPr lang="el-GR" dirty="0" err="1"/>
              <a:t>κρεοπαραγωγής</a:t>
            </a:r>
            <a:r>
              <a:rPr lang="el-GR" dirty="0"/>
              <a:t>) από </a:t>
            </a:r>
            <a:r>
              <a:rPr lang="en-US" dirty="0"/>
              <a:t>Charolais</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eaLnBrk="1" hangingPunct="1"/>
            <a:r>
              <a:rPr lang="el-GR" sz="3200" dirty="0">
                <a:latin typeface="Arial" charset="0"/>
              </a:rPr>
              <a:t/>
            </a:r>
            <a:br>
              <a:rPr lang="el-GR" sz="3200" dirty="0">
                <a:latin typeface="Arial" charset="0"/>
              </a:rPr>
            </a:br>
            <a:r>
              <a:rPr lang="el-GR" sz="3200" dirty="0">
                <a:latin typeface="+mn-lt"/>
              </a:rPr>
              <a:t>Διασταυρώσεις χρήσεως</a:t>
            </a:r>
          </a:p>
        </p:txBody>
      </p:sp>
      <p:sp>
        <p:nvSpPr>
          <p:cNvPr id="29698" name="Rectangle 4"/>
          <p:cNvSpPr>
            <a:spLocks noGrp="1" noChangeArrowheads="1"/>
          </p:cNvSpPr>
          <p:nvPr>
            <p:ph type="body" sz="half" idx="4294967295"/>
          </p:nvPr>
        </p:nvSpPr>
        <p:spPr>
          <a:xfrm>
            <a:off x="468313" y="1628775"/>
            <a:ext cx="4025900" cy="2260600"/>
          </a:xfrm>
          <a:solidFill>
            <a:srgbClr val="F8F8F8"/>
          </a:solidFill>
          <a:ln>
            <a:solidFill>
              <a:srgbClr val="FF0000"/>
            </a:solidFill>
          </a:ln>
        </p:spPr>
        <p:txBody>
          <a:bodyPr/>
          <a:lstStyle/>
          <a:p>
            <a:pPr eaLnBrk="1" hangingPunct="1"/>
            <a:r>
              <a:rPr lang="el-GR" sz="2800" dirty="0"/>
              <a:t>Ασυνεχείς</a:t>
            </a:r>
          </a:p>
          <a:p>
            <a:pPr lvl="1" eaLnBrk="1" hangingPunct="1"/>
            <a:r>
              <a:rPr lang="el-GR" sz="2400" dirty="0"/>
              <a:t>Απλή 2 σειρών</a:t>
            </a:r>
          </a:p>
          <a:p>
            <a:pPr lvl="1" eaLnBrk="1" hangingPunct="1"/>
            <a:r>
              <a:rPr lang="el-GR" sz="2400" dirty="0" err="1"/>
              <a:t>Αναδιασταύρωση</a:t>
            </a:r>
            <a:endParaRPr lang="el-GR" sz="2400" dirty="0"/>
          </a:p>
          <a:p>
            <a:pPr lvl="1" eaLnBrk="1" hangingPunct="1"/>
            <a:r>
              <a:rPr lang="el-GR" sz="2400" dirty="0"/>
              <a:t>Διασταύρωση 3 σειρών</a:t>
            </a:r>
          </a:p>
        </p:txBody>
      </p:sp>
      <p:sp>
        <p:nvSpPr>
          <p:cNvPr id="29699" name="Rectangle 5"/>
          <p:cNvSpPr>
            <a:spLocks noGrp="1" noChangeArrowheads="1"/>
          </p:cNvSpPr>
          <p:nvPr>
            <p:ph type="body" sz="half" idx="4294967295"/>
          </p:nvPr>
        </p:nvSpPr>
        <p:spPr>
          <a:xfrm>
            <a:off x="4660900" y="1600200"/>
            <a:ext cx="4025900" cy="2333625"/>
          </a:xfrm>
          <a:solidFill>
            <a:srgbClr val="F8F8F8"/>
          </a:solidFill>
          <a:ln>
            <a:solidFill>
              <a:srgbClr val="FF0000"/>
            </a:solidFill>
          </a:ln>
        </p:spPr>
        <p:txBody>
          <a:bodyPr/>
          <a:lstStyle/>
          <a:p>
            <a:pPr eaLnBrk="1" hangingPunct="1"/>
            <a:r>
              <a:rPr lang="el-GR" sz="2400" dirty="0"/>
              <a:t>Συνεχείς</a:t>
            </a:r>
          </a:p>
          <a:p>
            <a:pPr lvl="1" eaLnBrk="1" hangingPunct="1"/>
            <a:r>
              <a:rPr lang="el-GR" sz="2000" dirty="0"/>
              <a:t>Εναλλακτική</a:t>
            </a:r>
            <a:r>
              <a:rPr lang="en-US" sz="2000" dirty="0"/>
              <a:t> (</a:t>
            </a:r>
            <a:r>
              <a:rPr lang="el-GR" sz="2000" dirty="0"/>
              <a:t>κυκλική με </a:t>
            </a:r>
            <a:r>
              <a:rPr lang="en-US" sz="2000" dirty="0"/>
              <a:t>2 </a:t>
            </a:r>
            <a:r>
              <a:rPr lang="el-GR" sz="2000" dirty="0"/>
              <a:t>φυλές)</a:t>
            </a:r>
          </a:p>
          <a:p>
            <a:pPr lvl="1" eaLnBrk="1" hangingPunct="1"/>
            <a:r>
              <a:rPr lang="el-GR" sz="2000" dirty="0"/>
              <a:t>Κυκλική (3 φυλές)</a:t>
            </a:r>
          </a:p>
          <a:p>
            <a:pPr lvl="1" eaLnBrk="1" hangingPunct="1"/>
            <a:r>
              <a:rPr lang="el-GR" sz="2000" dirty="0"/>
              <a:t>Τροποποιημένη εναλλακτική</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title" idx="4294967295"/>
          </p:nvPr>
        </p:nvSpPr>
        <p:spPr>
          <a:xfrm>
            <a:off x="900113" y="333375"/>
            <a:ext cx="7699375" cy="981075"/>
          </a:xfrm>
        </p:spPr>
        <p:txBody>
          <a:bodyPr/>
          <a:lstStyle/>
          <a:p>
            <a:pPr eaLnBrk="1" hangingPunct="1"/>
            <a:r>
              <a:rPr lang="el-GR" sz="3600" dirty="0">
                <a:latin typeface="+mn-lt"/>
              </a:rPr>
              <a:t>Ασυνεχείς διασταυρώσεις χρήσεως</a:t>
            </a:r>
          </a:p>
        </p:txBody>
      </p:sp>
      <p:sp>
        <p:nvSpPr>
          <p:cNvPr id="30722" name="Rectangle 11"/>
          <p:cNvSpPr>
            <a:spLocks noGrp="1" noChangeArrowheads="1"/>
          </p:cNvSpPr>
          <p:nvPr>
            <p:ph type="body" idx="4294967295"/>
          </p:nvPr>
        </p:nvSpPr>
        <p:spPr>
          <a:xfrm>
            <a:off x="357188" y="1430338"/>
            <a:ext cx="4392612" cy="4941887"/>
          </a:xfrm>
          <a:solidFill>
            <a:srgbClr val="F8F8F8"/>
          </a:solidFill>
          <a:ln>
            <a:solidFill>
              <a:srgbClr val="FF0000"/>
            </a:solidFill>
          </a:ln>
        </p:spPr>
        <p:txBody>
          <a:bodyPr/>
          <a:lstStyle/>
          <a:p>
            <a:pPr eaLnBrk="1" hangingPunct="1">
              <a:lnSpc>
                <a:spcPct val="90000"/>
              </a:lnSpc>
              <a:buFont typeface="Arial" charset="0"/>
              <a:buNone/>
            </a:pPr>
            <a:r>
              <a:rPr lang="el-GR" sz="2000" dirty="0">
                <a:latin typeface="+mj-lt"/>
              </a:rPr>
              <a:t>Απλή διασταύρωση 2 φυλών : αξιοποιούνται οι συμπληρωματικές διαφορές των</a:t>
            </a:r>
            <a:r>
              <a:rPr lang="en-US" sz="2000" dirty="0">
                <a:latin typeface="+mj-lt"/>
              </a:rPr>
              <a:t> </a:t>
            </a:r>
            <a:r>
              <a:rPr lang="el-GR" sz="2000" dirty="0">
                <a:latin typeface="+mj-lt"/>
              </a:rPr>
              <a:t>2 φυλών:</a:t>
            </a:r>
            <a:endParaRPr lang="en-US" sz="2000" dirty="0">
              <a:latin typeface="+mj-lt"/>
            </a:endParaRPr>
          </a:p>
          <a:p>
            <a:pPr eaLnBrk="1" hangingPunct="1">
              <a:lnSpc>
                <a:spcPct val="90000"/>
              </a:lnSpc>
              <a:buFont typeface="Arial" charset="0"/>
              <a:buNone/>
            </a:pPr>
            <a:r>
              <a:rPr lang="el-GR" sz="2000" dirty="0">
                <a:latin typeface="+mj-lt"/>
              </a:rPr>
              <a:t>Α) </a:t>
            </a:r>
            <a:r>
              <a:rPr lang="el-GR" sz="2000" dirty="0">
                <a:latin typeface="+mj-lt"/>
                <a:cs typeface="Arial" charset="0"/>
              </a:rPr>
              <a:t>♂</a:t>
            </a:r>
            <a:r>
              <a:rPr lang="el-GR" sz="2000" dirty="0">
                <a:latin typeface="+mj-lt"/>
              </a:rPr>
              <a:t> </a:t>
            </a:r>
            <a:r>
              <a:rPr lang="en-US" sz="2000" dirty="0" err="1">
                <a:latin typeface="+mj-lt"/>
              </a:rPr>
              <a:t>Pietrain</a:t>
            </a:r>
            <a:r>
              <a:rPr lang="en-US" sz="2000" dirty="0">
                <a:latin typeface="+mj-lt"/>
              </a:rPr>
              <a:t> X </a:t>
            </a:r>
            <a:r>
              <a:rPr lang="en-US" sz="2000" dirty="0">
                <a:latin typeface="+mj-lt"/>
                <a:cs typeface="Arial" charset="0"/>
              </a:rPr>
              <a:t>♀ </a:t>
            </a:r>
            <a:r>
              <a:rPr lang="en-US" sz="2000" dirty="0">
                <a:latin typeface="+mj-lt"/>
              </a:rPr>
              <a:t>Large White</a:t>
            </a:r>
            <a:endParaRPr lang="el-GR" sz="2000" dirty="0">
              <a:latin typeface="+mj-lt"/>
            </a:endParaRPr>
          </a:p>
          <a:p>
            <a:pPr marL="0" indent="0" fontAlgn="auto">
              <a:spcAft>
                <a:spcPts val="0"/>
              </a:spcAft>
              <a:buNone/>
              <a:defRPr/>
            </a:pPr>
            <a:r>
              <a:rPr lang="el-GR" sz="2000" dirty="0"/>
              <a:t>Μεγάλη ανάπτυξη </a:t>
            </a:r>
            <a:r>
              <a:rPr lang="el-GR" sz="2000" dirty="0" err="1"/>
              <a:t>μυικών</a:t>
            </a:r>
            <a:r>
              <a:rPr lang="el-GR" sz="2000" dirty="0"/>
              <a:t> μαζών Χ </a:t>
            </a:r>
            <a:r>
              <a:rPr lang="el-GR" sz="2000" dirty="0" err="1"/>
              <a:t>χοιρομητέρες</a:t>
            </a:r>
            <a:r>
              <a:rPr lang="el-GR" sz="2000" dirty="0"/>
              <a:t> γόνιμων φυλών</a:t>
            </a:r>
          </a:p>
          <a:p>
            <a:pPr marL="0" indent="0" fontAlgn="auto">
              <a:spcAft>
                <a:spcPts val="0"/>
              </a:spcAft>
              <a:buNone/>
              <a:defRPr/>
            </a:pPr>
            <a:r>
              <a:rPr lang="el-GR" sz="1800" dirty="0"/>
              <a:t>Β) </a:t>
            </a:r>
            <a:r>
              <a:rPr lang="el-GR" sz="2000" dirty="0"/>
              <a:t>Πεδινά πρόβατα </a:t>
            </a:r>
            <a:r>
              <a:rPr lang="el-GR" sz="2000" dirty="0" err="1"/>
              <a:t>κρεοπαραγωγά</a:t>
            </a:r>
            <a:r>
              <a:rPr lang="el-GR" sz="2000" dirty="0"/>
              <a:t> Χ προβατίνες λιτοδίαιτες ορεινές (Μ. Βρετανία)</a:t>
            </a:r>
          </a:p>
          <a:p>
            <a:pPr eaLnBrk="1" hangingPunct="1">
              <a:lnSpc>
                <a:spcPct val="90000"/>
              </a:lnSpc>
              <a:buFont typeface="Arial" charset="0"/>
              <a:buNone/>
            </a:pPr>
            <a:endParaRPr lang="el-GR" sz="1800" dirty="0">
              <a:latin typeface="Arial" charset="0"/>
            </a:endParaRPr>
          </a:p>
          <a:p>
            <a:pPr eaLnBrk="1" hangingPunct="1">
              <a:lnSpc>
                <a:spcPct val="90000"/>
              </a:lnSpc>
              <a:buNone/>
            </a:pPr>
            <a:r>
              <a:rPr lang="el-GR" sz="2000" dirty="0" err="1"/>
              <a:t>Αναδιασταύρωση</a:t>
            </a:r>
            <a:r>
              <a:rPr lang="el-GR" sz="2000" dirty="0"/>
              <a:t> : διασταυρωμένα θηλυκά προερχόμενα από τη διασταύρωση 2 σειρών με αρσενικά άτομα μιας από τις αρχικές σειρές ή φυλές</a:t>
            </a:r>
          </a:p>
          <a:p>
            <a:pPr eaLnBrk="1" hangingPunct="1">
              <a:lnSpc>
                <a:spcPct val="90000"/>
              </a:lnSpc>
              <a:buFont typeface="Arial" charset="0"/>
              <a:buNone/>
            </a:pPr>
            <a:endParaRPr lang="el-GR" sz="2400" dirty="0"/>
          </a:p>
        </p:txBody>
      </p:sp>
      <p:pic>
        <p:nvPicPr>
          <p:cNvPr id="30723" name="Picture 10" descr="εικόνα 9_2"/>
          <p:cNvPicPr>
            <a:picLocks noChangeAspect="1" noChangeArrowheads="1"/>
          </p:cNvPicPr>
          <p:nvPr/>
        </p:nvPicPr>
        <p:blipFill rotWithShape="1">
          <a:blip r:embed="rId2"/>
          <a:srcRect b="66049"/>
          <a:stretch/>
        </p:blipFill>
        <p:spPr bwMode="auto">
          <a:xfrm>
            <a:off x="4932040" y="1556792"/>
            <a:ext cx="3384550" cy="1512887"/>
          </a:xfrm>
          <a:prstGeom prst="rect">
            <a:avLst/>
          </a:prstGeom>
          <a:noFill/>
          <a:ln w="9525">
            <a:noFill/>
            <a:miter lim="800000"/>
            <a:headEnd/>
            <a:tailEnd/>
          </a:ln>
        </p:spPr>
      </p:pic>
      <p:pic>
        <p:nvPicPr>
          <p:cNvPr id="5" name="Picture 10" descr="εικόνα 9_2"/>
          <p:cNvPicPr>
            <a:picLocks noChangeAspect="1" noChangeArrowheads="1"/>
          </p:cNvPicPr>
          <p:nvPr/>
        </p:nvPicPr>
        <p:blipFill rotWithShape="1">
          <a:blip r:embed="rId2"/>
          <a:srcRect t="42014"/>
          <a:stretch/>
        </p:blipFill>
        <p:spPr bwMode="auto">
          <a:xfrm flipH="1">
            <a:off x="5220072" y="3501008"/>
            <a:ext cx="3595266" cy="258390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εικόνα 9_3"/>
          <p:cNvPicPr>
            <a:picLocks noChangeAspect="1" noChangeArrowheads="1"/>
          </p:cNvPicPr>
          <p:nvPr/>
        </p:nvPicPr>
        <p:blipFill>
          <a:blip r:embed="rId2"/>
          <a:srcRect/>
          <a:stretch>
            <a:fillRect/>
          </a:stretch>
        </p:blipFill>
        <p:spPr bwMode="auto">
          <a:xfrm>
            <a:off x="1042988" y="1125538"/>
            <a:ext cx="4167187" cy="4602162"/>
          </a:xfrm>
          <a:prstGeom prst="rect">
            <a:avLst/>
          </a:prstGeom>
          <a:noFill/>
          <a:ln w="9525">
            <a:noFill/>
            <a:miter lim="800000"/>
            <a:headEnd/>
            <a:tailEnd/>
          </a:ln>
        </p:spPr>
      </p:pic>
      <p:sp>
        <p:nvSpPr>
          <p:cNvPr id="31746" name="Text Box 3"/>
          <p:cNvSpPr txBox="1">
            <a:spLocks noChangeArrowheads="1"/>
          </p:cNvSpPr>
          <p:nvPr/>
        </p:nvSpPr>
        <p:spPr bwMode="auto">
          <a:xfrm>
            <a:off x="684213" y="6035675"/>
            <a:ext cx="2591643" cy="830997"/>
          </a:xfrm>
          <a:prstGeom prst="rect">
            <a:avLst/>
          </a:prstGeom>
          <a:noFill/>
          <a:ln w="9525">
            <a:noFill/>
            <a:miter lim="800000"/>
            <a:headEnd/>
            <a:tailEnd/>
          </a:ln>
        </p:spPr>
        <p:txBody>
          <a:bodyPr wrap="square">
            <a:spAutoFit/>
          </a:bodyPr>
          <a:lstStyle/>
          <a:p>
            <a:pPr algn="ctr"/>
            <a:r>
              <a:rPr lang="el-GR" sz="2400" dirty="0">
                <a:latin typeface="+mn-lt"/>
              </a:rPr>
              <a:t>Διασταύρωση</a:t>
            </a:r>
            <a:endParaRPr lang="en-US" sz="2400" dirty="0">
              <a:latin typeface="+mn-lt"/>
            </a:endParaRPr>
          </a:p>
          <a:p>
            <a:pPr algn="ctr"/>
            <a:r>
              <a:rPr lang="el-GR" sz="2400" dirty="0">
                <a:latin typeface="+mn-lt"/>
              </a:rPr>
              <a:t>4 φυλών</a:t>
            </a:r>
          </a:p>
        </p:txBody>
      </p:sp>
      <p:sp>
        <p:nvSpPr>
          <p:cNvPr id="31748" name="Text Box 5"/>
          <p:cNvSpPr txBox="1">
            <a:spLocks noChangeArrowheads="1"/>
          </p:cNvSpPr>
          <p:nvPr/>
        </p:nvSpPr>
        <p:spPr bwMode="auto">
          <a:xfrm>
            <a:off x="5580063" y="2204864"/>
            <a:ext cx="3168650" cy="3600986"/>
          </a:xfrm>
          <a:prstGeom prst="rect">
            <a:avLst/>
          </a:prstGeom>
          <a:solidFill>
            <a:srgbClr val="F8F8F8"/>
          </a:solidFill>
          <a:ln w="9525">
            <a:solidFill>
              <a:srgbClr val="FF0000"/>
            </a:solidFill>
            <a:miter lim="800000"/>
            <a:headEnd/>
            <a:tailEnd/>
          </a:ln>
        </p:spPr>
        <p:txBody>
          <a:bodyPr>
            <a:spAutoFit/>
          </a:bodyPr>
          <a:lstStyle/>
          <a:p>
            <a:pPr>
              <a:spcBef>
                <a:spcPct val="50000"/>
              </a:spcBef>
            </a:pPr>
            <a:r>
              <a:rPr lang="el-GR" sz="2400" dirty="0">
                <a:latin typeface="+mn-lt"/>
              </a:rPr>
              <a:t>Τα τελικά προ</a:t>
            </a:r>
            <a:r>
              <a:rPr lang="el-GR" sz="2400" dirty="0">
                <a:latin typeface="+mn-lt"/>
                <a:cs typeface="Arial" charset="0"/>
              </a:rPr>
              <a:t>ϊ</a:t>
            </a:r>
            <a:r>
              <a:rPr lang="el-GR" sz="2400" dirty="0">
                <a:latin typeface="+mn-lt"/>
              </a:rPr>
              <a:t>όντα δεν χρησιμοποιούνται για αναπαραγωγή</a:t>
            </a:r>
          </a:p>
          <a:p>
            <a:pPr>
              <a:spcBef>
                <a:spcPct val="50000"/>
              </a:spcBef>
            </a:pPr>
            <a:r>
              <a:rPr lang="el-GR" sz="2400" dirty="0">
                <a:latin typeface="+mn-lt"/>
              </a:rPr>
              <a:t>Εκμεταλλευόμαστε το φαινόμενο της </a:t>
            </a:r>
            <a:r>
              <a:rPr lang="el-GR" sz="2400" dirty="0" err="1">
                <a:latin typeface="+mn-lt"/>
              </a:rPr>
              <a:t>ετέρωσης</a:t>
            </a:r>
            <a:r>
              <a:rPr lang="el-GR" sz="2400" dirty="0">
                <a:latin typeface="+mn-lt"/>
              </a:rPr>
              <a:t> και τις συμπληρωματικές διαφορές μεταξύ των πληθυσμών</a:t>
            </a:r>
          </a:p>
        </p:txBody>
      </p:sp>
      <p:sp>
        <p:nvSpPr>
          <p:cNvPr id="2" name="Title 1"/>
          <p:cNvSpPr>
            <a:spLocks noGrp="1"/>
          </p:cNvSpPr>
          <p:nvPr>
            <p:ph type="title"/>
          </p:nvPr>
        </p:nvSpPr>
        <p:spPr>
          <a:xfrm>
            <a:off x="107504" y="188640"/>
            <a:ext cx="8641209" cy="936898"/>
          </a:xfrm>
        </p:spPr>
        <p:txBody>
          <a:bodyPr/>
          <a:lstStyle/>
          <a:p>
            <a:r>
              <a:rPr lang="el-GR" dirty="0"/>
              <a:t>Ασυνεχείς Διασταυρώσεις χρήσεως</a:t>
            </a:r>
          </a:p>
        </p:txBody>
      </p:sp>
      <p:sp>
        <p:nvSpPr>
          <p:cNvPr id="7" name="Text Box 3"/>
          <p:cNvSpPr txBox="1">
            <a:spLocks noChangeArrowheads="1"/>
          </p:cNvSpPr>
          <p:nvPr/>
        </p:nvSpPr>
        <p:spPr bwMode="auto">
          <a:xfrm>
            <a:off x="107504" y="1992371"/>
            <a:ext cx="2160240" cy="830997"/>
          </a:xfrm>
          <a:prstGeom prst="rect">
            <a:avLst/>
          </a:prstGeom>
          <a:noFill/>
          <a:ln w="9525">
            <a:noFill/>
            <a:miter lim="800000"/>
            <a:headEnd/>
            <a:tailEnd/>
          </a:ln>
        </p:spPr>
        <p:txBody>
          <a:bodyPr wrap="square">
            <a:spAutoFit/>
          </a:bodyPr>
          <a:lstStyle/>
          <a:p>
            <a:pPr algn="ctr"/>
            <a:r>
              <a:rPr lang="el-GR" sz="2400" dirty="0">
                <a:latin typeface="+mn-lt"/>
              </a:rPr>
              <a:t>Διασταύρωση 3 </a:t>
            </a:r>
          </a:p>
          <a:p>
            <a:pPr algn="ctr"/>
            <a:r>
              <a:rPr lang="el-GR" sz="2400" dirty="0">
                <a:latin typeface="+mn-lt"/>
              </a:rPr>
              <a:t>φυλών</a:t>
            </a:r>
            <a:endParaRPr lang="en-US" sz="24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323850" y="260350"/>
            <a:ext cx="8218488" cy="706438"/>
          </a:xfrm>
        </p:spPr>
        <p:txBody>
          <a:bodyPr/>
          <a:lstStyle/>
          <a:p>
            <a:pPr algn="l" eaLnBrk="1" hangingPunct="1"/>
            <a:r>
              <a:rPr lang="el-GR" sz="3200" dirty="0">
                <a:latin typeface="+mn-lt"/>
              </a:rPr>
              <a:t>Συνεχείς διασταυρώσεις χρήσεως</a:t>
            </a:r>
          </a:p>
        </p:txBody>
      </p:sp>
      <p:sp>
        <p:nvSpPr>
          <p:cNvPr id="32770" name="Rectangle 3"/>
          <p:cNvSpPr>
            <a:spLocks noGrp="1"/>
          </p:cNvSpPr>
          <p:nvPr>
            <p:ph type="body" idx="1"/>
          </p:nvPr>
        </p:nvSpPr>
        <p:spPr>
          <a:xfrm>
            <a:off x="5003800" y="6092825"/>
            <a:ext cx="3910013" cy="503238"/>
          </a:xfrm>
          <a:solidFill>
            <a:srgbClr val="EAEAEA"/>
          </a:solidFill>
          <a:ln>
            <a:solidFill>
              <a:schemeClr val="accent2"/>
            </a:solidFill>
          </a:ln>
        </p:spPr>
        <p:txBody>
          <a:bodyPr/>
          <a:lstStyle/>
          <a:p>
            <a:pPr algn="ctr" eaLnBrk="1" hangingPunct="1">
              <a:lnSpc>
                <a:spcPct val="80000"/>
              </a:lnSpc>
              <a:buFont typeface="Arial" charset="0"/>
              <a:buNone/>
            </a:pPr>
            <a:r>
              <a:rPr lang="el-GR" sz="2000" dirty="0"/>
              <a:t>Εναλλακτική διασταύρωση</a:t>
            </a:r>
            <a:r>
              <a:rPr lang="en-US" sz="2000" dirty="0"/>
              <a:t> (</a:t>
            </a:r>
            <a:r>
              <a:rPr lang="el-GR" sz="2000" dirty="0"/>
              <a:t>κυκλική με 2 φυλές)</a:t>
            </a:r>
          </a:p>
        </p:txBody>
      </p:sp>
      <p:pic>
        <p:nvPicPr>
          <p:cNvPr id="32771" name="Picture 4" descr="εικόνα 9_4"/>
          <p:cNvPicPr>
            <a:picLocks noChangeAspect="1" noChangeArrowheads="1"/>
          </p:cNvPicPr>
          <p:nvPr/>
        </p:nvPicPr>
        <p:blipFill>
          <a:blip r:embed="rId2"/>
          <a:srcRect/>
          <a:stretch>
            <a:fillRect/>
          </a:stretch>
        </p:blipFill>
        <p:spPr bwMode="auto">
          <a:xfrm>
            <a:off x="250825" y="2133600"/>
            <a:ext cx="4465638" cy="3590925"/>
          </a:xfrm>
          <a:prstGeom prst="rect">
            <a:avLst/>
          </a:prstGeom>
          <a:noFill/>
          <a:ln w="9525">
            <a:noFill/>
            <a:miter lim="800000"/>
            <a:headEnd/>
            <a:tailEnd/>
          </a:ln>
        </p:spPr>
      </p:pic>
      <p:pic>
        <p:nvPicPr>
          <p:cNvPr id="32772" name="Picture 5" descr="10-5"/>
          <p:cNvPicPr>
            <a:picLocks noChangeAspect="1" noChangeArrowheads="1"/>
          </p:cNvPicPr>
          <p:nvPr/>
        </p:nvPicPr>
        <p:blipFill>
          <a:blip r:embed="rId3"/>
          <a:srcRect/>
          <a:stretch>
            <a:fillRect/>
          </a:stretch>
        </p:blipFill>
        <p:spPr bwMode="auto">
          <a:xfrm>
            <a:off x="5219700" y="1341438"/>
            <a:ext cx="3454400" cy="4656137"/>
          </a:xfrm>
          <a:prstGeom prst="rect">
            <a:avLst/>
          </a:prstGeom>
          <a:noFill/>
          <a:ln w="9525">
            <a:noFill/>
            <a:miter lim="800000"/>
            <a:headEnd/>
            <a:tailEnd/>
          </a:ln>
        </p:spPr>
      </p:pic>
      <p:sp>
        <p:nvSpPr>
          <p:cNvPr id="32773" name="Text Box 6"/>
          <p:cNvSpPr txBox="1">
            <a:spLocks noChangeArrowheads="1"/>
          </p:cNvSpPr>
          <p:nvPr/>
        </p:nvSpPr>
        <p:spPr bwMode="auto">
          <a:xfrm>
            <a:off x="219249" y="5836612"/>
            <a:ext cx="4321175" cy="1015663"/>
          </a:xfrm>
          <a:prstGeom prst="rect">
            <a:avLst/>
          </a:prstGeom>
          <a:solidFill>
            <a:srgbClr val="F8F8F8"/>
          </a:solidFill>
          <a:ln w="9525">
            <a:solidFill>
              <a:srgbClr val="993300"/>
            </a:solidFill>
            <a:miter lim="800000"/>
            <a:headEnd/>
            <a:tailEnd/>
          </a:ln>
        </p:spPr>
        <p:txBody>
          <a:bodyPr>
            <a:spAutoFit/>
          </a:bodyPr>
          <a:lstStyle/>
          <a:p>
            <a:pPr algn="ctr">
              <a:spcBef>
                <a:spcPct val="50000"/>
              </a:spcBef>
            </a:pPr>
            <a:r>
              <a:rPr lang="el-GR" sz="2000" dirty="0">
                <a:latin typeface="+mn-lt"/>
              </a:rPr>
              <a:t>Επιτρέπουν τη διατήρηση για αναπαραγωγή διασταυρωμένων θηλυκών</a:t>
            </a:r>
          </a:p>
        </p:txBody>
      </p:sp>
      <p:sp>
        <p:nvSpPr>
          <p:cNvPr id="32774" name="Text Box 7"/>
          <p:cNvSpPr txBox="1">
            <a:spLocks noChangeArrowheads="1"/>
          </p:cNvSpPr>
          <p:nvPr/>
        </p:nvSpPr>
        <p:spPr bwMode="auto">
          <a:xfrm>
            <a:off x="6804025" y="4724400"/>
            <a:ext cx="215900" cy="304800"/>
          </a:xfrm>
          <a:prstGeom prst="rect">
            <a:avLst/>
          </a:prstGeom>
          <a:noFill/>
          <a:ln w="9525">
            <a:noFill/>
            <a:miter lim="800000"/>
            <a:headEnd/>
            <a:tailEnd/>
          </a:ln>
        </p:spPr>
        <p:txBody>
          <a:bodyPr>
            <a:spAutoFit/>
          </a:bodyPr>
          <a:lstStyle/>
          <a:p>
            <a:pPr>
              <a:spcBef>
                <a:spcPct val="50000"/>
              </a:spcBef>
            </a:pPr>
            <a:r>
              <a:rPr lang="en-US" sz="1400"/>
              <a:t>1</a:t>
            </a:r>
            <a:endParaRPr lang="el-GR"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l-GR" b="1" dirty="0"/>
              <a:t>Τελικό σύστημα </a:t>
            </a:r>
            <a:r>
              <a:rPr lang="en-US" b="1" dirty="0"/>
              <a:t>2</a:t>
            </a:r>
            <a:r>
              <a:rPr lang="el-GR" b="1" dirty="0"/>
              <a:t> φυλών -</a:t>
            </a:r>
            <a:r>
              <a:rPr lang="el-GR" dirty="0"/>
              <a:t> </a:t>
            </a:r>
            <a:r>
              <a:rPr lang="en-US" dirty="0"/>
              <a:t>A</a:t>
            </a:r>
            <a:r>
              <a:rPr lang="el-GR" dirty="0"/>
              <a:t>, </a:t>
            </a:r>
            <a:r>
              <a:rPr lang="en-US" dirty="0"/>
              <a:t>B</a:t>
            </a:r>
            <a:r>
              <a:rPr lang="el-GR" b="1" dirty="0"/>
              <a:t> </a:t>
            </a:r>
            <a:endParaRPr lang="el-GR" dirty="0"/>
          </a:p>
        </p:txBody>
      </p:sp>
      <p:sp>
        <p:nvSpPr>
          <p:cNvPr id="44035" name="Rectangle 3"/>
          <p:cNvSpPr>
            <a:spLocks noGrp="1"/>
          </p:cNvSpPr>
          <p:nvPr>
            <p:ph type="body" idx="1"/>
          </p:nvPr>
        </p:nvSpPr>
        <p:spPr>
          <a:xfrm>
            <a:off x="457200" y="1600200"/>
            <a:ext cx="8229600" cy="2188840"/>
          </a:xfrm>
        </p:spPr>
        <p:txBody>
          <a:bodyPr/>
          <a:lstStyle/>
          <a:p>
            <a:pPr lvl="1"/>
            <a:r>
              <a:rPr lang="el-GR" dirty="0"/>
              <a:t>Φυλή Α </a:t>
            </a:r>
            <a:r>
              <a:rPr lang="en-US" dirty="0"/>
              <a:t>x</a:t>
            </a:r>
            <a:r>
              <a:rPr lang="el-GR" dirty="0"/>
              <a:t> Φυλή Β</a:t>
            </a:r>
            <a:r>
              <a:rPr lang="el-GR" dirty="0">
                <a:sym typeface="Wingdings" pitchFamily="2" charset="2"/>
              </a:rPr>
              <a:t></a:t>
            </a:r>
            <a:r>
              <a:rPr lang="el-GR" dirty="0"/>
              <a:t>  </a:t>
            </a:r>
            <a:r>
              <a:rPr lang="en-US" dirty="0"/>
              <a:t>F</a:t>
            </a:r>
            <a:r>
              <a:rPr lang="el-GR" dirty="0"/>
              <a:t>1: τελικά διασταυρωμένα ζώα, (</a:t>
            </a:r>
            <a:r>
              <a:rPr lang="en-US" dirty="0"/>
              <a:t>AB</a:t>
            </a:r>
            <a:r>
              <a:rPr lang="el-GR" dirty="0"/>
              <a:t>): </a:t>
            </a:r>
            <a:endParaRPr lang="el-GR" i="1" u="sng" dirty="0"/>
          </a:p>
          <a:p>
            <a:pPr lvl="2"/>
            <a:r>
              <a:rPr lang="el-GR" sz="2800" b="1" i="1" u="sng" dirty="0"/>
              <a:t>Γενετική σύσταση</a:t>
            </a:r>
            <a:r>
              <a:rPr lang="el-GR" sz="2800" b="1" u="sng" dirty="0"/>
              <a:t>:</a:t>
            </a:r>
            <a:r>
              <a:rPr lang="el-GR" sz="2800" b="1" dirty="0"/>
              <a:t> 50% </a:t>
            </a:r>
            <a:r>
              <a:rPr lang="en-US" sz="2800" b="1" dirty="0"/>
              <a:t>A</a:t>
            </a:r>
            <a:r>
              <a:rPr lang="el-GR" sz="2800" b="1" dirty="0"/>
              <a:t>: 50%</a:t>
            </a:r>
            <a:r>
              <a:rPr lang="en-US" sz="2800" b="1" dirty="0"/>
              <a:t>B</a:t>
            </a:r>
            <a:r>
              <a:rPr lang="el-GR" sz="2800" b="1" dirty="0"/>
              <a:t> </a:t>
            </a:r>
            <a:endParaRPr lang="el-GR" sz="2800" b="1" i="1" u="sng" dirty="0"/>
          </a:p>
          <a:p>
            <a:pPr lvl="2"/>
            <a:r>
              <a:rPr lang="el-GR" sz="2800" b="1" i="1" u="sng" dirty="0" err="1"/>
              <a:t>Ετέρωση</a:t>
            </a:r>
            <a:r>
              <a:rPr lang="el-GR" sz="2800" b="1" u="sng" dirty="0"/>
              <a:t>:</a:t>
            </a:r>
            <a:r>
              <a:rPr lang="el-GR" sz="2800" b="1" dirty="0"/>
              <a:t> 100% Α</a:t>
            </a:r>
            <a:r>
              <a:rPr lang="en-US" sz="2800" b="1" dirty="0" err="1"/>
              <a:t>xB</a:t>
            </a:r>
            <a:endParaRPr lang="en-US"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0" y="274638"/>
            <a:ext cx="8686800" cy="1143000"/>
          </a:xfrm>
        </p:spPr>
        <p:txBody>
          <a:bodyPr/>
          <a:lstStyle/>
          <a:p>
            <a:r>
              <a:rPr lang="el-GR" b="1" dirty="0"/>
              <a:t>Τελικό σύστημα </a:t>
            </a:r>
            <a:r>
              <a:rPr lang="en-US" b="1" dirty="0"/>
              <a:t>3</a:t>
            </a:r>
            <a:r>
              <a:rPr lang="el-GR" b="1" dirty="0"/>
              <a:t> φυλών</a:t>
            </a:r>
            <a:r>
              <a:rPr lang="el-GR" dirty="0"/>
              <a:t> - </a:t>
            </a:r>
            <a:r>
              <a:rPr lang="en-US" dirty="0"/>
              <a:t>A</a:t>
            </a:r>
            <a:r>
              <a:rPr lang="el-GR" dirty="0"/>
              <a:t>, </a:t>
            </a:r>
            <a:r>
              <a:rPr lang="en-US" dirty="0"/>
              <a:t>B</a:t>
            </a:r>
            <a:r>
              <a:rPr lang="el-GR" dirty="0"/>
              <a:t> και </a:t>
            </a:r>
            <a:r>
              <a:rPr lang="en-US" dirty="0"/>
              <a:t>C</a:t>
            </a:r>
            <a:r>
              <a:rPr lang="el-GR" dirty="0"/>
              <a:t/>
            </a:r>
            <a:br>
              <a:rPr lang="el-GR" dirty="0"/>
            </a:br>
            <a:endParaRPr lang="el-GR" dirty="0"/>
          </a:p>
        </p:txBody>
      </p:sp>
      <p:sp>
        <p:nvSpPr>
          <p:cNvPr id="46083" name="Rectangle 3"/>
          <p:cNvSpPr>
            <a:spLocks noGrp="1"/>
          </p:cNvSpPr>
          <p:nvPr>
            <p:ph type="body" idx="1"/>
          </p:nvPr>
        </p:nvSpPr>
        <p:spPr>
          <a:xfrm>
            <a:off x="457200" y="1196752"/>
            <a:ext cx="8229600" cy="4929411"/>
          </a:xfrm>
        </p:spPr>
        <p:txBody>
          <a:bodyPr/>
          <a:lstStyle/>
          <a:p>
            <a:pPr lvl="1"/>
            <a:r>
              <a:rPr lang="en-US" dirty="0"/>
              <a:t>(</a:t>
            </a:r>
            <a:r>
              <a:rPr lang="el-GR" dirty="0"/>
              <a:t>Α x Β</a:t>
            </a:r>
            <a:r>
              <a:rPr lang="en-US" dirty="0"/>
              <a:t>) </a:t>
            </a:r>
            <a:r>
              <a:rPr lang="el-GR" dirty="0"/>
              <a:t>x</a:t>
            </a:r>
            <a:r>
              <a:rPr lang="en-US" dirty="0"/>
              <a:t> C </a:t>
            </a:r>
            <a:r>
              <a:rPr lang="el-GR" dirty="0">
                <a:sym typeface="Wingdings" pitchFamily="2" charset="2"/>
              </a:rPr>
              <a:t></a:t>
            </a:r>
            <a:r>
              <a:rPr lang="el-GR" dirty="0"/>
              <a:t>  (ΑB) x C</a:t>
            </a:r>
            <a:r>
              <a:rPr lang="el-GR" dirty="0">
                <a:sym typeface="Wingdings" pitchFamily="2" charset="2"/>
              </a:rPr>
              <a:t></a:t>
            </a:r>
            <a:r>
              <a:rPr lang="el-GR" dirty="0"/>
              <a:t> τελικά διασταυρωμένα ζώα</a:t>
            </a:r>
            <a:r>
              <a:rPr lang="en-US" dirty="0"/>
              <a:t> </a:t>
            </a:r>
            <a:r>
              <a:rPr lang="el-GR" dirty="0"/>
              <a:t>είναι: (</a:t>
            </a:r>
            <a:r>
              <a:rPr lang="en-US" dirty="0"/>
              <a:t>AB</a:t>
            </a:r>
            <a:r>
              <a:rPr lang="el-GR" dirty="0"/>
              <a:t>)</a:t>
            </a:r>
            <a:r>
              <a:rPr lang="en-US" dirty="0"/>
              <a:t>C</a:t>
            </a:r>
            <a:r>
              <a:rPr lang="el-GR" dirty="0"/>
              <a:t>: </a:t>
            </a:r>
            <a:endParaRPr lang="el-GR" i="1" u="sng" dirty="0"/>
          </a:p>
          <a:p>
            <a:pPr lvl="2"/>
            <a:r>
              <a:rPr lang="el-GR" sz="2800" dirty="0"/>
              <a:t>Με</a:t>
            </a:r>
            <a:r>
              <a:rPr lang="el-GR" sz="2800" b="1" i="1" u="sng" dirty="0"/>
              <a:t> Γενετική σύσταση</a:t>
            </a:r>
            <a:r>
              <a:rPr lang="el-GR" sz="2800" b="1" u="sng" dirty="0"/>
              <a:t>:</a:t>
            </a:r>
            <a:r>
              <a:rPr lang="el-GR" sz="2800" b="1" dirty="0"/>
              <a:t> 25% Α : 25% B: 50% C</a:t>
            </a:r>
            <a:endParaRPr lang="el-GR" sz="2800" b="1" i="1" u="sng" dirty="0"/>
          </a:p>
          <a:p>
            <a:pPr lvl="2"/>
            <a:r>
              <a:rPr lang="el-GR" sz="2800" b="1" i="1" u="sng" dirty="0" err="1"/>
              <a:t>Ετέρωση</a:t>
            </a:r>
            <a:r>
              <a:rPr lang="el-GR" sz="2800" b="1" u="sng" dirty="0"/>
              <a:t>:</a:t>
            </a:r>
            <a:r>
              <a:rPr lang="el-GR" sz="2800" b="1" dirty="0"/>
              <a:t> 50% </a:t>
            </a:r>
            <a:r>
              <a:rPr lang="el-GR" sz="2800" b="1" dirty="0" err="1"/>
              <a:t>ΑxC</a:t>
            </a:r>
            <a:r>
              <a:rPr lang="el-GR" sz="2800" b="1" dirty="0"/>
              <a:t> + 50% </a:t>
            </a:r>
            <a:r>
              <a:rPr lang="el-GR" sz="2800" b="1" dirty="0" err="1"/>
              <a:t>BxC</a:t>
            </a:r>
            <a:r>
              <a:rPr lang="el-GR" sz="2800" b="1" dirty="0"/>
              <a:t> </a:t>
            </a:r>
            <a:endParaRPr lang="en-US" sz="2800" b="1" dirty="0"/>
          </a:p>
          <a:p>
            <a:pPr marL="914400" lvl="2" indent="0">
              <a:buNone/>
            </a:pPr>
            <a:endParaRPr lang="el-GR" sz="2800" b="1" dirty="0"/>
          </a:p>
          <a:p>
            <a:pPr lvl="1"/>
            <a:r>
              <a:rPr lang="el-GR" dirty="0"/>
              <a:t>Α x (Β</a:t>
            </a:r>
            <a:r>
              <a:rPr lang="en-US" dirty="0"/>
              <a:t> </a:t>
            </a:r>
            <a:r>
              <a:rPr lang="el-GR" dirty="0"/>
              <a:t>x</a:t>
            </a:r>
            <a:r>
              <a:rPr lang="en-US" dirty="0"/>
              <a:t> C</a:t>
            </a:r>
            <a:r>
              <a:rPr lang="el-GR" dirty="0"/>
              <a:t>)</a:t>
            </a:r>
            <a:r>
              <a:rPr lang="el-GR" dirty="0">
                <a:sym typeface="Wingdings" pitchFamily="2" charset="2"/>
              </a:rPr>
              <a:t></a:t>
            </a:r>
            <a:r>
              <a:rPr lang="el-GR" dirty="0"/>
              <a:t>  Α x (ΒC)</a:t>
            </a:r>
            <a:r>
              <a:rPr lang="el-GR" dirty="0">
                <a:sym typeface="Wingdings" pitchFamily="2" charset="2"/>
              </a:rPr>
              <a:t></a:t>
            </a:r>
            <a:r>
              <a:rPr lang="el-GR" dirty="0"/>
              <a:t> τελικά διασταυρωμένα ζώα, </a:t>
            </a:r>
            <a:r>
              <a:rPr lang="en-US" dirty="0"/>
              <a:t>A</a:t>
            </a:r>
            <a:r>
              <a:rPr lang="el-GR" dirty="0"/>
              <a:t>(</a:t>
            </a:r>
            <a:r>
              <a:rPr lang="en-US" dirty="0"/>
              <a:t>BC</a:t>
            </a:r>
            <a:r>
              <a:rPr lang="el-GR" dirty="0"/>
              <a:t>): </a:t>
            </a:r>
            <a:endParaRPr lang="el-GR" i="1" u="sng" dirty="0"/>
          </a:p>
          <a:p>
            <a:pPr lvl="2"/>
            <a:r>
              <a:rPr lang="el-GR" sz="2800" dirty="0"/>
              <a:t>Με</a:t>
            </a:r>
            <a:r>
              <a:rPr lang="el-GR" sz="2800" b="1" i="1" u="sng" dirty="0"/>
              <a:t> Γενετική σύσταση</a:t>
            </a:r>
            <a:r>
              <a:rPr lang="el-GR" sz="2800" b="1" u="sng" dirty="0"/>
              <a:t>:</a:t>
            </a:r>
            <a:r>
              <a:rPr lang="el-GR" sz="2800" b="1" dirty="0"/>
              <a:t> 50% Α : 25% B: 25% C</a:t>
            </a:r>
            <a:endParaRPr lang="el-GR" sz="2800" b="1" i="1" u="sng" dirty="0"/>
          </a:p>
          <a:p>
            <a:pPr lvl="2"/>
            <a:r>
              <a:rPr lang="el-GR" sz="2800" b="1" i="1" u="sng" dirty="0" err="1"/>
              <a:t>Ετέρωση</a:t>
            </a:r>
            <a:r>
              <a:rPr lang="el-GR" sz="2800" b="1" u="sng" dirty="0"/>
              <a:t>:</a:t>
            </a:r>
            <a:r>
              <a:rPr lang="el-GR" sz="2800" b="1" dirty="0"/>
              <a:t> 50% </a:t>
            </a:r>
            <a:r>
              <a:rPr lang="el-GR" sz="2800" b="1" dirty="0" err="1"/>
              <a:t>ΑxΒ</a:t>
            </a:r>
            <a:r>
              <a:rPr lang="el-GR" sz="2800" b="1" dirty="0"/>
              <a:t> + 50% </a:t>
            </a:r>
            <a:r>
              <a:rPr lang="el-GR" sz="2800" b="1" dirty="0" err="1"/>
              <a:t>ΑxC</a:t>
            </a:r>
            <a:r>
              <a:rPr lang="el-GR" sz="2800" b="1" dirty="0"/>
              <a:t> </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560388" y="908720"/>
            <a:ext cx="7772400" cy="1080121"/>
          </a:xfrm>
        </p:spPr>
        <p:txBody>
          <a:bodyPr lIns="118440" tIns="47160" rIns="118440" bIns="47160" anchor="t"/>
          <a:lstStyle/>
          <a:p>
            <a:pPr marL="838200" indent="-838200" defTabSz="449263" eaLnBrk="1" hangingPunct="1">
              <a:lnSpc>
                <a:spcPct val="126000"/>
              </a:lnSpc>
              <a:spcAft>
                <a:spcPts val="225"/>
              </a:spcAft>
              <a:buClr>
                <a:srgbClr val="FFFFFF"/>
              </a:buClr>
              <a:tabLst>
                <a:tab pos="838200" algn="l"/>
                <a:tab pos="1285875" algn="l"/>
                <a:tab pos="1735138" algn="l"/>
                <a:tab pos="2184400" algn="l"/>
                <a:tab pos="2633663" algn="l"/>
                <a:tab pos="3082925" algn="l"/>
                <a:tab pos="3532188" algn="l"/>
                <a:tab pos="3981450" algn="l"/>
                <a:tab pos="4430713" algn="l"/>
                <a:tab pos="4879975" algn="l"/>
                <a:tab pos="5329238" algn="l"/>
                <a:tab pos="5778500" algn="l"/>
                <a:tab pos="6227763" algn="l"/>
                <a:tab pos="6677025" algn="l"/>
                <a:tab pos="7126288" algn="l"/>
                <a:tab pos="7575550" algn="l"/>
                <a:tab pos="8024813" algn="l"/>
                <a:tab pos="8474075" algn="l"/>
                <a:tab pos="8923338" algn="l"/>
                <a:tab pos="9372600" algn="l"/>
                <a:tab pos="9821863" algn="l"/>
              </a:tabLst>
            </a:pPr>
            <a:r>
              <a:rPr lang="en-GB" sz="3600" b="1" dirty="0" err="1">
                <a:latin typeface="+mn-lt"/>
              </a:rPr>
              <a:t>Δι</a:t>
            </a:r>
            <a:r>
              <a:rPr lang="en-GB" sz="3600" b="1" dirty="0">
                <a:latin typeface="+mn-lt"/>
              </a:rPr>
              <a:t>ασταύρωση</a:t>
            </a:r>
            <a:r>
              <a:rPr lang="en-GB" sz="5400" dirty="0">
                <a:latin typeface="+mn-lt"/>
              </a:rPr>
              <a:t> </a:t>
            </a:r>
            <a:endParaRPr lang="en-GB" sz="3200" dirty="0">
              <a:solidFill>
                <a:srgbClr val="FFFFFF"/>
              </a:solidFill>
              <a:latin typeface="+mn-lt"/>
            </a:endParaRPr>
          </a:p>
        </p:txBody>
      </p:sp>
      <p:sp>
        <p:nvSpPr>
          <p:cNvPr id="16392" name="Text Box 9"/>
          <p:cNvSpPr txBox="1">
            <a:spLocks noChangeArrowheads="1"/>
          </p:cNvSpPr>
          <p:nvPr/>
        </p:nvSpPr>
        <p:spPr bwMode="auto">
          <a:xfrm>
            <a:off x="1060450" y="2895736"/>
            <a:ext cx="7272338" cy="3046988"/>
          </a:xfrm>
          <a:prstGeom prst="rect">
            <a:avLst/>
          </a:prstGeom>
          <a:solidFill>
            <a:srgbClr val="EAEAEA"/>
          </a:solidFill>
          <a:ln w="9525">
            <a:solidFill>
              <a:srgbClr val="FF0000"/>
            </a:solidFill>
            <a:miter lim="800000"/>
            <a:headEnd/>
            <a:tailEnd/>
          </a:ln>
        </p:spPr>
        <p:txBody>
          <a:bodyPr>
            <a:spAutoFit/>
          </a:bodyPr>
          <a:lstStyle/>
          <a:p>
            <a:pPr marL="342900" indent="-342900">
              <a:buFont typeface="Arial" panose="020B0604020202020204" pitchFamily="34" charset="0"/>
              <a:buChar char="•"/>
            </a:pPr>
            <a:r>
              <a:rPr lang="en-GB" sz="2400" dirty="0" err="1">
                <a:latin typeface="+mn-lt"/>
              </a:rPr>
              <a:t>Σύζευξη</a:t>
            </a:r>
            <a:r>
              <a:rPr lang="en-GB" sz="2400" dirty="0">
                <a:latin typeface="+mn-lt"/>
              </a:rPr>
              <a:t> α</a:t>
            </a:r>
            <a:r>
              <a:rPr lang="en-GB" sz="2400" dirty="0" err="1">
                <a:latin typeface="+mn-lt"/>
              </a:rPr>
              <a:t>τόμων</a:t>
            </a:r>
            <a:r>
              <a:rPr lang="en-GB" sz="2400" dirty="0">
                <a:latin typeface="+mn-lt"/>
              </a:rPr>
              <a:t> π</a:t>
            </a:r>
            <a:r>
              <a:rPr lang="en-GB" sz="2400" dirty="0" err="1">
                <a:latin typeface="+mn-lt"/>
              </a:rPr>
              <a:t>ου</a:t>
            </a:r>
            <a:r>
              <a:rPr lang="en-GB" sz="2400" dirty="0">
                <a:latin typeface="+mn-lt"/>
              </a:rPr>
              <a:t> α</a:t>
            </a:r>
            <a:r>
              <a:rPr lang="en-GB" sz="2400" dirty="0" err="1">
                <a:latin typeface="+mn-lt"/>
              </a:rPr>
              <a:t>νήκουν</a:t>
            </a:r>
            <a:r>
              <a:rPr lang="en-GB" sz="2400" dirty="0">
                <a:latin typeface="+mn-lt"/>
              </a:rPr>
              <a:t> </a:t>
            </a:r>
            <a:r>
              <a:rPr lang="en-GB" sz="2400" dirty="0" err="1">
                <a:latin typeface="+mn-lt"/>
              </a:rPr>
              <a:t>σε</a:t>
            </a:r>
            <a:r>
              <a:rPr lang="en-GB" sz="2400" dirty="0">
                <a:latin typeface="+mn-lt"/>
              </a:rPr>
              <a:t> </a:t>
            </a:r>
            <a:r>
              <a:rPr lang="en-GB" sz="2400" dirty="0" err="1">
                <a:latin typeface="+mn-lt"/>
              </a:rPr>
              <a:t>δι</a:t>
            </a:r>
            <a:r>
              <a:rPr lang="en-GB" sz="2400" dirty="0">
                <a:latin typeface="+mn-lt"/>
              </a:rPr>
              <a:t>αφορετικές </a:t>
            </a:r>
            <a:r>
              <a:rPr lang="el-GR" sz="2400" dirty="0">
                <a:latin typeface="+mn-lt"/>
              </a:rPr>
              <a:t>αναπαραγωγικές κοινότητες (φ</a:t>
            </a:r>
            <a:r>
              <a:rPr lang="en-GB" sz="2400" dirty="0" err="1">
                <a:latin typeface="+mn-lt"/>
              </a:rPr>
              <a:t>υλές</a:t>
            </a:r>
            <a:r>
              <a:rPr lang="el-GR" sz="2400" dirty="0">
                <a:latin typeface="+mn-lt"/>
              </a:rPr>
              <a:t>, </a:t>
            </a:r>
            <a:r>
              <a:rPr lang="en-GB" sz="2400" dirty="0" err="1">
                <a:latin typeface="+mn-lt"/>
              </a:rPr>
              <a:t>σειρές</a:t>
            </a:r>
            <a:r>
              <a:rPr lang="en-GB" sz="2400" dirty="0">
                <a:latin typeface="+mn-lt"/>
              </a:rPr>
              <a:t>,</a:t>
            </a:r>
            <a:r>
              <a:rPr lang="el-GR" sz="2400" dirty="0">
                <a:latin typeface="+mn-lt"/>
              </a:rPr>
              <a:t> υ</a:t>
            </a:r>
            <a:r>
              <a:rPr lang="en-GB" sz="2400" dirty="0">
                <a:latin typeface="+mn-lt"/>
              </a:rPr>
              <a:t>ποπ</a:t>
            </a:r>
            <a:r>
              <a:rPr lang="en-GB" sz="2400" dirty="0" err="1">
                <a:latin typeface="+mn-lt"/>
              </a:rPr>
              <a:t>ληθυσμούς</a:t>
            </a:r>
            <a:r>
              <a:rPr lang="el-GR" sz="2400" dirty="0">
                <a:latin typeface="+mn-lt"/>
              </a:rPr>
              <a:t>) με σκοπό </a:t>
            </a:r>
            <a:r>
              <a:rPr lang="en-GB" sz="2400" dirty="0" err="1">
                <a:latin typeface="+mn-lt"/>
              </a:rPr>
              <a:t>την</a:t>
            </a:r>
            <a:r>
              <a:rPr lang="en-GB" sz="2400" dirty="0">
                <a:latin typeface="+mn-lt"/>
              </a:rPr>
              <a:t> παρα</a:t>
            </a:r>
            <a:r>
              <a:rPr lang="en-GB" sz="2400" dirty="0" err="1">
                <a:latin typeface="+mn-lt"/>
              </a:rPr>
              <a:t>γωγή</a:t>
            </a:r>
            <a:r>
              <a:rPr lang="en-GB" sz="2400" dirty="0">
                <a:latin typeface="+mn-lt"/>
              </a:rPr>
              <a:t> υβ</a:t>
            </a:r>
            <a:r>
              <a:rPr lang="en-GB" sz="2400" dirty="0" err="1">
                <a:latin typeface="+mn-lt"/>
              </a:rPr>
              <a:t>ριδίων</a:t>
            </a:r>
            <a:endParaRPr lang="el-GR" sz="2400" dirty="0">
              <a:latin typeface="+mn-lt"/>
            </a:endParaRPr>
          </a:p>
          <a:p>
            <a:pPr marL="342900" indent="-342900">
              <a:buFont typeface="Arial" panose="020B0604020202020204" pitchFamily="34" charset="0"/>
              <a:buChar char="•"/>
            </a:pPr>
            <a:r>
              <a:rPr lang="en-US" altLang="el-GR" sz="2400" dirty="0">
                <a:solidFill>
                  <a:schemeClr val="accent2">
                    <a:lumMod val="75000"/>
                  </a:schemeClr>
                </a:solidFill>
                <a:latin typeface="+mn-lt"/>
              </a:rPr>
              <a:t>M</a:t>
            </a:r>
            <a:r>
              <a:rPr lang="el-GR" altLang="el-GR" sz="2400" dirty="0" err="1">
                <a:solidFill>
                  <a:schemeClr val="accent2">
                    <a:lumMod val="75000"/>
                  </a:schemeClr>
                </a:solidFill>
                <a:latin typeface="+mn-lt"/>
              </a:rPr>
              <a:t>ια</a:t>
            </a:r>
            <a:r>
              <a:rPr lang="el-GR" altLang="el-GR" sz="2400" dirty="0">
                <a:solidFill>
                  <a:schemeClr val="accent2">
                    <a:lumMod val="75000"/>
                  </a:schemeClr>
                </a:solidFill>
                <a:latin typeface="+mn-lt"/>
              </a:rPr>
              <a:t> μέθοδος που χρησιμοποιείται ευρέως στη ζωική παραγωγή με σκοπό τη δημιουργία νέου σύνθετου πληθυσμού από δύο διαφορετικούς πληθυσμούς ή φυλές </a:t>
            </a:r>
          </a:p>
          <a:p>
            <a:endParaRPr lang="el-GR" sz="2400" dirty="0">
              <a:latin typeface="+mn-lt"/>
            </a:endParaRPr>
          </a:p>
        </p:txBody>
      </p:sp>
      <p:grpSp>
        <p:nvGrpSpPr>
          <p:cNvPr id="2" name="Group 1"/>
          <p:cNvGrpSpPr/>
          <p:nvPr/>
        </p:nvGrpSpPr>
        <p:grpSpPr>
          <a:xfrm>
            <a:off x="3131840" y="1988841"/>
            <a:ext cx="3318307" cy="596322"/>
            <a:chOff x="1970666" y="463550"/>
            <a:chExt cx="3318307" cy="596322"/>
          </a:xfrm>
        </p:grpSpPr>
        <p:sp>
          <p:nvSpPr>
            <p:cNvPr id="16388" name="Text Box 5"/>
            <p:cNvSpPr txBox="1">
              <a:spLocks noChangeArrowheads="1"/>
            </p:cNvSpPr>
            <p:nvPr/>
          </p:nvSpPr>
          <p:spPr bwMode="auto">
            <a:xfrm>
              <a:off x="1970666" y="478847"/>
              <a:ext cx="646113" cy="581025"/>
            </a:xfrm>
            <a:prstGeom prst="rect">
              <a:avLst/>
            </a:prstGeom>
            <a:noFill/>
            <a:ln w="9525">
              <a:noFill/>
              <a:round/>
              <a:headEnd/>
              <a:tailEnd/>
            </a:ln>
          </p:spPr>
          <p:txBody>
            <a:bodyPr lIns="92160" tIns="46080" rIns="92160" bIns="46080">
              <a:spAutoFit/>
            </a:bodyPr>
            <a:lstStyle/>
            <a:p>
              <a:pPr defTabSz="449263">
                <a:spcBef>
                  <a:spcPts val="2500"/>
                </a:spcBef>
                <a:buClr>
                  <a:srgbClr val="FF99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FF9900"/>
                  </a:solidFill>
                  <a:cs typeface="Lucida Sans Unicode" pitchFamily="34" charset="0"/>
                </a:rPr>
                <a:t>A</a:t>
              </a:r>
            </a:p>
          </p:txBody>
        </p:sp>
        <p:sp>
          <p:nvSpPr>
            <p:cNvPr id="16389" name="Text Box 6"/>
            <p:cNvSpPr txBox="1">
              <a:spLocks noChangeArrowheads="1"/>
            </p:cNvSpPr>
            <p:nvPr/>
          </p:nvSpPr>
          <p:spPr bwMode="auto">
            <a:xfrm>
              <a:off x="2915816" y="463550"/>
              <a:ext cx="646112" cy="581025"/>
            </a:xfrm>
            <a:prstGeom prst="rect">
              <a:avLst/>
            </a:prstGeom>
            <a:noFill/>
            <a:ln w="9525">
              <a:noFill/>
              <a:round/>
              <a:headEnd/>
              <a:tailEnd/>
            </a:ln>
          </p:spPr>
          <p:txBody>
            <a:bodyPr lIns="92160" tIns="46080" rIns="92160" bIns="46080">
              <a:spAutoFit/>
            </a:bodyPr>
            <a:lstStyle/>
            <a:p>
              <a:pPr defTabSz="449263">
                <a:spcBef>
                  <a:spcPts val="2500"/>
                </a:spcBef>
                <a:buClr>
                  <a:srgbClr val="0066CC"/>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chemeClr val="accent2">
                      <a:lumMod val="75000"/>
                    </a:schemeClr>
                  </a:solidFill>
                  <a:cs typeface="Lucida Sans Unicode" pitchFamily="34" charset="0"/>
                </a:rPr>
                <a:t>B</a:t>
              </a:r>
            </a:p>
          </p:txBody>
        </p:sp>
        <p:sp>
          <p:nvSpPr>
            <p:cNvPr id="16390" name="Text Box 7"/>
            <p:cNvSpPr txBox="1">
              <a:spLocks noChangeArrowheads="1"/>
            </p:cNvSpPr>
            <p:nvPr/>
          </p:nvSpPr>
          <p:spPr bwMode="auto">
            <a:xfrm>
              <a:off x="4425373" y="466725"/>
              <a:ext cx="863600" cy="577850"/>
            </a:xfrm>
            <a:prstGeom prst="rect">
              <a:avLst/>
            </a:prstGeom>
            <a:noFill/>
            <a:ln w="9525">
              <a:noFill/>
              <a:round/>
              <a:headEnd/>
              <a:tailEnd/>
            </a:ln>
          </p:spPr>
          <p:txBody>
            <a:bodyPr lIns="92160" tIns="46080" rIns="92160" bIns="46080">
              <a:spAutoFit/>
            </a:bodyPr>
            <a:lstStyle/>
            <a:p>
              <a:pPr defTabSz="449263">
                <a:spcBef>
                  <a:spcPts val="2500"/>
                </a:spcBef>
                <a:buClr>
                  <a:srgbClr val="FFFF99"/>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000000"/>
                  </a:solidFill>
                  <a:latin typeface="Tahoma" pitchFamily="34" charset="0"/>
                  <a:cs typeface="Lucida Sans Unicode" pitchFamily="34" charset="0"/>
                </a:rPr>
                <a:t>F</a:t>
              </a:r>
              <a:r>
                <a:rPr lang="en-GB" sz="2800" b="1" baseline="-25000" dirty="0">
                  <a:solidFill>
                    <a:srgbClr val="000000"/>
                  </a:solidFill>
                  <a:latin typeface="Tahoma" pitchFamily="34" charset="0"/>
                  <a:cs typeface="Lucida Sans Unicode" pitchFamily="34" charset="0"/>
                </a:rPr>
                <a:t>1</a:t>
              </a:r>
            </a:p>
          </p:txBody>
        </p:sp>
        <p:sp>
          <p:nvSpPr>
            <p:cNvPr id="16391" name="Line 8"/>
            <p:cNvSpPr>
              <a:spLocks noChangeShapeType="1"/>
            </p:cNvSpPr>
            <p:nvPr/>
          </p:nvSpPr>
          <p:spPr bwMode="auto">
            <a:xfrm>
              <a:off x="3367088" y="792595"/>
              <a:ext cx="1079500" cy="1587"/>
            </a:xfrm>
            <a:prstGeom prst="line">
              <a:avLst/>
            </a:prstGeom>
            <a:noFill/>
            <a:ln w="72000">
              <a:solidFill>
                <a:schemeClr val="accent1"/>
              </a:solidFill>
              <a:round/>
              <a:headEnd/>
              <a:tailEnd type="triangle" w="med" len="med"/>
            </a:ln>
          </p:spPr>
          <p:txBody>
            <a:bodyPr/>
            <a:lstStyle/>
            <a:p>
              <a:endParaRPr lang="el-GR"/>
            </a:p>
          </p:txBody>
        </p:sp>
        <p:sp>
          <p:nvSpPr>
            <p:cNvPr id="10" name="Text Box 5"/>
            <p:cNvSpPr txBox="1">
              <a:spLocks noChangeArrowheads="1"/>
            </p:cNvSpPr>
            <p:nvPr/>
          </p:nvSpPr>
          <p:spPr bwMode="auto">
            <a:xfrm>
              <a:off x="2468292" y="468019"/>
              <a:ext cx="467073" cy="585503"/>
            </a:xfrm>
            <a:prstGeom prst="rect">
              <a:avLst/>
            </a:prstGeom>
            <a:noFill/>
            <a:ln w="9525">
              <a:noFill/>
              <a:round/>
              <a:headEnd/>
              <a:tailEnd/>
            </a:ln>
          </p:spPr>
          <p:txBody>
            <a:bodyPr wrap="square" lIns="92160" tIns="46080" rIns="92160" bIns="46080">
              <a:spAutoFit/>
            </a:bodyPr>
            <a:lstStyle/>
            <a:p>
              <a:pPr defTabSz="449263">
                <a:spcBef>
                  <a:spcPts val="2500"/>
                </a:spcBef>
                <a:buClr>
                  <a:srgbClr val="FF99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200" b="1" dirty="0">
                  <a:solidFill>
                    <a:schemeClr val="tx2">
                      <a:lumMod val="75000"/>
                    </a:schemeClr>
                  </a:solidFill>
                  <a:cs typeface="Lucida Sans Unicode" pitchFamily="34" charset="0"/>
                </a:rPr>
                <a:t>Χ</a:t>
              </a:r>
              <a:endParaRPr lang="en-GB" sz="3200" b="1" dirty="0">
                <a:solidFill>
                  <a:schemeClr val="tx2">
                    <a:lumMod val="75000"/>
                  </a:schemeClr>
                </a:solidFill>
                <a:cs typeface="Lucida Sans Unicode" pitchFamily="34" charset="0"/>
              </a:endParaRPr>
            </a:p>
          </p:txBody>
        </p:sp>
      </p:gr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68313" y="260350"/>
            <a:ext cx="8229600" cy="647700"/>
          </a:xfrm>
        </p:spPr>
        <p:txBody>
          <a:bodyPr/>
          <a:lstStyle/>
          <a:p>
            <a:r>
              <a:rPr lang="el-GR" sz="4000" b="1" dirty="0"/>
              <a:t>Κυκλικό σύστημα 2 φυλών </a:t>
            </a:r>
            <a:endParaRPr lang="el-GR" sz="4000" dirty="0"/>
          </a:p>
        </p:txBody>
      </p:sp>
      <p:sp>
        <p:nvSpPr>
          <p:cNvPr id="45059" name="Rectangle 3"/>
          <p:cNvSpPr>
            <a:spLocks noGrp="1"/>
          </p:cNvSpPr>
          <p:nvPr>
            <p:ph type="body" idx="1"/>
          </p:nvPr>
        </p:nvSpPr>
        <p:spPr>
          <a:xfrm>
            <a:off x="250825" y="908050"/>
            <a:ext cx="8624888" cy="5472113"/>
          </a:xfrm>
        </p:spPr>
        <p:txBody>
          <a:bodyPr/>
          <a:lstStyle/>
          <a:p>
            <a:r>
              <a:rPr lang="el-GR" b="1" dirty="0"/>
              <a:t>φυλές  </a:t>
            </a:r>
            <a:r>
              <a:rPr lang="el-GR" dirty="0"/>
              <a:t>Α, Β</a:t>
            </a:r>
            <a:r>
              <a:rPr lang="en-US" dirty="0"/>
              <a:t> </a:t>
            </a:r>
            <a:r>
              <a:rPr lang="el-GR" dirty="0"/>
              <a:t>με συνεχή χρησιμοποίηση των διασταυρωμένων μητέρων : </a:t>
            </a:r>
          </a:p>
          <a:p>
            <a:pPr lvl="1"/>
            <a:r>
              <a:rPr lang="el-GR" dirty="0"/>
              <a:t>Α</a:t>
            </a:r>
            <a:r>
              <a:rPr lang="en-US" dirty="0"/>
              <a:t> x </a:t>
            </a:r>
            <a:r>
              <a:rPr lang="el-GR" dirty="0"/>
              <a:t>Β</a:t>
            </a:r>
            <a:r>
              <a:rPr lang="el-GR" dirty="0">
                <a:sym typeface="Wingdings" pitchFamily="2" charset="2"/>
              </a:rPr>
              <a:t></a:t>
            </a:r>
            <a:r>
              <a:rPr lang="el-GR" dirty="0"/>
              <a:t> (ΑΒ)</a:t>
            </a:r>
            <a:endParaRPr lang="en-US" dirty="0"/>
          </a:p>
          <a:p>
            <a:pPr lvl="1"/>
            <a:r>
              <a:rPr lang="en-US" dirty="0"/>
              <a:t>A</a:t>
            </a:r>
            <a:r>
              <a:rPr lang="el-GR" dirty="0"/>
              <a:t> </a:t>
            </a:r>
            <a:r>
              <a:rPr lang="en-US" dirty="0"/>
              <a:t>x</a:t>
            </a:r>
            <a:r>
              <a:rPr lang="el-GR" dirty="0"/>
              <a:t> </a:t>
            </a:r>
            <a:r>
              <a:rPr lang="en-US" dirty="0"/>
              <a:t>(</a:t>
            </a:r>
            <a:r>
              <a:rPr lang="el-GR" dirty="0"/>
              <a:t>Α</a:t>
            </a:r>
            <a:r>
              <a:rPr lang="en-US" dirty="0"/>
              <a:t>B) </a:t>
            </a:r>
            <a:r>
              <a:rPr lang="en-US" dirty="0">
                <a:sym typeface="Wingdings" pitchFamily="2" charset="2"/>
              </a:rPr>
              <a:t></a:t>
            </a:r>
            <a:r>
              <a:rPr lang="pt-BR" dirty="0"/>
              <a:t>((AB)A)</a:t>
            </a:r>
          </a:p>
          <a:p>
            <a:pPr lvl="1"/>
            <a:r>
              <a:rPr lang="pt-BR" dirty="0"/>
              <a:t>B x ((AB)A)</a:t>
            </a:r>
            <a:r>
              <a:rPr lang="en-US" dirty="0">
                <a:sym typeface="Wingdings" pitchFamily="2" charset="2"/>
              </a:rPr>
              <a:t></a:t>
            </a:r>
            <a:r>
              <a:rPr lang="pt-BR" dirty="0"/>
              <a:t> (((AB)A)B)</a:t>
            </a:r>
          </a:p>
          <a:p>
            <a:pPr lvl="1"/>
            <a:r>
              <a:rPr lang="pt-BR" dirty="0"/>
              <a:t>A x </a:t>
            </a:r>
            <a:r>
              <a:rPr lang="en-US" dirty="0">
                <a:sym typeface="Wingdings" pitchFamily="2" charset="2"/>
              </a:rPr>
              <a:t></a:t>
            </a:r>
            <a:r>
              <a:rPr lang="pt-BR" dirty="0"/>
              <a:t>(((AB)A)B)… </a:t>
            </a:r>
            <a:endParaRPr lang="el-GR" i="1" u="sng" dirty="0"/>
          </a:p>
          <a:p>
            <a:pPr lvl="2"/>
            <a:r>
              <a:rPr lang="el-GR" b="1" i="1" u="sng" dirty="0"/>
              <a:t>Γενετική σύσταση διασταυρωμένων ζώων</a:t>
            </a:r>
            <a:r>
              <a:rPr lang="el-GR" b="1" u="sng" dirty="0"/>
              <a:t>: </a:t>
            </a:r>
            <a:endParaRPr lang="el-GR" b="1" dirty="0"/>
          </a:p>
          <a:p>
            <a:pPr lvl="3"/>
            <a:r>
              <a:rPr lang="el-GR" b="1" dirty="0"/>
              <a:t>67%Α : 33%Β, εάν ο πατέρας ήταν Α ή </a:t>
            </a:r>
          </a:p>
          <a:p>
            <a:pPr lvl="3"/>
            <a:r>
              <a:rPr lang="el-GR" b="1" dirty="0"/>
              <a:t>33%Α : 67%Β, εάν ο πατέρας ήταν Β</a:t>
            </a:r>
            <a:endParaRPr lang="el-GR" b="1" i="1" u="sng" dirty="0"/>
          </a:p>
          <a:p>
            <a:pPr lvl="2"/>
            <a:r>
              <a:rPr lang="el-GR" b="1" i="1" u="sng" dirty="0" err="1"/>
              <a:t>Ετέρωση</a:t>
            </a:r>
            <a:r>
              <a:rPr lang="el-GR" b="1" u="sng" dirty="0"/>
              <a:t>:</a:t>
            </a:r>
            <a:r>
              <a:rPr lang="el-GR" b="1" dirty="0"/>
              <a:t> 67% της </a:t>
            </a:r>
            <a:r>
              <a:rPr lang="el-GR" b="1" dirty="0" err="1"/>
              <a:t>ετέρωσης</a:t>
            </a:r>
            <a:r>
              <a:rPr lang="el-GR" b="1" dirty="0"/>
              <a:t> για τη διασταύρωση </a:t>
            </a:r>
            <a:r>
              <a:rPr lang="el-GR" b="1" dirty="0" err="1"/>
              <a:t>ΑxΒ</a:t>
            </a:r>
            <a:endParaRPr lang="el-G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250825" y="260350"/>
            <a:ext cx="8642350" cy="2376488"/>
          </a:xfrm>
          <a:ln>
            <a:solidFill>
              <a:srgbClr val="FF0000"/>
            </a:solidFill>
          </a:ln>
        </p:spPr>
        <p:txBody>
          <a:bodyPr/>
          <a:lstStyle/>
          <a:p>
            <a:pPr algn="l" eaLnBrk="1" hangingPunct="1"/>
            <a:r>
              <a:rPr lang="el-GR" sz="2400" b="1" dirty="0">
                <a:latin typeface="+mn-lt"/>
              </a:rPr>
              <a:t>Άσκηση</a:t>
            </a:r>
            <a:r>
              <a:rPr lang="el-GR" sz="2400" dirty="0">
                <a:latin typeface="+mn-lt"/>
              </a:rPr>
              <a:t>: </a:t>
            </a:r>
            <a:br>
              <a:rPr lang="el-GR" sz="2400" dirty="0">
                <a:latin typeface="+mn-lt"/>
              </a:rPr>
            </a:br>
            <a:r>
              <a:rPr lang="el-GR" sz="2400" dirty="0">
                <a:latin typeface="+mn-lt"/>
              </a:rPr>
              <a:t>Στον πίνακα που ακολουθεί, δίνονται οι προσθετικές (</a:t>
            </a:r>
            <a:r>
              <a:rPr lang="en-US" sz="2400" dirty="0" err="1">
                <a:latin typeface="+mn-lt"/>
              </a:rPr>
              <a:t>g</a:t>
            </a:r>
            <a:r>
              <a:rPr lang="en-US" sz="2400" baseline="30000" dirty="0" err="1">
                <a:latin typeface="+mn-lt"/>
              </a:rPr>
              <a:t>I</a:t>
            </a:r>
            <a:r>
              <a:rPr lang="el-GR" sz="2400" dirty="0">
                <a:latin typeface="+mn-lt"/>
              </a:rPr>
              <a:t>) και οι μητρικές επιδράσεις (</a:t>
            </a:r>
            <a:r>
              <a:rPr lang="en-US" sz="2400" dirty="0" err="1">
                <a:latin typeface="+mn-lt"/>
              </a:rPr>
              <a:t>g</a:t>
            </a:r>
            <a:r>
              <a:rPr lang="en-US" sz="2400" baseline="30000" dirty="0" err="1">
                <a:latin typeface="+mn-lt"/>
              </a:rPr>
              <a:t>M</a:t>
            </a:r>
            <a:r>
              <a:rPr lang="el-GR" sz="2400" dirty="0">
                <a:latin typeface="+mn-lt"/>
              </a:rPr>
              <a:t>) για τρεις φυλές </a:t>
            </a:r>
            <a:r>
              <a:rPr lang="el-GR" sz="2400" dirty="0" err="1">
                <a:latin typeface="+mn-lt"/>
              </a:rPr>
              <a:t>κρεοπαραγωγών</a:t>
            </a:r>
            <a:r>
              <a:rPr lang="el-GR" sz="2400" dirty="0">
                <a:latin typeface="+mn-lt"/>
              </a:rPr>
              <a:t> βοοειδών καθώς και τα παρατηρούμενα επίπεδα ατομικής (</a:t>
            </a:r>
            <a:r>
              <a:rPr lang="en-US" sz="2400" dirty="0" err="1">
                <a:latin typeface="+mn-lt"/>
              </a:rPr>
              <a:t>h</a:t>
            </a:r>
            <a:r>
              <a:rPr lang="en-US" sz="2400" baseline="30000" dirty="0" err="1">
                <a:latin typeface="+mn-lt"/>
              </a:rPr>
              <a:t>I</a:t>
            </a:r>
            <a:r>
              <a:rPr lang="el-GR" sz="2400" dirty="0">
                <a:latin typeface="+mn-lt"/>
              </a:rPr>
              <a:t>) και μητρικής </a:t>
            </a:r>
            <a:r>
              <a:rPr lang="el-GR" sz="2400" dirty="0" err="1">
                <a:latin typeface="+mn-lt"/>
              </a:rPr>
              <a:t>ετέρωσης</a:t>
            </a:r>
            <a:r>
              <a:rPr lang="el-GR" sz="2400" dirty="0">
                <a:latin typeface="+mn-lt"/>
              </a:rPr>
              <a:t> (</a:t>
            </a:r>
            <a:r>
              <a:rPr lang="en-US" sz="2400" dirty="0" err="1">
                <a:latin typeface="+mn-lt"/>
              </a:rPr>
              <a:t>h</a:t>
            </a:r>
            <a:r>
              <a:rPr lang="en-US" sz="2400" baseline="30000" dirty="0" err="1">
                <a:latin typeface="+mn-lt"/>
              </a:rPr>
              <a:t>M</a:t>
            </a:r>
            <a:r>
              <a:rPr lang="el-GR" sz="2400" dirty="0">
                <a:latin typeface="+mn-lt"/>
              </a:rPr>
              <a:t>) κατά τη διασταύρωση των φυλών για την</a:t>
            </a:r>
            <a:r>
              <a:rPr lang="en-US" sz="2400" dirty="0">
                <a:latin typeface="+mn-lt"/>
              </a:rPr>
              <a:t> </a:t>
            </a:r>
            <a:r>
              <a:rPr lang="el-GR" sz="2400" dirty="0">
                <a:latin typeface="+mn-lt"/>
              </a:rPr>
              <a:t>ιδιότητα «βάρος απογαλακτισμού» (ΒΑ).</a:t>
            </a:r>
            <a:r>
              <a:rPr lang="el-GR" sz="4800" dirty="0">
                <a:latin typeface="+mn-lt"/>
              </a:rPr>
              <a:t> </a:t>
            </a:r>
          </a:p>
        </p:txBody>
      </p:sp>
      <p:graphicFrame>
        <p:nvGraphicFramePr>
          <p:cNvPr id="32813" name="Group 45"/>
          <p:cNvGraphicFramePr>
            <a:graphicFrameLocks noGrp="1"/>
          </p:cNvGraphicFramePr>
          <p:nvPr>
            <p:extLst>
              <p:ext uri="{D42A27DB-BD31-4B8C-83A1-F6EECF244321}">
                <p14:modId xmlns:p14="http://schemas.microsoft.com/office/powerpoint/2010/main" val="637150744"/>
              </p:ext>
            </p:extLst>
          </p:nvPr>
        </p:nvGraphicFramePr>
        <p:xfrm>
          <a:off x="250825" y="2852738"/>
          <a:ext cx="8642350" cy="3444240"/>
        </p:xfrm>
        <a:graphic>
          <a:graphicData uri="http://schemas.openxmlformats.org/drawingml/2006/table">
            <a:tbl>
              <a:tblPr/>
              <a:tblGrid>
                <a:gridCol w="1400175">
                  <a:extLst>
                    <a:ext uri="{9D8B030D-6E8A-4147-A177-3AD203B41FA5}">
                      <a16:colId xmlns:a16="http://schemas.microsoft.com/office/drawing/2014/main" val="20000"/>
                    </a:ext>
                  </a:extLst>
                </a:gridCol>
                <a:gridCol w="1265238">
                  <a:extLst>
                    <a:ext uri="{9D8B030D-6E8A-4147-A177-3AD203B41FA5}">
                      <a16:colId xmlns:a16="http://schemas.microsoft.com/office/drawing/2014/main" val="20001"/>
                    </a:ext>
                  </a:extLst>
                </a:gridCol>
                <a:gridCol w="1007690">
                  <a:extLst>
                    <a:ext uri="{9D8B030D-6E8A-4147-A177-3AD203B41FA5}">
                      <a16:colId xmlns:a16="http://schemas.microsoft.com/office/drawing/2014/main" val="20002"/>
                    </a:ext>
                  </a:extLst>
                </a:gridCol>
                <a:gridCol w="2641972">
                  <a:extLst>
                    <a:ext uri="{9D8B030D-6E8A-4147-A177-3AD203B41FA5}">
                      <a16:colId xmlns:a16="http://schemas.microsoft.com/office/drawing/2014/main" val="20003"/>
                    </a:ext>
                  </a:extLst>
                </a:gridCol>
                <a:gridCol w="1173163">
                  <a:extLst>
                    <a:ext uri="{9D8B030D-6E8A-4147-A177-3AD203B41FA5}">
                      <a16:colId xmlns:a16="http://schemas.microsoft.com/office/drawing/2014/main" val="20004"/>
                    </a:ext>
                  </a:extLst>
                </a:gridCol>
                <a:gridCol w="1154112">
                  <a:extLst>
                    <a:ext uri="{9D8B030D-6E8A-4147-A177-3AD203B41FA5}">
                      <a16:colId xmlns:a16="http://schemas.microsoft.com/office/drawing/2014/main" val="20005"/>
                    </a:ext>
                  </a:extLst>
                </a:gridCol>
              </a:tblGrid>
              <a:tr h="409575">
                <a:tc row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a:ln>
                            <a:noFill/>
                          </a:ln>
                          <a:solidFill>
                            <a:schemeClr val="tx1"/>
                          </a:solidFill>
                          <a:effectLst/>
                          <a:latin typeface="+mn-lt"/>
                        </a:rPr>
                        <a:t>φυλή</a:t>
                      </a: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4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rPr>
                        <a:t>επιδράσεις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rPr>
                        <a:t>διασταύρωση</a:t>
                      </a: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400" b="0" i="0" u="none" strike="noStrike" cap="none" normalizeH="0" baseline="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cs typeface="Arial" charset="0"/>
                        </a:rPr>
                        <a:t>ετέρωση</a:t>
                      </a:r>
                      <a:endParaRPr kumimoji="0" lang="el-GR" sz="24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extLst>
                  <a:ext uri="{0D108BD9-81ED-4DB2-BD59-A6C34878D82A}">
                    <a16:rowId xmlns:a16="http://schemas.microsoft.com/office/drawing/2014/main" val="10000"/>
                  </a:ext>
                </a:extLst>
              </a:tr>
              <a:tr h="725488">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600" b="1" i="0" u="none" strike="noStrike" cap="none" normalizeH="0" baseline="0">
                          <a:ln>
                            <a:noFill/>
                          </a:ln>
                          <a:solidFill>
                            <a:schemeClr val="tx1"/>
                          </a:solidFill>
                          <a:effectLst/>
                          <a:latin typeface="+mn-lt"/>
                          <a:cs typeface="Arial" charset="0"/>
                        </a:rPr>
                        <a:t>Προσθετική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mn-lt"/>
                          <a:ea typeface="Times New Roman" pitchFamily="18" charset="0"/>
                          <a:cs typeface="Arial" charset="0"/>
                        </a:rPr>
                        <a:t>g</a:t>
                      </a:r>
                      <a:r>
                        <a:rPr kumimoji="0" lang="en-US" sz="2800" b="0" i="0" u="none" strike="noStrike" cap="none" normalizeH="0" baseline="30000">
                          <a:ln>
                            <a:noFill/>
                          </a:ln>
                          <a:solidFill>
                            <a:schemeClr val="tx1"/>
                          </a:solidFill>
                          <a:effectLst/>
                          <a:latin typeface="+mn-lt"/>
                          <a:ea typeface="Times New Roman" pitchFamily="18" charset="0"/>
                          <a:cs typeface="Arial" charset="0"/>
                        </a:rPr>
                        <a:t>I </a:t>
                      </a:r>
                      <a:endParaRPr kumimoji="0" lang="en-US" sz="16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600" b="1" i="0" u="none" strike="noStrike" cap="none" normalizeH="0" baseline="0" dirty="0">
                          <a:ln>
                            <a:noFill/>
                          </a:ln>
                          <a:solidFill>
                            <a:schemeClr val="tx1"/>
                          </a:solidFill>
                          <a:effectLst/>
                          <a:latin typeface="+mn-lt"/>
                          <a:cs typeface="Arial" charset="0"/>
                        </a:rPr>
                        <a:t>Μητρική </a:t>
                      </a:r>
                      <a:r>
                        <a:rPr kumimoji="0" lang="en-US" sz="2800" b="0" i="0" u="none" strike="noStrike" cap="none" normalizeH="0" baseline="0" dirty="0" err="1">
                          <a:ln>
                            <a:noFill/>
                          </a:ln>
                          <a:solidFill>
                            <a:schemeClr val="tx1"/>
                          </a:solidFill>
                          <a:effectLst/>
                          <a:latin typeface="+mn-lt"/>
                          <a:ea typeface="Times New Roman" pitchFamily="18" charset="0"/>
                          <a:cs typeface="Arial" charset="0"/>
                        </a:rPr>
                        <a:t>g</a:t>
                      </a:r>
                      <a:r>
                        <a:rPr kumimoji="0" lang="en-US" sz="2800" b="0" i="0" u="none" strike="noStrike" cap="none" normalizeH="0" baseline="30000" dirty="0" err="1">
                          <a:ln>
                            <a:noFill/>
                          </a:ln>
                          <a:solidFill>
                            <a:schemeClr val="tx1"/>
                          </a:solidFill>
                          <a:effectLst/>
                          <a:latin typeface="+mn-lt"/>
                          <a:ea typeface="Times New Roman" pitchFamily="18" charset="0"/>
                          <a:cs typeface="Arial" charset="0"/>
                        </a:rPr>
                        <a:t>M</a:t>
                      </a:r>
                      <a:endParaRPr kumimoji="0" lang="en-US" sz="1600" b="1"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cs typeface="Arial" charset="0"/>
                        </a:rPr>
                        <a:t>Ατομική</a:t>
                      </a:r>
                      <a:endParaRPr kumimoji="0" lang="el-GR" sz="2000" b="0" i="0" u="none" strike="noStrike" cap="none" normalizeH="0" baseline="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mn-lt"/>
                          <a:ea typeface="Times New Roman" pitchFamily="18" charset="0"/>
                          <a:cs typeface="Arial" charset="0"/>
                        </a:rPr>
                        <a:t>h</a:t>
                      </a:r>
                      <a:r>
                        <a:rPr kumimoji="0" lang="en-US" sz="2000" b="1" i="0" u="none" strike="noStrike" cap="none" normalizeH="0" baseline="30000">
                          <a:ln>
                            <a:noFill/>
                          </a:ln>
                          <a:solidFill>
                            <a:schemeClr val="tx1"/>
                          </a:solidFill>
                          <a:effectLst/>
                          <a:latin typeface="+mn-lt"/>
                          <a:ea typeface="Times New Roman" pitchFamily="18" charset="0"/>
                          <a:cs typeface="Arial" charset="0"/>
                        </a:rPr>
                        <a:t>I</a:t>
                      </a:r>
                      <a:endParaRPr kumimoji="0" lang="en-US" sz="20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cs typeface="Arial" charset="0"/>
                        </a:rPr>
                        <a:t>Μητρική</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mn-lt"/>
                          <a:ea typeface="Times New Roman" pitchFamily="18" charset="0"/>
                          <a:cs typeface="Arial" charset="0"/>
                        </a:rPr>
                        <a:t>h</a:t>
                      </a:r>
                      <a:r>
                        <a:rPr kumimoji="0" lang="el-GR" sz="2000" b="1" i="0" u="none" strike="noStrike" cap="none" normalizeH="0" baseline="30000">
                          <a:ln>
                            <a:noFill/>
                          </a:ln>
                          <a:solidFill>
                            <a:schemeClr val="tx1"/>
                          </a:solidFill>
                          <a:effectLst/>
                          <a:latin typeface="+mn-lt"/>
                          <a:ea typeface="Times New Roman" pitchFamily="18" charset="0"/>
                          <a:cs typeface="Arial" charset="0"/>
                        </a:rPr>
                        <a:t>Μ</a:t>
                      </a:r>
                      <a:endParaRPr kumimoji="0" lang="el-GR" sz="20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dirty="0">
                          <a:ln>
                            <a:noFill/>
                          </a:ln>
                          <a:solidFill>
                            <a:schemeClr val="tx1"/>
                          </a:solidFill>
                          <a:effectLst/>
                          <a:latin typeface="+mn-lt"/>
                          <a:ea typeface="Times New Roman" pitchFamily="18" charset="0"/>
                          <a:cs typeface="Arial" charset="0"/>
                        </a:rPr>
                        <a:t>Angus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a:ln>
                            <a:noFill/>
                          </a:ln>
                          <a:solidFill>
                            <a:schemeClr val="tx1"/>
                          </a:solidFill>
                          <a:effectLst/>
                          <a:latin typeface="+mn-lt"/>
                          <a:ea typeface="Times New Roman" pitchFamily="18" charset="0"/>
                          <a:cs typeface="Arial" charset="0"/>
                        </a:rPr>
                        <a:t>Angus X 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6064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a:ln>
                            <a:noFill/>
                          </a:ln>
                          <a:solidFill>
                            <a:schemeClr val="tx1"/>
                          </a:solidFill>
                          <a:effectLst/>
                          <a:latin typeface="+mn-lt"/>
                          <a:ea typeface="Times New Roman" pitchFamily="18" charset="0"/>
                          <a:cs typeface="Arial" charset="0"/>
                        </a:rPr>
                        <a:t>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a:ln>
                            <a:noFill/>
                          </a:ln>
                          <a:solidFill>
                            <a:schemeClr val="tx1"/>
                          </a:solidFill>
                          <a:effectLst/>
                          <a:latin typeface="+mn-lt"/>
                          <a:ea typeface="Times New Roman" pitchFamily="18" charset="0"/>
                          <a:cs typeface="Arial" charset="0"/>
                        </a:rPr>
                        <a:t>Angus X </a:t>
                      </a:r>
                      <a:r>
                        <a:rPr kumimoji="0" lang="en-US" sz="2400" b="0" i="0" u="none" strike="noStrike" cap="none" normalizeH="0" baseline="0">
                          <a:ln>
                            <a:noFill/>
                          </a:ln>
                          <a:solidFill>
                            <a:schemeClr val="tx1"/>
                          </a:solidFill>
                          <a:effectLst/>
                          <a:latin typeface="+mn-lt"/>
                          <a:ea typeface="Times New Roman" pitchFamily="18" charset="0"/>
                          <a:cs typeface="Arial" charset="0"/>
                        </a:rPr>
                        <a:t>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6794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dirty="0">
                          <a:ln>
                            <a:noFill/>
                          </a:ln>
                          <a:solidFill>
                            <a:schemeClr val="tx1"/>
                          </a:solidFill>
                          <a:effectLst/>
                          <a:latin typeface="+mn-lt"/>
                          <a:ea typeface="Times New Roman" pitchFamily="18" charset="0"/>
                          <a:cs typeface="Arial" charset="0"/>
                        </a:rPr>
                        <a:t>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dirty="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800" b="0" i="0" u="none" strike="noStrike" cap="none" normalizeH="0" baseline="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0" i="0" u="none" strike="noStrike" cap="none" normalizeH="0" baseline="0" dirty="0">
                          <a:ln>
                            <a:noFill/>
                          </a:ln>
                          <a:solidFill>
                            <a:schemeClr val="tx1"/>
                          </a:solidFill>
                          <a:effectLst/>
                          <a:latin typeface="+mn-lt"/>
                          <a:ea typeface="Times New Roman" pitchFamily="18" charset="0"/>
                          <a:cs typeface="Arial" charset="0"/>
                        </a:rPr>
                        <a:t>Simmental X 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dirty="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1" i="0" u="none" strike="noStrike" cap="none" normalizeH="0" baseline="0" dirty="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33835" name="Rectangle 45"/>
          <p:cNvSpPr>
            <a:spLocks noChangeArrowheads="1"/>
          </p:cNvSpPr>
          <p:nvPr/>
        </p:nvSpPr>
        <p:spPr bwMode="auto">
          <a:xfrm>
            <a:off x="0" y="4676775"/>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468313" y="404813"/>
            <a:ext cx="4967287" cy="2384425"/>
          </a:xfrm>
          <a:prstGeom prst="rect">
            <a:avLst/>
          </a:prstGeom>
          <a:noFill/>
          <a:ln w="9525">
            <a:noFill/>
            <a:miter lim="800000"/>
            <a:headEnd/>
            <a:tailEnd/>
          </a:ln>
        </p:spPr>
      </p:pic>
      <p:pic>
        <p:nvPicPr>
          <p:cNvPr id="34818" name="Picture 3"/>
          <p:cNvPicPr>
            <a:picLocks noChangeAspect="1" noChangeArrowheads="1"/>
          </p:cNvPicPr>
          <p:nvPr/>
        </p:nvPicPr>
        <p:blipFill>
          <a:blip r:embed="rId3"/>
          <a:srcRect l="4782" b="16997"/>
          <a:stretch>
            <a:fillRect/>
          </a:stretch>
        </p:blipFill>
        <p:spPr bwMode="auto">
          <a:xfrm>
            <a:off x="4789488" y="2695521"/>
            <a:ext cx="4354512" cy="2520950"/>
          </a:xfrm>
          <a:prstGeom prst="rect">
            <a:avLst/>
          </a:prstGeom>
          <a:noFill/>
          <a:ln w="9525">
            <a:noFill/>
            <a:miter lim="800000"/>
            <a:headEnd/>
            <a:tailEnd/>
          </a:ln>
        </p:spPr>
      </p:pic>
      <p:pic>
        <p:nvPicPr>
          <p:cNvPr id="34819" name="Picture 4"/>
          <p:cNvPicPr>
            <a:picLocks noChangeAspect="1" noChangeArrowheads="1"/>
          </p:cNvPicPr>
          <p:nvPr/>
        </p:nvPicPr>
        <p:blipFill>
          <a:blip r:embed="rId4"/>
          <a:srcRect/>
          <a:stretch>
            <a:fillRect/>
          </a:stretch>
        </p:blipFill>
        <p:spPr bwMode="auto">
          <a:xfrm>
            <a:off x="718758" y="4470400"/>
            <a:ext cx="3866902" cy="2321209"/>
          </a:xfrm>
          <a:prstGeom prst="rect">
            <a:avLst/>
          </a:prstGeom>
          <a:noFill/>
          <a:ln w="9525">
            <a:noFill/>
            <a:miter lim="800000"/>
            <a:headEnd/>
            <a:tailEnd/>
          </a:ln>
        </p:spPr>
      </p:pic>
      <p:sp>
        <p:nvSpPr>
          <p:cNvPr id="34820" name="TextBox 1"/>
          <p:cNvSpPr txBox="1">
            <a:spLocks noChangeArrowheads="1"/>
          </p:cNvSpPr>
          <p:nvPr/>
        </p:nvSpPr>
        <p:spPr bwMode="auto">
          <a:xfrm>
            <a:off x="4533900" y="404813"/>
            <a:ext cx="901700" cy="369887"/>
          </a:xfrm>
          <a:prstGeom prst="rect">
            <a:avLst/>
          </a:prstGeom>
          <a:noFill/>
          <a:ln w="9525">
            <a:noFill/>
            <a:miter lim="800000"/>
            <a:headEnd/>
            <a:tailEnd/>
          </a:ln>
        </p:spPr>
        <p:txBody>
          <a:bodyPr wrap="none">
            <a:spAutoFit/>
          </a:bodyPr>
          <a:lstStyle/>
          <a:p>
            <a:r>
              <a:rPr lang="en-US" b="1">
                <a:solidFill>
                  <a:schemeClr val="bg1"/>
                </a:solidFill>
              </a:rPr>
              <a:t>Angus</a:t>
            </a:r>
          </a:p>
        </p:txBody>
      </p:sp>
      <p:sp>
        <p:nvSpPr>
          <p:cNvPr id="34821" name="TextBox 2"/>
          <p:cNvSpPr txBox="1">
            <a:spLocks noChangeArrowheads="1"/>
          </p:cNvSpPr>
          <p:nvPr/>
        </p:nvSpPr>
        <p:spPr bwMode="auto">
          <a:xfrm>
            <a:off x="7308850" y="2708275"/>
            <a:ext cx="1300163" cy="369888"/>
          </a:xfrm>
          <a:prstGeom prst="rect">
            <a:avLst/>
          </a:prstGeom>
          <a:noFill/>
          <a:ln w="9525">
            <a:noFill/>
            <a:miter lim="800000"/>
            <a:headEnd/>
            <a:tailEnd/>
          </a:ln>
        </p:spPr>
        <p:txBody>
          <a:bodyPr wrap="none">
            <a:spAutoFit/>
          </a:bodyPr>
          <a:lstStyle/>
          <a:p>
            <a:r>
              <a:rPr lang="en-US" b="1"/>
              <a:t>Charolais </a:t>
            </a:r>
          </a:p>
        </p:txBody>
      </p:sp>
      <p:sp>
        <p:nvSpPr>
          <p:cNvPr id="34822" name="TextBox 3"/>
          <p:cNvSpPr txBox="1">
            <a:spLocks noChangeArrowheads="1"/>
          </p:cNvSpPr>
          <p:nvPr/>
        </p:nvSpPr>
        <p:spPr bwMode="auto">
          <a:xfrm>
            <a:off x="973138" y="4470400"/>
            <a:ext cx="1414462" cy="369888"/>
          </a:xfrm>
          <a:prstGeom prst="rect">
            <a:avLst/>
          </a:prstGeom>
          <a:noFill/>
          <a:ln w="9525">
            <a:noFill/>
            <a:miter lim="800000"/>
            <a:headEnd/>
            <a:tailEnd/>
          </a:ln>
        </p:spPr>
        <p:txBody>
          <a:bodyPr wrap="none">
            <a:spAutoFit/>
          </a:bodyPr>
          <a:lstStyle/>
          <a:p>
            <a:r>
              <a:rPr lang="en-US" b="1"/>
              <a:t>Simmental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endParaRPr lang="el-GR"/>
          </a:p>
        </p:txBody>
      </p:sp>
      <p:sp>
        <p:nvSpPr>
          <p:cNvPr id="35842" name="Rectangle 3"/>
          <p:cNvSpPr>
            <a:spLocks noGrp="1"/>
          </p:cNvSpPr>
          <p:nvPr>
            <p:ph type="body" idx="1"/>
          </p:nvPr>
        </p:nvSpPr>
        <p:spPr>
          <a:xfrm>
            <a:off x="395288" y="2349500"/>
            <a:ext cx="8218487" cy="3527772"/>
          </a:xfrm>
          <a:solidFill>
            <a:srgbClr val="F8F8F8"/>
          </a:solidFill>
          <a:ln>
            <a:solidFill>
              <a:srgbClr val="FF0000"/>
            </a:solidFill>
          </a:ln>
        </p:spPr>
        <p:txBody>
          <a:bodyPr/>
          <a:lstStyle/>
          <a:p>
            <a:pPr eaLnBrk="1" hangingPunct="1">
              <a:buFont typeface="Arial" charset="0"/>
              <a:buNone/>
            </a:pPr>
            <a:r>
              <a:rPr lang="el-GR" sz="2800" dirty="0"/>
              <a:t>Με βάση τα δεδομένα αυτά να εκτιμηθεί το μέσο αναμενόμενο ΒΑ των μόσχων που προκύπτουν κατά τα ακόλουθα συστήματα διασταυρώσεων:</a:t>
            </a:r>
          </a:p>
          <a:p>
            <a:pPr eaLnBrk="1" hangingPunct="1">
              <a:buFont typeface="Arial" charset="0"/>
              <a:buNone/>
            </a:pPr>
            <a:r>
              <a:rPr lang="el-GR" sz="2800" dirty="0"/>
              <a:t>α</a:t>
            </a:r>
            <a:r>
              <a:rPr lang="fr-FR" sz="2800" dirty="0"/>
              <a:t>) Charolais X Angus</a:t>
            </a:r>
            <a:endParaRPr lang="el-GR" sz="2800" dirty="0"/>
          </a:p>
          <a:p>
            <a:pPr eaLnBrk="1" hangingPunct="1">
              <a:buFont typeface="Arial" charset="0"/>
              <a:buNone/>
            </a:pPr>
            <a:r>
              <a:rPr lang="el-GR" sz="2800" dirty="0"/>
              <a:t>β</a:t>
            </a:r>
            <a:r>
              <a:rPr lang="fr-FR" sz="2800" dirty="0"/>
              <a:t>) (Charolais X Simmental) </a:t>
            </a:r>
            <a:r>
              <a:rPr lang="fr-FR" sz="2800" b="1" baseline="-25000" dirty="0" err="1"/>
              <a:t>rotated</a:t>
            </a:r>
            <a:r>
              <a:rPr lang="fr-FR" sz="2800" b="1" baseline="-25000" dirty="0"/>
              <a:t> (=</a:t>
            </a:r>
            <a:r>
              <a:rPr lang="el-GR" sz="2800" b="1" baseline="-25000" dirty="0"/>
              <a:t>κυκλικό</a:t>
            </a:r>
            <a:r>
              <a:rPr lang="fr-FR" sz="2800" b="1" baseline="-25000" dirty="0"/>
              <a:t>)</a:t>
            </a:r>
            <a:r>
              <a:rPr lang="fr-FR" sz="2800" dirty="0"/>
              <a:t> </a:t>
            </a:r>
            <a:r>
              <a:rPr lang="el-GR" sz="2800" dirty="0"/>
              <a:t>και</a:t>
            </a:r>
            <a:r>
              <a:rPr lang="fr-FR" sz="2800" dirty="0"/>
              <a:t> </a:t>
            </a:r>
            <a:endParaRPr lang="el-GR" sz="2800" dirty="0"/>
          </a:p>
          <a:p>
            <a:pPr eaLnBrk="1" hangingPunct="1">
              <a:buFont typeface="Arial" charset="0"/>
              <a:buNone/>
            </a:pPr>
            <a:r>
              <a:rPr lang="el-GR" sz="2800" dirty="0"/>
              <a:t>γ</a:t>
            </a:r>
            <a:r>
              <a:rPr lang="fr-FR" sz="2800" dirty="0"/>
              <a:t>) Charolais X (Angus X Simmental)</a:t>
            </a:r>
            <a:endParaRPr lang="el-GR" sz="2800" dirty="0"/>
          </a:p>
          <a:p>
            <a:pPr eaLnBrk="1" hangingPunct="1">
              <a:buFont typeface="Arial" charset="0"/>
              <a:buNone/>
            </a:pPr>
            <a:r>
              <a:rPr lang="el-GR" sz="2800" dirty="0"/>
              <a:t>Δίνεται μέσος όρος ΒΑ = 225 </a:t>
            </a:r>
            <a:r>
              <a:rPr lang="en-US" sz="2800" dirty="0"/>
              <a:t>kg</a:t>
            </a:r>
            <a:r>
              <a:rPr lang="el-GR" sz="28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type="body" idx="1"/>
          </p:nvPr>
        </p:nvSpPr>
        <p:spPr>
          <a:xfrm>
            <a:off x="395099" y="1052736"/>
            <a:ext cx="8291512" cy="5257800"/>
          </a:xfrm>
          <a:solidFill>
            <a:srgbClr val="F8F8F8"/>
          </a:solidFill>
          <a:ln>
            <a:solidFill>
              <a:srgbClr val="FF0000"/>
            </a:solidFill>
          </a:ln>
        </p:spPr>
        <p:txBody>
          <a:bodyPr/>
          <a:lstStyle/>
          <a:p>
            <a:pPr marL="609600" indent="-609600" eaLnBrk="1" hangingPunct="1">
              <a:buFont typeface="Arial" charset="0"/>
              <a:buNone/>
            </a:pPr>
            <a:r>
              <a:rPr lang="el-GR" sz="2800" b="1" dirty="0"/>
              <a:t>Λύση</a:t>
            </a:r>
            <a:r>
              <a:rPr lang="el-GR" b="1" dirty="0"/>
              <a:t>:</a:t>
            </a:r>
            <a:r>
              <a:rPr lang="el-GR" dirty="0"/>
              <a:t> </a:t>
            </a:r>
            <a:endParaRPr lang="el-GR" b="1" dirty="0"/>
          </a:p>
          <a:p>
            <a:pPr marL="609600" indent="-609600" eaLnBrk="1" hangingPunct="1">
              <a:buNone/>
            </a:pPr>
            <a:r>
              <a:rPr lang="el-GR" sz="2800" dirty="0"/>
              <a:t>ΒΑ= μέσος όρος + προσθετική επίδραση </a:t>
            </a:r>
            <a:r>
              <a:rPr lang="el-GR" sz="2800" b="1" baseline="-25000" dirty="0"/>
              <a:t>φυλής</a:t>
            </a:r>
            <a:r>
              <a:rPr lang="el-GR" sz="2800" dirty="0"/>
              <a:t> + προσθετική επίδραση</a:t>
            </a:r>
            <a:r>
              <a:rPr lang="en-US" sz="2800" dirty="0"/>
              <a:t> </a:t>
            </a:r>
            <a:r>
              <a:rPr lang="el-GR" sz="2800" b="1" baseline="-25000" dirty="0"/>
              <a:t>μητρική</a:t>
            </a:r>
            <a:r>
              <a:rPr lang="el-GR" sz="2800" dirty="0"/>
              <a:t> + </a:t>
            </a:r>
            <a:r>
              <a:rPr lang="el-GR" sz="2800" dirty="0" err="1"/>
              <a:t>ετέρωση</a:t>
            </a:r>
            <a:r>
              <a:rPr lang="el-GR" sz="2800" b="1" baseline="-25000" dirty="0" err="1"/>
              <a:t>ατομική</a:t>
            </a:r>
            <a:r>
              <a:rPr lang="el-GR" sz="2800" dirty="0"/>
              <a:t> + </a:t>
            </a:r>
            <a:r>
              <a:rPr lang="el-GR" sz="2800" dirty="0" err="1"/>
              <a:t>ετέρωση</a:t>
            </a:r>
            <a:r>
              <a:rPr lang="el-GR" sz="2800" b="1" baseline="-25000" dirty="0" err="1"/>
              <a:t>μητρική</a:t>
            </a:r>
            <a:endParaRPr lang="el-GR" sz="2800" b="1" baseline="-25000" dirty="0"/>
          </a:p>
          <a:p>
            <a:pPr marL="609600" indent="-609600" eaLnBrk="1" hangingPunct="1">
              <a:buFont typeface="Arial" charset="0"/>
              <a:buNone/>
            </a:pPr>
            <a:r>
              <a:rPr lang="el-GR" sz="2400" dirty="0"/>
              <a:t>Σημείωση: </a:t>
            </a:r>
            <a:endParaRPr lang="en-US" sz="2400" dirty="0"/>
          </a:p>
          <a:p>
            <a:pPr marL="609600" indent="-609600" eaLnBrk="1" hangingPunct="1"/>
            <a:r>
              <a:rPr lang="el-GR" sz="2400" dirty="0"/>
              <a:t>η </a:t>
            </a:r>
            <a:r>
              <a:rPr lang="el-GR" sz="2400" i="1" u="sng" dirty="0"/>
              <a:t>προσθετική επίδραση φυλής</a:t>
            </a:r>
            <a:r>
              <a:rPr lang="el-GR" sz="2400" dirty="0"/>
              <a:t> = αναλογία γονιδίων του πληθυσμού που μεταβιβάζεται στον </a:t>
            </a:r>
            <a:r>
              <a:rPr lang="el-GR" sz="2400" dirty="0" err="1"/>
              <a:t>απογονικό</a:t>
            </a:r>
            <a:r>
              <a:rPr lang="el-GR" sz="2400" dirty="0"/>
              <a:t> πληθυσμό</a:t>
            </a:r>
            <a:endParaRPr lang="en-US" sz="2400" dirty="0"/>
          </a:p>
          <a:p>
            <a:pPr marL="609600" indent="-609600" eaLnBrk="1" hangingPunct="1"/>
            <a:r>
              <a:rPr lang="el-GR" sz="2400" dirty="0"/>
              <a:t>η </a:t>
            </a:r>
            <a:r>
              <a:rPr lang="el-GR" sz="2400" i="1" u="sng" dirty="0"/>
              <a:t>ατομική </a:t>
            </a:r>
            <a:r>
              <a:rPr lang="el-GR" sz="2400" i="1" u="sng" dirty="0" err="1"/>
              <a:t>ετέρωση</a:t>
            </a:r>
            <a:r>
              <a:rPr lang="el-GR" sz="2400" dirty="0"/>
              <a:t> εκφράζεται στους διασταυρωμένους απογόνους</a:t>
            </a:r>
            <a:endParaRPr lang="en-US" sz="2400" dirty="0"/>
          </a:p>
          <a:p>
            <a:pPr marL="609600" indent="-609600" eaLnBrk="1" hangingPunct="1"/>
            <a:r>
              <a:rPr lang="el-GR" sz="2400" dirty="0"/>
              <a:t>η </a:t>
            </a:r>
            <a:r>
              <a:rPr lang="el-GR" sz="2400" i="1" u="sng" dirty="0"/>
              <a:t>μητρική </a:t>
            </a:r>
            <a:r>
              <a:rPr lang="el-GR" sz="2400" i="1" u="sng" dirty="0" err="1"/>
              <a:t>ετέρωση</a:t>
            </a:r>
            <a:r>
              <a:rPr lang="el-GR" sz="2400" dirty="0"/>
              <a:t> εκφράζεται στις διασταυρωμένες μητέρες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body" sz="half" idx="4294967295"/>
          </p:nvPr>
        </p:nvSpPr>
        <p:spPr>
          <a:xfrm>
            <a:off x="250823" y="4653136"/>
            <a:ext cx="8713787" cy="2088232"/>
          </a:xfrm>
          <a:solidFill>
            <a:srgbClr val="F8F8F8"/>
          </a:solidFill>
          <a:ln>
            <a:solidFill>
              <a:srgbClr val="FF0000"/>
            </a:solidFill>
          </a:ln>
        </p:spPr>
        <p:txBody>
          <a:bodyPr/>
          <a:lstStyle/>
          <a:p>
            <a:pPr eaLnBrk="1" hangingPunct="1">
              <a:buFont typeface="Arial" charset="0"/>
              <a:buNone/>
            </a:pPr>
            <a:r>
              <a:rPr lang="el-GR" sz="2800" dirty="0"/>
              <a:t>α</a:t>
            </a:r>
            <a:r>
              <a:rPr lang="it-IT" sz="2800" dirty="0"/>
              <a:t>) </a:t>
            </a:r>
            <a:r>
              <a:rPr lang="it-IT" sz="2800" b="1" dirty="0">
                <a:solidFill>
                  <a:srgbClr val="FF0000"/>
                </a:solidFill>
              </a:rPr>
              <a:t>Charolais </a:t>
            </a:r>
            <a:r>
              <a:rPr lang="el-GR" sz="2800" b="1" dirty="0">
                <a:solidFill>
                  <a:srgbClr val="FF0000"/>
                </a:solidFill>
                <a:cs typeface="Arial" charset="0"/>
              </a:rPr>
              <a:t>♂</a:t>
            </a:r>
            <a:r>
              <a:rPr lang="it-IT" sz="2800" b="1" dirty="0">
                <a:solidFill>
                  <a:srgbClr val="FF0000"/>
                </a:solidFill>
              </a:rPr>
              <a:t> </a:t>
            </a:r>
            <a:r>
              <a:rPr lang="en-US" sz="2800" b="1" dirty="0">
                <a:solidFill>
                  <a:srgbClr val="FF0000"/>
                </a:solidFill>
              </a:rPr>
              <a:t>x</a:t>
            </a:r>
            <a:r>
              <a:rPr lang="it-IT" sz="2800" b="1" dirty="0">
                <a:solidFill>
                  <a:srgbClr val="FF0000"/>
                </a:solidFill>
              </a:rPr>
              <a:t> Angus</a:t>
            </a:r>
            <a:r>
              <a:rPr lang="el-GR" sz="2800" b="1" dirty="0">
                <a:solidFill>
                  <a:srgbClr val="FF0000"/>
                </a:solidFill>
              </a:rPr>
              <a:t> </a:t>
            </a:r>
            <a:r>
              <a:rPr lang="el-GR" sz="2800" b="1" dirty="0">
                <a:solidFill>
                  <a:srgbClr val="FF0000"/>
                </a:solidFill>
                <a:cs typeface="Arial" charset="0"/>
              </a:rPr>
              <a:t>♀</a:t>
            </a:r>
          </a:p>
          <a:p>
            <a:pPr eaLnBrk="1" hangingPunct="1">
              <a:buFont typeface="Arial" charset="0"/>
              <a:buNone/>
            </a:pPr>
            <a:r>
              <a:rPr lang="el-GR" sz="2800" dirty="0"/>
              <a:t>ΒΑ</a:t>
            </a:r>
            <a:r>
              <a:rPr lang="it-IT" sz="2800" dirty="0"/>
              <a:t>=</a:t>
            </a:r>
            <a:r>
              <a:rPr lang="el-GR" sz="2800" dirty="0"/>
              <a:t> </a:t>
            </a:r>
            <a:r>
              <a:rPr lang="el-GR" sz="2800" b="1" dirty="0" err="1"/>
              <a:t>μ.ο</a:t>
            </a:r>
            <a:r>
              <a:rPr lang="el-GR" sz="2800" b="1" dirty="0"/>
              <a:t>.</a:t>
            </a:r>
            <a:r>
              <a:rPr lang="it-IT" sz="2800" b="1" dirty="0"/>
              <a:t> + {</a:t>
            </a:r>
            <a:r>
              <a:rPr lang="it-IT" sz="2800" b="1" dirty="0">
                <a:highlight>
                  <a:srgbClr val="00FFFF"/>
                </a:highlight>
              </a:rPr>
              <a:t>0,5 g</a:t>
            </a:r>
            <a:r>
              <a:rPr lang="it-IT" sz="2800" b="1" baseline="30000" dirty="0">
                <a:highlight>
                  <a:srgbClr val="00FFFF"/>
                </a:highlight>
              </a:rPr>
              <a:t>I </a:t>
            </a:r>
            <a:r>
              <a:rPr lang="it-IT" sz="2800" b="1" dirty="0">
                <a:highlight>
                  <a:srgbClr val="00FFFF"/>
                </a:highlight>
              </a:rPr>
              <a:t>(C) + 0,5 g</a:t>
            </a:r>
            <a:r>
              <a:rPr lang="it-IT" sz="2800" b="1" baseline="30000" dirty="0">
                <a:highlight>
                  <a:srgbClr val="00FFFF"/>
                </a:highlight>
              </a:rPr>
              <a:t>I</a:t>
            </a:r>
            <a:r>
              <a:rPr lang="it-IT" sz="2800" b="1" dirty="0">
                <a:highlight>
                  <a:srgbClr val="00FFFF"/>
                </a:highlight>
              </a:rPr>
              <a:t> (A)} </a:t>
            </a:r>
            <a:r>
              <a:rPr lang="it-IT" sz="2800" b="1" dirty="0"/>
              <a:t>+ </a:t>
            </a:r>
            <a:r>
              <a:rPr lang="it-IT" sz="2800" b="1" dirty="0">
                <a:highlight>
                  <a:srgbClr val="00FFFF"/>
                </a:highlight>
              </a:rPr>
              <a:t>g</a:t>
            </a:r>
            <a:r>
              <a:rPr lang="it-IT" sz="2800" b="1" baseline="30000" dirty="0">
                <a:highlight>
                  <a:srgbClr val="00FFFF"/>
                </a:highlight>
              </a:rPr>
              <a:t>M</a:t>
            </a:r>
            <a:r>
              <a:rPr lang="it-IT" sz="2800" b="1" dirty="0">
                <a:highlight>
                  <a:srgbClr val="00FFFF"/>
                </a:highlight>
              </a:rPr>
              <a:t> (A) </a:t>
            </a:r>
            <a:r>
              <a:rPr lang="it-IT" sz="2800" b="1" dirty="0"/>
              <a:t>+ </a:t>
            </a:r>
            <a:r>
              <a:rPr lang="it-IT" sz="2800" b="1" dirty="0">
                <a:highlight>
                  <a:srgbClr val="FFFF00"/>
                </a:highlight>
              </a:rPr>
              <a:t>h</a:t>
            </a:r>
            <a:r>
              <a:rPr lang="it-IT" sz="2800" b="1" baseline="30000" dirty="0">
                <a:highlight>
                  <a:srgbClr val="FFFF00"/>
                </a:highlight>
              </a:rPr>
              <a:t>I</a:t>
            </a:r>
            <a:r>
              <a:rPr lang="it-IT" sz="2800" b="1" dirty="0">
                <a:highlight>
                  <a:srgbClr val="FFFF00"/>
                </a:highlight>
              </a:rPr>
              <a:t> (CxA)</a:t>
            </a:r>
            <a:r>
              <a:rPr lang="el-GR" sz="2800" b="1" dirty="0">
                <a:highlight>
                  <a:srgbClr val="FFFF00"/>
                </a:highlight>
              </a:rPr>
              <a:t>+ </a:t>
            </a:r>
            <a:r>
              <a:rPr lang="en-US" sz="2800" b="1" dirty="0" err="1">
                <a:highlight>
                  <a:srgbClr val="FFFF00"/>
                </a:highlight>
                <a:latin typeface="+mn-lt"/>
              </a:rPr>
              <a:t>h</a:t>
            </a:r>
            <a:r>
              <a:rPr lang="en-US" sz="2800" b="1" baseline="30000" dirty="0" err="1">
                <a:highlight>
                  <a:srgbClr val="FFFF00"/>
                </a:highlight>
                <a:latin typeface="+mn-lt"/>
              </a:rPr>
              <a:t>M</a:t>
            </a:r>
            <a:r>
              <a:rPr lang="el-GR" sz="2800" b="1" dirty="0">
                <a:highlight>
                  <a:srgbClr val="FFFF00"/>
                </a:highlight>
              </a:rPr>
              <a:t> </a:t>
            </a:r>
            <a:r>
              <a:rPr lang="it-IT" sz="2800" b="1" dirty="0">
                <a:highlight>
                  <a:srgbClr val="FFFF00"/>
                </a:highlight>
              </a:rPr>
              <a:t> </a:t>
            </a:r>
            <a:r>
              <a:rPr lang="it-IT" sz="2800" b="1" dirty="0"/>
              <a:t>=</a:t>
            </a:r>
          </a:p>
          <a:p>
            <a:pPr eaLnBrk="1" hangingPunct="1">
              <a:buFont typeface="Arial" charset="0"/>
              <a:buNone/>
            </a:pPr>
            <a:endParaRPr lang="el-GR" sz="2800" dirty="0"/>
          </a:p>
          <a:p>
            <a:pPr eaLnBrk="1" hangingPunct="1">
              <a:buFont typeface="Arial" charset="0"/>
              <a:buNone/>
            </a:pPr>
            <a:r>
              <a:rPr lang="it-IT" sz="2800" dirty="0"/>
              <a:t>= 225 + (0,5 X 40) + (0,5 X 0) + 5 + 4 </a:t>
            </a:r>
            <a:r>
              <a:rPr lang="el-GR" sz="2800" dirty="0"/>
              <a:t>+ 0 </a:t>
            </a:r>
            <a:r>
              <a:rPr lang="it-IT" sz="2800" dirty="0"/>
              <a:t>= </a:t>
            </a:r>
            <a:r>
              <a:rPr lang="it-IT" sz="2800" b="1" dirty="0"/>
              <a:t>254</a:t>
            </a:r>
            <a:r>
              <a:rPr lang="it-IT" sz="2800" dirty="0"/>
              <a:t> </a:t>
            </a:r>
            <a:r>
              <a:rPr lang="en-US" sz="2800" dirty="0"/>
              <a:t>kg</a:t>
            </a:r>
            <a:endParaRPr lang="el-GR" sz="2800" dirty="0"/>
          </a:p>
        </p:txBody>
      </p:sp>
      <p:graphicFrame>
        <p:nvGraphicFramePr>
          <p:cNvPr id="37941" name="Group 53"/>
          <p:cNvGraphicFramePr>
            <a:graphicFrameLocks noGrp="1"/>
          </p:cNvGraphicFramePr>
          <p:nvPr>
            <p:extLst>
              <p:ext uri="{D42A27DB-BD31-4B8C-83A1-F6EECF244321}">
                <p14:modId xmlns:p14="http://schemas.microsoft.com/office/powerpoint/2010/main" val="3125587203"/>
              </p:ext>
            </p:extLst>
          </p:nvPr>
        </p:nvGraphicFramePr>
        <p:xfrm>
          <a:off x="0" y="260350"/>
          <a:ext cx="9144000" cy="3047366"/>
        </p:xfrm>
        <a:graphic>
          <a:graphicData uri="http://schemas.openxmlformats.org/drawingml/2006/table">
            <a:tbl>
              <a:tblPr/>
              <a:tblGrid>
                <a:gridCol w="1481138">
                  <a:extLst>
                    <a:ext uri="{9D8B030D-6E8A-4147-A177-3AD203B41FA5}">
                      <a16:colId xmlns:a16="http://schemas.microsoft.com/office/drawing/2014/main" val="20000"/>
                    </a:ext>
                  </a:extLst>
                </a:gridCol>
                <a:gridCol w="1338262">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3189288">
                  <a:extLst>
                    <a:ext uri="{9D8B030D-6E8A-4147-A177-3AD203B41FA5}">
                      <a16:colId xmlns:a16="http://schemas.microsoft.com/office/drawing/2014/main" val="20003"/>
                    </a:ext>
                  </a:extLst>
                </a:gridCol>
                <a:gridCol w="1054100">
                  <a:extLst>
                    <a:ext uri="{9D8B030D-6E8A-4147-A177-3AD203B41FA5}">
                      <a16:colId xmlns:a16="http://schemas.microsoft.com/office/drawing/2014/main" val="20004"/>
                    </a:ext>
                  </a:extLst>
                </a:gridCol>
                <a:gridCol w="1116012">
                  <a:extLst>
                    <a:ext uri="{9D8B030D-6E8A-4147-A177-3AD203B41FA5}">
                      <a16:colId xmlns:a16="http://schemas.microsoft.com/office/drawing/2014/main" val="20005"/>
                    </a:ext>
                  </a:extLst>
                </a:gridCol>
              </a:tblGrid>
              <a:tr h="4095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dirty="0">
                          <a:ln>
                            <a:noFill/>
                          </a:ln>
                          <a:solidFill>
                            <a:schemeClr val="tx1"/>
                          </a:solidFill>
                          <a:effectLst/>
                          <a:latin typeface="+mn-lt"/>
                        </a:rPr>
                        <a:t>φυλή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rPr>
                        <a:t>επιδράσεις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rPr>
                        <a:t>διασταύρωση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cs typeface="Arial" charset="0"/>
                        </a:rPr>
                        <a:t>ετέρωση</a:t>
                      </a:r>
                      <a:endParaRPr kumimoji="0" lang="el-GR" sz="20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extLst>
                  <a:ext uri="{0D108BD9-81ED-4DB2-BD59-A6C34878D82A}">
                    <a16:rowId xmlns:a16="http://schemas.microsoft.com/office/drawing/2014/main" val="10000"/>
                  </a:ext>
                </a:extLst>
              </a:tr>
              <a:tr h="62388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400" b="1" i="0" u="none" strike="noStrike" cap="none" normalizeH="0" baseline="0">
                          <a:ln>
                            <a:noFill/>
                          </a:ln>
                          <a:solidFill>
                            <a:schemeClr val="tx1"/>
                          </a:solidFill>
                          <a:effectLst/>
                          <a:latin typeface="+mn-lt"/>
                          <a:cs typeface="Arial" charset="0"/>
                        </a:rPr>
                        <a:t>Προσθετική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mn-lt"/>
                          <a:ea typeface="Times New Roman" pitchFamily="18" charset="0"/>
                          <a:cs typeface="Arial" charset="0"/>
                        </a:rPr>
                        <a:t>g</a:t>
                      </a:r>
                      <a:r>
                        <a:rPr kumimoji="0" lang="en-US" sz="2400" b="0" i="0" u="none" strike="noStrike" cap="none" normalizeH="0" baseline="30000">
                          <a:ln>
                            <a:noFill/>
                          </a:ln>
                          <a:solidFill>
                            <a:schemeClr val="tx1"/>
                          </a:solidFill>
                          <a:effectLst/>
                          <a:latin typeface="+mn-lt"/>
                          <a:ea typeface="Times New Roman" pitchFamily="18" charset="0"/>
                          <a:cs typeface="Arial" charset="0"/>
                        </a:rPr>
                        <a:t>I </a:t>
                      </a:r>
                      <a:endParaRPr kumimoji="0" lang="en-US" sz="14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400" b="1" i="0" u="none" strike="noStrike" cap="none" normalizeH="0" baseline="0">
                          <a:ln>
                            <a:noFill/>
                          </a:ln>
                          <a:solidFill>
                            <a:schemeClr val="tx1"/>
                          </a:solidFill>
                          <a:effectLst/>
                          <a:latin typeface="+mn-lt"/>
                          <a:cs typeface="Arial" charset="0"/>
                        </a:rPr>
                        <a:t>Μητρική </a:t>
                      </a:r>
                      <a:r>
                        <a:rPr kumimoji="0" lang="en-US" sz="2400" b="0" i="0" u="none" strike="noStrike" cap="none" normalizeH="0" baseline="0">
                          <a:ln>
                            <a:noFill/>
                          </a:ln>
                          <a:solidFill>
                            <a:schemeClr val="tx1"/>
                          </a:solidFill>
                          <a:effectLst/>
                          <a:latin typeface="+mn-lt"/>
                          <a:ea typeface="Times New Roman" pitchFamily="18" charset="0"/>
                          <a:cs typeface="Arial" charset="0"/>
                        </a:rPr>
                        <a:t>g</a:t>
                      </a:r>
                      <a:r>
                        <a:rPr kumimoji="0" lang="en-US" sz="2400" b="0" i="0" u="none" strike="noStrike" cap="none" normalizeH="0" baseline="30000">
                          <a:ln>
                            <a:noFill/>
                          </a:ln>
                          <a:solidFill>
                            <a:schemeClr val="tx1"/>
                          </a:solidFill>
                          <a:effectLst/>
                          <a:latin typeface="+mn-lt"/>
                          <a:ea typeface="Times New Roman" pitchFamily="18" charset="0"/>
                          <a:cs typeface="Arial" charset="0"/>
                        </a:rPr>
                        <a:t>M</a:t>
                      </a:r>
                      <a:endParaRPr kumimoji="0" lang="en-US" sz="14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cs typeface="Arial" charset="0"/>
                        </a:rPr>
                        <a:t>Ατομική</a:t>
                      </a:r>
                      <a:endParaRPr kumimoji="0" lang="el-GR" sz="1800" b="1" i="0" u="none" strike="noStrike" cap="none" normalizeH="0" baseline="0" dirty="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1" i="0" u="none" strike="noStrike" cap="none" normalizeH="0" baseline="0" dirty="0" err="1">
                          <a:ln>
                            <a:noFill/>
                          </a:ln>
                          <a:solidFill>
                            <a:schemeClr val="tx1"/>
                          </a:solidFill>
                          <a:effectLst/>
                          <a:latin typeface="+mn-lt"/>
                          <a:ea typeface="Times New Roman" pitchFamily="18" charset="0"/>
                          <a:cs typeface="Arial" charset="0"/>
                        </a:rPr>
                        <a:t>h</a:t>
                      </a:r>
                      <a:r>
                        <a:rPr kumimoji="0" lang="en-US" sz="1800" b="1" i="0" u="none" strike="noStrike" cap="none" normalizeH="0" baseline="30000" dirty="0" err="1">
                          <a:ln>
                            <a:noFill/>
                          </a:ln>
                          <a:solidFill>
                            <a:schemeClr val="tx1"/>
                          </a:solidFill>
                          <a:effectLst/>
                          <a:latin typeface="+mn-lt"/>
                          <a:ea typeface="Times New Roman" pitchFamily="18" charset="0"/>
                          <a:cs typeface="Arial" charset="0"/>
                        </a:rPr>
                        <a:t>I</a:t>
                      </a:r>
                      <a:endParaRPr kumimoji="0" lang="en-US" sz="1800" b="1"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cs typeface="Arial" charset="0"/>
                        </a:rPr>
                        <a:t>Μητρική</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mn-lt"/>
                          <a:ea typeface="Times New Roman" pitchFamily="18" charset="0"/>
                          <a:cs typeface="Arial" charset="0"/>
                        </a:rPr>
                        <a:t>h</a:t>
                      </a:r>
                      <a:r>
                        <a:rPr kumimoji="0" lang="el-GR" sz="1800" b="1" i="0" u="none" strike="noStrike" cap="none" normalizeH="0" baseline="30000" dirty="0">
                          <a:ln>
                            <a:noFill/>
                          </a:ln>
                          <a:solidFill>
                            <a:schemeClr val="tx1"/>
                          </a:solidFill>
                          <a:effectLst/>
                          <a:latin typeface="+mn-lt"/>
                          <a:ea typeface="Times New Roman" pitchFamily="18" charset="0"/>
                          <a:cs typeface="Arial" charset="0"/>
                        </a:rPr>
                        <a:t>Μ</a:t>
                      </a:r>
                      <a:endParaRPr kumimoji="0" lang="el-GR" sz="1800" b="1"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Angus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Angus x 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6064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Simmental (S)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a:ln>
                            <a:noFill/>
                          </a:ln>
                          <a:solidFill>
                            <a:schemeClr val="tx1"/>
                          </a:solidFill>
                          <a:effectLst/>
                          <a:latin typeface="+mn-lt"/>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400" b="1" i="0" u="none" strike="noStrike" cap="none" normalizeH="0" baseline="0" dirty="0">
                          <a:ln>
                            <a:noFill/>
                          </a:ln>
                          <a:solidFill>
                            <a:srgbClr val="FF0000"/>
                          </a:solidFill>
                          <a:effectLst/>
                          <a:latin typeface="+mn-lt"/>
                          <a:ea typeface="Times New Roman" pitchFamily="18" charset="0"/>
                          <a:cs typeface="Arial" charset="0"/>
                        </a:rPr>
                        <a:t>Angus x </a:t>
                      </a:r>
                      <a:r>
                        <a:rPr kumimoji="0" lang="en-US" sz="2400" b="1" i="0" u="none" strike="noStrike" cap="none" normalizeH="0" baseline="0" dirty="0" err="1">
                          <a:ln>
                            <a:noFill/>
                          </a:ln>
                          <a:solidFill>
                            <a:srgbClr val="FF0000"/>
                          </a:solidFill>
                          <a:effectLst/>
                          <a:latin typeface="+mn-lt"/>
                          <a:ea typeface="Times New Roman" pitchFamily="18" charset="0"/>
                          <a:cs typeface="Arial" charset="0"/>
                        </a:rPr>
                        <a:t>Charolais</a:t>
                      </a:r>
                      <a:endParaRPr kumimoji="0" lang="en-US" sz="2400" b="1" i="0" u="none" strike="noStrike" cap="none" normalizeH="0" baseline="0" dirty="0">
                        <a:ln>
                          <a:noFill/>
                        </a:ln>
                        <a:solidFill>
                          <a:srgbClr val="FF0000"/>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65881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Charolais (C)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dirty="0">
                          <a:ln>
                            <a:noFill/>
                          </a:ln>
                          <a:solidFill>
                            <a:schemeClr val="tx1"/>
                          </a:solidFill>
                          <a:effectLst/>
                          <a:latin typeface="+mn-lt"/>
                          <a:ea typeface="Times New Roman" pitchFamily="18" charset="0"/>
                          <a:cs typeface="Arial" charset="0"/>
                        </a:rPr>
                        <a:t>Simmental x 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37932" name="Rectangle 45"/>
          <p:cNvSpPr>
            <a:spLocks noChangeArrowheads="1"/>
          </p:cNvSpPr>
          <p:nvPr/>
        </p:nvSpPr>
        <p:spPr bwMode="auto">
          <a:xfrm>
            <a:off x="142081" y="3422542"/>
            <a:ext cx="8713787" cy="1230594"/>
          </a:xfrm>
          <a:prstGeom prst="rect">
            <a:avLst/>
          </a:prstGeom>
          <a:solidFill>
            <a:srgbClr val="F8F8F8"/>
          </a:solidFill>
          <a:ln w="9525">
            <a:solidFill>
              <a:schemeClr val="accent6">
                <a:lumMod val="75000"/>
              </a:schemeClr>
            </a:solidFill>
            <a:miter lim="800000"/>
            <a:headEnd/>
            <a:tailEnd/>
          </a:ln>
        </p:spPr>
        <p:txBody>
          <a:bodyPr/>
          <a:lstStyle/>
          <a:p>
            <a:pPr marL="342900" indent="-342900">
              <a:lnSpc>
                <a:spcPct val="105000"/>
              </a:lnSpc>
              <a:buFont typeface="Arial" charset="0"/>
              <a:buNone/>
            </a:pPr>
            <a:r>
              <a:rPr lang="el-GR" sz="2400" b="1" dirty="0">
                <a:latin typeface="+mn-lt"/>
              </a:rPr>
              <a:t>ΒΑ= μέσος όρος (</a:t>
            </a:r>
            <a:r>
              <a:rPr lang="el-GR" sz="2400" b="1" dirty="0" err="1">
                <a:latin typeface="+mn-lt"/>
              </a:rPr>
              <a:t>μ.ο</a:t>
            </a:r>
            <a:r>
              <a:rPr lang="el-GR" sz="2400" b="1" dirty="0">
                <a:latin typeface="+mn-lt"/>
              </a:rPr>
              <a:t>) + </a:t>
            </a:r>
            <a:r>
              <a:rPr lang="el-GR" sz="2400" b="1" u="sng" dirty="0">
                <a:solidFill>
                  <a:schemeClr val="accent6">
                    <a:lumMod val="75000"/>
                  </a:schemeClr>
                </a:solidFill>
                <a:highlight>
                  <a:srgbClr val="00FFFF"/>
                </a:highlight>
                <a:latin typeface="+mn-lt"/>
              </a:rPr>
              <a:t>προσθετική επίδραση </a:t>
            </a:r>
            <a:r>
              <a:rPr lang="el-GR" sz="2400" b="1" u="sng" baseline="-25000" dirty="0">
                <a:solidFill>
                  <a:schemeClr val="accent6">
                    <a:lumMod val="75000"/>
                  </a:schemeClr>
                </a:solidFill>
                <a:highlight>
                  <a:srgbClr val="00FFFF"/>
                </a:highlight>
                <a:latin typeface="+mn-lt"/>
              </a:rPr>
              <a:t>φυλής</a:t>
            </a:r>
            <a:r>
              <a:rPr lang="el-GR" sz="2400" b="1" u="sng" dirty="0">
                <a:solidFill>
                  <a:schemeClr val="accent6">
                    <a:lumMod val="75000"/>
                  </a:schemeClr>
                </a:solidFill>
                <a:highlight>
                  <a:srgbClr val="00FFFF"/>
                </a:highlight>
                <a:latin typeface="+mn-lt"/>
              </a:rPr>
              <a:t> </a:t>
            </a:r>
            <a:r>
              <a:rPr lang="el-GR" sz="2400" b="1" dirty="0">
                <a:latin typeface="+mn-lt"/>
              </a:rPr>
              <a:t>(</a:t>
            </a:r>
            <a:r>
              <a:rPr lang="en-US" sz="2400" b="1" dirty="0" err="1">
                <a:latin typeface="+mn-lt"/>
              </a:rPr>
              <a:t>g</a:t>
            </a:r>
            <a:r>
              <a:rPr lang="en-US" sz="2400" b="1" baseline="30000" dirty="0" err="1">
                <a:latin typeface="+mn-lt"/>
              </a:rPr>
              <a:t>I</a:t>
            </a:r>
            <a:r>
              <a:rPr lang="en-US" sz="2400" b="1" dirty="0">
                <a:latin typeface="+mn-lt"/>
              </a:rPr>
              <a:t>)</a:t>
            </a:r>
            <a:r>
              <a:rPr lang="el-GR" sz="2400" b="1" dirty="0">
                <a:latin typeface="+mn-lt"/>
              </a:rPr>
              <a:t>+ </a:t>
            </a:r>
            <a:r>
              <a:rPr lang="el-GR" sz="2400" b="1" dirty="0">
                <a:solidFill>
                  <a:schemeClr val="accent6">
                    <a:lumMod val="75000"/>
                  </a:schemeClr>
                </a:solidFill>
                <a:highlight>
                  <a:srgbClr val="00FFFF"/>
                </a:highlight>
                <a:latin typeface="+mn-lt"/>
              </a:rPr>
              <a:t>προσθετική </a:t>
            </a:r>
            <a:r>
              <a:rPr lang="el-GR" sz="2400" b="1" dirty="0" smtClean="0">
                <a:solidFill>
                  <a:schemeClr val="accent6">
                    <a:lumMod val="75000"/>
                  </a:schemeClr>
                </a:solidFill>
                <a:highlight>
                  <a:srgbClr val="00FFFF"/>
                </a:highlight>
                <a:latin typeface="+mn-lt"/>
              </a:rPr>
              <a:t>επίδραση</a:t>
            </a:r>
            <a:r>
              <a:rPr lang="en-US" sz="2400" b="1" dirty="0" smtClean="0">
                <a:solidFill>
                  <a:schemeClr val="accent6">
                    <a:lumMod val="75000"/>
                  </a:schemeClr>
                </a:solidFill>
                <a:highlight>
                  <a:srgbClr val="00FFFF"/>
                </a:highlight>
                <a:latin typeface="+mn-lt"/>
              </a:rPr>
              <a:t> </a:t>
            </a:r>
            <a:r>
              <a:rPr lang="el-GR" sz="2400" b="1" baseline="-25000" dirty="0" smtClean="0">
                <a:solidFill>
                  <a:schemeClr val="accent6">
                    <a:lumMod val="75000"/>
                  </a:schemeClr>
                </a:solidFill>
                <a:highlight>
                  <a:srgbClr val="00FFFF"/>
                </a:highlight>
                <a:latin typeface="+mn-lt"/>
              </a:rPr>
              <a:t>μητρική</a:t>
            </a:r>
            <a:r>
              <a:rPr lang="en-US" sz="2400" b="1" dirty="0" smtClean="0">
                <a:solidFill>
                  <a:schemeClr val="accent6">
                    <a:lumMod val="75000"/>
                  </a:schemeClr>
                </a:solidFill>
                <a:highlight>
                  <a:srgbClr val="00FFFF"/>
                </a:highlight>
                <a:latin typeface="+mn-lt"/>
              </a:rPr>
              <a:t> </a:t>
            </a:r>
            <a:r>
              <a:rPr lang="el-GR" sz="2400" b="1" dirty="0">
                <a:latin typeface="+mn-lt"/>
              </a:rPr>
              <a:t>(</a:t>
            </a:r>
            <a:r>
              <a:rPr lang="en-US" sz="2400" b="1" dirty="0" err="1">
                <a:latin typeface="+mn-lt"/>
              </a:rPr>
              <a:t>g</a:t>
            </a:r>
            <a:r>
              <a:rPr lang="en-US" sz="2400" b="1" baseline="30000" dirty="0" err="1">
                <a:latin typeface="+mn-lt"/>
              </a:rPr>
              <a:t>M</a:t>
            </a:r>
            <a:r>
              <a:rPr lang="en-US" sz="2400" b="1" dirty="0">
                <a:latin typeface="+mn-lt"/>
              </a:rPr>
              <a:t>)</a:t>
            </a:r>
            <a:r>
              <a:rPr lang="el-GR" sz="2400" b="1" dirty="0">
                <a:latin typeface="+mn-lt"/>
              </a:rPr>
              <a:t> + ατομική </a:t>
            </a:r>
            <a:r>
              <a:rPr lang="el-GR" sz="2400" b="1" dirty="0" err="1">
                <a:latin typeface="+mn-lt"/>
              </a:rPr>
              <a:t>ετέρωση</a:t>
            </a:r>
            <a:r>
              <a:rPr lang="el-GR" sz="2400" b="1" dirty="0">
                <a:latin typeface="+mn-lt"/>
              </a:rPr>
              <a:t> </a:t>
            </a:r>
            <a:r>
              <a:rPr lang="en-US" sz="2400" b="1" dirty="0">
                <a:latin typeface="+mn-lt"/>
              </a:rPr>
              <a:t>(</a:t>
            </a:r>
            <a:r>
              <a:rPr lang="en-US" sz="2400" b="1" dirty="0" err="1">
                <a:latin typeface="+mn-lt"/>
              </a:rPr>
              <a:t>h</a:t>
            </a:r>
            <a:r>
              <a:rPr lang="en-US" sz="2400" b="1" baseline="30000" dirty="0" err="1">
                <a:latin typeface="+mn-lt"/>
              </a:rPr>
              <a:t>I</a:t>
            </a:r>
            <a:r>
              <a:rPr lang="en-US" sz="2400" b="1" dirty="0">
                <a:latin typeface="+mn-lt"/>
              </a:rPr>
              <a:t>) </a:t>
            </a:r>
            <a:r>
              <a:rPr lang="el-GR" sz="2400" b="1" dirty="0">
                <a:latin typeface="+mn-lt"/>
              </a:rPr>
              <a:t>+ μητρική </a:t>
            </a:r>
            <a:r>
              <a:rPr lang="el-GR" sz="2400" b="1" dirty="0" err="1">
                <a:latin typeface="+mn-lt"/>
              </a:rPr>
              <a:t>ετέρωση</a:t>
            </a:r>
            <a:r>
              <a:rPr lang="el-GR" sz="2400" dirty="0">
                <a:latin typeface="+mn-lt"/>
              </a:rPr>
              <a:t> </a:t>
            </a:r>
            <a:r>
              <a:rPr lang="en-US" sz="2400" dirty="0" smtClean="0">
                <a:latin typeface="+mn-lt"/>
              </a:rPr>
              <a:t>(</a:t>
            </a:r>
            <a:r>
              <a:rPr lang="en-US" sz="2400" b="1" dirty="0" err="1">
                <a:latin typeface="+mn-lt"/>
              </a:rPr>
              <a:t>h</a:t>
            </a:r>
            <a:r>
              <a:rPr lang="en-US" sz="2400" b="1" baseline="30000" dirty="0" err="1">
                <a:latin typeface="+mn-lt"/>
              </a:rPr>
              <a:t>M</a:t>
            </a:r>
            <a:r>
              <a:rPr lang="en-US" sz="2400" b="1" dirty="0" smtClean="0">
                <a:latin typeface="+mn-lt"/>
              </a:rPr>
              <a:t>)</a:t>
            </a:r>
            <a:endParaRPr lang="en-US" sz="2400" b="1" baseline="30000" dirty="0">
              <a:latin typeface="+mn-lt"/>
            </a:endParaRPr>
          </a:p>
          <a:p>
            <a:pPr marL="342900" indent="-342900">
              <a:lnSpc>
                <a:spcPct val="105000"/>
              </a:lnSpc>
              <a:buFont typeface="Arial" charset="0"/>
              <a:buNone/>
            </a:pPr>
            <a:endParaRPr lang="en-US" dirty="0">
              <a:latin typeface="+mn-lt"/>
            </a:endParaRPr>
          </a:p>
        </p:txBody>
      </p:sp>
      <p:sp>
        <p:nvSpPr>
          <p:cNvPr id="2" name="Rounded Rectangle 1"/>
          <p:cNvSpPr/>
          <p:nvPr/>
        </p:nvSpPr>
        <p:spPr>
          <a:xfrm>
            <a:off x="1835696" y="5246267"/>
            <a:ext cx="3312368" cy="43204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4" name="Straight Arrow Connector 3"/>
          <p:cNvCxnSpPr/>
          <p:nvPr/>
        </p:nvCxnSpPr>
        <p:spPr>
          <a:xfrm flipH="1">
            <a:off x="4139952" y="3801231"/>
            <a:ext cx="648072" cy="144503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body" sz="half" idx="4294967295"/>
          </p:nvPr>
        </p:nvSpPr>
        <p:spPr>
          <a:xfrm>
            <a:off x="0" y="4077072"/>
            <a:ext cx="9144000" cy="2518991"/>
          </a:xfrm>
          <a:solidFill>
            <a:srgbClr val="F8F8F8"/>
          </a:solidFill>
          <a:ln>
            <a:solidFill>
              <a:srgbClr val="FF0000"/>
            </a:solidFill>
          </a:ln>
        </p:spPr>
        <p:txBody>
          <a:bodyPr/>
          <a:lstStyle/>
          <a:p>
            <a:pPr eaLnBrk="1" hangingPunct="1">
              <a:lnSpc>
                <a:spcPct val="135000"/>
              </a:lnSpc>
              <a:spcBef>
                <a:spcPct val="0"/>
              </a:spcBef>
              <a:buFont typeface="Arial" charset="0"/>
              <a:buNone/>
            </a:pPr>
            <a:r>
              <a:rPr lang="el-GR" sz="1600" dirty="0">
                <a:latin typeface="Arial" charset="0"/>
              </a:rPr>
              <a:t>γ</a:t>
            </a:r>
            <a:r>
              <a:rPr lang="it-IT" sz="1600" dirty="0">
                <a:latin typeface="Arial" charset="0"/>
              </a:rPr>
              <a:t>)</a:t>
            </a:r>
            <a:r>
              <a:rPr lang="en-US" sz="1600" dirty="0">
                <a:latin typeface="Arial" charset="0"/>
              </a:rPr>
              <a:t> </a:t>
            </a:r>
            <a:r>
              <a:rPr lang="fr-FR" sz="1600" b="1" dirty="0">
                <a:solidFill>
                  <a:srgbClr val="FF0000"/>
                </a:solidFill>
                <a:latin typeface="Arial" charset="0"/>
              </a:rPr>
              <a:t>Charolais </a:t>
            </a:r>
            <a:r>
              <a:rPr lang="fr-FR" sz="1600" b="1" dirty="0">
                <a:solidFill>
                  <a:srgbClr val="FF0000"/>
                </a:solidFill>
                <a:latin typeface="Arial" charset="0"/>
                <a:cs typeface="Arial" charset="0"/>
              </a:rPr>
              <a:t>♂ </a:t>
            </a:r>
            <a:r>
              <a:rPr lang="fr-FR" sz="1600" b="1" dirty="0">
                <a:solidFill>
                  <a:srgbClr val="FF0000"/>
                </a:solidFill>
                <a:latin typeface="Arial" charset="0"/>
              </a:rPr>
              <a:t>X (Angus X Simmental) </a:t>
            </a:r>
            <a:r>
              <a:rPr lang="fr-FR" sz="1600" b="1" dirty="0">
                <a:solidFill>
                  <a:srgbClr val="FF0000"/>
                </a:solidFill>
                <a:latin typeface="Arial" charset="0"/>
                <a:cs typeface="Arial" charset="0"/>
              </a:rPr>
              <a:t>♀</a:t>
            </a:r>
          </a:p>
          <a:p>
            <a:pPr eaLnBrk="1" hangingPunct="1">
              <a:lnSpc>
                <a:spcPct val="135000"/>
              </a:lnSpc>
              <a:spcBef>
                <a:spcPct val="0"/>
              </a:spcBef>
              <a:buFont typeface="Arial" charset="0"/>
              <a:buNone/>
            </a:pPr>
            <a:r>
              <a:rPr lang="el-GR" sz="1600" dirty="0">
                <a:latin typeface="Arial" charset="0"/>
              </a:rPr>
              <a:t>ΒΑ</a:t>
            </a:r>
            <a:r>
              <a:rPr lang="en-US" sz="1600" dirty="0">
                <a:latin typeface="Arial" charset="0"/>
              </a:rPr>
              <a:t>= </a:t>
            </a:r>
            <a:r>
              <a:rPr lang="el-GR" sz="1800" b="1" dirty="0" err="1">
                <a:latin typeface="Arial" charset="0"/>
              </a:rPr>
              <a:t>μ.ο</a:t>
            </a:r>
            <a:r>
              <a:rPr lang="el-GR" sz="1800" b="1" dirty="0">
                <a:latin typeface="Arial" charset="0"/>
              </a:rPr>
              <a:t>.</a:t>
            </a:r>
            <a:r>
              <a:rPr lang="en-US" sz="1800" b="1" dirty="0">
                <a:latin typeface="Arial" charset="0"/>
              </a:rPr>
              <a:t> + [</a:t>
            </a:r>
            <a:r>
              <a:rPr lang="en-US" sz="1800" b="1" dirty="0">
                <a:solidFill>
                  <a:schemeClr val="accent6">
                    <a:lumMod val="75000"/>
                  </a:schemeClr>
                </a:solidFill>
                <a:highlight>
                  <a:srgbClr val="00FFFF"/>
                </a:highlight>
                <a:latin typeface="Arial" charset="0"/>
              </a:rPr>
              <a:t>0,5 </a:t>
            </a:r>
            <a:r>
              <a:rPr lang="en-US" sz="1800" b="1" dirty="0" err="1">
                <a:solidFill>
                  <a:schemeClr val="accent6">
                    <a:lumMod val="75000"/>
                  </a:schemeClr>
                </a:solidFill>
                <a:highlight>
                  <a:srgbClr val="00FFFF"/>
                </a:highlight>
                <a:latin typeface="Arial" charset="0"/>
              </a:rPr>
              <a:t>g</a:t>
            </a:r>
            <a:r>
              <a:rPr lang="en-US" sz="1800" b="1" baseline="30000" dirty="0" err="1">
                <a:solidFill>
                  <a:schemeClr val="accent6">
                    <a:lumMod val="75000"/>
                  </a:schemeClr>
                </a:solidFill>
                <a:highlight>
                  <a:srgbClr val="00FFFF"/>
                </a:highlight>
                <a:latin typeface="Arial" charset="0"/>
              </a:rPr>
              <a:t>I</a:t>
            </a:r>
            <a:r>
              <a:rPr lang="en-US" sz="1800" b="1" dirty="0">
                <a:solidFill>
                  <a:schemeClr val="accent6">
                    <a:lumMod val="75000"/>
                  </a:schemeClr>
                </a:solidFill>
                <a:highlight>
                  <a:srgbClr val="00FFFF"/>
                </a:highlight>
                <a:latin typeface="Arial" charset="0"/>
              </a:rPr>
              <a:t> (C) + 0,25 </a:t>
            </a:r>
            <a:r>
              <a:rPr lang="en-US" sz="1800" b="1" dirty="0" err="1">
                <a:solidFill>
                  <a:schemeClr val="accent6">
                    <a:lumMod val="75000"/>
                  </a:schemeClr>
                </a:solidFill>
                <a:highlight>
                  <a:srgbClr val="00FFFF"/>
                </a:highlight>
                <a:latin typeface="Arial" charset="0"/>
              </a:rPr>
              <a:t>g</a:t>
            </a:r>
            <a:r>
              <a:rPr lang="en-US" sz="1800" b="1" baseline="30000" dirty="0" err="1">
                <a:solidFill>
                  <a:schemeClr val="accent6">
                    <a:lumMod val="75000"/>
                  </a:schemeClr>
                </a:solidFill>
                <a:highlight>
                  <a:srgbClr val="00FFFF"/>
                </a:highlight>
                <a:latin typeface="Arial" charset="0"/>
              </a:rPr>
              <a:t>I</a:t>
            </a:r>
            <a:r>
              <a:rPr lang="en-US" sz="1800" b="1" baseline="30000" dirty="0">
                <a:solidFill>
                  <a:schemeClr val="accent6">
                    <a:lumMod val="75000"/>
                  </a:schemeClr>
                </a:solidFill>
                <a:highlight>
                  <a:srgbClr val="00FFFF"/>
                </a:highlight>
                <a:latin typeface="Arial" charset="0"/>
              </a:rPr>
              <a:t> </a:t>
            </a:r>
            <a:r>
              <a:rPr lang="en-US" sz="1800" b="1" dirty="0">
                <a:solidFill>
                  <a:schemeClr val="accent6">
                    <a:lumMod val="75000"/>
                  </a:schemeClr>
                </a:solidFill>
                <a:highlight>
                  <a:srgbClr val="00FFFF"/>
                </a:highlight>
                <a:latin typeface="Arial" charset="0"/>
              </a:rPr>
              <a:t>(A)+ 0,25 </a:t>
            </a:r>
            <a:r>
              <a:rPr lang="en-US" sz="1800" b="1" dirty="0" err="1">
                <a:solidFill>
                  <a:schemeClr val="accent6">
                    <a:lumMod val="75000"/>
                  </a:schemeClr>
                </a:solidFill>
                <a:highlight>
                  <a:srgbClr val="00FFFF"/>
                </a:highlight>
                <a:latin typeface="Arial" charset="0"/>
              </a:rPr>
              <a:t>g</a:t>
            </a:r>
            <a:r>
              <a:rPr lang="en-US" sz="1800" b="1" baseline="30000" dirty="0" err="1">
                <a:solidFill>
                  <a:schemeClr val="accent6">
                    <a:lumMod val="75000"/>
                  </a:schemeClr>
                </a:solidFill>
                <a:highlight>
                  <a:srgbClr val="00FFFF"/>
                </a:highlight>
                <a:latin typeface="Arial" charset="0"/>
              </a:rPr>
              <a:t>I</a:t>
            </a:r>
            <a:r>
              <a:rPr lang="en-US" sz="1800" b="1" dirty="0">
                <a:solidFill>
                  <a:schemeClr val="accent6">
                    <a:lumMod val="75000"/>
                  </a:schemeClr>
                </a:solidFill>
                <a:highlight>
                  <a:srgbClr val="00FFFF"/>
                </a:highlight>
                <a:latin typeface="Arial" charset="0"/>
              </a:rPr>
              <a:t> (S</a:t>
            </a:r>
            <a:r>
              <a:rPr lang="en-US" sz="1800" b="1" dirty="0">
                <a:highlight>
                  <a:srgbClr val="00FFFF"/>
                </a:highlight>
                <a:latin typeface="Arial" charset="0"/>
              </a:rPr>
              <a:t>)</a:t>
            </a:r>
            <a:r>
              <a:rPr lang="en-US" sz="1800" b="1" dirty="0">
                <a:latin typeface="Arial" charset="0"/>
              </a:rPr>
              <a:t>] + [</a:t>
            </a:r>
            <a:r>
              <a:rPr lang="en-US" sz="1800" b="1" dirty="0">
                <a:highlight>
                  <a:srgbClr val="00FFFF"/>
                </a:highlight>
                <a:latin typeface="Arial" charset="0"/>
              </a:rPr>
              <a:t>0,5 </a:t>
            </a:r>
            <a:r>
              <a:rPr lang="en-US" sz="1800" b="1" dirty="0" err="1">
                <a:highlight>
                  <a:srgbClr val="00FFFF"/>
                </a:highlight>
                <a:latin typeface="Arial" charset="0"/>
              </a:rPr>
              <a:t>g</a:t>
            </a:r>
            <a:r>
              <a:rPr lang="en-US" sz="1800" b="1" baseline="30000" dirty="0" err="1">
                <a:highlight>
                  <a:srgbClr val="00FFFF"/>
                </a:highlight>
                <a:latin typeface="Arial" charset="0"/>
              </a:rPr>
              <a:t>M</a:t>
            </a:r>
            <a:r>
              <a:rPr lang="en-US" sz="1800" b="1" dirty="0">
                <a:highlight>
                  <a:srgbClr val="00FFFF"/>
                </a:highlight>
                <a:latin typeface="Arial" charset="0"/>
              </a:rPr>
              <a:t> (A) + 0,5 </a:t>
            </a:r>
            <a:r>
              <a:rPr lang="en-US" sz="1800" b="1" dirty="0" err="1">
                <a:highlight>
                  <a:srgbClr val="00FFFF"/>
                </a:highlight>
                <a:latin typeface="Arial" charset="0"/>
              </a:rPr>
              <a:t>g</a:t>
            </a:r>
            <a:r>
              <a:rPr lang="en-US" sz="1800" b="1" baseline="30000" dirty="0" err="1">
                <a:highlight>
                  <a:srgbClr val="00FFFF"/>
                </a:highlight>
                <a:latin typeface="Arial" charset="0"/>
              </a:rPr>
              <a:t>M</a:t>
            </a:r>
            <a:r>
              <a:rPr lang="en-US" sz="1800" b="1" dirty="0">
                <a:highlight>
                  <a:srgbClr val="00FFFF"/>
                </a:highlight>
                <a:latin typeface="Arial" charset="0"/>
              </a:rPr>
              <a:t> (S)] </a:t>
            </a:r>
            <a:r>
              <a:rPr lang="en-US" sz="1800" b="1" dirty="0">
                <a:latin typeface="Arial" charset="0"/>
              </a:rPr>
              <a:t>+ </a:t>
            </a:r>
          </a:p>
          <a:p>
            <a:pPr eaLnBrk="1" hangingPunct="1">
              <a:lnSpc>
                <a:spcPct val="135000"/>
              </a:lnSpc>
              <a:spcBef>
                <a:spcPct val="0"/>
              </a:spcBef>
              <a:buFont typeface="Arial" charset="0"/>
              <a:buNone/>
            </a:pPr>
            <a:r>
              <a:rPr lang="en-US" sz="1800" b="1" dirty="0">
                <a:latin typeface="Arial" charset="0"/>
              </a:rPr>
              <a:t>       + </a:t>
            </a:r>
            <a:r>
              <a:rPr lang="en-US" sz="1800" b="1" dirty="0">
                <a:highlight>
                  <a:srgbClr val="FFFF00"/>
                </a:highlight>
                <a:latin typeface="Arial" charset="0"/>
              </a:rPr>
              <a:t>[0,5 </a:t>
            </a:r>
            <a:r>
              <a:rPr lang="en-US" sz="1800" b="1" dirty="0" err="1">
                <a:highlight>
                  <a:srgbClr val="FFFF00"/>
                </a:highlight>
                <a:latin typeface="Arial" charset="0"/>
              </a:rPr>
              <a:t>h</a:t>
            </a:r>
            <a:r>
              <a:rPr lang="en-US" sz="1800" b="1" baseline="30000" dirty="0" err="1">
                <a:highlight>
                  <a:srgbClr val="FFFF00"/>
                </a:highlight>
                <a:latin typeface="Arial" charset="0"/>
              </a:rPr>
              <a:t>I</a:t>
            </a:r>
            <a:r>
              <a:rPr lang="en-US" sz="1800" b="1" dirty="0">
                <a:highlight>
                  <a:srgbClr val="FFFF00"/>
                </a:highlight>
                <a:latin typeface="Arial" charset="0"/>
              </a:rPr>
              <a:t> (</a:t>
            </a:r>
            <a:r>
              <a:rPr lang="en-US" sz="1800" b="1" dirty="0" err="1">
                <a:highlight>
                  <a:srgbClr val="FFFF00"/>
                </a:highlight>
                <a:latin typeface="Arial" charset="0"/>
              </a:rPr>
              <a:t>CxA</a:t>
            </a:r>
            <a:r>
              <a:rPr lang="en-US" sz="1800" b="1" dirty="0">
                <a:highlight>
                  <a:srgbClr val="FFFF00"/>
                </a:highlight>
                <a:latin typeface="Arial" charset="0"/>
              </a:rPr>
              <a:t>) </a:t>
            </a:r>
            <a:r>
              <a:rPr lang="en-US" sz="1800" b="1" dirty="0">
                <a:latin typeface="Arial" charset="0"/>
              </a:rPr>
              <a:t>+ </a:t>
            </a:r>
            <a:r>
              <a:rPr lang="en-US" sz="1800" b="1" dirty="0">
                <a:highlight>
                  <a:srgbClr val="FFFF00"/>
                </a:highlight>
                <a:latin typeface="Arial" charset="0"/>
              </a:rPr>
              <a:t>0,5 </a:t>
            </a:r>
            <a:r>
              <a:rPr lang="en-US" sz="1800" b="1" dirty="0" err="1">
                <a:highlight>
                  <a:srgbClr val="FFFF00"/>
                </a:highlight>
                <a:latin typeface="Arial" charset="0"/>
              </a:rPr>
              <a:t>h</a:t>
            </a:r>
            <a:r>
              <a:rPr lang="en-US" sz="1800" b="1" baseline="30000" dirty="0" err="1">
                <a:highlight>
                  <a:srgbClr val="FFFF00"/>
                </a:highlight>
                <a:latin typeface="Arial" charset="0"/>
              </a:rPr>
              <a:t>I</a:t>
            </a:r>
            <a:r>
              <a:rPr lang="en-US" sz="1800" b="1" dirty="0">
                <a:highlight>
                  <a:srgbClr val="FFFF00"/>
                </a:highlight>
                <a:latin typeface="Arial" charset="0"/>
              </a:rPr>
              <a:t> (</a:t>
            </a:r>
            <a:r>
              <a:rPr lang="en-US" sz="1800" b="1" dirty="0" err="1">
                <a:highlight>
                  <a:srgbClr val="FFFF00"/>
                </a:highlight>
                <a:latin typeface="Arial" charset="0"/>
              </a:rPr>
              <a:t>CxS</a:t>
            </a:r>
            <a:r>
              <a:rPr lang="en-US" sz="1800" b="1" dirty="0">
                <a:highlight>
                  <a:srgbClr val="FFFF00"/>
                </a:highlight>
                <a:latin typeface="Arial" charset="0"/>
              </a:rPr>
              <a:t>)</a:t>
            </a:r>
            <a:r>
              <a:rPr lang="en-US" sz="1800" b="1" dirty="0">
                <a:latin typeface="Arial" charset="0"/>
              </a:rPr>
              <a:t> ] + </a:t>
            </a:r>
          </a:p>
          <a:p>
            <a:pPr eaLnBrk="1" hangingPunct="1">
              <a:lnSpc>
                <a:spcPct val="135000"/>
              </a:lnSpc>
              <a:spcBef>
                <a:spcPct val="0"/>
              </a:spcBef>
              <a:buFont typeface="Arial" charset="0"/>
              <a:buNone/>
            </a:pPr>
            <a:r>
              <a:rPr lang="en-US" sz="1800" b="1" dirty="0">
                <a:latin typeface="Arial" charset="0"/>
              </a:rPr>
              <a:t>       +[ </a:t>
            </a:r>
            <a:r>
              <a:rPr lang="en-US" sz="1800" b="1" dirty="0">
                <a:highlight>
                  <a:srgbClr val="FFFF00"/>
                </a:highlight>
                <a:latin typeface="Arial" charset="0"/>
              </a:rPr>
              <a:t>h</a:t>
            </a:r>
            <a:r>
              <a:rPr lang="el-GR" sz="1800" b="1" baseline="30000" dirty="0">
                <a:highlight>
                  <a:srgbClr val="FFFF00"/>
                </a:highlight>
                <a:latin typeface="Arial" charset="0"/>
              </a:rPr>
              <a:t>Μ</a:t>
            </a:r>
            <a:r>
              <a:rPr lang="en-US" sz="1800" b="1" dirty="0">
                <a:highlight>
                  <a:srgbClr val="FFFF00"/>
                </a:highlight>
                <a:latin typeface="Arial" charset="0"/>
              </a:rPr>
              <a:t> (</a:t>
            </a:r>
            <a:r>
              <a:rPr lang="en-US" sz="1800" b="1" dirty="0" err="1">
                <a:highlight>
                  <a:srgbClr val="FFFF00"/>
                </a:highlight>
                <a:latin typeface="Arial" charset="0"/>
              </a:rPr>
              <a:t>AxS</a:t>
            </a:r>
            <a:r>
              <a:rPr lang="en-US" sz="1800" b="1" dirty="0">
                <a:highlight>
                  <a:srgbClr val="FFFF00"/>
                </a:highlight>
                <a:latin typeface="Arial" charset="0"/>
              </a:rPr>
              <a:t>) </a:t>
            </a:r>
            <a:r>
              <a:rPr lang="en-US" sz="1800" b="1" dirty="0">
                <a:latin typeface="Arial" charset="0"/>
              </a:rPr>
              <a:t>]=</a:t>
            </a:r>
            <a:endParaRPr lang="el-GR" sz="1800" b="1" dirty="0">
              <a:latin typeface="Arial" charset="0"/>
            </a:endParaRPr>
          </a:p>
          <a:p>
            <a:pPr eaLnBrk="1" hangingPunct="1">
              <a:lnSpc>
                <a:spcPct val="135000"/>
              </a:lnSpc>
              <a:spcBef>
                <a:spcPct val="0"/>
              </a:spcBef>
              <a:buFont typeface="Arial" charset="0"/>
              <a:buNone/>
            </a:pPr>
            <a:r>
              <a:rPr lang="el-GR" sz="1600" dirty="0">
                <a:latin typeface="Arial" charset="0"/>
              </a:rPr>
              <a:t>= 225 + </a:t>
            </a:r>
            <a:r>
              <a:rPr lang="en-US" sz="1600" dirty="0">
                <a:latin typeface="Arial" charset="0"/>
              </a:rPr>
              <a:t>[</a:t>
            </a:r>
            <a:r>
              <a:rPr lang="el-GR" sz="1600" dirty="0">
                <a:latin typeface="Arial" charset="0"/>
              </a:rPr>
              <a:t> </a:t>
            </a:r>
            <a:r>
              <a:rPr lang="en-US" sz="1600" dirty="0">
                <a:latin typeface="Arial" charset="0"/>
              </a:rPr>
              <a:t>(</a:t>
            </a:r>
            <a:r>
              <a:rPr lang="el-GR" sz="1600" b="1" dirty="0">
                <a:latin typeface="Arial" charset="0"/>
              </a:rPr>
              <a:t>0,5 </a:t>
            </a:r>
            <a:r>
              <a:rPr lang="en-US" sz="1600" b="1" dirty="0">
                <a:latin typeface="Arial" charset="0"/>
              </a:rPr>
              <a:t>x 40</a:t>
            </a:r>
            <a:r>
              <a:rPr lang="en-US" sz="1600" dirty="0">
                <a:latin typeface="Arial" charset="0"/>
              </a:rPr>
              <a:t>) + (</a:t>
            </a:r>
            <a:r>
              <a:rPr lang="en-US" sz="1600" b="1" dirty="0">
                <a:latin typeface="Arial" charset="0"/>
              </a:rPr>
              <a:t>0,25 x 0</a:t>
            </a:r>
            <a:r>
              <a:rPr lang="en-US" sz="1600" dirty="0">
                <a:latin typeface="Arial" charset="0"/>
              </a:rPr>
              <a:t>) + (</a:t>
            </a:r>
            <a:r>
              <a:rPr lang="en-US" sz="1600" b="1" dirty="0">
                <a:latin typeface="Arial" charset="0"/>
              </a:rPr>
              <a:t>0,25 x 40</a:t>
            </a:r>
            <a:r>
              <a:rPr lang="en-US" sz="1600" dirty="0">
                <a:latin typeface="Arial" charset="0"/>
              </a:rPr>
              <a:t>)] + [ (</a:t>
            </a:r>
            <a:r>
              <a:rPr lang="en-US" sz="1600" b="1" dirty="0">
                <a:latin typeface="Arial" charset="0"/>
              </a:rPr>
              <a:t>0,5 x 5</a:t>
            </a:r>
            <a:r>
              <a:rPr lang="en-US" sz="1600" dirty="0">
                <a:latin typeface="Arial" charset="0"/>
              </a:rPr>
              <a:t>) + (</a:t>
            </a:r>
            <a:r>
              <a:rPr lang="en-US" sz="1600" b="1" dirty="0">
                <a:latin typeface="Arial" charset="0"/>
              </a:rPr>
              <a:t>0,5 x 20</a:t>
            </a:r>
            <a:r>
              <a:rPr lang="en-US" sz="1600" dirty="0">
                <a:latin typeface="Arial" charset="0"/>
              </a:rPr>
              <a:t>)] + [(</a:t>
            </a:r>
            <a:r>
              <a:rPr lang="en-US" sz="1600" b="1" dirty="0">
                <a:latin typeface="Arial" charset="0"/>
              </a:rPr>
              <a:t>0,5 x 4</a:t>
            </a:r>
            <a:r>
              <a:rPr lang="en-US" sz="1600" dirty="0">
                <a:latin typeface="Arial" charset="0"/>
              </a:rPr>
              <a:t>) + (</a:t>
            </a:r>
            <a:r>
              <a:rPr lang="en-US" sz="1600" b="1" dirty="0">
                <a:latin typeface="Arial" charset="0"/>
              </a:rPr>
              <a:t>0,5 x</a:t>
            </a:r>
            <a:r>
              <a:rPr lang="en-US" sz="1600" dirty="0">
                <a:latin typeface="Arial" charset="0"/>
              </a:rPr>
              <a:t> </a:t>
            </a:r>
            <a:r>
              <a:rPr lang="en-US" sz="1600" b="1" dirty="0">
                <a:latin typeface="Arial" charset="0"/>
              </a:rPr>
              <a:t>0</a:t>
            </a:r>
            <a:r>
              <a:rPr lang="en-US" sz="1600" dirty="0">
                <a:latin typeface="Arial" charset="0"/>
              </a:rPr>
              <a:t>)]+</a:t>
            </a:r>
            <a:r>
              <a:rPr lang="en-US" sz="1600" b="1" dirty="0">
                <a:latin typeface="Arial" charset="0"/>
              </a:rPr>
              <a:t>8</a:t>
            </a:r>
            <a:r>
              <a:rPr lang="en-US" sz="1600" dirty="0">
                <a:latin typeface="Arial" charset="0"/>
              </a:rPr>
              <a:t>=</a:t>
            </a:r>
          </a:p>
          <a:p>
            <a:pPr eaLnBrk="1" hangingPunct="1">
              <a:lnSpc>
                <a:spcPct val="135000"/>
              </a:lnSpc>
              <a:spcBef>
                <a:spcPct val="0"/>
              </a:spcBef>
              <a:buFont typeface="Arial" charset="0"/>
              <a:buNone/>
            </a:pPr>
            <a:r>
              <a:rPr lang="en-US" sz="1600" dirty="0">
                <a:latin typeface="Arial" charset="0"/>
              </a:rPr>
              <a:t>= 225 + [</a:t>
            </a:r>
            <a:r>
              <a:rPr lang="en-US" sz="1600" b="1" dirty="0">
                <a:latin typeface="Arial" charset="0"/>
              </a:rPr>
              <a:t>20 +0+10</a:t>
            </a:r>
            <a:r>
              <a:rPr lang="en-US" sz="1600" dirty="0">
                <a:latin typeface="Arial" charset="0"/>
              </a:rPr>
              <a:t>] +[ </a:t>
            </a:r>
            <a:r>
              <a:rPr lang="en-US" sz="1600" b="1" dirty="0">
                <a:latin typeface="Arial" charset="0"/>
              </a:rPr>
              <a:t>2,5 + 10</a:t>
            </a:r>
            <a:r>
              <a:rPr lang="en-US" sz="1600" dirty="0">
                <a:latin typeface="Arial" charset="0"/>
              </a:rPr>
              <a:t>] + [ </a:t>
            </a:r>
            <a:r>
              <a:rPr lang="en-US" sz="1600" b="1" dirty="0">
                <a:latin typeface="Arial" charset="0"/>
              </a:rPr>
              <a:t>2 + 0</a:t>
            </a:r>
            <a:r>
              <a:rPr lang="en-US" sz="1600" dirty="0">
                <a:latin typeface="Arial" charset="0"/>
              </a:rPr>
              <a:t>] +</a:t>
            </a:r>
            <a:r>
              <a:rPr lang="en-US" sz="1600" b="1" dirty="0">
                <a:latin typeface="Arial" charset="0"/>
              </a:rPr>
              <a:t>8</a:t>
            </a:r>
            <a:r>
              <a:rPr lang="el-GR" sz="1600" dirty="0">
                <a:latin typeface="Arial" charset="0"/>
              </a:rPr>
              <a:t> </a:t>
            </a:r>
            <a:r>
              <a:rPr lang="en-US" sz="1600" dirty="0">
                <a:latin typeface="Arial" charset="0"/>
              </a:rPr>
              <a:t>= </a:t>
            </a:r>
            <a:r>
              <a:rPr lang="en-US" sz="1600" b="1" dirty="0">
                <a:latin typeface="Arial" charset="0"/>
              </a:rPr>
              <a:t>277,5 kg</a:t>
            </a:r>
            <a:endParaRPr lang="el-GR" sz="1600" b="1" dirty="0">
              <a:latin typeface="Arial" charset="0"/>
            </a:endParaRPr>
          </a:p>
        </p:txBody>
      </p:sp>
      <p:sp>
        <p:nvSpPr>
          <p:cNvPr id="38914" name="Rectangle 3"/>
          <p:cNvSpPr>
            <a:spLocks noChangeArrowheads="1"/>
          </p:cNvSpPr>
          <p:nvPr/>
        </p:nvSpPr>
        <p:spPr bwMode="auto">
          <a:xfrm>
            <a:off x="250825" y="2924174"/>
            <a:ext cx="8713788" cy="1152897"/>
          </a:xfrm>
          <a:prstGeom prst="rect">
            <a:avLst/>
          </a:prstGeom>
          <a:solidFill>
            <a:srgbClr val="F8F8F8"/>
          </a:solidFill>
          <a:ln w="9525">
            <a:solidFill>
              <a:srgbClr val="FF0000"/>
            </a:solidFill>
            <a:miter lim="800000"/>
            <a:headEnd/>
            <a:tailEnd/>
          </a:ln>
        </p:spPr>
        <p:txBody>
          <a:bodyPr/>
          <a:lstStyle/>
          <a:p>
            <a:pPr marL="342900" indent="-342900">
              <a:buFont typeface="Arial" charset="0"/>
              <a:buNone/>
            </a:pPr>
            <a:r>
              <a:rPr lang="el-GR" sz="2000" b="1" dirty="0"/>
              <a:t>ΒΑ= μέσος όρος</a:t>
            </a:r>
            <a:r>
              <a:rPr lang="en-US" sz="2000" b="1" dirty="0"/>
              <a:t> (</a:t>
            </a:r>
            <a:r>
              <a:rPr lang="el-GR" sz="2000" b="1" dirty="0"/>
              <a:t>μ</a:t>
            </a:r>
            <a:r>
              <a:rPr lang="en-US" sz="2000" b="1" dirty="0"/>
              <a:t>.o.)</a:t>
            </a:r>
            <a:r>
              <a:rPr lang="el-GR" sz="2000" b="1" dirty="0"/>
              <a:t> + </a:t>
            </a:r>
            <a:r>
              <a:rPr lang="el-GR" sz="2000" b="1" dirty="0">
                <a:solidFill>
                  <a:schemeClr val="accent6">
                    <a:lumMod val="75000"/>
                  </a:schemeClr>
                </a:solidFill>
                <a:highlight>
                  <a:srgbClr val="00FFFF"/>
                </a:highlight>
              </a:rPr>
              <a:t>προσθετική επίδραση </a:t>
            </a:r>
            <a:r>
              <a:rPr lang="el-GR" sz="2000" b="1" baseline="-25000" dirty="0">
                <a:solidFill>
                  <a:schemeClr val="accent6">
                    <a:lumMod val="75000"/>
                  </a:schemeClr>
                </a:solidFill>
                <a:highlight>
                  <a:srgbClr val="00FFFF"/>
                </a:highlight>
              </a:rPr>
              <a:t>φυλής</a:t>
            </a:r>
            <a:r>
              <a:rPr lang="el-GR" sz="2000" b="1" dirty="0">
                <a:solidFill>
                  <a:schemeClr val="accent6">
                    <a:lumMod val="75000"/>
                  </a:schemeClr>
                </a:solidFill>
                <a:highlight>
                  <a:srgbClr val="00FFFF"/>
                </a:highlight>
              </a:rPr>
              <a:t> </a:t>
            </a:r>
            <a:r>
              <a:rPr lang="el-GR" sz="2000" b="1" dirty="0"/>
              <a:t>(</a:t>
            </a:r>
            <a:r>
              <a:rPr lang="en-US" sz="2000" b="1" dirty="0" err="1"/>
              <a:t>g</a:t>
            </a:r>
            <a:r>
              <a:rPr lang="en-US" sz="2000" b="1" baseline="30000" dirty="0" err="1"/>
              <a:t>I</a:t>
            </a:r>
            <a:r>
              <a:rPr lang="en-US" sz="2000" b="1" dirty="0"/>
              <a:t>)</a:t>
            </a:r>
            <a:r>
              <a:rPr lang="el-GR" sz="2000" b="1" dirty="0"/>
              <a:t>+ </a:t>
            </a:r>
            <a:r>
              <a:rPr lang="el-GR" sz="2000" b="1" dirty="0">
                <a:highlight>
                  <a:srgbClr val="00FFFF"/>
                </a:highlight>
              </a:rPr>
              <a:t>προσθετική επίδραση </a:t>
            </a:r>
            <a:r>
              <a:rPr lang="el-GR" sz="2000" b="1" baseline="-25000" dirty="0">
                <a:highlight>
                  <a:srgbClr val="00FFFF"/>
                </a:highlight>
              </a:rPr>
              <a:t>μητρική</a:t>
            </a:r>
            <a:r>
              <a:rPr lang="el-GR" sz="2000" b="1" dirty="0">
                <a:highlight>
                  <a:srgbClr val="00FFFF"/>
                </a:highlight>
              </a:rPr>
              <a:t> </a:t>
            </a:r>
            <a:r>
              <a:rPr lang="en-US" sz="2000" b="1" dirty="0"/>
              <a:t>(</a:t>
            </a:r>
            <a:r>
              <a:rPr lang="en-US" sz="2000" b="1" dirty="0" err="1"/>
              <a:t>g</a:t>
            </a:r>
            <a:r>
              <a:rPr lang="en-US" sz="2000" b="1" baseline="30000" dirty="0" err="1"/>
              <a:t>M</a:t>
            </a:r>
            <a:r>
              <a:rPr lang="en-US" sz="2000" b="1" dirty="0"/>
              <a:t>)</a:t>
            </a:r>
            <a:r>
              <a:rPr lang="el-GR" sz="2000" b="1" dirty="0"/>
              <a:t>+ </a:t>
            </a:r>
            <a:r>
              <a:rPr lang="el-GR" sz="2000" b="1" dirty="0">
                <a:highlight>
                  <a:srgbClr val="FFFF00"/>
                </a:highlight>
              </a:rPr>
              <a:t>ατομική </a:t>
            </a:r>
            <a:r>
              <a:rPr lang="el-GR" sz="2000" b="1" dirty="0" err="1">
                <a:highlight>
                  <a:srgbClr val="FFFF00"/>
                </a:highlight>
              </a:rPr>
              <a:t>ετέρωση</a:t>
            </a:r>
            <a:r>
              <a:rPr lang="en-US" sz="2000" b="1" dirty="0">
                <a:highlight>
                  <a:srgbClr val="FFFF00"/>
                </a:highlight>
              </a:rPr>
              <a:t> </a:t>
            </a:r>
            <a:r>
              <a:rPr lang="en-US" sz="2000" b="1" dirty="0"/>
              <a:t>(</a:t>
            </a:r>
            <a:r>
              <a:rPr lang="en-US" sz="2000" b="1" dirty="0" err="1"/>
              <a:t>h</a:t>
            </a:r>
            <a:r>
              <a:rPr lang="en-US" sz="2000" b="1" baseline="30000" dirty="0" err="1"/>
              <a:t>I</a:t>
            </a:r>
            <a:r>
              <a:rPr lang="en-US" sz="2000" b="1" dirty="0"/>
              <a:t>)</a:t>
            </a:r>
            <a:r>
              <a:rPr lang="el-GR" sz="2000" b="1" dirty="0"/>
              <a:t> + </a:t>
            </a:r>
            <a:r>
              <a:rPr lang="el-GR" sz="2000" b="1" dirty="0">
                <a:highlight>
                  <a:srgbClr val="FFFF00"/>
                </a:highlight>
              </a:rPr>
              <a:t>μητρική </a:t>
            </a:r>
            <a:r>
              <a:rPr lang="el-GR" sz="2000" b="1" dirty="0" err="1">
                <a:highlight>
                  <a:srgbClr val="FFFF00"/>
                </a:highlight>
              </a:rPr>
              <a:t>ετέρωση</a:t>
            </a:r>
            <a:r>
              <a:rPr lang="el-GR" sz="2000" dirty="0">
                <a:highlight>
                  <a:srgbClr val="FFFF00"/>
                </a:highlight>
              </a:rPr>
              <a:t> </a:t>
            </a:r>
            <a:r>
              <a:rPr lang="en-US" sz="2000" b="1" dirty="0"/>
              <a:t>(</a:t>
            </a:r>
            <a:r>
              <a:rPr lang="en-US" sz="2000" b="1" dirty="0" err="1"/>
              <a:t>h</a:t>
            </a:r>
            <a:r>
              <a:rPr lang="en-US" sz="2000" b="1" baseline="30000" dirty="0" err="1"/>
              <a:t>M</a:t>
            </a:r>
            <a:r>
              <a:rPr lang="en-US" sz="2000" b="1" dirty="0"/>
              <a:t>)</a:t>
            </a:r>
          </a:p>
        </p:txBody>
      </p:sp>
      <p:graphicFrame>
        <p:nvGraphicFramePr>
          <p:cNvPr id="38958" name="Group 46"/>
          <p:cNvGraphicFramePr>
            <a:graphicFrameLocks noGrp="1"/>
          </p:cNvGraphicFramePr>
          <p:nvPr/>
        </p:nvGraphicFramePr>
        <p:xfrm>
          <a:off x="250825" y="0"/>
          <a:ext cx="8642350" cy="2712720"/>
        </p:xfrm>
        <a:graphic>
          <a:graphicData uri="http://schemas.openxmlformats.org/drawingml/2006/table">
            <a:tbl>
              <a:tblPr/>
              <a:tblGrid>
                <a:gridCol w="1400175">
                  <a:extLst>
                    <a:ext uri="{9D8B030D-6E8A-4147-A177-3AD203B41FA5}">
                      <a16:colId xmlns:a16="http://schemas.microsoft.com/office/drawing/2014/main" val="20000"/>
                    </a:ext>
                  </a:extLst>
                </a:gridCol>
                <a:gridCol w="1265238">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gridCol w="2738437">
                  <a:extLst>
                    <a:ext uri="{9D8B030D-6E8A-4147-A177-3AD203B41FA5}">
                      <a16:colId xmlns:a16="http://schemas.microsoft.com/office/drawing/2014/main" val="20003"/>
                    </a:ext>
                  </a:extLst>
                </a:gridCol>
                <a:gridCol w="1173163">
                  <a:extLst>
                    <a:ext uri="{9D8B030D-6E8A-4147-A177-3AD203B41FA5}">
                      <a16:colId xmlns:a16="http://schemas.microsoft.com/office/drawing/2014/main" val="20004"/>
                    </a:ext>
                  </a:extLst>
                </a:gridCol>
                <a:gridCol w="1154112">
                  <a:extLst>
                    <a:ext uri="{9D8B030D-6E8A-4147-A177-3AD203B41FA5}">
                      <a16:colId xmlns:a16="http://schemas.microsoft.com/office/drawing/2014/main" val="20005"/>
                    </a:ext>
                  </a:extLst>
                </a:gridCol>
              </a:tblGrid>
              <a:tr h="4127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Arial" charset="0"/>
                        </a:rPr>
                        <a:t>φυλή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rPr>
                        <a:t>επιδράσεις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Arial" charset="0"/>
                        </a:rPr>
                        <a:t>διασταύρωση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Arial" charset="0"/>
                          <a:cs typeface="Arial" charset="0"/>
                        </a:rPr>
                        <a:t>ετέρωση</a:t>
                      </a:r>
                      <a:endParaRPr kumimoji="0" lang="el-GR" sz="2000" b="0"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extLst>
                  <a:ext uri="{0D108BD9-81ED-4DB2-BD59-A6C34878D82A}">
                    <a16:rowId xmlns:a16="http://schemas.microsoft.com/office/drawing/2014/main" val="10000"/>
                  </a:ext>
                </a:extLst>
              </a:tr>
              <a:tr h="5969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200" b="1" i="0" u="none" strike="noStrike" cap="none" normalizeH="0" baseline="0">
                          <a:ln>
                            <a:noFill/>
                          </a:ln>
                          <a:solidFill>
                            <a:schemeClr val="tx1"/>
                          </a:solidFill>
                          <a:effectLst/>
                          <a:latin typeface="Arial" charset="0"/>
                          <a:cs typeface="Arial" charset="0"/>
                        </a:rPr>
                        <a:t>Προσθετική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Times New Roman" pitchFamily="18" charset="0"/>
                          <a:cs typeface="Arial" charset="0"/>
                        </a:rPr>
                        <a:t>g</a:t>
                      </a:r>
                      <a:r>
                        <a:rPr kumimoji="0" lang="en-US" sz="2000" b="1" i="0" u="none" strike="noStrike" cap="none" normalizeH="0" baseline="30000">
                          <a:ln>
                            <a:noFill/>
                          </a:ln>
                          <a:solidFill>
                            <a:schemeClr val="tx1"/>
                          </a:solidFill>
                          <a:effectLst/>
                          <a:latin typeface="Arial" charset="0"/>
                          <a:ea typeface="Times New Roman" pitchFamily="18" charset="0"/>
                          <a:cs typeface="Arial" charset="0"/>
                        </a:rPr>
                        <a:t>I</a:t>
                      </a:r>
                      <a:r>
                        <a:rPr kumimoji="0" lang="en-US" sz="2000" b="0" i="0" u="none" strike="noStrike" cap="none" normalizeH="0" baseline="30000">
                          <a:ln>
                            <a:noFill/>
                          </a:ln>
                          <a:solidFill>
                            <a:schemeClr val="tx1"/>
                          </a:solidFill>
                          <a:effectLst/>
                          <a:latin typeface="Arial" charset="0"/>
                          <a:ea typeface="Times New Roman" pitchFamily="18" charset="0"/>
                          <a:cs typeface="Arial" charset="0"/>
                        </a:rPr>
                        <a:t> </a:t>
                      </a:r>
                      <a:endParaRPr kumimoji="0" lang="en-US" sz="12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200" b="1" i="0" u="none" strike="noStrike" cap="none" normalizeH="0" baseline="0">
                          <a:ln>
                            <a:noFill/>
                          </a:ln>
                          <a:solidFill>
                            <a:schemeClr val="tx1"/>
                          </a:solidFill>
                          <a:effectLst/>
                          <a:latin typeface="Arial" charset="0"/>
                          <a:cs typeface="Arial" charset="0"/>
                        </a:rPr>
                        <a:t>Μητρική </a:t>
                      </a:r>
                      <a:r>
                        <a:rPr kumimoji="0" lang="en-US" sz="2000" b="0" i="0" u="none" strike="noStrike" cap="none" normalizeH="0" baseline="0">
                          <a:ln>
                            <a:noFill/>
                          </a:ln>
                          <a:solidFill>
                            <a:schemeClr val="tx1"/>
                          </a:solidFill>
                          <a:effectLst/>
                          <a:latin typeface="Arial" charset="0"/>
                          <a:ea typeface="Times New Roman" pitchFamily="18" charset="0"/>
                          <a:cs typeface="Arial" charset="0"/>
                        </a:rPr>
                        <a:t>g</a:t>
                      </a:r>
                      <a:r>
                        <a:rPr kumimoji="0" lang="en-US" sz="2000" b="1" i="0" u="none" strike="noStrike" cap="none" normalizeH="0" baseline="30000">
                          <a:ln>
                            <a:noFill/>
                          </a:ln>
                          <a:solidFill>
                            <a:schemeClr val="tx1"/>
                          </a:solidFill>
                          <a:effectLst/>
                          <a:latin typeface="Arial" charset="0"/>
                          <a:ea typeface="Times New Roman" pitchFamily="18" charset="0"/>
                          <a:cs typeface="Arial" charset="0"/>
                        </a:rPr>
                        <a:t>M</a:t>
                      </a:r>
                      <a:endParaRPr kumimoji="0" lang="en-US" sz="12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cs typeface="Arial" charset="0"/>
                        </a:rPr>
                        <a:t>Ατομική</a:t>
                      </a:r>
                      <a:endParaRPr kumimoji="0" lang="el-GR" sz="1800" b="1" i="0" u="none" strike="noStrike" cap="none" normalizeH="0" baseline="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h</a:t>
                      </a:r>
                      <a:r>
                        <a:rPr kumimoji="0" lang="en-US" sz="1800" b="1" i="0" u="none" strike="noStrike" cap="none" normalizeH="0" baseline="30000">
                          <a:ln>
                            <a:noFill/>
                          </a:ln>
                          <a:solidFill>
                            <a:schemeClr val="tx1"/>
                          </a:solidFill>
                          <a:effectLst/>
                          <a:latin typeface="Arial" charset="0"/>
                          <a:ea typeface="Times New Roman" pitchFamily="18" charset="0"/>
                          <a:cs typeface="Arial" charset="0"/>
                        </a:rPr>
                        <a:t>I</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cs typeface="Arial" charset="0"/>
                        </a:rPr>
                        <a:t>Μητρική</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h</a:t>
                      </a:r>
                      <a:r>
                        <a:rPr kumimoji="0" lang="el-GR" sz="1800" b="1" i="0" u="none" strike="noStrike" cap="none" normalizeH="0" baseline="30000">
                          <a:ln>
                            <a:noFill/>
                          </a:ln>
                          <a:solidFill>
                            <a:schemeClr val="tx1"/>
                          </a:solidFill>
                          <a:effectLst/>
                          <a:latin typeface="Arial" charset="0"/>
                          <a:ea typeface="Times New Roman" pitchFamily="18" charset="0"/>
                          <a:cs typeface="Arial" charset="0"/>
                        </a:rPr>
                        <a:t>Μ</a:t>
                      </a:r>
                      <a:endParaRPr kumimoji="0" lang="el-GR"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1751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Arial" charset="0"/>
                          <a:ea typeface="Times New Roman" pitchFamily="18" charset="0"/>
                          <a:cs typeface="Arial" charset="0"/>
                        </a:rPr>
                        <a:t>Angus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1" i="0" u="none" strike="noStrike" cap="none" normalizeH="0" baseline="0">
                          <a:ln>
                            <a:noFill/>
                          </a:ln>
                          <a:solidFill>
                            <a:srgbClr val="FF0000"/>
                          </a:solidFill>
                          <a:effectLst/>
                          <a:latin typeface="Arial" charset="0"/>
                          <a:ea typeface="Times New Roman" pitchFamily="18" charset="0"/>
                          <a:cs typeface="Arial" charset="0"/>
                        </a:rPr>
                        <a:t>Angus X 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Arial"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4318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Arial" charset="0"/>
                          <a:ea typeface="Times New Roman" pitchFamily="18" charset="0"/>
                          <a:cs typeface="Arial" charset="0"/>
                        </a:rPr>
                        <a:t>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Arial" charset="0"/>
                          <a:ea typeface="Times New Roman" pitchFamily="18" charset="0"/>
                          <a:cs typeface="Arial" charset="0"/>
                        </a:rPr>
                        <a:t>Angus X </a:t>
                      </a:r>
                      <a:r>
                        <a:rPr kumimoji="0" lang="en-US" sz="2000" b="0" i="0" u="none" strike="noStrike" cap="none" normalizeH="0" baseline="0">
                          <a:ln>
                            <a:noFill/>
                          </a:ln>
                          <a:solidFill>
                            <a:schemeClr val="tx1"/>
                          </a:solidFill>
                          <a:effectLst/>
                          <a:latin typeface="Arial" charset="0"/>
                          <a:ea typeface="Times New Roman" pitchFamily="18" charset="0"/>
                          <a:cs typeface="Arial" charset="0"/>
                        </a:rPr>
                        <a:t>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6350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1" i="0" u="none" strike="noStrike" cap="none" normalizeH="0" baseline="0">
                          <a:ln>
                            <a:noFill/>
                          </a:ln>
                          <a:solidFill>
                            <a:srgbClr val="FF0000"/>
                          </a:solidFill>
                          <a:effectLst/>
                          <a:latin typeface="Arial" charset="0"/>
                          <a:ea typeface="Times New Roman" pitchFamily="18" charset="0"/>
                          <a:cs typeface="Arial" charset="0"/>
                        </a:rPr>
                        <a:t>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Arial" charset="0"/>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Arial" charset="0"/>
                          <a:ea typeface="Times New Roman" pitchFamily="18" charset="0"/>
                          <a:cs typeface="Arial" charset="0"/>
                        </a:rPr>
                        <a:t>Simmental X 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Arial" charset="0"/>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Arial"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body" sz="half" idx="4294967295"/>
          </p:nvPr>
        </p:nvSpPr>
        <p:spPr>
          <a:xfrm>
            <a:off x="0" y="3968750"/>
            <a:ext cx="9144000" cy="2889250"/>
          </a:xfrm>
          <a:solidFill>
            <a:srgbClr val="F8F8F8"/>
          </a:solidFill>
          <a:ln>
            <a:solidFill>
              <a:srgbClr val="FF0000"/>
            </a:solidFill>
          </a:ln>
        </p:spPr>
        <p:txBody>
          <a:bodyPr/>
          <a:lstStyle/>
          <a:p>
            <a:pPr eaLnBrk="1" hangingPunct="1">
              <a:lnSpc>
                <a:spcPct val="150000"/>
              </a:lnSpc>
              <a:spcBef>
                <a:spcPct val="0"/>
              </a:spcBef>
              <a:buFont typeface="Arial" charset="0"/>
              <a:buNone/>
            </a:pPr>
            <a:r>
              <a:rPr lang="el-GR" sz="1800" b="1" dirty="0"/>
              <a:t>Στο κυκλικό σύστημα </a:t>
            </a:r>
            <a:r>
              <a:rPr lang="en-US" sz="1200" b="1" dirty="0"/>
              <a:t>(rotated) </a:t>
            </a:r>
            <a:r>
              <a:rPr lang="el-GR" sz="1800" b="1" dirty="0"/>
              <a:t>η γενετική σύσταση των μόσχων : </a:t>
            </a:r>
            <a:r>
              <a:rPr lang="en-US" sz="1800" b="1" dirty="0"/>
              <a:t>0,</a:t>
            </a:r>
            <a:r>
              <a:rPr lang="el-GR" sz="1800" b="1" dirty="0"/>
              <a:t>67 </a:t>
            </a:r>
            <a:r>
              <a:rPr lang="en-US" sz="1800" b="1" dirty="0"/>
              <a:t>Charolais/</a:t>
            </a:r>
            <a:r>
              <a:rPr lang="el-GR" sz="1800" b="1" dirty="0"/>
              <a:t> </a:t>
            </a:r>
            <a:r>
              <a:rPr lang="en-US" sz="1800" b="1" dirty="0"/>
              <a:t>0,</a:t>
            </a:r>
            <a:r>
              <a:rPr lang="el-GR" sz="1800" b="1" dirty="0"/>
              <a:t>33</a:t>
            </a:r>
            <a:r>
              <a:rPr lang="en-US" sz="1800" b="1" dirty="0"/>
              <a:t> Simmental</a:t>
            </a:r>
            <a:r>
              <a:rPr lang="el-GR" sz="1800" b="1" dirty="0"/>
              <a:t>, ενώ η γενετική σύσταση των μητέρων τους : </a:t>
            </a:r>
            <a:r>
              <a:rPr lang="en-US" sz="1800" b="1" dirty="0"/>
              <a:t>0,</a:t>
            </a:r>
            <a:r>
              <a:rPr lang="el-GR" sz="1800" b="1" dirty="0"/>
              <a:t>33 </a:t>
            </a:r>
            <a:r>
              <a:rPr lang="en-US" sz="1800" b="1" dirty="0"/>
              <a:t>Charolais/ 0,</a:t>
            </a:r>
            <a:r>
              <a:rPr lang="el-GR" sz="1800" b="1" dirty="0"/>
              <a:t>67</a:t>
            </a:r>
            <a:r>
              <a:rPr lang="en-US" sz="1800" b="1" dirty="0"/>
              <a:t> Simmental</a:t>
            </a:r>
          </a:p>
          <a:p>
            <a:pPr eaLnBrk="1" hangingPunct="1">
              <a:lnSpc>
                <a:spcPct val="150000"/>
              </a:lnSpc>
              <a:spcBef>
                <a:spcPct val="0"/>
              </a:spcBef>
              <a:buFont typeface="Arial" charset="0"/>
              <a:buNone/>
            </a:pPr>
            <a:r>
              <a:rPr lang="el-GR" sz="1800" b="1" dirty="0"/>
              <a:t>β</a:t>
            </a:r>
            <a:r>
              <a:rPr lang="it-IT" sz="1800" b="1" dirty="0"/>
              <a:t>)</a:t>
            </a:r>
            <a:r>
              <a:rPr lang="fr-FR" sz="1800" b="1" dirty="0">
                <a:solidFill>
                  <a:srgbClr val="FF0000"/>
                </a:solidFill>
              </a:rPr>
              <a:t>(Charolais X Simmental)</a:t>
            </a:r>
            <a:r>
              <a:rPr lang="fr-FR" sz="1800" b="1" dirty="0"/>
              <a:t> </a:t>
            </a:r>
            <a:r>
              <a:rPr lang="el-GR" sz="1800" b="1" baseline="-25000" dirty="0"/>
              <a:t>κυκλικό</a:t>
            </a:r>
            <a:endParaRPr lang="el-GR" sz="1800" b="1" dirty="0"/>
          </a:p>
          <a:p>
            <a:pPr eaLnBrk="1" hangingPunct="1">
              <a:lnSpc>
                <a:spcPct val="150000"/>
              </a:lnSpc>
              <a:spcBef>
                <a:spcPct val="0"/>
              </a:spcBef>
              <a:buFont typeface="Arial" charset="0"/>
              <a:buNone/>
            </a:pPr>
            <a:r>
              <a:rPr lang="en-US" sz="1800" b="1" dirty="0"/>
              <a:t>BA</a:t>
            </a:r>
            <a:r>
              <a:rPr lang="el-GR" sz="1800" b="1" dirty="0"/>
              <a:t>= </a:t>
            </a:r>
            <a:r>
              <a:rPr lang="el-GR" sz="1800" b="1" dirty="0" err="1"/>
              <a:t>μ.ο</a:t>
            </a:r>
            <a:r>
              <a:rPr lang="el-GR" sz="1800" b="1" dirty="0"/>
              <a:t>. + </a:t>
            </a:r>
            <a:r>
              <a:rPr lang="en-US" sz="1800" b="1" dirty="0"/>
              <a:t>[</a:t>
            </a:r>
            <a:r>
              <a:rPr lang="el-GR" sz="1800" b="1" dirty="0">
                <a:highlight>
                  <a:srgbClr val="00FFFF"/>
                </a:highlight>
              </a:rPr>
              <a:t>0,67 </a:t>
            </a:r>
            <a:r>
              <a:rPr lang="en-US" sz="1800" b="1" dirty="0" err="1">
                <a:highlight>
                  <a:srgbClr val="00FFFF"/>
                </a:highlight>
              </a:rPr>
              <a:t>g</a:t>
            </a:r>
            <a:r>
              <a:rPr lang="en-US" sz="1800" b="1" baseline="30000" dirty="0" err="1">
                <a:highlight>
                  <a:srgbClr val="00FFFF"/>
                </a:highlight>
              </a:rPr>
              <a:t>I</a:t>
            </a:r>
            <a:r>
              <a:rPr lang="el-GR" sz="1800" b="1" dirty="0">
                <a:highlight>
                  <a:srgbClr val="00FFFF"/>
                </a:highlight>
              </a:rPr>
              <a:t> (</a:t>
            </a:r>
            <a:r>
              <a:rPr lang="en-US" sz="1800" b="1" dirty="0">
                <a:highlight>
                  <a:srgbClr val="00FFFF"/>
                </a:highlight>
              </a:rPr>
              <a:t>C</a:t>
            </a:r>
            <a:r>
              <a:rPr lang="el-GR" sz="1800" b="1" dirty="0"/>
              <a:t>)+ </a:t>
            </a:r>
            <a:r>
              <a:rPr lang="el-GR" sz="1800" b="1" dirty="0">
                <a:highlight>
                  <a:srgbClr val="00FFFF"/>
                </a:highlight>
              </a:rPr>
              <a:t>0,33 </a:t>
            </a:r>
            <a:r>
              <a:rPr lang="en-US" sz="1800" b="1" dirty="0" err="1">
                <a:highlight>
                  <a:srgbClr val="00FFFF"/>
                </a:highlight>
              </a:rPr>
              <a:t>g</a:t>
            </a:r>
            <a:r>
              <a:rPr lang="en-US" sz="1800" b="1" baseline="30000" dirty="0" err="1">
                <a:highlight>
                  <a:srgbClr val="00FFFF"/>
                </a:highlight>
              </a:rPr>
              <a:t>I</a:t>
            </a:r>
            <a:r>
              <a:rPr lang="el-GR" sz="1800" b="1" dirty="0">
                <a:highlight>
                  <a:srgbClr val="00FFFF"/>
                </a:highlight>
              </a:rPr>
              <a:t>  (</a:t>
            </a:r>
            <a:r>
              <a:rPr lang="en-US" sz="1800" b="1" dirty="0">
                <a:highlight>
                  <a:srgbClr val="00FFFF"/>
                </a:highlight>
              </a:rPr>
              <a:t>S</a:t>
            </a:r>
            <a:r>
              <a:rPr lang="el-GR" sz="1800" b="1" dirty="0">
                <a:highlight>
                  <a:srgbClr val="00FFFF"/>
                </a:highlight>
              </a:rPr>
              <a:t>)</a:t>
            </a:r>
            <a:r>
              <a:rPr lang="en-US" sz="1800" b="1" dirty="0"/>
              <a:t>]</a:t>
            </a:r>
            <a:r>
              <a:rPr lang="el-GR" sz="1800" b="1" dirty="0"/>
              <a:t> + </a:t>
            </a:r>
            <a:r>
              <a:rPr lang="en-US" sz="1800" b="1" dirty="0"/>
              <a:t>[</a:t>
            </a:r>
            <a:r>
              <a:rPr lang="el-GR" sz="1800" b="1" dirty="0">
                <a:highlight>
                  <a:srgbClr val="00FFFF"/>
                </a:highlight>
              </a:rPr>
              <a:t>0,33 </a:t>
            </a:r>
            <a:r>
              <a:rPr lang="en-US" sz="1800" b="1" dirty="0" err="1">
                <a:highlight>
                  <a:srgbClr val="00FFFF"/>
                </a:highlight>
              </a:rPr>
              <a:t>g</a:t>
            </a:r>
            <a:r>
              <a:rPr lang="en-US" sz="1800" b="1" baseline="30000" dirty="0" err="1">
                <a:highlight>
                  <a:srgbClr val="00FFFF"/>
                </a:highlight>
              </a:rPr>
              <a:t>M</a:t>
            </a:r>
            <a:r>
              <a:rPr lang="en-US" sz="1800" b="1" dirty="0">
                <a:highlight>
                  <a:srgbClr val="00FFFF"/>
                </a:highlight>
              </a:rPr>
              <a:t> </a:t>
            </a:r>
            <a:r>
              <a:rPr lang="el-GR" sz="1800" b="1" dirty="0">
                <a:highlight>
                  <a:srgbClr val="00FFFF"/>
                </a:highlight>
              </a:rPr>
              <a:t>(</a:t>
            </a:r>
            <a:r>
              <a:rPr lang="en-US" sz="1800" b="1" dirty="0">
                <a:highlight>
                  <a:srgbClr val="00FFFF"/>
                </a:highlight>
              </a:rPr>
              <a:t>C</a:t>
            </a:r>
            <a:r>
              <a:rPr lang="el-GR" sz="1800" b="1" dirty="0">
                <a:highlight>
                  <a:srgbClr val="00FFFF"/>
                </a:highlight>
              </a:rPr>
              <a:t>) </a:t>
            </a:r>
            <a:r>
              <a:rPr lang="el-GR" sz="1800" b="1" dirty="0"/>
              <a:t>+ </a:t>
            </a:r>
            <a:r>
              <a:rPr lang="el-GR" sz="1800" b="1" dirty="0">
                <a:highlight>
                  <a:srgbClr val="00FFFF"/>
                </a:highlight>
              </a:rPr>
              <a:t>0,67 </a:t>
            </a:r>
            <a:r>
              <a:rPr lang="en-US" sz="1800" b="1" dirty="0" err="1">
                <a:highlight>
                  <a:srgbClr val="00FFFF"/>
                </a:highlight>
              </a:rPr>
              <a:t>g</a:t>
            </a:r>
            <a:r>
              <a:rPr lang="en-US" sz="1800" b="1" baseline="30000" dirty="0" err="1">
                <a:highlight>
                  <a:srgbClr val="00FFFF"/>
                </a:highlight>
              </a:rPr>
              <a:t>M</a:t>
            </a:r>
            <a:r>
              <a:rPr lang="el-GR" sz="1800" b="1" dirty="0">
                <a:highlight>
                  <a:srgbClr val="00FFFF"/>
                </a:highlight>
              </a:rPr>
              <a:t>(</a:t>
            </a:r>
            <a:r>
              <a:rPr lang="en-US" sz="1800" b="1" dirty="0">
                <a:highlight>
                  <a:srgbClr val="00FFFF"/>
                </a:highlight>
              </a:rPr>
              <a:t>S</a:t>
            </a:r>
            <a:r>
              <a:rPr lang="el-GR" sz="1800" b="1" dirty="0">
                <a:highlight>
                  <a:srgbClr val="00FFFF"/>
                </a:highlight>
              </a:rPr>
              <a:t>)</a:t>
            </a:r>
            <a:r>
              <a:rPr lang="en-US" sz="1800" b="1" dirty="0"/>
              <a:t>]</a:t>
            </a:r>
            <a:r>
              <a:rPr lang="el-GR" sz="1800" b="1" dirty="0"/>
              <a:t> +</a:t>
            </a:r>
            <a:endParaRPr lang="en-US" sz="1800" b="1" dirty="0"/>
          </a:p>
          <a:p>
            <a:pPr eaLnBrk="1" hangingPunct="1">
              <a:lnSpc>
                <a:spcPct val="150000"/>
              </a:lnSpc>
              <a:spcBef>
                <a:spcPct val="0"/>
              </a:spcBef>
              <a:buFont typeface="Arial" charset="0"/>
              <a:buNone/>
            </a:pPr>
            <a:r>
              <a:rPr lang="en-US" sz="1800" b="1" dirty="0"/>
              <a:t>          + [</a:t>
            </a:r>
            <a:r>
              <a:rPr lang="el-GR" sz="1800" b="1" dirty="0">
                <a:highlight>
                  <a:srgbClr val="FFFF00"/>
                </a:highlight>
              </a:rPr>
              <a:t>0,67 </a:t>
            </a:r>
            <a:r>
              <a:rPr lang="en-US" sz="1800" b="1" dirty="0" err="1">
                <a:highlight>
                  <a:srgbClr val="FFFF00"/>
                </a:highlight>
              </a:rPr>
              <a:t>h</a:t>
            </a:r>
            <a:r>
              <a:rPr lang="en-US" sz="1800" b="1" baseline="30000" dirty="0" err="1">
                <a:highlight>
                  <a:srgbClr val="FFFF00"/>
                </a:highlight>
              </a:rPr>
              <a:t>I</a:t>
            </a:r>
            <a:r>
              <a:rPr lang="el-GR" sz="1800" b="1" dirty="0">
                <a:highlight>
                  <a:srgbClr val="FFFF00"/>
                </a:highlight>
              </a:rPr>
              <a:t>(</a:t>
            </a:r>
            <a:r>
              <a:rPr lang="en-US" sz="1800" b="1" dirty="0" err="1">
                <a:highlight>
                  <a:srgbClr val="FFFF00"/>
                </a:highlight>
              </a:rPr>
              <a:t>CxS</a:t>
            </a:r>
            <a:r>
              <a:rPr lang="el-GR" sz="1800" b="1" dirty="0"/>
              <a:t>)</a:t>
            </a:r>
            <a:r>
              <a:rPr lang="en-US" sz="1800" b="1" dirty="0"/>
              <a:t>]</a:t>
            </a:r>
            <a:r>
              <a:rPr lang="el-GR" sz="1800" b="1" dirty="0"/>
              <a:t> + </a:t>
            </a:r>
            <a:r>
              <a:rPr lang="en-US" sz="1800" b="1" dirty="0"/>
              <a:t>[</a:t>
            </a:r>
            <a:r>
              <a:rPr lang="el-GR" sz="1800" b="1" dirty="0">
                <a:highlight>
                  <a:srgbClr val="FFFF00"/>
                </a:highlight>
              </a:rPr>
              <a:t>0,67 </a:t>
            </a:r>
            <a:r>
              <a:rPr lang="en-US" sz="1800" b="1" dirty="0">
                <a:highlight>
                  <a:srgbClr val="FFFF00"/>
                </a:highlight>
              </a:rPr>
              <a:t>h</a:t>
            </a:r>
            <a:r>
              <a:rPr lang="el-GR" sz="1800" b="1" baseline="30000" dirty="0">
                <a:highlight>
                  <a:srgbClr val="FFFF00"/>
                </a:highlight>
              </a:rPr>
              <a:t>Μ </a:t>
            </a:r>
            <a:r>
              <a:rPr lang="el-GR" sz="1800" b="1" dirty="0">
                <a:highlight>
                  <a:srgbClr val="FFFF00"/>
                </a:highlight>
              </a:rPr>
              <a:t>(</a:t>
            </a:r>
            <a:r>
              <a:rPr lang="en-US" sz="1800" b="1" dirty="0" err="1">
                <a:highlight>
                  <a:srgbClr val="FFFF00"/>
                </a:highlight>
              </a:rPr>
              <a:t>SxC</a:t>
            </a:r>
            <a:r>
              <a:rPr lang="el-GR" sz="1800" b="1" dirty="0"/>
              <a:t>)</a:t>
            </a:r>
            <a:r>
              <a:rPr lang="en-US" sz="1800" b="1" dirty="0"/>
              <a:t>]</a:t>
            </a:r>
            <a:r>
              <a:rPr lang="el-GR" sz="1800" b="1" dirty="0"/>
              <a:t> = </a:t>
            </a:r>
            <a:endParaRPr lang="en-US" sz="1800" b="1" dirty="0"/>
          </a:p>
          <a:p>
            <a:pPr eaLnBrk="1" hangingPunct="1">
              <a:lnSpc>
                <a:spcPct val="150000"/>
              </a:lnSpc>
              <a:spcBef>
                <a:spcPct val="0"/>
              </a:spcBef>
              <a:buFont typeface="Arial" charset="0"/>
              <a:buNone/>
            </a:pPr>
            <a:r>
              <a:rPr lang="en-US" sz="1800" b="1" dirty="0"/>
              <a:t>=</a:t>
            </a:r>
            <a:r>
              <a:rPr lang="en-US" sz="1800" dirty="0"/>
              <a:t>225 +[</a:t>
            </a:r>
            <a:r>
              <a:rPr lang="el-GR" sz="1800" b="1" dirty="0"/>
              <a:t>(</a:t>
            </a:r>
            <a:r>
              <a:rPr lang="en-US" sz="1800" b="1" dirty="0"/>
              <a:t>0,67 x 40</a:t>
            </a:r>
            <a:r>
              <a:rPr lang="el-GR" sz="1800" dirty="0"/>
              <a:t>)</a:t>
            </a:r>
            <a:r>
              <a:rPr lang="en-US" sz="1800" dirty="0"/>
              <a:t>+ </a:t>
            </a:r>
            <a:r>
              <a:rPr lang="el-GR" sz="1800" dirty="0"/>
              <a:t>(</a:t>
            </a:r>
            <a:r>
              <a:rPr lang="en-US" sz="1800" b="1" dirty="0"/>
              <a:t>0,33 x 40</a:t>
            </a:r>
            <a:r>
              <a:rPr lang="el-GR" sz="1800" dirty="0"/>
              <a:t>)</a:t>
            </a:r>
            <a:r>
              <a:rPr lang="en-US" sz="1800" dirty="0"/>
              <a:t>] +[</a:t>
            </a:r>
            <a:r>
              <a:rPr lang="el-GR" sz="1800" dirty="0"/>
              <a:t>(</a:t>
            </a:r>
            <a:r>
              <a:rPr lang="en-US" sz="1800" b="1" dirty="0"/>
              <a:t>0,33 x 5</a:t>
            </a:r>
            <a:r>
              <a:rPr lang="el-GR" sz="1800" dirty="0"/>
              <a:t>)</a:t>
            </a:r>
            <a:r>
              <a:rPr lang="en-US" sz="1800" dirty="0"/>
              <a:t>+ </a:t>
            </a:r>
            <a:r>
              <a:rPr lang="el-GR" sz="1800" dirty="0"/>
              <a:t>(</a:t>
            </a:r>
            <a:r>
              <a:rPr lang="en-US" sz="1800" b="1" dirty="0"/>
              <a:t>0,67x20</a:t>
            </a:r>
            <a:r>
              <a:rPr lang="el-GR" sz="1800" dirty="0"/>
              <a:t>)</a:t>
            </a:r>
            <a:r>
              <a:rPr lang="en-US" sz="1800" dirty="0"/>
              <a:t>] + </a:t>
            </a:r>
          </a:p>
          <a:p>
            <a:pPr eaLnBrk="1" hangingPunct="1">
              <a:lnSpc>
                <a:spcPct val="150000"/>
              </a:lnSpc>
              <a:spcBef>
                <a:spcPct val="0"/>
              </a:spcBef>
              <a:buFont typeface="Arial" charset="0"/>
              <a:buNone/>
            </a:pPr>
            <a:r>
              <a:rPr lang="en-US" sz="1800" dirty="0"/>
              <a:t>       + </a:t>
            </a:r>
            <a:r>
              <a:rPr lang="el-GR" sz="1800" dirty="0"/>
              <a:t>(</a:t>
            </a:r>
            <a:r>
              <a:rPr lang="en-US" sz="1800" b="1" dirty="0">
                <a:highlight>
                  <a:srgbClr val="FFFF00"/>
                </a:highlight>
              </a:rPr>
              <a:t>0,67x0</a:t>
            </a:r>
            <a:r>
              <a:rPr lang="el-GR" sz="1800" dirty="0"/>
              <a:t>)</a:t>
            </a:r>
            <a:r>
              <a:rPr lang="en-US" sz="1800" dirty="0"/>
              <a:t> +</a:t>
            </a:r>
            <a:r>
              <a:rPr lang="el-GR" sz="1800" dirty="0"/>
              <a:t>(</a:t>
            </a:r>
            <a:r>
              <a:rPr lang="en-US" sz="1800" b="1" dirty="0">
                <a:highlight>
                  <a:srgbClr val="FFFF00"/>
                </a:highlight>
              </a:rPr>
              <a:t>0,67x 4</a:t>
            </a:r>
            <a:r>
              <a:rPr lang="el-GR" sz="1800" dirty="0"/>
              <a:t>)</a:t>
            </a:r>
            <a:r>
              <a:rPr lang="en-US" sz="1800" dirty="0"/>
              <a:t> =</a:t>
            </a:r>
            <a:r>
              <a:rPr lang="en-US" sz="1800" b="1" dirty="0"/>
              <a:t>282,73kg</a:t>
            </a:r>
            <a:endParaRPr lang="el-GR" sz="1800" b="1" dirty="0"/>
          </a:p>
        </p:txBody>
      </p:sp>
      <p:graphicFrame>
        <p:nvGraphicFramePr>
          <p:cNvPr id="39982" name="Group 46"/>
          <p:cNvGraphicFramePr>
            <a:graphicFrameLocks noGrp="1"/>
          </p:cNvGraphicFramePr>
          <p:nvPr>
            <p:extLst>
              <p:ext uri="{D42A27DB-BD31-4B8C-83A1-F6EECF244321}">
                <p14:modId xmlns:p14="http://schemas.microsoft.com/office/powerpoint/2010/main" val="1001694194"/>
              </p:ext>
            </p:extLst>
          </p:nvPr>
        </p:nvGraphicFramePr>
        <p:xfrm>
          <a:off x="0" y="188913"/>
          <a:ext cx="8893175" cy="3078480"/>
        </p:xfrm>
        <a:graphic>
          <a:graphicData uri="http://schemas.openxmlformats.org/drawingml/2006/table">
            <a:tbl>
              <a:tblPr/>
              <a:tblGrid>
                <a:gridCol w="1441450">
                  <a:extLst>
                    <a:ext uri="{9D8B030D-6E8A-4147-A177-3AD203B41FA5}">
                      <a16:colId xmlns:a16="http://schemas.microsoft.com/office/drawing/2014/main" val="20000"/>
                    </a:ext>
                  </a:extLst>
                </a:gridCol>
                <a:gridCol w="1301750">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2817813">
                  <a:extLst>
                    <a:ext uri="{9D8B030D-6E8A-4147-A177-3AD203B41FA5}">
                      <a16:colId xmlns:a16="http://schemas.microsoft.com/office/drawing/2014/main" val="20003"/>
                    </a:ext>
                  </a:extLst>
                </a:gridCol>
                <a:gridCol w="1208087">
                  <a:extLst>
                    <a:ext uri="{9D8B030D-6E8A-4147-A177-3AD203B41FA5}">
                      <a16:colId xmlns:a16="http://schemas.microsoft.com/office/drawing/2014/main" val="20004"/>
                    </a:ext>
                  </a:extLst>
                </a:gridCol>
                <a:gridCol w="1187450">
                  <a:extLst>
                    <a:ext uri="{9D8B030D-6E8A-4147-A177-3AD203B41FA5}">
                      <a16:colId xmlns:a16="http://schemas.microsoft.com/office/drawing/2014/main" val="20005"/>
                    </a:ext>
                  </a:extLst>
                </a:gridCol>
              </a:tblGrid>
              <a:tr h="4032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dirty="0">
                          <a:ln>
                            <a:noFill/>
                          </a:ln>
                          <a:solidFill>
                            <a:schemeClr val="tx1"/>
                          </a:solidFill>
                          <a:effectLst/>
                          <a:latin typeface="+mn-lt"/>
                        </a:rPr>
                        <a:t>φυλή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rPr>
                        <a:t>επιδράσεις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rPr>
                        <a:t>διασταύρωση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000" b="0" i="0" u="none" strike="noStrike" cap="none" normalizeH="0" baseline="0">
                          <a:ln>
                            <a:noFill/>
                          </a:ln>
                          <a:solidFill>
                            <a:schemeClr val="tx1"/>
                          </a:solidFill>
                          <a:effectLst/>
                          <a:latin typeface="+mn-lt"/>
                          <a:cs typeface="Arial" charset="0"/>
                        </a:rPr>
                        <a:t>ετέρωση</a:t>
                      </a:r>
                      <a:endParaRPr kumimoji="0" lang="el-GR" sz="2000" b="0"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l-GR"/>
                    </a:p>
                  </a:txBody>
                  <a:tcPr/>
                </a:tc>
                <a:extLst>
                  <a:ext uri="{0D108BD9-81ED-4DB2-BD59-A6C34878D82A}">
                    <a16:rowId xmlns:a16="http://schemas.microsoft.com/office/drawing/2014/main" val="10000"/>
                  </a:ext>
                </a:extLst>
              </a:tr>
              <a:tr h="6731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400" b="1" i="0" u="none" strike="noStrike" cap="none" normalizeH="0" baseline="0" dirty="0">
                          <a:ln>
                            <a:noFill/>
                          </a:ln>
                          <a:solidFill>
                            <a:schemeClr val="tx1"/>
                          </a:solidFill>
                          <a:effectLst/>
                          <a:latin typeface="+mn-lt"/>
                          <a:cs typeface="Arial" charset="0"/>
                        </a:rPr>
                        <a:t>Προσθετική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mn-lt"/>
                          <a:ea typeface="Times New Roman" pitchFamily="18" charset="0"/>
                          <a:cs typeface="Arial" charset="0"/>
                        </a:rPr>
                        <a:t>g</a:t>
                      </a:r>
                      <a:r>
                        <a:rPr kumimoji="0" lang="en-US" sz="2400" b="0" i="0" u="none" strike="noStrike" cap="none" normalizeH="0" baseline="30000" dirty="0" err="1">
                          <a:ln>
                            <a:noFill/>
                          </a:ln>
                          <a:solidFill>
                            <a:schemeClr val="tx1"/>
                          </a:solidFill>
                          <a:effectLst/>
                          <a:latin typeface="+mn-lt"/>
                          <a:ea typeface="Times New Roman" pitchFamily="18" charset="0"/>
                          <a:cs typeface="Arial" charset="0"/>
                        </a:rPr>
                        <a:t>I</a:t>
                      </a:r>
                      <a:r>
                        <a:rPr kumimoji="0" lang="en-US" sz="2400" b="0" i="0" u="none" strike="noStrike" cap="none" normalizeH="0" baseline="30000" dirty="0">
                          <a:ln>
                            <a:noFill/>
                          </a:ln>
                          <a:solidFill>
                            <a:schemeClr val="tx1"/>
                          </a:solidFill>
                          <a:effectLst/>
                          <a:latin typeface="+mn-lt"/>
                          <a:ea typeface="Times New Roman" pitchFamily="18" charset="0"/>
                          <a:cs typeface="Arial" charset="0"/>
                        </a:rPr>
                        <a:t> </a:t>
                      </a:r>
                      <a:endParaRPr kumimoji="0" lang="en-US" sz="1400" b="1"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400" b="1" i="0" u="none" strike="noStrike" cap="none" normalizeH="0" baseline="0">
                          <a:ln>
                            <a:noFill/>
                          </a:ln>
                          <a:solidFill>
                            <a:schemeClr val="tx1"/>
                          </a:solidFill>
                          <a:effectLst/>
                          <a:latin typeface="+mn-lt"/>
                          <a:cs typeface="Arial" charset="0"/>
                        </a:rPr>
                        <a:t>Μητρική </a:t>
                      </a:r>
                      <a:r>
                        <a:rPr kumimoji="0" lang="en-US" sz="2400" b="0" i="0" u="none" strike="noStrike" cap="none" normalizeH="0" baseline="0">
                          <a:ln>
                            <a:noFill/>
                          </a:ln>
                          <a:solidFill>
                            <a:schemeClr val="tx1"/>
                          </a:solidFill>
                          <a:effectLst/>
                          <a:latin typeface="+mn-lt"/>
                          <a:ea typeface="Times New Roman" pitchFamily="18" charset="0"/>
                          <a:cs typeface="Arial" charset="0"/>
                        </a:rPr>
                        <a:t>g</a:t>
                      </a:r>
                      <a:r>
                        <a:rPr kumimoji="0" lang="en-US" sz="2400" b="0" i="0" u="none" strike="noStrike" cap="none" normalizeH="0" baseline="30000">
                          <a:ln>
                            <a:noFill/>
                          </a:ln>
                          <a:solidFill>
                            <a:schemeClr val="tx1"/>
                          </a:solidFill>
                          <a:effectLst/>
                          <a:latin typeface="+mn-lt"/>
                          <a:ea typeface="Times New Roman" pitchFamily="18" charset="0"/>
                          <a:cs typeface="Arial" charset="0"/>
                        </a:rPr>
                        <a:t>M</a:t>
                      </a:r>
                      <a:endParaRPr kumimoji="0" lang="en-US" sz="14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0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cs typeface="Arial" charset="0"/>
                        </a:rPr>
                        <a:t>Ατομική</a:t>
                      </a:r>
                      <a:endParaRPr kumimoji="0" lang="el-GR" sz="1800" b="1" i="0" u="none" strike="noStrike" cap="none" normalizeH="0" baseline="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mn-lt"/>
                          <a:ea typeface="Times New Roman" pitchFamily="18" charset="0"/>
                          <a:cs typeface="Arial" charset="0"/>
                        </a:rPr>
                        <a:t>h</a:t>
                      </a:r>
                      <a:r>
                        <a:rPr kumimoji="0" lang="en-US" sz="1800" b="1" i="0" u="none" strike="noStrike" cap="none" normalizeH="0" baseline="30000">
                          <a:ln>
                            <a:noFill/>
                          </a:ln>
                          <a:solidFill>
                            <a:schemeClr val="tx1"/>
                          </a:solidFill>
                          <a:effectLst/>
                          <a:latin typeface="+mn-lt"/>
                          <a:ea typeface="Times New Roman" pitchFamily="18" charset="0"/>
                          <a:cs typeface="Arial" charset="0"/>
                        </a:rPr>
                        <a:t>I</a:t>
                      </a:r>
                      <a:endParaRPr kumimoji="0" lang="en-US" sz="18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cs typeface="Arial" charset="0"/>
                        </a:rPr>
                        <a:t>Μητρική</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mn-lt"/>
                          <a:ea typeface="Times New Roman" pitchFamily="18" charset="0"/>
                          <a:cs typeface="Arial" charset="0"/>
                        </a:rPr>
                        <a:t>h</a:t>
                      </a:r>
                      <a:r>
                        <a:rPr kumimoji="0" lang="el-GR" sz="1800" b="1" i="0" u="none" strike="noStrike" cap="none" normalizeH="0" baseline="30000">
                          <a:ln>
                            <a:noFill/>
                          </a:ln>
                          <a:solidFill>
                            <a:schemeClr val="tx1"/>
                          </a:solidFill>
                          <a:effectLst/>
                          <a:latin typeface="+mn-lt"/>
                          <a:ea typeface="Times New Roman" pitchFamily="18" charset="0"/>
                          <a:cs typeface="Arial" charset="0"/>
                        </a:rPr>
                        <a:t>Μ</a:t>
                      </a:r>
                      <a:endParaRPr kumimoji="0" lang="el-GR" sz="1800" b="1" i="0" u="none" strike="noStrike" cap="none" normalizeH="0" baseline="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Angus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a:ln>
                            <a:noFill/>
                          </a:ln>
                          <a:solidFill>
                            <a:schemeClr val="tx1"/>
                          </a:solidFill>
                          <a:effectLst/>
                          <a:latin typeface="+mn-lt"/>
                          <a:ea typeface="Times New Roman" pitchFamily="18" charset="0"/>
                          <a:cs typeface="Arial" charset="0"/>
                        </a:rPr>
                        <a:t>Angus X Simmental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6064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1800" b="1" i="0" u="none" strike="noStrike" cap="none" normalizeH="0" baseline="0">
                          <a:ln>
                            <a:noFill/>
                          </a:ln>
                          <a:solidFill>
                            <a:srgbClr val="FF0000"/>
                          </a:solidFill>
                          <a:effectLst/>
                          <a:latin typeface="+mn-lt"/>
                          <a:ea typeface="Times New Roman" pitchFamily="18" charset="0"/>
                          <a:cs typeface="Arial" charset="0"/>
                        </a:rPr>
                        <a:t>Simmental</a:t>
                      </a:r>
                      <a:r>
                        <a:rPr kumimoji="0" lang="fr-FR" sz="2000" b="1" i="0" u="none" strike="noStrike" cap="none" normalizeH="0" baseline="0">
                          <a:ln>
                            <a:noFill/>
                          </a:ln>
                          <a:solidFill>
                            <a:srgbClr val="FF0000"/>
                          </a:solidFill>
                          <a:effectLst/>
                          <a:latin typeface="+mn-lt"/>
                          <a:ea typeface="Times New Roman" pitchFamily="18" charset="0"/>
                          <a:cs typeface="Arial" charset="0"/>
                        </a:rPr>
                        <a:t> (S)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0" i="0" u="none" strike="noStrike" cap="none" normalizeH="0" baseline="0" dirty="0">
                          <a:ln>
                            <a:noFill/>
                          </a:ln>
                          <a:solidFill>
                            <a:schemeClr val="tx1"/>
                          </a:solidFill>
                          <a:effectLst/>
                          <a:latin typeface="+mn-lt"/>
                          <a:ea typeface="Times New Roman" pitchFamily="18" charset="0"/>
                          <a:cs typeface="Arial" charset="0"/>
                        </a:rPr>
                        <a:t>Angus X </a:t>
                      </a:r>
                      <a:r>
                        <a:rPr kumimoji="0" lang="en-US" sz="2000" b="0" i="0" u="none" strike="noStrike" cap="none" normalizeH="0" baseline="0" dirty="0" err="1">
                          <a:ln>
                            <a:noFill/>
                          </a:ln>
                          <a:solidFill>
                            <a:schemeClr val="tx1"/>
                          </a:solidFill>
                          <a:effectLst/>
                          <a:latin typeface="+mn-lt"/>
                          <a:ea typeface="Times New Roman" pitchFamily="18" charset="0"/>
                          <a:cs typeface="Arial" charset="0"/>
                        </a:rPr>
                        <a:t>Charolais</a:t>
                      </a:r>
                      <a:endParaRPr kumimoji="0" lang="en-US" sz="2000" b="0" i="0" u="none" strike="noStrike" cap="none" normalizeH="0" baseline="0" dirty="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a:ln>
                            <a:noFill/>
                          </a:ln>
                          <a:solidFill>
                            <a:schemeClr val="tx1"/>
                          </a:solidFill>
                          <a:effectLst/>
                          <a:latin typeface="+mn-lt"/>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61912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1" i="0" u="none" strike="noStrike" cap="none" normalizeH="0" baseline="0">
                          <a:ln>
                            <a:noFill/>
                          </a:ln>
                          <a:solidFill>
                            <a:srgbClr val="FF0000"/>
                          </a:solidFill>
                          <a:effectLst/>
                          <a:latin typeface="+mn-lt"/>
                          <a:ea typeface="Times New Roman" pitchFamily="18" charset="0"/>
                          <a:cs typeface="Arial" charset="0"/>
                        </a:rPr>
                        <a:t>Charolais (C)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a:ln>
                            <a:noFill/>
                          </a:ln>
                          <a:solidFill>
                            <a:schemeClr val="tx1"/>
                          </a:solidFill>
                          <a:effectLst/>
                          <a:latin typeface="+mn-lt"/>
                          <a:ea typeface="Times New Roman" pitchFamily="18" charset="0"/>
                          <a:cs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fr-FR" sz="2000" b="1" i="0" u="none" strike="noStrike" cap="none" normalizeH="0" baseline="0">
                          <a:ln>
                            <a:noFill/>
                          </a:ln>
                          <a:solidFill>
                            <a:srgbClr val="FF0000"/>
                          </a:solidFill>
                          <a:effectLst/>
                          <a:latin typeface="+mn-lt"/>
                          <a:ea typeface="Times New Roman" pitchFamily="18" charset="0"/>
                          <a:cs typeface="Arial" charset="0"/>
                        </a:rPr>
                        <a:t>Simmental X Charolais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ea typeface="Times New Roman" pitchFamily="18"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1800" b="1" i="0" u="none" strike="noStrike" cap="none" normalizeH="0" baseline="0" dirty="0">
                          <a:ln>
                            <a:noFill/>
                          </a:ln>
                          <a:solidFill>
                            <a:schemeClr val="tx1"/>
                          </a:solidFill>
                          <a:effectLst/>
                          <a:latin typeface="+mn-lt"/>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39980" name="Rectangle 45"/>
          <p:cNvSpPr>
            <a:spLocks noChangeArrowheads="1"/>
          </p:cNvSpPr>
          <p:nvPr/>
        </p:nvSpPr>
        <p:spPr bwMode="auto">
          <a:xfrm>
            <a:off x="250825" y="3284538"/>
            <a:ext cx="8713788" cy="649287"/>
          </a:xfrm>
          <a:prstGeom prst="rect">
            <a:avLst/>
          </a:prstGeom>
          <a:solidFill>
            <a:srgbClr val="F8F8F8"/>
          </a:solidFill>
          <a:ln w="9525">
            <a:solidFill>
              <a:srgbClr val="FF0000"/>
            </a:solidFill>
            <a:miter lim="800000"/>
            <a:headEnd/>
            <a:tailEnd/>
          </a:ln>
        </p:spPr>
        <p:txBody>
          <a:bodyPr/>
          <a:lstStyle/>
          <a:p>
            <a:pPr marL="342900" indent="-342900">
              <a:lnSpc>
                <a:spcPct val="110000"/>
              </a:lnSpc>
              <a:buFont typeface="Arial" charset="0"/>
              <a:buNone/>
            </a:pPr>
            <a:r>
              <a:rPr lang="el-GR" b="1" dirty="0">
                <a:latin typeface="+mn-lt"/>
              </a:rPr>
              <a:t>ΒΑ= μέσος όρος</a:t>
            </a:r>
            <a:r>
              <a:rPr lang="en-US" b="1" dirty="0">
                <a:latin typeface="+mn-lt"/>
              </a:rPr>
              <a:t> (</a:t>
            </a:r>
            <a:r>
              <a:rPr lang="el-GR" b="1" dirty="0" err="1">
                <a:latin typeface="+mn-lt"/>
              </a:rPr>
              <a:t>μ.ο</a:t>
            </a:r>
            <a:r>
              <a:rPr lang="el-GR" b="1" dirty="0">
                <a:latin typeface="+mn-lt"/>
              </a:rPr>
              <a:t>.) + </a:t>
            </a:r>
            <a:r>
              <a:rPr lang="el-GR" b="1" dirty="0">
                <a:highlight>
                  <a:srgbClr val="00FFFF"/>
                </a:highlight>
                <a:latin typeface="+mn-lt"/>
              </a:rPr>
              <a:t>προσθετική επίδραση </a:t>
            </a:r>
            <a:r>
              <a:rPr lang="el-GR" b="1" baseline="-25000" dirty="0">
                <a:highlight>
                  <a:srgbClr val="00FFFF"/>
                </a:highlight>
                <a:latin typeface="+mn-lt"/>
              </a:rPr>
              <a:t>φυλής</a:t>
            </a:r>
            <a:r>
              <a:rPr lang="en-US" b="1" dirty="0">
                <a:highlight>
                  <a:srgbClr val="00FFFF"/>
                </a:highlight>
                <a:latin typeface="+mn-lt"/>
              </a:rPr>
              <a:t> </a:t>
            </a:r>
            <a:r>
              <a:rPr lang="en-US" b="1" dirty="0">
                <a:latin typeface="+mn-lt"/>
              </a:rPr>
              <a:t>(</a:t>
            </a:r>
            <a:r>
              <a:rPr lang="en-US" b="1" dirty="0" err="1">
                <a:latin typeface="+mn-lt"/>
              </a:rPr>
              <a:t>g</a:t>
            </a:r>
            <a:r>
              <a:rPr lang="en-US" b="1" baseline="30000" dirty="0" err="1">
                <a:latin typeface="+mn-lt"/>
              </a:rPr>
              <a:t>I</a:t>
            </a:r>
            <a:r>
              <a:rPr lang="en-US" b="1" dirty="0">
                <a:latin typeface="+mn-lt"/>
              </a:rPr>
              <a:t>)</a:t>
            </a:r>
            <a:r>
              <a:rPr lang="el-GR" b="1" dirty="0">
                <a:latin typeface="+mn-lt"/>
              </a:rPr>
              <a:t> + </a:t>
            </a:r>
            <a:r>
              <a:rPr lang="el-GR" b="1" dirty="0">
                <a:highlight>
                  <a:srgbClr val="00FFFF"/>
                </a:highlight>
                <a:latin typeface="+mn-lt"/>
              </a:rPr>
              <a:t>προσθετική </a:t>
            </a:r>
            <a:r>
              <a:rPr lang="el-GR" b="1" dirty="0" err="1">
                <a:highlight>
                  <a:srgbClr val="00FFFF"/>
                </a:highlight>
                <a:latin typeface="+mn-lt"/>
              </a:rPr>
              <a:t>επίδραση</a:t>
            </a:r>
            <a:r>
              <a:rPr lang="el-GR" b="1" baseline="-25000" dirty="0" err="1">
                <a:highlight>
                  <a:srgbClr val="00FFFF"/>
                </a:highlight>
                <a:latin typeface="+mn-lt"/>
              </a:rPr>
              <a:t>μητρική</a:t>
            </a:r>
            <a:r>
              <a:rPr lang="el-GR" b="1" dirty="0">
                <a:highlight>
                  <a:srgbClr val="00FFFF"/>
                </a:highlight>
                <a:latin typeface="+mn-lt"/>
              </a:rPr>
              <a:t> </a:t>
            </a:r>
            <a:r>
              <a:rPr lang="en-US" b="1" dirty="0">
                <a:latin typeface="+mn-lt"/>
              </a:rPr>
              <a:t>(</a:t>
            </a:r>
            <a:r>
              <a:rPr lang="en-US" b="1" dirty="0" err="1">
                <a:latin typeface="+mn-lt"/>
              </a:rPr>
              <a:t>g</a:t>
            </a:r>
            <a:r>
              <a:rPr lang="en-US" b="1" baseline="30000" dirty="0" err="1">
                <a:latin typeface="+mn-lt"/>
              </a:rPr>
              <a:t>M</a:t>
            </a:r>
            <a:r>
              <a:rPr lang="en-US" b="1" dirty="0">
                <a:latin typeface="+mn-lt"/>
              </a:rPr>
              <a:t>)</a:t>
            </a:r>
            <a:r>
              <a:rPr lang="el-GR" b="1" dirty="0">
                <a:latin typeface="+mn-lt"/>
              </a:rPr>
              <a:t>+ </a:t>
            </a:r>
            <a:r>
              <a:rPr lang="el-GR" b="1" dirty="0">
                <a:highlight>
                  <a:srgbClr val="FFFF00"/>
                </a:highlight>
                <a:latin typeface="+mn-lt"/>
              </a:rPr>
              <a:t>ατομική </a:t>
            </a:r>
            <a:r>
              <a:rPr lang="el-GR" b="1" dirty="0" err="1">
                <a:highlight>
                  <a:srgbClr val="FFFF00"/>
                </a:highlight>
                <a:latin typeface="+mn-lt"/>
              </a:rPr>
              <a:t>ετέρωση</a:t>
            </a:r>
            <a:r>
              <a:rPr lang="el-GR" b="1" dirty="0">
                <a:highlight>
                  <a:srgbClr val="FFFF00"/>
                </a:highlight>
                <a:latin typeface="+mn-lt"/>
              </a:rPr>
              <a:t> </a:t>
            </a:r>
            <a:r>
              <a:rPr lang="en-US" b="1" dirty="0">
                <a:latin typeface="+mn-lt"/>
              </a:rPr>
              <a:t>(</a:t>
            </a:r>
            <a:r>
              <a:rPr lang="en-US" b="1" dirty="0" err="1">
                <a:latin typeface="+mn-lt"/>
              </a:rPr>
              <a:t>h</a:t>
            </a:r>
            <a:r>
              <a:rPr lang="en-US" b="1" baseline="30000" dirty="0" err="1">
                <a:latin typeface="+mn-lt"/>
              </a:rPr>
              <a:t>I</a:t>
            </a:r>
            <a:r>
              <a:rPr lang="en-US" b="1" dirty="0">
                <a:latin typeface="+mn-lt"/>
              </a:rPr>
              <a:t>)</a:t>
            </a:r>
            <a:r>
              <a:rPr lang="el-GR" b="1" dirty="0">
                <a:latin typeface="+mn-lt"/>
              </a:rPr>
              <a:t>+ </a:t>
            </a:r>
            <a:r>
              <a:rPr lang="el-GR" b="1" dirty="0">
                <a:highlight>
                  <a:srgbClr val="FFFF00"/>
                </a:highlight>
                <a:latin typeface="+mn-lt"/>
              </a:rPr>
              <a:t>μητρική </a:t>
            </a:r>
            <a:r>
              <a:rPr lang="el-GR" b="1" dirty="0" err="1">
                <a:highlight>
                  <a:srgbClr val="FFFF00"/>
                </a:highlight>
                <a:latin typeface="+mn-lt"/>
              </a:rPr>
              <a:t>ετέρωση</a:t>
            </a:r>
            <a:r>
              <a:rPr lang="en-US" b="1" dirty="0">
                <a:highlight>
                  <a:srgbClr val="FFFF00"/>
                </a:highlight>
                <a:latin typeface="+mn-lt"/>
              </a:rPr>
              <a:t> </a:t>
            </a:r>
            <a:r>
              <a:rPr lang="en-US" b="1" dirty="0">
                <a:latin typeface="+mn-lt"/>
              </a:rPr>
              <a:t>(</a:t>
            </a:r>
            <a:r>
              <a:rPr lang="en-US" b="1" dirty="0" err="1">
                <a:latin typeface="+mn-lt"/>
              </a:rPr>
              <a:t>h</a:t>
            </a:r>
            <a:r>
              <a:rPr lang="en-US" b="1" baseline="30000" dirty="0" err="1">
                <a:latin typeface="+mn-lt"/>
              </a:rPr>
              <a:t>M</a:t>
            </a:r>
            <a:r>
              <a:rPr lang="en-US" b="1" dirty="0">
                <a:latin typeface="+mn-lt"/>
              </a:rPr>
              <a:t>)</a:t>
            </a:r>
            <a:r>
              <a:rPr lang="el-GR" dirty="0">
                <a:latin typeface="+mn-lt"/>
              </a:rPr>
              <a:t> </a:t>
            </a:r>
            <a:endParaRPr lang="en-US"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323850" y="260350"/>
            <a:ext cx="8218488" cy="706438"/>
          </a:xfrm>
        </p:spPr>
        <p:txBody>
          <a:bodyPr/>
          <a:lstStyle/>
          <a:p>
            <a:pPr algn="l" eaLnBrk="1" hangingPunct="1"/>
            <a:r>
              <a:rPr lang="el-GR" sz="3200" dirty="0">
                <a:latin typeface="+mn-lt"/>
              </a:rPr>
              <a:t>Συνεχείς διασταυρώσεις χρήσεως</a:t>
            </a:r>
          </a:p>
        </p:txBody>
      </p:sp>
      <p:sp>
        <p:nvSpPr>
          <p:cNvPr id="32770" name="Rectangle 3"/>
          <p:cNvSpPr>
            <a:spLocks noGrp="1"/>
          </p:cNvSpPr>
          <p:nvPr>
            <p:ph type="body" idx="1"/>
          </p:nvPr>
        </p:nvSpPr>
        <p:spPr>
          <a:xfrm>
            <a:off x="5219700" y="6230143"/>
            <a:ext cx="3910013" cy="503238"/>
          </a:xfrm>
          <a:solidFill>
            <a:srgbClr val="EAEAEA"/>
          </a:solidFill>
          <a:ln>
            <a:solidFill>
              <a:schemeClr val="accent2"/>
            </a:solidFill>
          </a:ln>
        </p:spPr>
        <p:txBody>
          <a:bodyPr/>
          <a:lstStyle/>
          <a:p>
            <a:pPr algn="ctr" eaLnBrk="1" hangingPunct="1">
              <a:lnSpc>
                <a:spcPct val="80000"/>
              </a:lnSpc>
              <a:buFont typeface="Arial" charset="0"/>
              <a:buNone/>
            </a:pPr>
            <a:r>
              <a:rPr lang="el-GR" sz="2000" dirty="0"/>
              <a:t>Εναλλακτική διασταύρωση</a:t>
            </a:r>
            <a:r>
              <a:rPr lang="en-US" sz="2000" dirty="0"/>
              <a:t> (</a:t>
            </a:r>
            <a:r>
              <a:rPr lang="el-GR" sz="2000" dirty="0"/>
              <a:t>κυκλική με 2 φυλές)</a:t>
            </a:r>
          </a:p>
        </p:txBody>
      </p:sp>
      <p:pic>
        <p:nvPicPr>
          <p:cNvPr id="32771" name="Picture 4" descr="εικόνα 9_4"/>
          <p:cNvPicPr>
            <a:picLocks noChangeAspect="1" noChangeArrowheads="1"/>
          </p:cNvPicPr>
          <p:nvPr/>
        </p:nvPicPr>
        <p:blipFill>
          <a:blip r:embed="rId2"/>
          <a:srcRect/>
          <a:stretch>
            <a:fillRect/>
          </a:stretch>
        </p:blipFill>
        <p:spPr bwMode="auto">
          <a:xfrm>
            <a:off x="269928" y="2089220"/>
            <a:ext cx="4465638" cy="3590925"/>
          </a:xfrm>
          <a:prstGeom prst="rect">
            <a:avLst/>
          </a:prstGeom>
          <a:noFill/>
          <a:ln w="9525">
            <a:noFill/>
            <a:miter lim="800000"/>
            <a:headEnd/>
            <a:tailEnd/>
          </a:ln>
        </p:spPr>
      </p:pic>
      <p:pic>
        <p:nvPicPr>
          <p:cNvPr id="32772" name="Picture 5" descr="10-5"/>
          <p:cNvPicPr>
            <a:picLocks noChangeAspect="1" noChangeArrowheads="1"/>
          </p:cNvPicPr>
          <p:nvPr/>
        </p:nvPicPr>
        <p:blipFill>
          <a:blip r:embed="rId3"/>
          <a:srcRect/>
          <a:stretch>
            <a:fillRect/>
          </a:stretch>
        </p:blipFill>
        <p:spPr bwMode="auto">
          <a:xfrm>
            <a:off x="5219700" y="1341438"/>
            <a:ext cx="3454400" cy="4656137"/>
          </a:xfrm>
          <a:prstGeom prst="rect">
            <a:avLst/>
          </a:prstGeom>
          <a:noFill/>
          <a:ln w="9525">
            <a:noFill/>
            <a:miter lim="800000"/>
            <a:headEnd/>
            <a:tailEnd/>
          </a:ln>
        </p:spPr>
      </p:pic>
      <p:sp>
        <p:nvSpPr>
          <p:cNvPr id="32773" name="Text Box 6"/>
          <p:cNvSpPr txBox="1">
            <a:spLocks noChangeArrowheads="1"/>
          </p:cNvSpPr>
          <p:nvPr/>
        </p:nvSpPr>
        <p:spPr bwMode="auto">
          <a:xfrm>
            <a:off x="115709" y="5702659"/>
            <a:ext cx="4784551" cy="1015663"/>
          </a:xfrm>
          <a:prstGeom prst="rect">
            <a:avLst/>
          </a:prstGeom>
          <a:solidFill>
            <a:srgbClr val="F8F8F8"/>
          </a:solidFill>
          <a:ln w="9525">
            <a:solidFill>
              <a:srgbClr val="993300"/>
            </a:solidFill>
            <a:miter lim="800000"/>
            <a:headEnd/>
            <a:tailEnd/>
          </a:ln>
        </p:spPr>
        <p:txBody>
          <a:bodyPr wrap="square">
            <a:spAutoFit/>
          </a:bodyPr>
          <a:lstStyle/>
          <a:p>
            <a:pPr algn="ctr">
              <a:spcBef>
                <a:spcPct val="50000"/>
              </a:spcBef>
            </a:pPr>
            <a:r>
              <a:rPr lang="el-GR" sz="2000" dirty="0">
                <a:latin typeface="+mn-lt"/>
              </a:rPr>
              <a:t>Αυτό το σύστημα διασταύρωσης επιτρέπει τη διατήρηση για αναπαραγωγή διασταυρωμένων θηλυκών</a:t>
            </a:r>
          </a:p>
        </p:txBody>
      </p:sp>
      <p:sp>
        <p:nvSpPr>
          <p:cNvPr id="32774" name="Text Box 7"/>
          <p:cNvSpPr txBox="1">
            <a:spLocks noChangeArrowheads="1"/>
          </p:cNvSpPr>
          <p:nvPr/>
        </p:nvSpPr>
        <p:spPr bwMode="auto">
          <a:xfrm>
            <a:off x="6804025" y="4724400"/>
            <a:ext cx="215900" cy="304800"/>
          </a:xfrm>
          <a:prstGeom prst="rect">
            <a:avLst/>
          </a:prstGeom>
          <a:noFill/>
          <a:ln w="9525">
            <a:noFill/>
            <a:miter lim="800000"/>
            <a:headEnd/>
            <a:tailEnd/>
          </a:ln>
        </p:spPr>
        <p:txBody>
          <a:bodyPr>
            <a:spAutoFit/>
          </a:bodyPr>
          <a:lstStyle/>
          <a:p>
            <a:pPr>
              <a:spcBef>
                <a:spcPct val="50000"/>
              </a:spcBef>
            </a:pPr>
            <a:r>
              <a:rPr lang="en-US" sz="1400"/>
              <a:t>1</a:t>
            </a:r>
            <a:endParaRPr lang="el-GR" sz="1400"/>
          </a:p>
        </p:txBody>
      </p:sp>
      <p:sp>
        <p:nvSpPr>
          <p:cNvPr id="2" name="Ορθογώνιο 1"/>
          <p:cNvSpPr/>
          <p:nvPr/>
        </p:nvSpPr>
        <p:spPr>
          <a:xfrm rot="226383">
            <a:off x="2344252" y="2093181"/>
            <a:ext cx="357790" cy="369332"/>
          </a:xfrm>
          <a:prstGeom prst="rect">
            <a:avLst/>
          </a:prstGeom>
        </p:spPr>
        <p:txBody>
          <a:bodyPr wrap="none">
            <a:spAutoFit/>
          </a:bodyPr>
          <a:lstStyle/>
          <a:p>
            <a:r>
              <a:rPr lang="el-GR" b="1" dirty="0">
                <a:solidFill>
                  <a:srgbClr val="FF0000"/>
                </a:solidFill>
                <a:cs typeface="Arial" charset="0"/>
              </a:rPr>
              <a:t>♂</a:t>
            </a:r>
            <a:endParaRPr lang="el-GR" dirty="0"/>
          </a:p>
        </p:txBody>
      </p:sp>
      <p:sp>
        <p:nvSpPr>
          <p:cNvPr id="3" name="Ορθογώνιο 2"/>
          <p:cNvSpPr/>
          <p:nvPr/>
        </p:nvSpPr>
        <p:spPr>
          <a:xfrm>
            <a:off x="4756307" y="2081809"/>
            <a:ext cx="421910" cy="466281"/>
          </a:xfrm>
          <a:prstGeom prst="rect">
            <a:avLst/>
          </a:prstGeom>
        </p:spPr>
        <p:txBody>
          <a:bodyPr wrap="none">
            <a:spAutoFit/>
          </a:bodyPr>
          <a:lstStyle/>
          <a:p>
            <a:pPr>
              <a:lnSpc>
                <a:spcPct val="135000"/>
              </a:lnSpc>
            </a:pPr>
            <a:r>
              <a:rPr lang="fr-FR" b="1" dirty="0">
                <a:solidFill>
                  <a:srgbClr val="FF0000"/>
                </a:solidFill>
              </a:rPr>
              <a:t> </a:t>
            </a:r>
            <a:r>
              <a:rPr lang="fr-FR" b="1" dirty="0">
                <a:solidFill>
                  <a:srgbClr val="FF0000"/>
                </a:solidFill>
                <a:cs typeface="Arial" charset="0"/>
              </a:rPr>
              <a:t>♀</a:t>
            </a:r>
          </a:p>
        </p:txBody>
      </p:sp>
      <p:sp>
        <p:nvSpPr>
          <p:cNvPr id="11" name="Ορθογώνιο 10"/>
          <p:cNvSpPr/>
          <p:nvPr/>
        </p:nvSpPr>
        <p:spPr>
          <a:xfrm rot="226383">
            <a:off x="6167940" y="920887"/>
            <a:ext cx="357790" cy="369332"/>
          </a:xfrm>
          <a:prstGeom prst="rect">
            <a:avLst/>
          </a:prstGeom>
        </p:spPr>
        <p:txBody>
          <a:bodyPr wrap="none">
            <a:spAutoFit/>
          </a:bodyPr>
          <a:lstStyle/>
          <a:p>
            <a:r>
              <a:rPr lang="el-GR" b="1" dirty="0">
                <a:solidFill>
                  <a:srgbClr val="FF0000"/>
                </a:solidFill>
                <a:cs typeface="Arial" charset="0"/>
              </a:rPr>
              <a:t>♂</a:t>
            </a:r>
            <a:endParaRPr lang="el-GR" dirty="0"/>
          </a:p>
        </p:txBody>
      </p:sp>
      <p:sp>
        <p:nvSpPr>
          <p:cNvPr id="13" name="Ορθογώνιο 12"/>
          <p:cNvSpPr/>
          <p:nvPr/>
        </p:nvSpPr>
        <p:spPr>
          <a:xfrm>
            <a:off x="7884368" y="869375"/>
            <a:ext cx="421910" cy="466281"/>
          </a:xfrm>
          <a:prstGeom prst="rect">
            <a:avLst/>
          </a:prstGeom>
        </p:spPr>
        <p:txBody>
          <a:bodyPr wrap="square">
            <a:spAutoFit/>
          </a:bodyPr>
          <a:lstStyle/>
          <a:p>
            <a:pPr>
              <a:lnSpc>
                <a:spcPct val="135000"/>
              </a:lnSpc>
            </a:pPr>
            <a:r>
              <a:rPr lang="fr-FR" b="1" dirty="0">
                <a:solidFill>
                  <a:srgbClr val="FF0000"/>
                </a:solidFill>
              </a:rPr>
              <a:t> </a:t>
            </a:r>
            <a:r>
              <a:rPr lang="fr-FR" b="1" dirty="0">
                <a:solidFill>
                  <a:srgbClr val="FF0000"/>
                </a:solidFill>
                <a:cs typeface="Arial" charset="0"/>
              </a:rPr>
              <a:t>♀</a:t>
            </a:r>
          </a:p>
        </p:txBody>
      </p:sp>
    </p:spTree>
    <p:extLst>
      <p:ext uri="{BB962C8B-B14F-4D97-AF65-F5344CB8AC3E}">
        <p14:creationId xmlns:p14="http://schemas.microsoft.com/office/powerpoint/2010/main" val="3977623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terosis"/>
          <p:cNvPicPr>
            <a:picLocks noChangeAspect="1" noChangeArrowheads="1"/>
          </p:cNvPicPr>
          <p:nvPr/>
        </p:nvPicPr>
        <p:blipFill>
          <a:blip r:embed="rId2"/>
          <a:srcRect/>
          <a:stretch>
            <a:fillRect/>
          </a:stretch>
        </p:blipFill>
        <p:spPr bwMode="auto">
          <a:xfrm>
            <a:off x="34099" y="370159"/>
            <a:ext cx="7058025" cy="6487115"/>
          </a:xfrm>
          <a:prstGeom prst="rect">
            <a:avLst/>
          </a:prstGeom>
          <a:noFill/>
          <a:ln w="9525">
            <a:noFill/>
            <a:miter lim="800000"/>
            <a:headEnd/>
            <a:tailEnd/>
          </a:ln>
        </p:spPr>
      </p:pic>
      <p:sp>
        <p:nvSpPr>
          <p:cNvPr id="2" name="TextBox 1"/>
          <p:cNvSpPr txBox="1"/>
          <p:nvPr/>
        </p:nvSpPr>
        <p:spPr>
          <a:xfrm>
            <a:off x="7096897" y="982226"/>
            <a:ext cx="1834455" cy="5262979"/>
          </a:xfrm>
          <a:prstGeom prst="rect">
            <a:avLst/>
          </a:prstGeom>
          <a:noFill/>
          <a:ln>
            <a:solidFill>
              <a:srgbClr val="C00000"/>
            </a:solidFill>
          </a:ln>
        </p:spPr>
        <p:txBody>
          <a:bodyPr wrap="square" rtlCol="0">
            <a:spAutoFit/>
          </a:bodyPr>
          <a:lstStyle/>
          <a:p>
            <a:r>
              <a:rPr lang="el-GR" sz="1400" dirty="0">
                <a:latin typeface="+mn-lt"/>
              </a:rPr>
              <a:t>Στη συνεχή  </a:t>
            </a:r>
            <a:r>
              <a:rPr lang="el-GR" sz="1400" dirty="0" err="1">
                <a:latin typeface="+mn-lt"/>
              </a:rPr>
              <a:t>αναδιασταύρωση</a:t>
            </a:r>
            <a:r>
              <a:rPr lang="el-GR" sz="1400" dirty="0">
                <a:latin typeface="+mn-lt"/>
              </a:rPr>
              <a:t> μέχρι να εκτοπιστεί η μία από τις δύο φυλές, αυξάνεται σταδιακά το ποσοστό των γονιδίων της εισαγόμενης φυλής, μειώνεται σταδιακά της άλλης ενώ διαρκώς μειώνεται και η </a:t>
            </a:r>
            <a:r>
              <a:rPr lang="el-GR" sz="1400" dirty="0" err="1">
                <a:latin typeface="+mn-lt"/>
              </a:rPr>
              <a:t>ετέρωση</a:t>
            </a:r>
            <a:r>
              <a:rPr lang="el-GR" sz="1400" dirty="0">
                <a:latin typeface="+mn-lt"/>
              </a:rPr>
              <a:t>. Παρατηρείστε ότι το μέγιστο της </a:t>
            </a:r>
            <a:r>
              <a:rPr lang="el-GR" sz="1400" dirty="0" err="1">
                <a:latin typeface="+mn-lt"/>
              </a:rPr>
              <a:t>ετέρωσης</a:t>
            </a:r>
            <a:r>
              <a:rPr lang="el-GR" sz="1400" dirty="0">
                <a:latin typeface="+mn-lt"/>
              </a:rPr>
              <a:t> είναι στην 1</a:t>
            </a:r>
            <a:r>
              <a:rPr lang="el-GR" sz="1400" baseline="30000" dirty="0">
                <a:latin typeface="+mn-lt"/>
              </a:rPr>
              <a:t>η</a:t>
            </a:r>
            <a:r>
              <a:rPr lang="el-GR" sz="1400" dirty="0">
                <a:latin typeface="+mn-lt"/>
              </a:rPr>
              <a:t> γενιά (</a:t>
            </a:r>
            <a:r>
              <a:rPr lang="en-US" sz="1400" dirty="0">
                <a:latin typeface="+mn-lt"/>
              </a:rPr>
              <a:t>F1). </a:t>
            </a:r>
            <a:r>
              <a:rPr lang="el-GR" sz="1400" dirty="0">
                <a:latin typeface="+mn-lt"/>
              </a:rPr>
              <a:t>Στην αμέσως επόμενη γενιά (</a:t>
            </a:r>
            <a:r>
              <a:rPr lang="en-US" sz="1400" dirty="0">
                <a:latin typeface="+mn-lt"/>
              </a:rPr>
              <a:t>F2) </a:t>
            </a:r>
            <a:r>
              <a:rPr lang="el-GR" sz="1400" dirty="0">
                <a:latin typeface="+mn-lt"/>
              </a:rPr>
              <a:t>το ποσοστό της </a:t>
            </a:r>
            <a:r>
              <a:rPr lang="el-GR" sz="1400" dirty="0" err="1">
                <a:latin typeface="+mn-lt"/>
              </a:rPr>
              <a:t>ετέρωσης</a:t>
            </a:r>
            <a:r>
              <a:rPr lang="el-GR" sz="1400" dirty="0">
                <a:latin typeface="+mn-lt"/>
              </a:rPr>
              <a:t> είναι 50%. (πηγή: </a:t>
            </a:r>
            <a:r>
              <a:rPr lang="en-US" sz="1400" dirty="0">
                <a:latin typeface="+mn-lt"/>
              </a:rPr>
              <a:t>Gerald Wiener (1994): Animal Breeding, Tropical agriculturalist, Macmillan</a:t>
            </a:r>
            <a:r>
              <a:rPr lang="el-GR" sz="1400" dirty="0">
                <a:latin typeface="+mn-lt"/>
              </a:rPr>
              <a:t>)</a:t>
            </a:r>
            <a:endParaRPr lang="en-US" sz="1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468313" y="5157788"/>
            <a:ext cx="8424862" cy="457200"/>
          </a:xfrm>
          <a:prstGeom prst="rect">
            <a:avLst/>
          </a:prstGeom>
          <a:noFill/>
          <a:ln w="9525">
            <a:noFill/>
            <a:miter lim="800000"/>
            <a:headEnd/>
            <a:tailEnd/>
          </a:ln>
        </p:spPr>
        <p:txBody>
          <a:bodyPr>
            <a:spAutoFit/>
          </a:bodyPr>
          <a:lstStyle/>
          <a:p>
            <a:pPr>
              <a:spcBef>
                <a:spcPct val="50000"/>
              </a:spcBef>
            </a:pPr>
            <a:endParaRPr lang="el-GR" sz="2400"/>
          </a:p>
        </p:txBody>
      </p:sp>
      <p:sp>
        <p:nvSpPr>
          <p:cNvPr id="18434" name="Rectangle 3"/>
          <p:cNvSpPr>
            <a:spLocks noGrp="1"/>
          </p:cNvSpPr>
          <p:nvPr>
            <p:ph type="title"/>
          </p:nvPr>
        </p:nvSpPr>
        <p:spPr>
          <a:xfrm>
            <a:off x="487215" y="13222"/>
            <a:ext cx="8229600" cy="778098"/>
          </a:xfrm>
        </p:spPr>
        <p:txBody>
          <a:bodyPr/>
          <a:lstStyle/>
          <a:p>
            <a:pPr eaLnBrk="1" hangingPunct="1"/>
            <a:r>
              <a:rPr lang="en-GB" b="1" dirty="0" err="1"/>
              <a:t>Δι</a:t>
            </a:r>
            <a:r>
              <a:rPr lang="en-GB" b="1" dirty="0"/>
              <a:t>ασταύρωση</a:t>
            </a:r>
            <a:r>
              <a:rPr lang="en-GB" sz="6600" dirty="0"/>
              <a:t> </a:t>
            </a:r>
            <a:endParaRPr lang="el-GR" dirty="0"/>
          </a:p>
        </p:txBody>
      </p:sp>
      <p:sp>
        <p:nvSpPr>
          <p:cNvPr id="18435" name="Rectangle 4"/>
          <p:cNvSpPr>
            <a:spLocks noGrp="1"/>
          </p:cNvSpPr>
          <p:nvPr>
            <p:ph type="body" idx="1"/>
          </p:nvPr>
        </p:nvSpPr>
        <p:spPr>
          <a:xfrm>
            <a:off x="487215" y="908720"/>
            <a:ext cx="8229600" cy="5832648"/>
          </a:xfrm>
          <a:solidFill>
            <a:srgbClr val="EAEAEA"/>
          </a:solidFill>
          <a:ln>
            <a:solidFill>
              <a:srgbClr val="FF0000"/>
            </a:solidFill>
          </a:ln>
        </p:spPr>
        <p:txBody>
          <a:bodyPr/>
          <a:lstStyle/>
          <a:p>
            <a:pPr eaLnBrk="1" hangingPunct="1">
              <a:spcBef>
                <a:spcPct val="50000"/>
              </a:spcBef>
              <a:buNone/>
            </a:pPr>
            <a:r>
              <a:rPr lang="el-GR" altLang="el-GR" dirty="0">
                <a:solidFill>
                  <a:schemeClr val="accent2">
                    <a:lumMod val="75000"/>
                  </a:schemeClr>
                </a:solidFill>
              </a:rPr>
              <a:t>Σε αντιδιαστολή με την καθαρόαιμη αναπαραγωγή</a:t>
            </a:r>
            <a:r>
              <a:rPr lang="en-US" altLang="el-GR" dirty="0">
                <a:solidFill>
                  <a:schemeClr val="accent2">
                    <a:lumMod val="75000"/>
                  </a:schemeClr>
                </a:solidFill>
              </a:rPr>
              <a:t> (pure breeding) </a:t>
            </a:r>
            <a:r>
              <a:rPr lang="el-GR" altLang="el-GR" dirty="0">
                <a:solidFill>
                  <a:schemeClr val="accent2">
                    <a:lumMod val="75000"/>
                  </a:schemeClr>
                </a:solidFill>
              </a:rPr>
              <a:t>όπου αξιοποιείται η γενετική </a:t>
            </a:r>
            <a:r>
              <a:rPr lang="el-GR" altLang="el-GR" dirty="0" err="1">
                <a:solidFill>
                  <a:schemeClr val="accent2">
                    <a:lumMod val="75000"/>
                  </a:schemeClr>
                </a:solidFill>
              </a:rPr>
              <a:t>παραλλακτικότητα</a:t>
            </a:r>
            <a:r>
              <a:rPr lang="el-GR" altLang="el-GR" dirty="0">
                <a:solidFill>
                  <a:schemeClr val="accent2">
                    <a:lumMod val="75000"/>
                  </a:schemeClr>
                </a:solidFill>
              </a:rPr>
              <a:t> εντός των πληθυσμών, η μέθοδος της διασταύρωσης </a:t>
            </a:r>
            <a:r>
              <a:rPr lang="el-GR" altLang="el-GR" b="1" dirty="0">
                <a:solidFill>
                  <a:schemeClr val="accent2">
                    <a:lumMod val="75000"/>
                  </a:schemeClr>
                </a:solidFill>
              </a:rPr>
              <a:t>αξιοποιεί τη γενετική </a:t>
            </a:r>
            <a:r>
              <a:rPr lang="el-GR" altLang="el-GR" b="1" dirty="0" err="1">
                <a:solidFill>
                  <a:schemeClr val="accent2">
                    <a:lumMod val="75000"/>
                  </a:schemeClr>
                </a:solidFill>
              </a:rPr>
              <a:t>παραλλακτικότητα</a:t>
            </a:r>
            <a:r>
              <a:rPr lang="el-GR" altLang="el-GR" b="1" dirty="0">
                <a:solidFill>
                  <a:schemeClr val="accent2">
                    <a:lumMod val="75000"/>
                  </a:schemeClr>
                </a:solidFill>
              </a:rPr>
              <a:t> </a:t>
            </a:r>
            <a:r>
              <a:rPr lang="en-US" altLang="el-GR" b="1" dirty="0">
                <a:solidFill>
                  <a:schemeClr val="accent2">
                    <a:lumMod val="75000"/>
                  </a:schemeClr>
                </a:solidFill>
              </a:rPr>
              <a:t>(</a:t>
            </a:r>
            <a:r>
              <a:rPr lang="el-GR" altLang="el-GR" b="1" dirty="0">
                <a:solidFill>
                  <a:schemeClr val="accent2">
                    <a:lumMod val="75000"/>
                  </a:schemeClr>
                </a:solidFill>
              </a:rPr>
              <a:t>τις γενετικές διαφορές) μεταξύ των πληθυσμών </a:t>
            </a:r>
          </a:p>
          <a:p>
            <a:pPr eaLnBrk="1" hangingPunct="1">
              <a:spcBef>
                <a:spcPct val="50000"/>
              </a:spcBef>
              <a:buNone/>
            </a:pPr>
            <a:r>
              <a:rPr lang="el-GR" dirty="0">
                <a:solidFill>
                  <a:schemeClr val="accent2">
                    <a:lumMod val="75000"/>
                  </a:schemeClr>
                </a:solidFill>
              </a:rPr>
              <a:t>Η διασταύρωση αυξάνει το βαθμό </a:t>
            </a:r>
            <a:r>
              <a:rPr lang="el-GR" dirty="0" err="1">
                <a:solidFill>
                  <a:schemeClr val="accent2">
                    <a:lumMod val="75000"/>
                  </a:schemeClr>
                </a:solidFill>
              </a:rPr>
              <a:t>ετεροζυγωτίας</a:t>
            </a:r>
            <a:r>
              <a:rPr lang="el-GR" dirty="0">
                <a:solidFill>
                  <a:schemeClr val="accent2">
                    <a:lumMod val="75000"/>
                  </a:schemeClr>
                </a:solidFill>
              </a:rPr>
              <a:t> των  απογόνων και αναβαθμίζει όλα τα χαρακτηριστικά φυτών και ζώων τα οποία υποβαθμίζει η </a:t>
            </a:r>
            <a:r>
              <a:rPr lang="el-GR" dirty="0" err="1">
                <a:solidFill>
                  <a:schemeClr val="accent2">
                    <a:lumMod val="75000"/>
                  </a:schemeClr>
                </a:solidFill>
              </a:rPr>
              <a:t>ομομειξία</a:t>
            </a:r>
            <a:r>
              <a:rPr lang="el-GR" dirty="0"/>
              <a:t>.</a:t>
            </a:r>
          </a:p>
          <a:p>
            <a:pPr eaLnBrk="1" hangingPunct="1">
              <a:buFont typeface="Arial" charset="0"/>
              <a:buNone/>
            </a:pPr>
            <a:endParaRPr lang="el-GR" dirty="0">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σάρωση0002"/>
          <p:cNvPicPr>
            <a:picLocks noChangeAspect="1" noChangeArrowheads="1"/>
          </p:cNvPicPr>
          <p:nvPr/>
        </p:nvPicPr>
        <p:blipFill>
          <a:blip r:embed="rId2"/>
          <a:srcRect/>
          <a:stretch>
            <a:fillRect/>
          </a:stretch>
        </p:blipFill>
        <p:spPr bwMode="auto">
          <a:xfrm>
            <a:off x="323850" y="332656"/>
            <a:ext cx="6696744" cy="3107061"/>
          </a:xfrm>
          <a:prstGeom prst="rect">
            <a:avLst/>
          </a:prstGeom>
          <a:noFill/>
          <a:ln w="9525">
            <a:noFill/>
            <a:miter lim="800000"/>
            <a:headEnd/>
            <a:tailEnd/>
          </a:ln>
        </p:spPr>
      </p:pic>
      <p:pic>
        <p:nvPicPr>
          <p:cNvPr id="41986" name="Picture 3" descr="σάρωση0003"/>
          <p:cNvPicPr>
            <a:picLocks noChangeAspect="1" noChangeArrowheads="1"/>
          </p:cNvPicPr>
          <p:nvPr/>
        </p:nvPicPr>
        <p:blipFill>
          <a:blip r:embed="rId3"/>
          <a:srcRect/>
          <a:stretch>
            <a:fillRect/>
          </a:stretch>
        </p:blipFill>
        <p:spPr bwMode="auto">
          <a:xfrm>
            <a:off x="179512" y="3688642"/>
            <a:ext cx="7200478" cy="2803774"/>
          </a:xfrm>
          <a:prstGeom prst="rect">
            <a:avLst/>
          </a:prstGeom>
          <a:noFill/>
          <a:ln w="9525">
            <a:noFill/>
            <a:miter lim="800000"/>
            <a:headEnd/>
            <a:tailEnd/>
          </a:ln>
        </p:spPr>
      </p:pic>
      <p:sp>
        <p:nvSpPr>
          <p:cNvPr id="2" name="TextBox 1"/>
          <p:cNvSpPr txBox="1"/>
          <p:nvPr/>
        </p:nvSpPr>
        <p:spPr>
          <a:xfrm>
            <a:off x="7020594" y="577395"/>
            <a:ext cx="1872208" cy="2862322"/>
          </a:xfrm>
          <a:prstGeom prst="rect">
            <a:avLst/>
          </a:prstGeom>
          <a:noFill/>
          <a:ln>
            <a:solidFill>
              <a:srgbClr val="C00000"/>
            </a:solidFill>
          </a:ln>
        </p:spPr>
        <p:txBody>
          <a:bodyPr wrap="square" rtlCol="0">
            <a:spAutoFit/>
          </a:bodyPr>
          <a:lstStyle/>
          <a:p>
            <a:r>
              <a:rPr lang="el-GR" dirty="0">
                <a:latin typeface="+mn-lt"/>
              </a:rPr>
              <a:t>Παραδείγματα από κυκλικά συστήματα διασταύρωσης με 2 ή 3 φυλές (από </a:t>
            </a:r>
            <a:r>
              <a:rPr lang="en-US" dirty="0">
                <a:latin typeface="+mn-lt"/>
              </a:rPr>
              <a:t>Gerald Wiener (1994): Animal Breeding, Tropical agriculturalist, Macmillan</a:t>
            </a:r>
            <a:r>
              <a:rPr lang="el-GR" dirty="0">
                <a:latin typeface="+mn-lt"/>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idx="4294967295"/>
          </p:nvPr>
        </p:nvSpPr>
        <p:spPr>
          <a:xfrm>
            <a:off x="457200" y="188640"/>
            <a:ext cx="8229600" cy="490066"/>
          </a:xfrm>
        </p:spPr>
        <p:txBody>
          <a:bodyPr/>
          <a:lstStyle/>
          <a:p>
            <a:r>
              <a:rPr lang="el-GR" sz="4000" dirty="0">
                <a:latin typeface="+mn-lt"/>
              </a:rPr>
              <a:t>Βιβλιογραφία και </a:t>
            </a:r>
            <a:r>
              <a:rPr lang="el-GR" sz="4000" dirty="0" err="1">
                <a:latin typeface="+mn-lt"/>
              </a:rPr>
              <a:t>διαδικτυογραφία</a:t>
            </a:r>
            <a:endParaRPr lang="el-GR" sz="4000" dirty="0">
              <a:latin typeface="+mn-lt"/>
            </a:endParaRPr>
          </a:p>
        </p:txBody>
      </p:sp>
      <p:sp>
        <p:nvSpPr>
          <p:cNvPr id="43010" name="Θέση περιεχομένου 2"/>
          <p:cNvSpPr>
            <a:spLocks noGrp="1"/>
          </p:cNvSpPr>
          <p:nvPr>
            <p:ph idx="4294967295"/>
          </p:nvPr>
        </p:nvSpPr>
        <p:spPr>
          <a:xfrm>
            <a:off x="457200" y="836712"/>
            <a:ext cx="8229600" cy="5544616"/>
          </a:xfrm>
        </p:spPr>
        <p:txBody>
          <a:bodyPr/>
          <a:lstStyle/>
          <a:p>
            <a:pPr>
              <a:buFont typeface="Arial" charset="0"/>
              <a:buNone/>
            </a:pPr>
            <a:r>
              <a:rPr lang="el-GR" sz="2400" dirty="0"/>
              <a:t>Ρογδάκης </a:t>
            </a:r>
            <a:r>
              <a:rPr lang="el-GR" sz="2400" dirty="0" err="1"/>
              <a:t>Εμμ</a:t>
            </a:r>
            <a:r>
              <a:rPr lang="el-GR" sz="2400" dirty="0"/>
              <a:t>. (2008): Γενετική Βελτίωση Αγροτικών Ζώων, εκδόσεις </a:t>
            </a:r>
            <a:r>
              <a:rPr lang="el-GR" sz="2400" dirty="0" err="1"/>
              <a:t>Αθ</a:t>
            </a:r>
            <a:r>
              <a:rPr lang="el-GR" sz="2400" dirty="0"/>
              <a:t>. Σταμούλης, Κεφάλαιο 10, </a:t>
            </a:r>
            <a:r>
              <a:rPr lang="el-GR" sz="2400" dirty="0" err="1"/>
              <a:t>σελ</a:t>
            </a:r>
            <a:r>
              <a:rPr lang="el-GR" sz="2400" dirty="0"/>
              <a:t>: 569-605</a:t>
            </a:r>
          </a:p>
          <a:p>
            <a:pPr>
              <a:buFont typeface="Arial" charset="0"/>
              <a:buNone/>
            </a:pPr>
            <a:r>
              <a:rPr lang="en-US" sz="2400" dirty="0"/>
              <a:t>Gerald Wiener (1994): Animal Breeding, Tropical agriculturalist, Macmillan</a:t>
            </a:r>
          </a:p>
          <a:p>
            <a:r>
              <a:rPr lang="en-US" sz="2400" dirty="0">
                <a:hlinkClick r:id="rId2"/>
              </a:rPr>
              <a:t>https://extension2.missouri.edu/g2040</a:t>
            </a:r>
            <a:endParaRPr lang="en-US" sz="2400" dirty="0"/>
          </a:p>
          <a:p>
            <a:r>
              <a:rPr lang="en-US" sz="2400" dirty="0">
                <a:hlinkClick r:id="rId3"/>
              </a:rPr>
              <a:t>http://factsheets.okstate.edu/documents/ansi-3150-crossbreeding-beef-cattle-i/</a:t>
            </a:r>
            <a:endParaRPr lang="el-GR" sz="2400" dirty="0"/>
          </a:p>
          <a:p>
            <a:r>
              <a:rPr lang="en-US" sz="2400" dirty="0">
                <a:hlinkClick r:id="rId4"/>
              </a:rPr>
              <a:t>https://www.grass-fed-solutions.com/crossbreeding.html</a:t>
            </a:r>
            <a:endParaRPr lang="en-US" sz="2400" dirty="0"/>
          </a:p>
          <a:p>
            <a:pPr marL="0" indent="0">
              <a:buNone/>
            </a:pPr>
            <a:endParaRPr lang="el-GR" sz="2400" dirty="0"/>
          </a:p>
          <a:p>
            <a:endParaRPr lang="en-US" sz="2400" dirty="0"/>
          </a:p>
          <a:p>
            <a:pPr>
              <a:buNone/>
            </a:pPr>
            <a:endParaRPr lang="el-G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AutoShape 4"/>
          <p:cNvSpPr>
            <a:spLocks noGrp="1" noChangeArrowheads="1"/>
          </p:cNvSpPr>
          <p:nvPr>
            <p:ph type="title"/>
          </p:nvPr>
        </p:nvSpPr>
        <p:spPr>
          <a:xfrm>
            <a:off x="467544" y="116632"/>
            <a:ext cx="8229600" cy="922114"/>
          </a:xfrm>
        </p:spPr>
        <p:txBody>
          <a:bodyPr rtlCol="0">
            <a:normAutofit fontScale="90000"/>
          </a:bodyPr>
          <a:lstStyle/>
          <a:p>
            <a:pPr eaLnBrk="1" fontAlgn="auto" hangingPunct="1">
              <a:spcAft>
                <a:spcPts val="0"/>
              </a:spcAft>
              <a:defRPr/>
            </a:pPr>
            <a:r>
              <a:rPr lang="el-GR" sz="3100" dirty="0"/>
              <a:t>Η γενετική πρόοδος επιτυγχάνεται με διαφορετικό τρόπο με τις 2 μεθόδους</a:t>
            </a:r>
            <a:endParaRPr lang="el-GR" sz="3600" dirty="0"/>
          </a:p>
        </p:txBody>
      </p:sp>
      <p:sp>
        <p:nvSpPr>
          <p:cNvPr id="6147" name="Rectangle 3"/>
          <p:cNvSpPr>
            <a:spLocks noGrp="1" noChangeArrowheads="1"/>
          </p:cNvSpPr>
          <p:nvPr>
            <p:ph sz="half" idx="1"/>
          </p:nvPr>
        </p:nvSpPr>
        <p:spPr>
          <a:xfrm>
            <a:off x="5076056" y="1044007"/>
            <a:ext cx="4176712" cy="5661248"/>
          </a:xfrm>
        </p:spPr>
        <p:txBody>
          <a:bodyPr/>
          <a:lstStyle/>
          <a:p>
            <a:pPr eaLnBrk="1" hangingPunct="1">
              <a:lnSpc>
                <a:spcPct val="80000"/>
              </a:lnSpc>
              <a:buFont typeface="Wingdings" panose="05000000000000000000" pitchFamily="2" charset="2"/>
              <a:buNone/>
            </a:pPr>
            <a:r>
              <a:rPr lang="el-GR" altLang="el-GR" sz="2400" b="1" dirty="0"/>
              <a:t>Καθαρόαιμη αναπαραγωγή</a:t>
            </a:r>
          </a:p>
          <a:p>
            <a:pPr eaLnBrk="1" hangingPunct="1">
              <a:lnSpc>
                <a:spcPct val="80000"/>
              </a:lnSpc>
            </a:pPr>
            <a:endParaRPr lang="el-GR" altLang="el-GR" dirty="0"/>
          </a:p>
          <a:p>
            <a:pPr eaLnBrk="1" hangingPunct="1">
              <a:lnSpc>
                <a:spcPct val="80000"/>
              </a:lnSpc>
            </a:pPr>
            <a:r>
              <a:rPr lang="el-GR" altLang="el-GR" sz="2400" dirty="0">
                <a:solidFill>
                  <a:schemeClr val="accent2">
                    <a:lumMod val="75000"/>
                  </a:schemeClr>
                </a:solidFill>
              </a:rPr>
              <a:t>Αξιοποιεί τις </a:t>
            </a:r>
            <a:r>
              <a:rPr lang="el-GR" altLang="el-GR" sz="2400" b="1" u="sng" dirty="0">
                <a:solidFill>
                  <a:schemeClr val="accent2">
                    <a:lumMod val="75000"/>
                  </a:schemeClr>
                </a:solidFill>
              </a:rPr>
              <a:t>μέσες επιδράσεις</a:t>
            </a:r>
            <a:r>
              <a:rPr lang="el-GR" altLang="el-GR" sz="2400" u="sng" dirty="0">
                <a:solidFill>
                  <a:schemeClr val="accent2">
                    <a:lumMod val="75000"/>
                  </a:schemeClr>
                </a:solidFill>
              </a:rPr>
              <a:t> </a:t>
            </a:r>
            <a:r>
              <a:rPr lang="el-GR" altLang="el-GR" sz="2400" dirty="0">
                <a:solidFill>
                  <a:schemeClr val="accent2">
                    <a:lumMod val="75000"/>
                  </a:schemeClr>
                </a:solidFill>
              </a:rPr>
              <a:t>των γονιδίων.</a:t>
            </a:r>
          </a:p>
          <a:p>
            <a:pPr eaLnBrk="1" hangingPunct="1">
              <a:lnSpc>
                <a:spcPct val="80000"/>
              </a:lnSpc>
            </a:pPr>
            <a:r>
              <a:rPr lang="el-GR" altLang="el-GR" sz="2400" dirty="0">
                <a:solidFill>
                  <a:schemeClr val="accent2">
                    <a:lumMod val="75000"/>
                  </a:schemeClr>
                </a:solidFill>
              </a:rPr>
              <a:t>Στηρίζεται στη Γενική </a:t>
            </a:r>
            <a:r>
              <a:rPr lang="el-GR" altLang="el-GR" sz="2400" dirty="0" err="1">
                <a:solidFill>
                  <a:schemeClr val="accent2">
                    <a:lumMod val="75000"/>
                  </a:schemeClr>
                </a:solidFill>
              </a:rPr>
              <a:t>Κληροδοτική</a:t>
            </a:r>
            <a:r>
              <a:rPr lang="el-GR" altLang="el-GR" sz="2400" dirty="0">
                <a:solidFill>
                  <a:schemeClr val="accent2">
                    <a:lumMod val="75000"/>
                  </a:schemeClr>
                </a:solidFill>
              </a:rPr>
              <a:t> Τιμή.</a:t>
            </a:r>
          </a:p>
          <a:p>
            <a:pPr eaLnBrk="1" hangingPunct="1">
              <a:lnSpc>
                <a:spcPct val="80000"/>
              </a:lnSpc>
            </a:pPr>
            <a:r>
              <a:rPr lang="el-GR" altLang="el-GR" sz="2400" dirty="0">
                <a:solidFill>
                  <a:schemeClr val="accent2">
                    <a:lumMod val="75000"/>
                  </a:schemeClr>
                </a:solidFill>
              </a:rPr>
              <a:t>Τα καλύτερα ζώα αναπαραγωγής είναι συνήθως και τα καλύτερα παραγωγικά.</a:t>
            </a:r>
          </a:p>
          <a:p>
            <a:pPr eaLnBrk="1" hangingPunct="1">
              <a:lnSpc>
                <a:spcPct val="80000"/>
              </a:lnSpc>
            </a:pPr>
            <a:r>
              <a:rPr lang="el-GR" altLang="el-GR" sz="2400" dirty="0">
                <a:solidFill>
                  <a:schemeClr val="accent2">
                    <a:lumMod val="75000"/>
                  </a:schemeClr>
                </a:solidFill>
              </a:rPr>
              <a:t>Η </a:t>
            </a:r>
            <a:r>
              <a:rPr lang="el-GR" altLang="el-GR" sz="2400" u="sng" dirty="0">
                <a:solidFill>
                  <a:schemeClr val="accent2">
                    <a:lumMod val="75000"/>
                  </a:schemeClr>
                </a:solidFill>
              </a:rPr>
              <a:t>γενετική πρόοδος </a:t>
            </a:r>
            <a:r>
              <a:rPr lang="el-GR" altLang="el-GR" sz="2400" dirty="0">
                <a:solidFill>
                  <a:schemeClr val="accent2">
                    <a:lumMod val="75000"/>
                  </a:schemeClr>
                </a:solidFill>
              </a:rPr>
              <a:t>που επιτυγχάνεται είναι </a:t>
            </a:r>
            <a:r>
              <a:rPr lang="el-GR" altLang="el-GR" sz="2400" b="1" u="sng" dirty="0">
                <a:solidFill>
                  <a:schemeClr val="accent2">
                    <a:lumMod val="75000"/>
                  </a:schemeClr>
                </a:solidFill>
              </a:rPr>
              <a:t>μικρή</a:t>
            </a:r>
            <a:r>
              <a:rPr lang="el-GR" altLang="el-GR" sz="2400" b="1" dirty="0">
                <a:solidFill>
                  <a:schemeClr val="accent2">
                    <a:lumMod val="75000"/>
                  </a:schemeClr>
                </a:solidFill>
              </a:rPr>
              <a:t> </a:t>
            </a:r>
            <a:r>
              <a:rPr lang="el-GR" altLang="el-GR" sz="2400" dirty="0">
                <a:solidFill>
                  <a:schemeClr val="accent2">
                    <a:lumMod val="75000"/>
                  </a:schemeClr>
                </a:solidFill>
              </a:rPr>
              <a:t>αλλά </a:t>
            </a:r>
            <a:r>
              <a:rPr lang="el-GR" altLang="el-GR" sz="2400" b="1" u="sng" dirty="0">
                <a:solidFill>
                  <a:schemeClr val="accent2">
                    <a:lumMod val="75000"/>
                  </a:schemeClr>
                </a:solidFill>
              </a:rPr>
              <a:t>προσθετικής φύσεως</a:t>
            </a:r>
            <a:r>
              <a:rPr lang="el-GR" altLang="el-GR" sz="2400" dirty="0">
                <a:solidFill>
                  <a:schemeClr val="accent2">
                    <a:lumMod val="75000"/>
                  </a:schemeClr>
                </a:solidFill>
              </a:rPr>
              <a:t>.</a:t>
            </a:r>
          </a:p>
          <a:p>
            <a:pPr eaLnBrk="1" hangingPunct="1">
              <a:lnSpc>
                <a:spcPct val="80000"/>
              </a:lnSpc>
            </a:pPr>
            <a:r>
              <a:rPr lang="el-GR" altLang="el-GR" sz="2400" dirty="0">
                <a:solidFill>
                  <a:schemeClr val="accent2">
                    <a:lumMod val="75000"/>
                  </a:schemeClr>
                </a:solidFill>
              </a:rPr>
              <a:t>Δημιουργεί εξευγενισμένες φυλές που μπορούν να χρησιμοποιηθούν για διασταυρώσεις.</a:t>
            </a:r>
          </a:p>
          <a:p>
            <a:pPr eaLnBrk="1" hangingPunct="1">
              <a:lnSpc>
                <a:spcPct val="80000"/>
              </a:lnSpc>
            </a:pPr>
            <a:endParaRPr lang="en-GB" altLang="el-GR" sz="1800" dirty="0"/>
          </a:p>
        </p:txBody>
      </p:sp>
      <p:sp>
        <p:nvSpPr>
          <p:cNvPr id="6148" name="Rectangle 3"/>
          <p:cNvSpPr>
            <a:spLocks noGrp="1" noChangeArrowheads="1"/>
          </p:cNvSpPr>
          <p:nvPr>
            <p:ph sz="half" idx="2"/>
          </p:nvPr>
        </p:nvSpPr>
        <p:spPr>
          <a:xfrm>
            <a:off x="179512" y="1038746"/>
            <a:ext cx="4968552" cy="5819254"/>
          </a:xfrm>
        </p:spPr>
        <p:txBody>
          <a:bodyPr/>
          <a:lstStyle/>
          <a:p>
            <a:pPr eaLnBrk="1" hangingPunct="1">
              <a:lnSpc>
                <a:spcPct val="80000"/>
              </a:lnSpc>
              <a:buFont typeface="Wingdings" panose="05000000000000000000" pitchFamily="2" charset="2"/>
              <a:buNone/>
            </a:pPr>
            <a:r>
              <a:rPr lang="el-GR" altLang="el-GR" sz="2400" b="1" dirty="0"/>
              <a:t>Διασταύρωση</a:t>
            </a:r>
          </a:p>
          <a:p>
            <a:pPr eaLnBrk="1" hangingPunct="1">
              <a:lnSpc>
                <a:spcPct val="80000"/>
              </a:lnSpc>
            </a:pPr>
            <a:endParaRPr lang="el-GR" altLang="el-GR" sz="1600" b="1" dirty="0"/>
          </a:p>
          <a:p>
            <a:pPr eaLnBrk="1" hangingPunct="1">
              <a:lnSpc>
                <a:spcPct val="80000"/>
              </a:lnSpc>
            </a:pPr>
            <a:r>
              <a:rPr lang="el-GR" altLang="el-GR" sz="2400" dirty="0">
                <a:solidFill>
                  <a:schemeClr val="accent2">
                    <a:lumMod val="75000"/>
                  </a:schemeClr>
                </a:solidFill>
              </a:rPr>
              <a:t>Εκμεταλλεύεται τις </a:t>
            </a:r>
            <a:r>
              <a:rPr lang="el-GR" altLang="el-GR" sz="2400" u="sng" dirty="0">
                <a:solidFill>
                  <a:schemeClr val="accent2">
                    <a:lumMod val="75000"/>
                  </a:schemeClr>
                </a:solidFill>
              </a:rPr>
              <a:t>επιδράσεις </a:t>
            </a:r>
            <a:r>
              <a:rPr lang="el-GR" altLang="el-GR" sz="2400" b="1" u="sng" dirty="0">
                <a:solidFill>
                  <a:schemeClr val="accent2">
                    <a:lumMod val="75000"/>
                  </a:schemeClr>
                </a:solidFill>
              </a:rPr>
              <a:t>κυριαρχίας</a:t>
            </a:r>
            <a:r>
              <a:rPr lang="el-GR" altLang="el-GR" sz="2400" u="sng" dirty="0">
                <a:solidFill>
                  <a:schemeClr val="accent2">
                    <a:lumMod val="75000"/>
                  </a:schemeClr>
                </a:solidFill>
              </a:rPr>
              <a:t> και </a:t>
            </a:r>
            <a:r>
              <a:rPr lang="el-GR" altLang="el-GR" sz="2400" b="1" u="sng" dirty="0" err="1">
                <a:solidFill>
                  <a:schemeClr val="accent2">
                    <a:lumMod val="75000"/>
                  </a:schemeClr>
                </a:solidFill>
              </a:rPr>
              <a:t>επίστασης</a:t>
            </a:r>
            <a:r>
              <a:rPr lang="el-GR" altLang="el-GR" sz="2400" u="sng" dirty="0">
                <a:solidFill>
                  <a:schemeClr val="accent2">
                    <a:lumMod val="75000"/>
                  </a:schemeClr>
                </a:solidFill>
              </a:rPr>
              <a:t> </a:t>
            </a:r>
            <a:r>
              <a:rPr lang="el-GR" altLang="el-GR" sz="2400" dirty="0">
                <a:solidFill>
                  <a:schemeClr val="accent2">
                    <a:lumMod val="75000"/>
                  </a:schemeClr>
                </a:solidFill>
              </a:rPr>
              <a:t>που στηρίζονται σε ειδικούς γονιδιακούς συνδυασμούς.</a:t>
            </a:r>
          </a:p>
          <a:p>
            <a:pPr eaLnBrk="1" hangingPunct="1">
              <a:lnSpc>
                <a:spcPct val="80000"/>
              </a:lnSpc>
            </a:pPr>
            <a:r>
              <a:rPr lang="el-GR" altLang="el-GR" sz="2400" dirty="0">
                <a:solidFill>
                  <a:schemeClr val="accent2">
                    <a:lumMod val="75000"/>
                  </a:schemeClr>
                </a:solidFill>
              </a:rPr>
              <a:t>Στηρίζεται στην </a:t>
            </a:r>
            <a:r>
              <a:rPr lang="en-US" altLang="el-GR" sz="2400" dirty="0">
                <a:solidFill>
                  <a:schemeClr val="accent2">
                    <a:lumMod val="75000"/>
                  </a:schemeClr>
                </a:solidFill>
              </a:rPr>
              <a:t>E</a:t>
            </a:r>
            <a:r>
              <a:rPr lang="el-GR" altLang="el-GR" sz="2400" dirty="0">
                <a:solidFill>
                  <a:schemeClr val="accent2">
                    <a:lumMod val="75000"/>
                  </a:schemeClr>
                </a:solidFill>
              </a:rPr>
              <a:t>ιδική </a:t>
            </a:r>
            <a:r>
              <a:rPr lang="en-US" altLang="el-GR" sz="2400" dirty="0">
                <a:solidFill>
                  <a:schemeClr val="accent2">
                    <a:lumMod val="75000"/>
                  </a:schemeClr>
                </a:solidFill>
              </a:rPr>
              <a:t>K</a:t>
            </a:r>
            <a:r>
              <a:rPr lang="el-GR" altLang="el-GR" sz="2400" dirty="0" err="1">
                <a:solidFill>
                  <a:schemeClr val="accent2">
                    <a:lumMod val="75000"/>
                  </a:schemeClr>
                </a:solidFill>
              </a:rPr>
              <a:t>ληροδοτική</a:t>
            </a:r>
            <a:r>
              <a:rPr lang="el-GR" altLang="el-GR" sz="2400" dirty="0">
                <a:solidFill>
                  <a:schemeClr val="accent2">
                    <a:lumMod val="75000"/>
                  </a:schemeClr>
                </a:solidFill>
              </a:rPr>
              <a:t> </a:t>
            </a:r>
            <a:r>
              <a:rPr lang="en-US" altLang="el-GR" sz="2400" dirty="0">
                <a:solidFill>
                  <a:schemeClr val="accent2">
                    <a:lumMod val="75000"/>
                  </a:schemeClr>
                </a:solidFill>
              </a:rPr>
              <a:t>T</a:t>
            </a:r>
            <a:r>
              <a:rPr lang="el-GR" altLang="el-GR" sz="2400" dirty="0" err="1">
                <a:solidFill>
                  <a:schemeClr val="accent2">
                    <a:lumMod val="75000"/>
                  </a:schemeClr>
                </a:solidFill>
              </a:rPr>
              <a:t>ιμή</a:t>
            </a:r>
            <a:r>
              <a:rPr lang="el-GR" altLang="el-GR" sz="2400" dirty="0">
                <a:solidFill>
                  <a:schemeClr val="accent2">
                    <a:lumMod val="75000"/>
                  </a:schemeClr>
                </a:solidFill>
              </a:rPr>
              <a:t>.</a:t>
            </a:r>
          </a:p>
          <a:p>
            <a:pPr eaLnBrk="1" hangingPunct="1">
              <a:lnSpc>
                <a:spcPct val="80000"/>
              </a:lnSpc>
            </a:pPr>
            <a:r>
              <a:rPr lang="el-GR" altLang="el-GR" sz="2400" dirty="0">
                <a:solidFill>
                  <a:schemeClr val="accent2">
                    <a:lumMod val="75000"/>
                  </a:schemeClr>
                </a:solidFill>
              </a:rPr>
              <a:t>Το ζωικό υλικό χωρίζεται σε </a:t>
            </a:r>
            <a:r>
              <a:rPr lang="el-GR" altLang="el-GR" sz="2400" u="sng" dirty="0">
                <a:solidFill>
                  <a:schemeClr val="accent2">
                    <a:lumMod val="75000"/>
                  </a:schemeClr>
                </a:solidFill>
              </a:rPr>
              <a:t>ζώα αναπαραγωγής</a:t>
            </a:r>
            <a:r>
              <a:rPr lang="el-GR" altLang="el-GR" sz="2400" dirty="0">
                <a:solidFill>
                  <a:schemeClr val="accent2">
                    <a:lumMod val="75000"/>
                  </a:schemeClr>
                </a:solidFill>
              </a:rPr>
              <a:t> και</a:t>
            </a:r>
            <a:r>
              <a:rPr lang="el-GR" altLang="el-GR" sz="2400" u="sng" dirty="0">
                <a:solidFill>
                  <a:schemeClr val="accent2">
                    <a:lumMod val="75000"/>
                  </a:schemeClr>
                </a:solidFill>
              </a:rPr>
              <a:t> ζώα χρήσεως</a:t>
            </a:r>
            <a:r>
              <a:rPr lang="el-GR" altLang="el-GR" sz="2400" dirty="0">
                <a:solidFill>
                  <a:schemeClr val="accent2">
                    <a:lumMod val="75000"/>
                  </a:schemeClr>
                </a:solidFill>
              </a:rPr>
              <a:t>.</a:t>
            </a:r>
          </a:p>
          <a:p>
            <a:pPr eaLnBrk="1" hangingPunct="1">
              <a:lnSpc>
                <a:spcPct val="80000"/>
              </a:lnSpc>
            </a:pPr>
            <a:r>
              <a:rPr lang="el-GR" altLang="el-GR" sz="2400" dirty="0">
                <a:solidFill>
                  <a:schemeClr val="accent2">
                    <a:lumMod val="75000"/>
                  </a:schemeClr>
                </a:solidFill>
              </a:rPr>
              <a:t>Εκμεταλλεύεται </a:t>
            </a:r>
            <a:r>
              <a:rPr lang="el-GR" altLang="el-GR" sz="2400" u="sng" dirty="0">
                <a:solidFill>
                  <a:schemeClr val="accent2">
                    <a:lumMod val="75000"/>
                  </a:schemeClr>
                </a:solidFill>
              </a:rPr>
              <a:t>συμπληρωματικές διαφορές</a:t>
            </a:r>
            <a:r>
              <a:rPr lang="el-GR" altLang="el-GR" sz="2400" dirty="0">
                <a:solidFill>
                  <a:schemeClr val="accent2">
                    <a:lumMod val="75000"/>
                  </a:schemeClr>
                </a:solidFill>
              </a:rPr>
              <a:t> μεταξύ των πληθυσμών.</a:t>
            </a:r>
          </a:p>
          <a:p>
            <a:pPr eaLnBrk="1" hangingPunct="1">
              <a:lnSpc>
                <a:spcPct val="80000"/>
              </a:lnSpc>
            </a:pPr>
            <a:r>
              <a:rPr lang="el-GR" altLang="el-GR" sz="2400" dirty="0">
                <a:solidFill>
                  <a:schemeClr val="accent2">
                    <a:lumMod val="75000"/>
                  </a:schemeClr>
                </a:solidFill>
              </a:rPr>
              <a:t>Επιτυγχάνεται </a:t>
            </a:r>
            <a:r>
              <a:rPr lang="el-GR" altLang="el-GR" sz="2400" b="1" u="sng" dirty="0">
                <a:solidFill>
                  <a:schemeClr val="accent2">
                    <a:lumMod val="75000"/>
                  </a:schemeClr>
                </a:solidFill>
              </a:rPr>
              <a:t>μεγάλη</a:t>
            </a:r>
            <a:r>
              <a:rPr lang="el-GR" altLang="el-GR" sz="2400" dirty="0">
                <a:solidFill>
                  <a:schemeClr val="accent2">
                    <a:lumMod val="75000"/>
                  </a:schemeClr>
                </a:solidFill>
              </a:rPr>
              <a:t> γενετική πρόοδος που είναι </a:t>
            </a:r>
            <a:r>
              <a:rPr lang="el-GR" altLang="el-GR" sz="2400" b="1" u="sng" dirty="0">
                <a:solidFill>
                  <a:schemeClr val="accent2">
                    <a:lumMod val="75000"/>
                  </a:schemeClr>
                </a:solidFill>
              </a:rPr>
              <a:t>πρόσκαιρη</a:t>
            </a:r>
            <a:r>
              <a:rPr lang="el-GR" altLang="el-GR" sz="2400" dirty="0">
                <a:solidFill>
                  <a:schemeClr val="accent2">
                    <a:lumMod val="75000"/>
                  </a:schemeClr>
                </a:solidFill>
              </a:rPr>
              <a:t>.</a:t>
            </a:r>
          </a:p>
          <a:p>
            <a:pPr eaLnBrk="1" hangingPunct="1">
              <a:lnSpc>
                <a:spcPct val="80000"/>
              </a:lnSpc>
            </a:pPr>
            <a:r>
              <a:rPr lang="el-GR" altLang="el-GR" sz="2400" dirty="0">
                <a:solidFill>
                  <a:schemeClr val="accent2">
                    <a:lumMod val="75000"/>
                  </a:schemeClr>
                </a:solidFill>
              </a:rPr>
              <a:t>Ευέλικτη μέθοδος για ταχύτερη προσαρμογή σε μεταβαλλόμενες συνθήκες του περιβάλλοντος και της αγοράς.</a:t>
            </a:r>
            <a:endParaRPr lang="en-GB" altLang="el-GR" sz="2400" dirty="0">
              <a:solidFill>
                <a:schemeClr val="accent2">
                  <a:lumMod val="75000"/>
                </a:schemeClr>
              </a:solidFill>
            </a:endParaRPr>
          </a:p>
        </p:txBody>
      </p:sp>
    </p:spTree>
    <p:extLst>
      <p:ext uri="{BB962C8B-B14F-4D97-AF65-F5344CB8AC3E}">
        <p14:creationId xmlns:p14="http://schemas.microsoft.com/office/powerpoint/2010/main" val="264038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457200" y="274638"/>
            <a:ext cx="8229600" cy="777875"/>
          </a:xfrm>
        </p:spPr>
        <p:txBody>
          <a:bodyPr/>
          <a:lstStyle/>
          <a:p>
            <a:pPr eaLnBrk="1" hangingPunct="1"/>
            <a:r>
              <a:rPr lang="el-GR" sz="3200">
                <a:latin typeface="Arial" charset="0"/>
              </a:rPr>
              <a:t>Δ</a:t>
            </a:r>
            <a:r>
              <a:rPr lang="en-GB" sz="3200">
                <a:latin typeface="Arial" charset="0"/>
              </a:rPr>
              <a:t>ιασταύρωση</a:t>
            </a:r>
            <a:endParaRPr lang="el-GR" sz="3200">
              <a:latin typeface="Arial" charset="0"/>
            </a:endParaRPr>
          </a:p>
        </p:txBody>
      </p:sp>
      <p:sp>
        <p:nvSpPr>
          <p:cNvPr id="20482" name="Rectangle 3"/>
          <p:cNvSpPr>
            <a:spLocks noGrp="1"/>
          </p:cNvSpPr>
          <p:nvPr>
            <p:ph type="body" sz="half" idx="1"/>
          </p:nvPr>
        </p:nvSpPr>
        <p:spPr>
          <a:xfrm>
            <a:off x="469923" y="1268760"/>
            <a:ext cx="4038600" cy="5112568"/>
          </a:xfrm>
          <a:solidFill>
            <a:srgbClr val="EAEAEA"/>
          </a:solidFill>
          <a:ln>
            <a:solidFill>
              <a:srgbClr val="FF0000"/>
            </a:solidFill>
          </a:ln>
        </p:spPr>
        <p:txBody>
          <a:bodyPr/>
          <a:lstStyle/>
          <a:p>
            <a:pPr eaLnBrk="1" hangingPunct="1">
              <a:buFont typeface="Arial" charset="0"/>
              <a:buNone/>
            </a:pPr>
            <a:r>
              <a:rPr lang="en-GB" dirty="0" err="1">
                <a:solidFill>
                  <a:schemeClr val="accent2">
                    <a:lumMod val="75000"/>
                  </a:schemeClr>
                </a:solidFill>
              </a:rPr>
              <a:t>Μειονεκτήμ</a:t>
            </a:r>
            <a:r>
              <a:rPr lang="en-GB" dirty="0">
                <a:solidFill>
                  <a:schemeClr val="accent2">
                    <a:lumMod val="75000"/>
                  </a:schemeClr>
                </a:solidFill>
              </a:rPr>
              <a:t>ατα </a:t>
            </a:r>
            <a:endParaRPr lang="el-GR" dirty="0">
              <a:solidFill>
                <a:schemeClr val="accent2">
                  <a:lumMod val="75000"/>
                </a:schemeClr>
              </a:solidFill>
            </a:endParaRPr>
          </a:p>
          <a:p>
            <a:pPr eaLnBrk="1" hangingPunct="1"/>
            <a:r>
              <a:rPr lang="en-GB" sz="2400" dirty="0" err="1">
                <a:solidFill>
                  <a:schemeClr val="accent2">
                    <a:lumMod val="75000"/>
                  </a:schemeClr>
                </a:solidFill>
              </a:rPr>
              <a:t>Αδυν</a:t>
            </a:r>
            <a:r>
              <a:rPr lang="en-GB" sz="2400" dirty="0">
                <a:solidFill>
                  <a:schemeClr val="accent2">
                    <a:lumMod val="75000"/>
                  </a:schemeClr>
                </a:solidFill>
              </a:rPr>
              <a:t>αμία παραγωγής ζώων αντικατάστασης</a:t>
            </a:r>
          </a:p>
          <a:p>
            <a:pPr eaLnBrk="1" hangingPunct="1"/>
            <a:r>
              <a:rPr lang="en-GB" sz="2400" dirty="0" err="1">
                <a:solidFill>
                  <a:schemeClr val="accent2">
                    <a:lumMod val="75000"/>
                  </a:schemeClr>
                </a:solidFill>
              </a:rPr>
              <a:t>Αυξημένη</a:t>
            </a:r>
            <a:r>
              <a:rPr lang="en-GB" sz="2400" dirty="0">
                <a:solidFill>
                  <a:schemeClr val="accent2">
                    <a:lumMod val="75000"/>
                  </a:schemeClr>
                </a:solidFill>
              </a:rPr>
              <a:t> π</a:t>
            </a:r>
            <a:r>
              <a:rPr lang="en-GB" sz="2400" dirty="0" err="1">
                <a:solidFill>
                  <a:schemeClr val="accent2">
                    <a:lumMod val="75000"/>
                  </a:schemeClr>
                </a:solidFill>
              </a:rPr>
              <a:t>οικιλομορφί</a:t>
            </a:r>
            <a:r>
              <a:rPr lang="en-GB" sz="2400" dirty="0">
                <a:solidFill>
                  <a:schemeClr val="accent2">
                    <a:lumMod val="75000"/>
                  </a:schemeClr>
                </a:solidFill>
              </a:rPr>
              <a:t>α ζώων και προϊόντων</a:t>
            </a:r>
          </a:p>
          <a:p>
            <a:pPr eaLnBrk="1" hangingPunct="1"/>
            <a:r>
              <a:rPr lang="el-GR" sz="2400" dirty="0">
                <a:solidFill>
                  <a:schemeClr val="accent2">
                    <a:lumMod val="75000"/>
                  </a:schemeClr>
                </a:solidFill>
              </a:rPr>
              <a:t>Απαιτείται υ</a:t>
            </a:r>
            <a:r>
              <a:rPr lang="en-GB" sz="2400" dirty="0" err="1">
                <a:solidFill>
                  <a:schemeClr val="accent2">
                    <a:lumMod val="75000"/>
                  </a:schemeClr>
                </a:solidFill>
              </a:rPr>
              <a:t>ψηλό</a:t>
            </a:r>
            <a:r>
              <a:rPr lang="en-GB" sz="2400" dirty="0">
                <a:solidFill>
                  <a:schemeClr val="accent2">
                    <a:lumMod val="75000"/>
                  </a:schemeClr>
                </a:solidFill>
              </a:rPr>
              <a:t> επίπ</a:t>
            </a:r>
            <a:r>
              <a:rPr lang="en-GB" sz="2400" dirty="0" err="1">
                <a:solidFill>
                  <a:schemeClr val="accent2">
                    <a:lumMod val="75000"/>
                  </a:schemeClr>
                </a:solidFill>
              </a:rPr>
              <a:t>εδο</a:t>
            </a:r>
            <a:r>
              <a:rPr lang="en-GB" sz="2400" dirty="0">
                <a:solidFill>
                  <a:schemeClr val="accent2">
                    <a:lumMod val="75000"/>
                  </a:schemeClr>
                </a:solidFill>
              </a:rPr>
              <a:t> </a:t>
            </a:r>
            <a:r>
              <a:rPr lang="en-GB" sz="2400" dirty="0" err="1">
                <a:solidFill>
                  <a:schemeClr val="accent2">
                    <a:lumMod val="75000"/>
                  </a:schemeClr>
                </a:solidFill>
              </a:rPr>
              <a:t>δι</a:t>
            </a:r>
            <a:r>
              <a:rPr lang="en-GB" sz="2400" dirty="0">
                <a:solidFill>
                  <a:schemeClr val="accent2">
                    <a:lumMod val="75000"/>
                  </a:schemeClr>
                </a:solidFill>
              </a:rPr>
              <a:t>αχείρ</a:t>
            </a:r>
            <a:r>
              <a:rPr lang="el-GR" sz="2400" dirty="0">
                <a:solidFill>
                  <a:schemeClr val="accent2">
                    <a:lumMod val="75000"/>
                  </a:schemeClr>
                </a:solidFill>
              </a:rPr>
              <a:t>ι</a:t>
            </a:r>
            <a:r>
              <a:rPr lang="en-GB" sz="2400" dirty="0" err="1">
                <a:solidFill>
                  <a:schemeClr val="accent2">
                    <a:lumMod val="75000"/>
                  </a:schemeClr>
                </a:solidFill>
              </a:rPr>
              <a:t>σης</a:t>
            </a:r>
            <a:endParaRPr lang="en-GB" sz="2400" dirty="0">
              <a:solidFill>
                <a:schemeClr val="accent2">
                  <a:lumMod val="75000"/>
                </a:schemeClr>
              </a:solidFill>
            </a:endParaRPr>
          </a:p>
          <a:p>
            <a:pPr lvl="1" eaLnBrk="1" hangingPunct="1"/>
            <a:r>
              <a:rPr lang="en-GB" dirty="0">
                <a:solidFill>
                  <a:schemeClr val="accent2">
                    <a:lumMod val="75000"/>
                  </a:schemeClr>
                </a:solidFill>
              </a:rPr>
              <a:t>	</a:t>
            </a:r>
            <a:r>
              <a:rPr lang="en-GB" dirty="0" err="1">
                <a:solidFill>
                  <a:schemeClr val="accent2">
                    <a:lumMod val="75000"/>
                  </a:schemeClr>
                </a:solidFill>
              </a:rPr>
              <a:t>Συνεργ</a:t>
            </a:r>
            <a:r>
              <a:rPr lang="en-GB" dirty="0">
                <a:solidFill>
                  <a:schemeClr val="accent2">
                    <a:lumMod val="75000"/>
                  </a:schemeClr>
                </a:solidFill>
              </a:rPr>
              <a:t>ασία παραγωγών</a:t>
            </a:r>
          </a:p>
          <a:p>
            <a:pPr lvl="1" eaLnBrk="1" hangingPunct="1"/>
            <a:r>
              <a:rPr lang="en-GB" dirty="0">
                <a:solidFill>
                  <a:schemeClr val="accent2">
                    <a:lumMod val="75000"/>
                  </a:schemeClr>
                </a:solidFill>
              </a:rPr>
              <a:t>	</a:t>
            </a:r>
            <a:r>
              <a:rPr lang="en-GB" dirty="0" err="1">
                <a:solidFill>
                  <a:schemeClr val="accent2">
                    <a:lumMod val="75000"/>
                  </a:schemeClr>
                </a:solidFill>
              </a:rPr>
              <a:t>Έλεγχος</a:t>
            </a:r>
            <a:r>
              <a:rPr lang="en-GB" dirty="0">
                <a:solidFill>
                  <a:schemeClr val="accent2">
                    <a:lumMod val="75000"/>
                  </a:schemeClr>
                </a:solidFill>
              </a:rPr>
              <a:t> α</a:t>
            </a:r>
            <a:r>
              <a:rPr lang="en-GB" dirty="0" err="1">
                <a:solidFill>
                  <a:schemeClr val="accent2">
                    <a:lumMod val="75000"/>
                  </a:schemeClr>
                </a:solidFill>
              </a:rPr>
              <a:t>σθενειών</a:t>
            </a:r>
            <a:endParaRPr lang="en-GB" dirty="0">
              <a:solidFill>
                <a:schemeClr val="accent2">
                  <a:lumMod val="75000"/>
                </a:schemeClr>
              </a:solidFill>
            </a:endParaRPr>
          </a:p>
          <a:p>
            <a:pPr lvl="1" eaLnBrk="1" hangingPunct="1"/>
            <a:r>
              <a:rPr lang="en-GB" dirty="0">
                <a:solidFill>
                  <a:schemeClr val="accent2">
                    <a:lumMod val="75000"/>
                  </a:schemeClr>
                </a:solidFill>
              </a:rPr>
              <a:t>	</a:t>
            </a:r>
            <a:r>
              <a:rPr lang="en-GB" dirty="0" err="1">
                <a:solidFill>
                  <a:schemeClr val="accent2">
                    <a:lumMod val="75000"/>
                  </a:schemeClr>
                </a:solidFill>
              </a:rPr>
              <a:t>Έλεγχος</a:t>
            </a:r>
            <a:r>
              <a:rPr lang="en-GB" dirty="0">
                <a:solidFill>
                  <a:schemeClr val="accent2">
                    <a:lumMod val="75000"/>
                  </a:schemeClr>
                </a:solidFill>
              </a:rPr>
              <a:t> </a:t>
            </a:r>
            <a:r>
              <a:rPr lang="en-GB" dirty="0" err="1">
                <a:solidFill>
                  <a:schemeClr val="accent2">
                    <a:lumMod val="75000"/>
                  </a:schemeClr>
                </a:solidFill>
              </a:rPr>
              <a:t>των</a:t>
            </a:r>
            <a:r>
              <a:rPr lang="en-GB" dirty="0">
                <a:solidFill>
                  <a:schemeClr val="accent2">
                    <a:lumMod val="75000"/>
                  </a:schemeClr>
                </a:solidFill>
              </a:rPr>
              <a:t> </a:t>
            </a:r>
            <a:r>
              <a:rPr lang="en-GB" dirty="0" err="1">
                <a:solidFill>
                  <a:schemeClr val="accent2">
                    <a:lumMod val="75000"/>
                  </a:schemeClr>
                </a:solidFill>
              </a:rPr>
              <a:t>συζεύξεων</a:t>
            </a:r>
            <a:endParaRPr lang="el-GR" dirty="0">
              <a:solidFill>
                <a:schemeClr val="accent2">
                  <a:lumMod val="75000"/>
                </a:schemeClr>
              </a:solidFill>
            </a:endParaRPr>
          </a:p>
        </p:txBody>
      </p:sp>
      <p:sp>
        <p:nvSpPr>
          <p:cNvPr id="20483" name="Rectangle 4"/>
          <p:cNvSpPr>
            <a:spLocks noGrp="1"/>
          </p:cNvSpPr>
          <p:nvPr>
            <p:ph type="body" sz="half" idx="2"/>
          </p:nvPr>
        </p:nvSpPr>
        <p:spPr>
          <a:xfrm>
            <a:off x="4648200" y="1268760"/>
            <a:ext cx="4038600" cy="5112568"/>
          </a:xfrm>
          <a:solidFill>
            <a:srgbClr val="EAEAEA"/>
          </a:solidFill>
          <a:ln>
            <a:solidFill>
              <a:srgbClr val="FF0000"/>
            </a:solidFill>
          </a:ln>
        </p:spPr>
        <p:txBody>
          <a:bodyPr/>
          <a:lstStyle/>
          <a:p>
            <a:pPr eaLnBrk="1" hangingPunct="1">
              <a:buFont typeface="Arial" charset="0"/>
              <a:buNone/>
            </a:pPr>
            <a:r>
              <a:rPr lang="en-GB" dirty="0" err="1">
                <a:solidFill>
                  <a:schemeClr val="accent2">
                    <a:lumMod val="75000"/>
                  </a:schemeClr>
                </a:solidFill>
              </a:rPr>
              <a:t>Πλεονεκτήμ</a:t>
            </a:r>
            <a:r>
              <a:rPr lang="en-GB" dirty="0">
                <a:solidFill>
                  <a:schemeClr val="accent2">
                    <a:lumMod val="75000"/>
                  </a:schemeClr>
                </a:solidFill>
              </a:rPr>
              <a:t>ατα</a:t>
            </a:r>
            <a:endParaRPr lang="el-GR" dirty="0">
              <a:solidFill>
                <a:schemeClr val="accent2">
                  <a:lumMod val="75000"/>
                </a:schemeClr>
              </a:solidFill>
            </a:endParaRPr>
          </a:p>
          <a:p>
            <a:pPr eaLnBrk="1" hangingPunct="1"/>
            <a:r>
              <a:rPr lang="en-GB" sz="2400" dirty="0" err="1">
                <a:solidFill>
                  <a:schemeClr val="accent2">
                    <a:lumMod val="75000"/>
                  </a:schemeClr>
                </a:solidFill>
              </a:rPr>
              <a:t>Αξιο</a:t>
            </a:r>
            <a:r>
              <a:rPr lang="en-GB" sz="2400" dirty="0">
                <a:solidFill>
                  <a:schemeClr val="accent2">
                    <a:lumMod val="75000"/>
                  </a:schemeClr>
                </a:solidFill>
              </a:rPr>
              <a:t>ποίηση της ετέρωσης</a:t>
            </a:r>
          </a:p>
          <a:p>
            <a:pPr eaLnBrk="1" hangingPunct="1"/>
            <a:r>
              <a:rPr lang="en-GB" sz="2400" dirty="0" err="1">
                <a:solidFill>
                  <a:schemeClr val="accent2">
                    <a:lumMod val="75000"/>
                  </a:schemeClr>
                </a:solidFill>
              </a:rPr>
              <a:t>Αξιο</a:t>
            </a:r>
            <a:r>
              <a:rPr lang="en-GB" sz="2400" dirty="0">
                <a:solidFill>
                  <a:schemeClr val="accent2">
                    <a:lumMod val="75000"/>
                  </a:schemeClr>
                </a:solidFill>
              </a:rPr>
              <a:t>ποίηση της συμπληρωματικότητας των διαφόρων φυλών</a:t>
            </a:r>
          </a:p>
          <a:p>
            <a:pPr eaLnBrk="1" hangingPunct="1"/>
            <a:r>
              <a:rPr lang="en-GB" sz="2400" dirty="0">
                <a:solidFill>
                  <a:schemeClr val="accent2">
                    <a:lumMod val="75000"/>
                  </a:schemeClr>
                </a:solidFill>
              </a:rPr>
              <a:t>Απ</a:t>
            </a:r>
            <a:r>
              <a:rPr lang="en-GB" sz="2400" dirty="0" err="1">
                <a:solidFill>
                  <a:schemeClr val="accent2">
                    <a:lumMod val="75000"/>
                  </a:schemeClr>
                </a:solidFill>
              </a:rPr>
              <a:t>οφυγή</a:t>
            </a:r>
            <a:r>
              <a:rPr lang="en-GB" sz="2400" dirty="0">
                <a:solidFill>
                  <a:schemeClr val="accent2">
                    <a:lumMod val="75000"/>
                  </a:schemeClr>
                </a:solidFill>
              </a:rPr>
              <a:t> α</a:t>
            </a:r>
            <a:r>
              <a:rPr lang="en-GB" sz="2400" dirty="0" err="1">
                <a:solidFill>
                  <a:schemeClr val="accent2">
                    <a:lumMod val="75000"/>
                  </a:schemeClr>
                </a:solidFill>
              </a:rPr>
              <a:t>ντ</a:t>
            </a:r>
            <a:r>
              <a:rPr lang="en-GB" sz="2400" dirty="0">
                <a:solidFill>
                  <a:schemeClr val="accent2">
                    <a:lumMod val="75000"/>
                  </a:schemeClr>
                </a:solidFill>
              </a:rPr>
              <a:t>αγωνισμού ιδιοτήτων με αρνητική γενετική συσχέτιση</a:t>
            </a:r>
          </a:p>
          <a:p>
            <a:pPr eaLnBrk="1" hangingPunct="1"/>
            <a:r>
              <a:rPr lang="en-GB" sz="2400" dirty="0">
                <a:solidFill>
                  <a:schemeClr val="accent2">
                    <a:lumMod val="75000"/>
                  </a:schemeClr>
                </a:solidFill>
              </a:rPr>
              <a:t>Τα</a:t>
            </a:r>
            <a:r>
              <a:rPr lang="en-GB" sz="2400" dirty="0" err="1">
                <a:solidFill>
                  <a:schemeClr val="accent2">
                    <a:lumMod val="75000"/>
                  </a:schemeClr>
                </a:solidFill>
              </a:rPr>
              <a:t>χεί</a:t>
            </a:r>
            <a:r>
              <a:rPr lang="en-GB" sz="2400" dirty="0">
                <a:solidFill>
                  <a:schemeClr val="accent2">
                    <a:lumMod val="75000"/>
                  </a:schemeClr>
                </a:solidFill>
              </a:rPr>
              <a:t>α βελτίωση ιδιοτήτων </a:t>
            </a:r>
          </a:p>
          <a:p>
            <a:pPr eaLnBrk="1" hangingPunct="1"/>
            <a:r>
              <a:rPr lang="en-GB" sz="2400" dirty="0" err="1">
                <a:solidFill>
                  <a:schemeClr val="accent2">
                    <a:lumMod val="75000"/>
                  </a:schemeClr>
                </a:solidFill>
              </a:rPr>
              <a:t>Προσ</a:t>
            </a:r>
            <a:r>
              <a:rPr lang="en-GB" sz="2400" dirty="0">
                <a:solidFill>
                  <a:schemeClr val="accent2">
                    <a:lumMod val="75000"/>
                  </a:schemeClr>
                </a:solidFill>
              </a:rPr>
              <a:t>αρμογή εξειδικευμένων φυλών σε δεδομένο περιβάλλον</a:t>
            </a:r>
            <a:endParaRPr lang="el-GR" dirty="0">
              <a:solidFill>
                <a:schemeClr val="accent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r>
              <a:rPr lang="el-GR" sz="3200" dirty="0">
                <a:latin typeface="+mn-lt"/>
              </a:rPr>
              <a:t>Θεωρητικές ερμηνείες</a:t>
            </a:r>
            <a:r>
              <a:rPr lang="el-GR" dirty="0">
                <a:latin typeface="+mn-lt"/>
              </a:rPr>
              <a:t> </a:t>
            </a:r>
          </a:p>
        </p:txBody>
      </p:sp>
      <p:sp>
        <p:nvSpPr>
          <p:cNvPr id="21506" name="Rectangle 3"/>
          <p:cNvSpPr>
            <a:spLocks noGrp="1"/>
          </p:cNvSpPr>
          <p:nvPr>
            <p:ph type="body" idx="1"/>
          </p:nvPr>
        </p:nvSpPr>
        <p:spPr>
          <a:xfrm>
            <a:off x="457200" y="1600200"/>
            <a:ext cx="8229600" cy="4925144"/>
          </a:xfrm>
          <a:solidFill>
            <a:srgbClr val="EAEAEA"/>
          </a:solidFill>
          <a:ln>
            <a:solidFill>
              <a:srgbClr val="FF0000"/>
            </a:solidFill>
          </a:ln>
        </p:spPr>
        <p:txBody>
          <a:bodyPr/>
          <a:lstStyle/>
          <a:p>
            <a:pPr eaLnBrk="1" hangingPunct="1"/>
            <a:r>
              <a:rPr lang="en-GB" sz="2800" dirty="0" err="1"/>
              <a:t>Σύμφων</a:t>
            </a:r>
            <a:r>
              <a:rPr lang="en-GB" sz="2800" dirty="0"/>
              <a:t>α με το πρότυπο </a:t>
            </a:r>
            <a:r>
              <a:rPr lang="en-GB" b="1" dirty="0">
                <a:solidFill>
                  <a:srgbClr val="FF0000"/>
                </a:solidFill>
              </a:rPr>
              <a:t>κυριαρχίας</a:t>
            </a:r>
            <a:r>
              <a:rPr lang="en-GB" sz="2800" dirty="0"/>
              <a:t> κάθε ομομεικτική σειρά φέρει βλαβερά αλλ</a:t>
            </a:r>
            <a:r>
              <a:rPr lang="el-GR" sz="2800" dirty="0" err="1"/>
              <a:t>ηλόμορ</a:t>
            </a:r>
            <a:r>
              <a:rPr lang="en-GB" sz="2800" dirty="0"/>
              <a:t>φα τα οπ</a:t>
            </a:r>
            <a:r>
              <a:rPr lang="en-GB" sz="2800" dirty="0" err="1"/>
              <a:t>οί</a:t>
            </a:r>
            <a:r>
              <a:rPr lang="en-GB" sz="2800" dirty="0"/>
              <a:t>α μειώνουν την προσαρμοστική τ</a:t>
            </a:r>
            <a:r>
              <a:rPr lang="el-GR" sz="2800" dirty="0"/>
              <a:t>η</a:t>
            </a:r>
            <a:r>
              <a:rPr lang="en-GB" sz="2800" dirty="0"/>
              <a:t>ς </a:t>
            </a:r>
            <a:r>
              <a:rPr lang="en-GB" sz="2800" dirty="0" err="1"/>
              <a:t>ικ</a:t>
            </a:r>
            <a:r>
              <a:rPr lang="en-GB" sz="2800" dirty="0"/>
              <a:t>ανότητα (fitness). </a:t>
            </a:r>
          </a:p>
          <a:p>
            <a:pPr eaLnBrk="1" hangingPunct="1"/>
            <a:r>
              <a:rPr lang="en-GB" sz="2800" dirty="0" err="1"/>
              <a:t>Το</a:t>
            </a:r>
            <a:r>
              <a:rPr lang="en-GB" sz="2800" dirty="0"/>
              <a:t> υβ</a:t>
            </a:r>
            <a:r>
              <a:rPr lang="en-GB" sz="2800" dirty="0" err="1"/>
              <a:t>ρίδιο</a:t>
            </a:r>
            <a:r>
              <a:rPr lang="en-GB" sz="2800" dirty="0"/>
              <a:t> </a:t>
            </a:r>
            <a:r>
              <a:rPr lang="en-GB" sz="2800" dirty="0" err="1"/>
              <a:t>εκδηλώνει</a:t>
            </a:r>
            <a:r>
              <a:rPr lang="en-GB" sz="2800" dirty="0"/>
              <a:t> α</a:t>
            </a:r>
            <a:r>
              <a:rPr lang="en-GB" sz="2800" dirty="0" err="1"/>
              <a:t>νώτερο</a:t>
            </a:r>
            <a:r>
              <a:rPr lang="en-GB" sz="2800" dirty="0"/>
              <a:t> φα</a:t>
            </a:r>
            <a:r>
              <a:rPr lang="en-GB" sz="2800" dirty="0" err="1"/>
              <a:t>ινότυ</a:t>
            </a:r>
            <a:r>
              <a:rPr lang="en-GB" sz="2800" dirty="0"/>
              <a:t>πο λόγω συγκάλυψης</a:t>
            </a:r>
            <a:r>
              <a:rPr lang="el-GR" sz="2800" dirty="0"/>
              <a:t> - επικάλυψης</a:t>
            </a:r>
            <a:r>
              <a:rPr lang="en-GB" sz="2800" dirty="0"/>
              <a:t> α</a:t>
            </a:r>
            <a:r>
              <a:rPr lang="en-GB" sz="2800" dirty="0" err="1"/>
              <a:t>υτών</a:t>
            </a:r>
            <a:r>
              <a:rPr lang="en-GB" sz="2800" dirty="0"/>
              <a:t> </a:t>
            </a:r>
            <a:r>
              <a:rPr lang="en-GB" sz="2800" dirty="0" err="1"/>
              <a:t>των</a:t>
            </a:r>
            <a:r>
              <a:rPr lang="en-GB" sz="2800" dirty="0"/>
              <a:t> α</a:t>
            </a:r>
            <a:r>
              <a:rPr lang="en-GB" sz="2800" dirty="0" err="1"/>
              <a:t>λλ</a:t>
            </a:r>
            <a:r>
              <a:rPr lang="el-GR" sz="2800" dirty="0" err="1"/>
              <a:t>ηλομόρ</a:t>
            </a:r>
            <a:r>
              <a:rPr lang="en-GB" sz="2800" dirty="0" err="1"/>
              <a:t>φων</a:t>
            </a:r>
            <a:r>
              <a:rPr lang="en-GB" sz="2800" dirty="0"/>
              <a:t>. </a:t>
            </a:r>
          </a:p>
          <a:p>
            <a:pPr eaLnBrk="1" hangingPunct="1"/>
            <a:r>
              <a:rPr lang="en-GB" sz="2800" dirty="0"/>
              <a:t>Κα</a:t>
            </a:r>
            <a:r>
              <a:rPr lang="en-GB" sz="2800" dirty="0" err="1"/>
              <a:t>τά</a:t>
            </a:r>
            <a:r>
              <a:rPr lang="en-GB" sz="2800" dirty="0"/>
              <a:t> </a:t>
            </a:r>
            <a:r>
              <a:rPr lang="en-GB" sz="2800" dirty="0" err="1"/>
              <a:t>το</a:t>
            </a:r>
            <a:r>
              <a:rPr lang="en-GB" sz="2800" dirty="0"/>
              <a:t> π</a:t>
            </a:r>
            <a:r>
              <a:rPr lang="en-GB" sz="2800" dirty="0" err="1"/>
              <a:t>ρότυ</a:t>
            </a:r>
            <a:r>
              <a:rPr lang="en-GB" sz="2800" dirty="0"/>
              <a:t>πο </a:t>
            </a:r>
            <a:r>
              <a:rPr lang="en-GB" b="1" dirty="0">
                <a:solidFill>
                  <a:srgbClr val="FF0000"/>
                </a:solidFill>
              </a:rPr>
              <a:t>υπερκυριαρχίας</a:t>
            </a:r>
            <a:r>
              <a:rPr lang="en-GB" sz="2800" dirty="0"/>
              <a:t>, είναι η </a:t>
            </a:r>
            <a:r>
              <a:rPr lang="el-GR" sz="2800" dirty="0"/>
              <a:t>κατάσταση της </a:t>
            </a:r>
            <a:r>
              <a:rPr lang="en-GB" sz="2800" dirty="0" err="1"/>
              <a:t>ετεροζυγωτί</a:t>
            </a:r>
            <a:r>
              <a:rPr lang="en-GB" sz="2800" dirty="0"/>
              <a:t>α</a:t>
            </a:r>
            <a:r>
              <a:rPr lang="el-GR" sz="2800" dirty="0"/>
              <a:t>ς</a:t>
            </a:r>
            <a:r>
              <a:rPr lang="en-GB" sz="2800" dirty="0"/>
              <a:t> η οπ</a:t>
            </a:r>
            <a:r>
              <a:rPr lang="en-GB" sz="2800" dirty="0" err="1"/>
              <a:t>οί</a:t>
            </a:r>
            <a:r>
              <a:rPr lang="en-GB" sz="2800" dirty="0"/>
              <a:t>α οδηγεί σε ανώτερους φαινότυπους απ</a:t>
            </a:r>
            <a:r>
              <a:rPr lang="el-GR" sz="2800" dirty="0"/>
              <a:t>’ ό</a:t>
            </a:r>
            <a:r>
              <a:rPr lang="en-GB" sz="2800" dirty="0"/>
              <a:t>,</a:t>
            </a:r>
            <a:r>
              <a:rPr lang="en-GB" sz="2800" dirty="0" err="1"/>
              <a:t>τι</a:t>
            </a:r>
            <a:r>
              <a:rPr lang="en-GB" sz="2800" dirty="0"/>
              <a:t> η </a:t>
            </a:r>
            <a:r>
              <a:rPr lang="en-GB" sz="2800" dirty="0" err="1"/>
              <a:t>ομοζυγωτί</a:t>
            </a:r>
            <a:r>
              <a:rPr lang="en-GB" sz="2800" dirty="0"/>
              <a:t>α.</a:t>
            </a:r>
            <a:endParaRPr lang="el-G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pPr eaLnBrk="1" hangingPunct="1"/>
            <a:r>
              <a:rPr lang="el-GR" sz="3200" dirty="0">
                <a:latin typeface="+mn-lt"/>
              </a:rPr>
              <a:t>Είδη διασταυρώσεων</a:t>
            </a:r>
          </a:p>
        </p:txBody>
      </p:sp>
      <p:sp>
        <p:nvSpPr>
          <p:cNvPr id="22530" name="Rectangle 4"/>
          <p:cNvSpPr>
            <a:spLocks noGrp="1" noChangeArrowheads="1"/>
          </p:cNvSpPr>
          <p:nvPr>
            <p:ph type="body" sz="half" idx="4294967295"/>
          </p:nvPr>
        </p:nvSpPr>
        <p:spPr>
          <a:xfrm>
            <a:off x="142875" y="1714500"/>
            <a:ext cx="4025900" cy="2981325"/>
          </a:xfrm>
          <a:solidFill>
            <a:srgbClr val="F8F8F8"/>
          </a:solidFill>
          <a:ln>
            <a:solidFill>
              <a:srgbClr val="FF0000"/>
            </a:solidFill>
          </a:ln>
        </p:spPr>
        <p:txBody>
          <a:bodyPr/>
          <a:lstStyle/>
          <a:p>
            <a:pPr marL="342900" lvl="1" indent="-342900" eaLnBrk="1" hangingPunct="1">
              <a:buFont typeface="Arial" charset="0"/>
              <a:buChar char="•"/>
            </a:pPr>
            <a:r>
              <a:rPr lang="el-GR" sz="2400" dirty="0"/>
              <a:t>Σκοπός η αλλαγή της γενετικής σύνθεσης του πληθυσμού</a:t>
            </a:r>
          </a:p>
          <a:p>
            <a:pPr eaLnBrk="1" hangingPunct="1"/>
            <a:r>
              <a:rPr lang="el-GR" sz="2800" dirty="0"/>
              <a:t>Αναβαθμίσεως</a:t>
            </a:r>
          </a:p>
          <a:p>
            <a:pPr eaLnBrk="1" hangingPunct="1"/>
            <a:r>
              <a:rPr lang="el-GR" sz="2800" dirty="0"/>
              <a:t>Συνδυασμού</a:t>
            </a:r>
          </a:p>
          <a:p>
            <a:pPr eaLnBrk="1" hangingPunct="1"/>
            <a:r>
              <a:rPr lang="el-GR" sz="2800" dirty="0"/>
              <a:t>Εκτοπισμού</a:t>
            </a:r>
          </a:p>
        </p:txBody>
      </p:sp>
      <p:sp>
        <p:nvSpPr>
          <p:cNvPr id="22531" name="Rectangle 5"/>
          <p:cNvSpPr>
            <a:spLocks noGrp="1" noChangeArrowheads="1"/>
          </p:cNvSpPr>
          <p:nvPr>
            <p:ph type="body" sz="half" idx="4294967295"/>
          </p:nvPr>
        </p:nvSpPr>
        <p:spPr>
          <a:xfrm>
            <a:off x="4357688" y="1571625"/>
            <a:ext cx="4483100" cy="4186238"/>
          </a:xfrm>
          <a:solidFill>
            <a:srgbClr val="F8F8F8"/>
          </a:solidFill>
          <a:ln>
            <a:solidFill>
              <a:srgbClr val="FF0000"/>
            </a:solidFill>
          </a:ln>
        </p:spPr>
        <p:txBody>
          <a:bodyPr/>
          <a:lstStyle/>
          <a:p>
            <a:pPr lvl="1" eaLnBrk="1" hangingPunct="1">
              <a:buFont typeface="Arial" charset="0"/>
              <a:buChar char="•"/>
            </a:pPr>
            <a:r>
              <a:rPr lang="el-GR" sz="2400" dirty="0"/>
              <a:t>Σκοπός δημιουργία υβριδίων χρήσεως</a:t>
            </a:r>
          </a:p>
          <a:p>
            <a:pPr lvl="2" eaLnBrk="1" hangingPunct="1"/>
            <a:endParaRPr lang="el-GR" sz="2000" dirty="0"/>
          </a:p>
          <a:p>
            <a:pPr eaLnBrk="1" hangingPunct="1"/>
            <a:r>
              <a:rPr lang="el-GR" sz="2800" dirty="0"/>
              <a:t>Ασυνεχείς</a:t>
            </a:r>
          </a:p>
          <a:p>
            <a:pPr eaLnBrk="1" hangingPunct="1"/>
            <a:r>
              <a:rPr lang="el-GR" sz="2800" dirty="0"/>
              <a:t>Συνεχείς </a:t>
            </a:r>
          </a:p>
          <a:p>
            <a:pPr lvl="2" eaLnBrk="1" hangingPunct="1"/>
            <a:r>
              <a:rPr lang="el-GR" sz="2000" dirty="0"/>
              <a:t>Εναλλακτική</a:t>
            </a:r>
          </a:p>
          <a:p>
            <a:pPr lvl="2" eaLnBrk="1" hangingPunct="1"/>
            <a:r>
              <a:rPr lang="el-GR" sz="2000" dirty="0"/>
              <a:t>Κυκλική</a:t>
            </a:r>
          </a:p>
          <a:p>
            <a:pPr lvl="2" eaLnBrk="1" hangingPunct="1"/>
            <a:r>
              <a:rPr lang="el-GR" sz="2000" dirty="0"/>
              <a:t>Τροποποιημένη κυκλική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457200" y="274638"/>
            <a:ext cx="8229600" cy="717477"/>
          </a:xfrm>
        </p:spPr>
        <p:txBody>
          <a:bodyPr/>
          <a:lstStyle/>
          <a:p>
            <a:pPr eaLnBrk="1" hangingPunct="1"/>
            <a:r>
              <a:rPr lang="el-GR" sz="3200" dirty="0">
                <a:latin typeface="Arial" charset="0"/>
              </a:rPr>
              <a:t/>
            </a:r>
            <a:br>
              <a:rPr lang="el-GR" sz="3200" dirty="0">
                <a:latin typeface="Arial" charset="0"/>
              </a:rPr>
            </a:br>
            <a:r>
              <a:rPr lang="el-GR" sz="2800" i="1" dirty="0">
                <a:latin typeface="+mn-lt"/>
              </a:rPr>
              <a:t>Διασταύρωση αναβαθμίσεως</a:t>
            </a:r>
          </a:p>
        </p:txBody>
      </p:sp>
      <p:sp>
        <p:nvSpPr>
          <p:cNvPr id="23554" name="Rectangle 3"/>
          <p:cNvSpPr>
            <a:spLocks noGrp="1" noChangeArrowheads="1"/>
          </p:cNvSpPr>
          <p:nvPr>
            <p:ph type="body" idx="4294967295"/>
          </p:nvPr>
        </p:nvSpPr>
        <p:spPr>
          <a:xfrm>
            <a:off x="968660" y="1461565"/>
            <a:ext cx="7706816" cy="4404320"/>
          </a:xfrm>
          <a:solidFill>
            <a:srgbClr val="F8F8F8"/>
          </a:solidFill>
          <a:ln>
            <a:solidFill>
              <a:srgbClr val="FF0000"/>
            </a:solidFill>
          </a:ln>
        </p:spPr>
        <p:txBody>
          <a:bodyPr/>
          <a:lstStyle/>
          <a:p>
            <a:pPr eaLnBrk="1" hangingPunct="1">
              <a:lnSpc>
                <a:spcPct val="150000"/>
              </a:lnSpc>
            </a:pPr>
            <a:r>
              <a:rPr lang="el-GR" sz="2400" dirty="0"/>
              <a:t>Γιατί: Σκοπός είναι η αναβάθμιση μίας ή περισσότερων ιδιοτήτων του τοπικού (εγχώριου) πληθυσμού χωρίς να αλλοιωθεί η γονιδιακή δεξαμενή του</a:t>
            </a:r>
          </a:p>
          <a:p>
            <a:pPr eaLnBrk="1" hangingPunct="1">
              <a:lnSpc>
                <a:spcPct val="150000"/>
              </a:lnSpc>
            </a:pPr>
            <a:r>
              <a:rPr lang="el-GR" sz="2400" dirty="0"/>
              <a:t>Πως: με εισαγωγή γενετικού υλικού στον τοπικό πληθυσμό από ξένο πληθυσμό σε μικρή κλίμακα </a:t>
            </a:r>
          </a:p>
          <a:p>
            <a:pPr eaLnBrk="1" hangingPunct="1">
              <a:lnSpc>
                <a:spcPct val="150000"/>
              </a:lnSpc>
            </a:pPr>
            <a:r>
              <a:rPr lang="el-GR" sz="2400" dirty="0"/>
              <a:t>Πότε: για να αρθούν οι αρνητικές επιπτώσεις της </a:t>
            </a:r>
            <a:r>
              <a:rPr lang="el-GR" sz="2400" dirty="0" err="1"/>
              <a:t>ομομειξίας</a:t>
            </a:r>
            <a:r>
              <a:rPr lang="el-GR" sz="2400" dirty="0"/>
              <a:t> σε πληθυσμούς με μικρό δραστικό μέγεθος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r>
              <a:rPr lang="el-GR" sz="2800" i="1" dirty="0">
                <a:latin typeface="+mn-lt"/>
              </a:rPr>
              <a:t>Διασταύρωση συνδυασμού</a:t>
            </a:r>
            <a:endParaRPr lang="el-GR" dirty="0">
              <a:solidFill>
                <a:srgbClr val="FF0000"/>
              </a:solidFill>
              <a:latin typeface="+mn-lt"/>
            </a:endParaRPr>
          </a:p>
        </p:txBody>
      </p:sp>
      <p:sp>
        <p:nvSpPr>
          <p:cNvPr id="24578" name="Rectangle 4"/>
          <p:cNvSpPr>
            <a:spLocks noGrp="1" noChangeArrowheads="1"/>
          </p:cNvSpPr>
          <p:nvPr>
            <p:ph type="body" idx="4294967295"/>
          </p:nvPr>
        </p:nvSpPr>
        <p:spPr>
          <a:xfrm>
            <a:off x="683568" y="1905000"/>
            <a:ext cx="7850832" cy="4548336"/>
          </a:xfrm>
          <a:solidFill>
            <a:srgbClr val="F8F8F8"/>
          </a:solidFill>
          <a:ln>
            <a:solidFill>
              <a:srgbClr val="FF0000"/>
            </a:solidFill>
          </a:ln>
        </p:spPr>
        <p:txBody>
          <a:bodyPr/>
          <a:lstStyle/>
          <a:p>
            <a:pPr eaLnBrk="1" hangingPunct="1">
              <a:lnSpc>
                <a:spcPct val="150000"/>
              </a:lnSpc>
            </a:pPr>
            <a:r>
              <a:rPr lang="el-GR" sz="2400" dirty="0"/>
              <a:t>Γιατί: Σκοπός είναι η δημιουργία ενός νέου συνθετικού πληθυσμού ο οποίος στη συνέχεια βελτιώνεται με επιλογή</a:t>
            </a:r>
          </a:p>
          <a:p>
            <a:pPr eaLnBrk="1" hangingPunct="1">
              <a:lnSpc>
                <a:spcPct val="150000"/>
              </a:lnSpc>
            </a:pPr>
            <a:r>
              <a:rPr lang="el-GR" sz="2400" dirty="0"/>
              <a:t>Πως: Εισαγωγή γενετικού υλικού στον τοπικό (εγχώριο) πληθυσμό σε μεσαία κλίμακα από έναν ή περισσότερους ξένους πληθυσμούς</a:t>
            </a:r>
          </a:p>
          <a:p>
            <a:pPr lvl="1" eaLnBrk="1" hangingPunct="1">
              <a:lnSpc>
                <a:spcPct val="150000"/>
              </a:lnSpc>
            </a:pPr>
            <a:r>
              <a:rPr lang="el-GR" sz="2400" dirty="0"/>
              <a:t>Πολλές σημαντικές φυλές έχουν δημιουργηθεί με αυτό τον τρόπο</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1984</Words>
  <Application>Microsoft Office PowerPoint</Application>
  <PresentationFormat>Προβολή στην οθόνη (4:3)</PresentationFormat>
  <Paragraphs>332</Paragraphs>
  <Slides>31</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31</vt:i4>
      </vt:variant>
    </vt:vector>
  </HeadingPairs>
  <TitlesOfParts>
    <vt:vector size="38" baseType="lpstr">
      <vt:lpstr>Arial</vt:lpstr>
      <vt:lpstr>Calibri</vt:lpstr>
      <vt:lpstr>Lucida Sans Unicode</vt:lpstr>
      <vt:lpstr>Tahoma</vt:lpstr>
      <vt:lpstr>Times New Roman</vt:lpstr>
      <vt:lpstr>Wingdings</vt:lpstr>
      <vt:lpstr>Office Theme</vt:lpstr>
      <vt:lpstr>Διασταύρωση</vt:lpstr>
      <vt:lpstr>Διασταύρωση </vt:lpstr>
      <vt:lpstr>Διασταύρωση </vt:lpstr>
      <vt:lpstr>Η γενετική πρόοδος επιτυγχάνεται με διαφορετικό τρόπο με τις 2 μεθόδους</vt:lpstr>
      <vt:lpstr>Διασταύρωση</vt:lpstr>
      <vt:lpstr>Θεωρητικές ερμηνείες </vt:lpstr>
      <vt:lpstr>Είδη διασταυρώσεων</vt:lpstr>
      <vt:lpstr> Διασταύρωση αναβαθμίσεως</vt:lpstr>
      <vt:lpstr>Διασταύρωση συνδυασμού</vt:lpstr>
      <vt:lpstr>Διασταύρωση συνδυασμού</vt:lpstr>
      <vt:lpstr>Διασταύρωση εκτοπισμού – αναδιασταύρωση Backcrossing </vt:lpstr>
      <vt:lpstr>Διασταύρωση εκτοπισμού της φυλής Α από φυλή Β π.χ. Α=τοπική φυλή και Β=εισαγόμενη φυλή συνεχής αναδιασταύρωση (backcrossing)</vt:lpstr>
      <vt:lpstr>Διασταύρωση εκτοπισμού</vt:lpstr>
      <vt:lpstr> Διασταυρώσεις χρήσεως</vt:lpstr>
      <vt:lpstr>Ασυνεχείς διασταυρώσεις χρήσεως</vt:lpstr>
      <vt:lpstr>Ασυνεχείς Διασταυρώσεις χρήσεως</vt:lpstr>
      <vt:lpstr>Συνεχείς διασταυρώσεις χρήσεως</vt:lpstr>
      <vt:lpstr>Τελικό σύστημα 2 φυλών - A, B </vt:lpstr>
      <vt:lpstr>Τελικό σύστημα 3 φυλών - A, B και C </vt:lpstr>
      <vt:lpstr>Κυκλικό σύστημα 2 φυλών </vt:lpstr>
      <vt:lpstr>Άσκηση:  Στον πίνακα που ακολουθεί, δίνονται οι προσθετικές (gI) και οι μητρικές επιδράσεις (gM) για τρεις φυλές κρεοπαραγωγών βοοειδών καθώς και τα παρατηρούμενα επίπεδα ατομικής (hI) και μητρικής ετέρωσης (hM) κατά τη διασταύρωση των φυλών για την ιδιότητα «βάρος απογαλακτισμού» (ΒΑ).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Συνεχείς διασταυρώσεις χρήσεως</vt:lpstr>
      <vt:lpstr>Παρουσίαση του PowerPoint</vt:lpstr>
      <vt:lpstr>Παρουσίαση του PowerPoint</vt:lpstr>
      <vt:lpstr>Βιβλιογραφία και διαδικτυογραφία</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Διασταυρώσεις -Ετέρωση</dc:title>
  <dc:creator>Αριάδνη</dc:creator>
  <cp:lastModifiedBy>Student</cp:lastModifiedBy>
  <cp:revision>94</cp:revision>
  <dcterms:created xsi:type="dcterms:W3CDTF">2012-05-21T10:09:32Z</dcterms:created>
  <dcterms:modified xsi:type="dcterms:W3CDTF">2024-12-16T07:52:37Z</dcterms:modified>
</cp:coreProperties>
</file>