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9" r:id="rId3"/>
    <p:sldId id="268" r:id="rId4"/>
    <p:sldId id="272" r:id="rId5"/>
    <p:sldId id="274" r:id="rId6"/>
    <p:sldId id="275" r:id="rId7"/>
    <p:sldId id="276" r:id="rId8"/>
    <p:sldId id="270" r:id="rId9"/>
    <p:sldId id="265" r:id="rId10"/>
    <p:sldId id="261" r:id="rId11"/>
    <p:sldId id="263" r:id="rId12"/>
    <p:sldId id="259" r:id="rId13"/>
    <p:sldId id="264" r:id="rId14"/>
    <p:sldId id="260" r:id="rId15"/>
  </p:sldIdLst>
  <p:sldSz cx="12192000" cy="68580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723"/>
    <a:srgbClr val="B13FA1"/>
    <a:srgbClr val="FF0066"/>
    <a:srgbClr val="F5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6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7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E340DC-4111-405A-AC0C-69707D4D2FAD}" type="datetimeFigureOut">
              <a:rPr lang="el-GR"/>
              <a:pPr>
                <a:defRPr/>
              </a:pPr>
              <a:t>23/11/2023</a:t>
            </a:fld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551CEB-6F6E-44C3-87D0-7D8DA1A9D4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6A2A-06F0-42FD-9CCF-96F6D65C01B3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B5F4-BD8C-40C3-8F62-D36FE62FDAC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673AB-FBA8-41A2-BADB-067056DE9847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7750-0DAA-4BAA-AB65-2A0AA024838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D5C4E-85F8-4ECE-BFDF-CF8A000778DE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C2BC-3DC5-47B3-9387-246013409DE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DB419-4D64-4EF4-A527-A5C0952982F2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D2529-688D-4EA6-8DF6-C773E5C871D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FE55-9DBA-487B-9459-EE0E8586FDC0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3961-6895-4C0D-B242-EC8B4963C03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CDA8-D762-464E-A452-5DBEDAE52849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889B-B18C-49B0-B5AE-498EC71D04D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1FC06-8D34-4405-A25C-F50243C4CAD7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6ACB6-1B39-4ABE-87D6-210A716510E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0B0B2-53FB-49D4-A4B5-F6CD576973B6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A489D-51C2-4BFA-B616-5DF7CEAF5FD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EB9D-2E48-4FF3-B9D8-726F6A364785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DE05-BA3B-4B95-BFD0-0069D510EA8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E209-78AA-48CD-A144-27FF25D6465A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C886A-7564-4C7C-BEEA-B629B0B4D0C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B4B5-6E1C-4298-B2D4-29FFEA485707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FC0A-EC40-4467-9F28-5E8BCDA2EA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9BD1-1723-4481-8D2D-FC2E15DA11E0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93A5-267B-40BB-A241-A0265FF53BD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965">
              <a:srgbClr val="B8D1E7"/>
            </a:gs>
            <a:gs pos="36296">
              <a:srgbClr val="BBCFE1"/>
            </a:gs>
            <a:gs pos="0">
              <a:schemeClr val="accent3">
                <a:lumMod val="60000"/>
                <a:lumOff val="40000"/>
              </a:schemeClr>
            </a:gs>
            <a:gs pos="61381">
              <a:srgbClr val="B5D2EC"/>
            </a:gs>
            <a:gs pos="54000">
              <a:schemeClr val="accent1">
                <a:lumMod val="45000"/>
                <a:lumOff val="55000"/>
              </a:schemeClr>
            </a:gs>
            <a:gs pos="75000">
              <a:srgbClr val="B7D3ED"/>
            </a:gs>
            <a:gs pos="6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01E936-520C-42E3-A6BA-AF8B9A2D8025}" type="datetimeFigureOut">
              <a:rPr lang="el-GR"/>
              <a:pPr>
                <a:defRPr/>
              </a:pPr>
              <a:t>23/11/2023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7516F6-3E48-444A-A5AB-E1E5B644B1A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23367" cy="27908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l-GR" sz="54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Επενδύσεις με κίνδυνο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2797175" y="5202238"/>
            <a:ext cx="9144000" cy="1655762"/>
          </a:xfrm>
        </p:spPr>
        <p:txBody>
          <a:bodyPr/>
          <a:lstStyle/>
          <a:p>
            <a:pPr algn="r" eaLnBrk="1" hangingPunct="1"/>
            <a:r>
              <a:rPr lang="el-GR" dirty="0" smtClean="0">
                <a:solidFill>
                  <a:srgbClr val="385723"/>
                </a:solidFill>
              </a:rPr>
              <a:t>Γούσιος Ιωάννης – Ε.ΔΙ.Π. Γ.Π.Α.</a:t>
            </a:r>
          </a:p>
          <a:p>
            <a:pPr algn="r" eaLnBrk="1" hangingPunct="1"/>
            <a:r>
              <a:rPr lang="el-GR" dirty="0" smtClean="0">
                <a:solidFill>
                  <a:srgbClr val="385723"/>
                </a:solidFill>
              </a:rPr>
              <a:t>Πέμπτη </a:t>
            </a:r>
            <a:r>
              <a:rPr lang="en-US" dirty="0" smtClean="0">
                <a:solidFill>
                  <a:srgbClr val="385723"/>
                </a:solidFill>
              </a:rPr>
              <a:t>23</a:t>
            </a:r>
            <a:r>
              <a:rPr lang="el-GR" dirty="0" smtClean="0">
                <a:solidFill>
                  <a:srgbClr val="385723"/>
                </a:solidFill>
              </a:rPr>
              <a:t> </a:t>
            </a:r>
            <a:r>
              <a:rPr lang="el-GR" dirty="0" smtClean="0">
                <a:solidFill>
                  <a:srgbClr val="385723"/>
                </a:solidFill>
              </a:rPr>
              <a:t>Νοεμβρίου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Νεκρό Σημείο </a:t>
            </a:r>
            <a:r>
              <a:rPr lang="el-GR" dirty="0" smtClean="0">
                <a:solidFill>
                  <a:srgbClr val="385723"/>
                </a:solidFill>
              </a:rPr>
              <a:t>(</a:t>
            </a:r>
            <a:r>
              <a:rPr lang="en-US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Breakeven Point</a:t>
            </a:r>
            <a:r>
              <a:rPr lang="el-GR" dirty="0" smtClean="0">
                <a:solidFill>
                  <a:srgbClr val="385723"/>
                </a:solidFill>
              </a:rPr>
              <a:t>) είναι το ύψος </a:t>
            </a:r>
            <a:r>
              <a:rPr lang="el-GR" dirty="0">
                <a:solidFill>
                  <a:srgbClr val="385723"/>
                </a:solidFill>
              </a:rPr>
              <a:t>ή </a:t>
            </a:r>
            <a:r>
              <a:rPr lang="el-GR" dirty="0" smtClean="0">
                <a:solidFill>
                  <a:srgbClr val="385723"/>
                </a:solidFill>
              </a:rPr>
              <a:t>η αξίας παραγωγής όπου τα έσοδα από τις πωλήσεις εξισώνονται με τις συνολικές παραγωγικές δαπάνες.</a:t>
            </a:r>
            <a:endParaRPr lang="el-GR" dirty="0">
              <a:solidFill>
                <a:srgbClr val="3857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8745" y="671078"/>
            <a:ext cx="11298381" cy="524019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Σταθερό Κόστος </a:t>
            </a:r>
            <a:r>
              <a:rPr lang="el-GR" dirty="0" smtClean="0">
                <a:solidFill>
                  <a:srgbClr val="385723"/>
                </a:solidFill>
              </a:rPr>
              <a:t>(</a:t>
            </a:r>
            <a:r>
              <a:rPr lang="en-US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Cost</a:t>
            </a:r>
            <a:r>
              <a:rPr lang="el-GR" dirty="0" smtClean="0">
                <a:solidFill>
                  <a:srgbClr val="385723"/>
                </a:solidFill>
              </a:rPr>
              <a:t>) είναι το κόστος που παραμένει αμετάβλητο σε κάθε μεταβολή της παραγόμενης ποσότητας (εντός ενός σχετικού εύρους).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Μεταβλητό Κόστος </a:t>
            </a:r>
            <a:r>
              <a:rPr lang="el-GR" dirty="0" smtClean="0">
                <a:solidFill>
                  <a:srgbClr val="385723"/>
                </a:solidFill>
              </a:rPr>
              <a:t>(</a:t>
            </a:r>
            <a:r>
              <a:rPr lang="en-US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</a:t>
            </a:r>
            <a:r>
              <a:rPr lang="en-US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el-GR" dirty="0">
                <a:solidFill>
                  <a:srgbClr val="385723"/>
                </a:solidFill>
              </a:rPr>
              <a:t>) είναι το κόστος που </a:t>
            </a:r>
            <a:r>
              <a:rPr lang="el-GR" dirty="0" smtClean="0">
                <a:solidFill>
                  <a:srgbClr val="385723"/>
                </a:solidFill>
              </a:rPr>
              <a:t>μεταβάλλονται όταν μεταβάλλεται και η παραγόμενη ποσότητα.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dirty="0" err="1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Ημιμεταβλητό</a:t>
            </a: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</a:t>
            </a:r>
            <a:r>
              <a:rPr lang="el-GR" dirty="0" err="1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ημισταθερό</a:t>
            </a:r>
            <a:r>
              <a:rPr lang="el-GR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κόστος (</a:t>
            </a:r>
            <a:r>
              <a:rPr lang="en-US" dirty="0" err="1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Semivariable</a:t>
            </a:r>
            <a:r>
              <a:rPr lang="en-US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Semifixed Cost</a:t>
            </a:r>
            <a:r>
              <a:rPr lang="el-GR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l-GR" dirty="0">
                <a:solidFill>
                  <a:srgbClr val="385723"/>
                </a:solidFill>
              </a:rPr>
              <a:t>είναι το κόστος που </a:t>
            </a:r>
            <a:r>
              <a:rPr lang="el-GR" dirty="0" smtClean="0">
                <a:solidFill>
                  <a:srgbClr val="385723"/>
                </a:solidFill>
              </a:rPr>
              <a:t>είναι σταθερό για ένα ύψος παραγωγής και στη συνέχεια αυξάνεται καθώς αυξάνεται η παραγωγή.</a:t>
            </a:r>
            <a:endParaRPr lang="el-GR" dirty="0">
              <a:solidFill>
                <a:srgbClr val="3857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Ομάδα 46"/>
          <p:cNvGrpSpPr/>
          <p:nvPr/>
        </p:nvGrpSpPr>
        <p:grpSpPr>
          <a:xfrm>
            <a:off x="471054" y="1062181"/>
            <a:ext cx="7496379" cy="5331982"/>
            <a:chOff x="1588654" y="757384"/>
            <a:chExt cx="7496379" cy="5331982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1588654" y="757384"/>
              <a:ext cx="7400997" cy="5331982"/>
              <a:chOff x="3143813" y="2413109"/>
              <a:chExt cx="3838196" cy="3044344"/>
            </a:xfrm>
          </p:grpSpPr>
          <p:sp>
            <p:nvSpPr>
              <p:cNvPr id="13" name="Rectangle 3"/>
              <p:cNvSpPr txBox="1">
                <a:spLocks/>
              </p:cNvSpPr>
              <p:nvPr/>
            </p:nvSpPr>
            <p:spPr bwMode="auto">
              <a:xfrm>
                <a:off x="3143813" y="2413109"/>
                <a:ext cx="442796" cy="207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2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 algn="r">
                  <a:spcBef>
                    <a:spcPts val="0"/>
                  </a:spcBef>
                  <a:buNone/>
                </a:pPr>
                <a:r>
                  <a:rPr lang="el-GR" sz="16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Κόστος</a:t>
                </a:r>
              </a:p>
            </p:txBody>
          </p:sp>
          <p:grpSp>
            <p:nvGrpSpPr>
              <p:cNvPr id="14" name="Ομάδα 13"/>
              <p:cNvGrpSpPr/>
              <p:nvPr/>
            </p:nvGrpSpPr>
            <p:grpSpPr>
              <a:xfrm>
                <a:off x="3655034" y="2494369"/>
                <a:ext cx="3326975" cy="2963084"/>
                <a:chOff x="3655034" y="2494369"/>
                <a:chExt cx="3326975" cy="2963084"/>
              </a:xfrm>
            </p:grpSpPr>
            <p:sp>
              <p:nvSpPr>
                <p:cNvPr id="16" name="Rectangle 3"/>
                <p:cNvSpPr txBox="1">
                  <a:spLocks/>
                </p:cNvSpPr>
                <p:nvPr/>
              </p:nvSpPr>
              <p:spPr bwMode="auto">
                <a:xfrm>
                  <a:off x="6717192" y="5185790"/>
                  <a:ext cx="264817" cy="2716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342900" indent="-3429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20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  <a:lvl2pPr marL="742950" indent="-28575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2pPr>
                  <a:lvl3pPr marL="11430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6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3pPr>
                  <a:lvl4pPr marL="16002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4pPr>
                  <a:lvl5pPr marL="20574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5pPr>
                  <a:lvl6pPr marL="25146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6pPr>
                  <a:lvl7pPr marL="29718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7pPr>
                  <a:lvl8pPr marL="34290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8pPr>
                  <a:lvl9pPr marL="38862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800" dirty="0" smtClean="0">
                      <a:solidFill>
                        <a:srgbClr val="38572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endParaRPr lang="el-GR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Rectangle 3"/>
                <p:cNvSpPr txBox="1">
                  <a:spLocks/>
                </p:cNvSpPr>
                <p:nvPr/>
              </p:nvSpPr>
              <p:spPr bwMode="auto">
                <a:xfrm>
                  <a:off x="6483363" y="4206259"/>
                  <a:ext cx="337825" cy="2883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342900" indent="-3429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20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  <a:lvl2pPr marL="742950" indent="-28575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2pPr>
                  <a:lvl3pPr marL="11430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6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3pPr>
                  <a:lvl4pPr marL="16002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4pPr>
                  <a:lvl5pPr marL="20574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5pPr>
                  <a:lvl6pPr marL="25146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6pPr>
                  <a:lvl7pPr marL="29718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7pPr>
                  <a:lvl8pPr marL="34290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8pPr>
                  <a:lvl9pPr marL="38862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800" dirty="0" smtClean="0">
                      <a:solidFill>
                        <a:srgbClr val="38572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FC</a:t>
                  </a:r>
                  <a:endParaRPr lang="el-GR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5" name="Group 12"/>
                <p:cNvGrpSpPr>
                  <a:grpSpLocks/>
                </p:cNvGrpSpPr>
                <p:nvPr/>
              </p:nvGrpSpPr>
              <p:grpSpPr bwMode="auto">
                <a:xfrm>
                  <a:off x="3655034" y="2494369"/>
                  <a:ext cx="3309125" cy="2709352"/>
                  <a:chOff x="2720" y="1427"/>
                  <a:chExt cx="3337" cy="3229"/>
                </a:xfrm>
              </p:grpSpPr>
              <p:grpSp>
                <p:nvGrpSpPr>
                  <p:cNvPr id="26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2732" y="3653"/>
                    <a:ext cx="3325" cy="992"/>
                    <a:chOff x="2732" y="3653"/>
                    <a:chExt cx="3325" cy="992"/>
                  </a:xfrm>
                </p:grpSpPr>
                <p:cxnSp>
                  <p:nvCxnSpPr>
                    <p:cNvPr id="28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>
                      <a:off x="4144" y="2241"/>
                      <a:ext cx="30" cy="2853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30" name="AutoShape 1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738" y="4645"/>
                      <a:ext cx="3319" cy="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  <p:cxnSp>
                <p:nvCxnSpPr>
                  <p:cNvPr id="27" name="AutoShape 1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720" y="1427"/>
                    <a:ext cx="20" cy="3229"/>
                  </a:xfrm>
                  <a:prstGeom prst="straightConnector1">
                    <a:avLst/>
                  </a:prstGeom>
                  <a:noFill/>
                  <a:ln w="317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sp>
            <p:nvSpPr>
              <p:cNvPr id="15" name="Rectangle 3"/>
              <p:cNvSpPr txBox="1">
                <a:spLocks/>
              </p:cNvSpPr>
              <p:nvPr/>
            </p:nvSpPr>
            <p:spPr bwMode="auto">
              <a:xfrm>
                <a:off x="3456799" y="5149991"/>
                <a:ext cx="259619" cy="147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2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l-GR" sz="12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31" name="AutoShape 14"/>
            <p:cNvCxnSpPr>
              <a:cxnSpLocks noChangeShapeType="1"/>
            </p:cNvCxnSpPr>
            <p:nvPr/>
          </p:nvCxnSpPr>
          <p:spPr bwMode="auto">
            <a:xfrm flipV="1">
              <a:off x="2620207" y="2749261"/>
              <a:ext cx="6369444" cy="2864304"/>
            </a:xfrm>
            <a:prstGeom prst="straightConnector1">
              <a:avLst/>
            </a:prstGeom>
            <a:noFill/>
            <a:ln w="31750">
              <a:solidFill>
                <a:srgbClr val="B13FA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14"/>
            <p:cNvCxnSpPr>
              <a:cxnSpLocks noChangeShapeType="1"/>
            </p:cNvCxnSpPr>
            <p:nvPr/>
          </p:nvCxnSpPr>
          <p:spPr bwMode="auto">
            <a:xfrm flipV="1">
              <a:off x="2599296" y="1505530"/>
              <a:ext cx="5784340" cy="2709115"/>
            </a:xfrm>
            <a:prstGeom prst="straightConnector1">
              <a:avLst/>
            </a:prstGeom>
            <a:noFill/>
            <a:ln w="3175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3" name="Rectangle 3"/>
            <p:cNvSpPr txBox="1">
              <a:spLocks/>
            </p:cNvSpPr>
            <p:nvPr/>
          </p:nvSpPr>
          <p:spPr bwMode="auto">
            <a:xfrm>
              <a:off x="8479018" y="3019611"/>
              <a:ext cx="606015" cy="402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2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6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8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3"/>
            <p:cNvSpPr txBox="1">
              <a:spLocks/>
            </p:cNvSpPr>
            <p:nvPr/>
          </p:nvSpPr>
          <p:spPr bwMode="auto">
            <a:xfrm>
              <a:off x="8163792" y="1510606"/>
              <a:ext cx="606015" cy="402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2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6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TC</a:t>
              </a:r>
              <a:endParaRPr lang="el-GR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Θέση περιεχομένου 2"/>
          <p:cNvSpPr>
            <a:spLocks noGrp="1"/>
          </p:cNvSpPr>
          <p:nvPr>
            <p:ph idx="1"/>
          </p:nvPr>
        </p:nvSpPr>
        <p:spPr>
          <a:xfrm>
            <a:off x="8819705" y="4609158"/>
            <a:ext cx="2753458" cy="122783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Συνολικό Κόστος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Μεταβλητό Κόστος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Σταθερό Κόστος</a:t>
            </a:r>
            <a:endParaRPr lang="el-GR" sz="18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3618" y="134216"/>
            <a:ext cx="10515600" cy="70629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Νεκρού Σημείου</a:t>
            </a:r>
            <a:endParaRPr lang="el-GR" sz="3600" dirty="0">
              <a:solidFill>
                <a:srgbClr val="3857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350982" y="840509"/>
                <a:ext cx="11552843" cy="5846619"/>
              </a:xfrm>
            </p:spPr>
            <p:txBody>
              <a:bodyPr/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 – TC =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Κέρδος (+) ή Ζημία (-)  	(1)</a:t>
                </a:r>
                <a:endParaRPr lang="en-US" sz="2400" dirty="0" smtClean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 = P </a:t>
                </a:r>
                <a:r>
                  <a:rPr lang="en-US" baseline="-100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(2)</a:t>
                </a:r>
                <a:endParaRPr lang="en-US" sz="2400" dirty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TC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 + VC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(</a:t>
                </a:r>
                <a:r>
                  <a:rPr lang="el-GR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AVC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38572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38572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Q</m:t>
                        </m:r>
                      </m:den>
                    </m:f>
                  </m:oMath>
                </a14:m>
                <a:endParaRPr lang="el-GR" sz="2400" dirty="0" smtClean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Όταν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= 0</a:t>
                </a:r>
              </a:p>
              <a:p>
                <a:pPr marL="457200" indent="-457200">
                  <a:lnSpc>
                    <a:spcPct val="150000"/>
                  </a:lnSpc>
                  <a:buAutoNum type="arabicParenBoth"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^ (2) ^ (3) =&gt;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TC =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=&gt;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– [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 +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VC] = 0 =&gt;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– [FC + AVC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] = 0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buFont typeface="Symbol" panose="05050102010706020507" pitchFamily="18" charset="2"/>
                  <a:buChar char="Þ"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[P – AVC] – FC = 0 =&gt;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[P – AVC]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</a:t>
                </a:r>
                <a:endParaRPr lang="el-GR" sz="2400" dirty="0" smtClean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Bef>
                    <a:spcPts val="0"/>
                  </a:spcBef>
                  <a:buFont typeface="Symbol" panose="05050102010706020507" pitchFamily="18" charset="2"/>
                  <a:buChar char="Þ"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AVC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–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AVC =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Μεικτό Κέρδος ανά μονάδα προϊόντος</a:t>
                </a:r>
                <a:endParaRPr lang="el-GR" sz="2400" dirty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982" y="840509"/>
                <a:ext cx="11552843" cy="5846619"/>
              </a:xfrm>
              <a:blipFill>
                <a:blip r:embed="rId2"/>
                <a:stretch>
                  <a:fillRect l="-844" t="-834" r="-369" b="-2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3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Θέση περιεχομένου 2"/>
          <p:cNvSpPr>
            <a:spLocks noGrp="1"/>
          </p:cNvSpPr>
          <p:nvPr>
            <p:ph idx="1"/>
          </p:nvPr>
        </p:nvSpPr>
        <p:spPr>
          <a:xfrm>
            <a:off x="8626213" y="3954481"/>
            <a:ext cx="3454347" cy="256180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Συνολικό Κόστος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Μεταβλητό Κόστος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Σταθερό Κόστος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Συνολικά Έσοδα = 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baseline="-100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800" baseline="-100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ΝΣ</a:t>
            </a:r>
            <a:r>
              <a:rPr lang="el-GR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Παραγωγή Νεκρού Σημείου</a:t>
            </a:r>
            <a:endParaRPr lang="en-US" sz="1800" dirty="0" smtClean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buNone/>
            </a:pPr>
            <a:r>
              <a:rPr lang="en-US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el-GR" sz="1800" baseline="-100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ΝΣ</a:t>
            </a:r>
            <a:r>
              <a:rPr lang="el-GR" sz="18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Μεταβλητό Κόστος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1800" dirty="0" smtClean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Νεκρού </a:t>
            </a:r>
            <a:r>
              <a:rPr lang="el-GR" sz="1800" dirty="0">
                <a:solidFill>
                  <a:srgbClr val="3857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Σημείου</a:t>
            </a:r>
          </a:p>
          <a:p>
            <a:pPr marL="0" indent="0">
              <a:buNone/>
            </a:pPr>
            <a:endParaRPr lang="el-GR" sz="1800" dirty="0">
              <a:solidFill>
                <a:srgbClr val="385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8" name="Ομάδα 77"/>
          <p:cNvGrpSpPr/>
          <p:nvPr/>
        </p:nvGrpSpPr>
        <p:grpSpPr>
          <a:xfrm>
            <a:off x="-238020" y="1063018"/>
            <a:ext cx="8307055" cy="5331982"/>
            <a:chOff x="66779" y="803562"/>
            <a:chExt cx="8307055" cy="5331982"/>
          </a:xfrm>
        </p:grpSpPr>
        <p:grpSp>
          <p:nvGrpSpPr>
            <p:cNvPr id="75" name="Ομάδα 74"/>
            <p:cNvGrpSpPr/>
            <p:nvPr/>
          </p:nvGrpSpPr>
          <p:grpSpPr>
            <a:xfrm>
              <a:off x="66779" y="803562"/>
              <a:ext cx="8307055" cy="5331982"/>
              <a:chOff x="66779" y="803562"/>
              <a:chExt cx="8307055" cy="5331982"/>
            </a:xfrm>
          </p:grpSpPr>
          <p:grpSp>
            <p:nvGrpSpPr>
              <p:cNvPr id="69" name="Ομάδα 68"/>
              <p:cNvGrpSpPr/>
              <p:nvPr/>
            </p:nvGrpSpPr>
            <p:grpSpPr>
              <a:xfrm>
                <a:off x="66779" y="803562"/>
                <a:ext cx="8307055" cy="5331982"/>
                <a:chOff x="1516888" y="1052945"/>
                <a:chExt cx="8307055" cy="5331982"/>
              </a:xfrm>
            </p:grpSpPr>
            <p:sp>
              <p:nvSpPr>
                <p:cNvPr id="39" name="Rectangle 3"/>
                <p:cNvSpPr txBox="1">
                  <a:spLocks/>
                </p:cNvSpPr>
                <p:nvPr/>
              </p:nvSpPr>
              <p:spPr bwMode="auto">
                <a:xfrm>
                  <a:off x="7695646" y="1305730"/>
                  <a:ext cx="606015" cy="4025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342900" indent="-3429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20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  <a:lvl2pPr marL="742950" indent="-28575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2pPr>
                  <a:lvl3pPr marL="11430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6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3pPr>
                  <a:lvl4pPr marL="16002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4pPr>
                  <a:lvl5pPr marL="2057400" indent="-228600" algn="l" defTabSz="457200" rtl="0" fontAlgn="base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80000"/>
                    <a:buFont typeface="Wingdings 3" pitchFamily="18" charset="2"/>
                    <a:buChar char=""/>
                    <a:defRPr sz="1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5pPr>
                  <a:lvl6pPr marL="25146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6pPr>
                  <a:lvl7pPr marL="29718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7pPr>
                  <a:lvl8pPr marL="34290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8pPr>
                  <a:lvl9pPr marL="3886200" indent="-228600" algn="l" defTabSz="457200" rtl="0" eaLnBrk="1" latinLnBrk="0" hangingPunct="1">
                    <a:spcBef>
                      <a:spcPts val="1000"/>
                    </a:spcBef>
                    <a:spcAft>
                      <a:spcPts val="0"/>
                    </a:spcAft>
                    <a:buClr>
                      <a:schemeClr val="accent1"/>
                    </a:buClr>
                    <a:buSzPct val="80000"/>
                    <a:buFont typeface="Wingdings 3" charset="2"/>
                    <a:buChar char=""/>
                    <a:defRPr sz="1400" b="0" i="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1800" dirty="0" smtClean="0">
                      <a:solidFill>
                        <a:srgbClr val="38572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</a:t>
                  </a:r>
                  <a:endParaRPr lang="el-GR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8" name="Ομάδα 67"/>
                <p:cNvGrpSpPr/>
                <p:nvPr/>
              </p:nvGrpSpPr>
              <p:grpSpPr>
                <a:xfrm>
                  <a:off x="1516888" y="1052945"/>
                  <a:ext cx="8307055" cy="5331982"/>
                  <a:chOff x="1516888" y="1052945"/>
                  <a:chExt cx="8307055" cy="5331982"/>
                </a:xfrm>
              </p:grpSpPr>
              <p:sp>
                <p:nvSpPr>
                  <p:cNvPr id="52" name="Επεξήγηση με γραμμή 1 (χωρίς περίγραμμα) 51"/>
                  <p:cNvSpPr/>
                  <p:nvPr/>
                </p:nvSpPr>
                <p:spPr>
                  <a:xfrm rot="10800000" flipH="1" flipV="1">
                    <a:off x="4211781" y="2102053"/>
                    <a:ext cx="1154693" cy="1053595"/>
                  </a:xfrm>
                  <a:prstGeom prst="callout1">
                    <a:avLst>
                      <a:gd name="adj1" fmla="val 51963"/>
                      <a:gd name="adj2" fmla="val 77552"/>
                      <a:gd name="adj3" fmla="val 115552"/>
                      <a:gd name="adj4" fmla="val 127254"/>
                    </a:avLst>
                  </a:prstGeom>
                  <a:noFill/>
                  <a:ln>
                    <a:headEnd type="none"/>
                    <a:tailEnd type="triangl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l-GR" sz="1600" dirty="0" smtClean="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Νεκρό Σημείο</a:t>
                    </a:r>
                    <a:endParaRPr lang="el-GR" sz="1600" dirty="0">
                      <a:solidFill>
                        <a:srgbClr val="385723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67" name="Ομάδα 66"/>
                  <p:cNvGrpSpPr/>
                  <p:nvPr/>
                </p:nvGrpSpPr>
                <p:grpSpPr>
                  <a:xfrm>
                    <a:off x="1516888" y="1052945"/>
                    <a:ext cx="8307055" cy="5331982"/>
                    <a:chOff x="1516888" y="1052945"/>
                    <a:chExt cx="8307055" cy="5331982"/>
                  </a:xfrm>
                </p:grpSpPr>
                <p:cxnSp>
                  <p:nvCxnSpPr>
                    <p:cNvPr id="20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3359174" y="1310640"/>
                      <a:ext cx="4310356" cy="4598488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chemeClr val="accent5">
                          <a:lumMod val="75000"/>
                        </a:schemeClr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41" name="Ευθεία γραμμή σύνδεσης 40"/>
                    <p:cNvCxnSpPr/>
                    <p:nvPr/>
                  </p:nvCxnSpPr>
                  <p:spPr>
                    <a:xfrm rot="10800000">
                      <a:off x="5709504" y="3400696"/>
                      <a:ext cx="15881" cy="25200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Ευθεία γραμμή σύνδεσης 42"/>
                    <p:cNvCxnSpPr/>
                    <p:nvPr/>
                  </p:nvCxnSpPr>
                  <p:spPr>
                    <a:xfrm rot="5400000">
                      <a:off x="4506263" y="2220329"/>
                      <a:ext cx="15881" cy="23760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6" name="Ομάδα 65"/>
                    <p:cNvGrpSpPr/>
                    <p:nvPr/>
                  </p:nvGrpSpPr>
                  <p:grpSpPr>
                    <a:xfrm>
                      <a:off x="1516888" y="1052945"/>
                      <a:ext cx="8307055" cy="5331982"/>
                      <a:chOff x="1516888" y="1052945"/>
                      <a:chExt cx="8307055" cy="5331982"/>
                    </a:xfrm>
                  </p:grpSpPr>
                  <p:sp>
                    <p:nvSpPr>
                      <p:cNvPr id="49" name="Ελεύθερη σχεδίαση 48"/>
                      <p:cNvSpPr/>
                      <p:nvPr/>
                    </p:nvSpPr>
                    <p:spPr>
                      <a:xfrm>
                        <a:off x="3344333" y="3403600"/>
                        <a:ext cx="2366434" cy="2510367"/>
                      </a:xfrm>
                      <a:custGeom>
                        <a:avLst/>
                        <a:gdLst>
                          <a:gd name="connsiteX0" fmla="*/ 0 w 2366434"/>
                          <a:gd name="connsiteY0" fmla="*/ 1100667 h 2510367"/>
                          <a:gd name="connsiteX1" fmla="*/ 2366434 w 2366434"/>
                          <a:gd name="connsiteY1" fmla="*/ 0 h 2510367"/>
                          <a:gd name="connsiteX2" fmla="*/ 12700 w 2366434"/>
                          <a:gd name="connsiteY2" fmla="*/ 2510367 h 2510367"/>
                          <a:gd name="connsiteX3" fmla="*/ 0 w 2366434"/>
                          <a:gd name="connsiteY3" fmla="*/ 1100667 h 25103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2366434" h="2510367">
                            <a:moveTo>
                              <a:pt x="0" y="1100667"/>
                            </a:moveTo>
                            <a:lnTo>
                              <a:pt x="2366434" y="0"/>
                            </a:lnTo>
                            <a:lnTo>
                              <a:pt x="12700" y="2510367"/>
                            </a:lnTo>
                            <a:lnTo>
                              <a:pt x="0" y="1100667"/>
                            </a:lnTo>
                            <a:close/>
                          </a:path>
                        </a:pathLst>
                      </a:custGeom>
                      <a:solidFill>
                        <a:schemeClr val="accent4">
                          <a:lumMod val="75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grpSp>
                    <p:nvGrpSpPr>
                      <p:cNvPr id="22" name="Ομάδα 21"/>
                      <p:cNvGrpSpPr/>
                      <p:nvPr/>
                    </p:nvGrpSpPr>
                    <p:grpSpPr>
                      <a:xfrm>
                        <a:off x="2327564" y="1052945"/>
                        <a:ext cx="7496379" cy="5331982"/>
                        <a:chOff x="1588654" y="757384"/>
                        <a:chExt cx="7496379" cy="5331982"/>
                      </a:xfrm>
                    </p:grpSpPr>
                    <p:grpSp>
                      <p:nvGrpSpPr>
                        <p:cNvPr id="23" name="Ομάδα 22"/>
                        <p:cNvGrpSpPr/>
                        <p:nvPr/>
                      </p:nvGrpSpPr>
                      <p:grpSpPr>
                        <a:xfrm>
                          <a:off x="1588654" y="757384"/>
                          <a:ext cx="7400997" cy="5331982"/>
                          <a:chOff x="3143813" y="2413109"/>
                          <a:chExt cx="3838196" cy="3044344"/>
                        </a:xfrm>
                      </p:grpSpPr>
                      <p:sp>
                        <p:nvSpPr>
                          <p:cNvPr id="28" name="Rectangle 3"/>
                          <p:cNvSpPr txBox="1">
                            <a:spLocks/>
                          </p:cNvSpPr>
                          <p:nvPr/>
                        </p:nvSpPr>
                        <p:spPr bwMode="auto">
                          <a:xfrm>
                            <a:off x="3143813" y="2413109"/>
                            <a:ext cx="442796" cy="59899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>
                            <a:lvl1pPr marL="342900" indent="-3429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20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1pPr>
                            <a:lvl2pPr marL="742950" indent="-28575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2pPr>
                            <a:lvl3pPr marL="11430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6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3pPr>
                            <a:lvl4pPr marL="16002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4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4pPr>
                            <a:lvl5pPr marL="20574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4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5pPr>
                            <a:lvl6pPr marL="25146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6pPr>
                            <a:lvl7pPr marL="29718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7pPr>
                            <a:lvl8pPr marL="34290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8pPr>
                            <a:lvl9pPr marL="38862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9pPr>
                          </a:lstStyle>
                          <a:p>
                            <a:pPr marL="0" indent="0" algn="r">
                              <a:spcBef>
                                <a:spcPts val="0"/>
                              </a:spcBef>
                              <a:buNone/>
                            </a:pPr>
                            <a:r>
                              <a:rPr lang="el-GR" sz="16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Έσοδα</a:t>
                            </a:r>
                          </a:p>
                          <a:p>
                            <a:pPr marL="0" indent="0" algn="r">
                              <a:spcBef>
                                <a:spcPts val="0"/>
                              </a:spcBef>
                              <a:buNone/>
                            </a:pPr>
                            <a:r>
                              <a:rPr lang="el-GR" sz="16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και</a:t>
                            </a:r>
                          </a:p>
                          <a:p>
                            <a:pPr marL="0" indent="0" algn="r">
                              <a:spcBef>
                                <a:spcPts val="0"/>
                              </a:spcBef>
                              <a:buNone/>
                            </a:pPr>
                            <a:r>
                              <a:rPr lang="el-GR" sz="16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Κόστος</a:t>
                            </a:r>
                          </a:p>
                        </p:txBody>
                      </p:sp>
                      <p:grpSp>
                        <p:nvGrpSpPr>
                          <p:cNvPr id="29" name="Ομάδα 28"/>
                          <p:cNvGrpSpPr/>
                          <p:nvPr/>
                        </p:nvGrpSpPr>
                        <p:grpSpPr>
                          <a:xfrm>
                            <a:off x="3655034" y="2494369"/>
                            <a:ext cx="3326975" cy="2963084"/>
                            <a:chOff x="3655034" y="2494369"/>
                            <a:chExt cx="3326975" cy="2963084"/>
                          </a:xfrm>
                        </p:grpSpPr>
                        <p:sp>
                          <p:nvSpPr>
                            <p:cNvPr id="31" name="Rectangle 3"/>
                            <p:cNvSpPr txBox="1"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717192" y="5185790"/>
                              <a:ext cx="264817" cy="271663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>
                              <a:lvl1pPr marL="342900" indent="-3429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20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1pPr>
                              <a:lvl2pPr marL="742950" indent="-28575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2pPr>
                              <a:lvl3pPr marL="11430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6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3pPr>
                              <a:lvl4pPr marL="16002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4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4pPr>
                              <a:lvl5pPr marL="20574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4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5pPr>
                              <a:lvl6pPr marL="25146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6pPr>
                              <a:lvl7pPr marL="29718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7pPr>
                              <a:lvl8pPr marL="34290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8pPr>
                              <a:lvl9pPr marL="38862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9pPr>
                            </a:lstStyle>
                            <a:p>
                              <a:pPr marL="0" indent="0" algn="ctr">
                                <a:buNone/>
                              </a:pPr>
                              <a:r>
                                <a:rPr lang="en-US" sz="1800" dirty="0" smtClean="0">
                                  <a:solidFill>
                                    <a:srgbClr val="385723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Q</a:t>
                              </a:r>
                              <a:endParaRPr lang="el-GR" sz="18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32" name="Rectangle 3"/>
                            <p:cNvSpPr txBox="1"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6507465" y="4217555"/>
                              <a:ext cx="337825" cy="288320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>
                              <a:lvl1pPr marL="342900" indent="-3429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20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1pPr>
                              <a:lvl2pPr marL="742950" indent="-28575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2pPr>
                              <a:lvl3pPr marL="11430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6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3pPr>
                              <a:lvl4pPr marL="16002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4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4pPr>
                              <a:lvl5pPr marL="2057400" indent="-228600" algn="l" defTabSz="457200" rtl="0" fontAlgn="base">
                                <a:spcBef>
                                  <a:spcPts val="1000"/>
                                </a:spcBef>
                                <a:spcAft>
                                  <a:spcPct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pitchFamily="18" charset="2"/>
                                <a:buChar char=""/>
                                <a:defRPr sz="140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5pPr>
                              <a:lvl6pPr marL="25146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6pPr>
                              <a:lvl7pPr marL="29718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7pPr>
                              <a:lvl8pPr marL="34290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8pPr>
                              <a:lvl9pPr marL="3886200" indent="-228600" algn="l" defTabSz="457200" rtl="0" eaLnBrk="1" latinLnBrk="0" hangingPunct="1">
                                <a:spcBef>
                                  <a:spcPts val="1000"/>
                                </a:spcBef>
                                <a:spcAft>
                                  <a:spcPts val="0"/>
                                </a:spcAft>
                                <a:buClr>
                                  <a:schemeClr val="accent1"/>
                                </a:buClr>
                                <a:buSzPct val="80000"/>
                                <a:buFont typeface="Wingdings 3" charset="2"/>
                                <a:buChar char=""/>
                                <a:defRPr sz="1400" b="0" i="0" kern="1200">
                                  <a:solidFill>
                                    <a:schemeClr val="tx1"/>
                                  </a:solidFill>
                                  <a:latin typeface="+mj-lt"/>
                                  <a:ea typeface="+mj-ea"/>
                                  <a:cs typeface="+mj-cs"/>
                                </a:defRPr>
                              </a:lvl9pPr>
                            </a:lstStyle>
                            <a:p>
                              <a:pPr marL="0" indent="0" algn="ctr">
                                <a:buNone/>
                              </a:pPr>
                              <a:r>
                                <a:rPr lang="en-US" sz="1800" dirty="0" smtClean="0">
                                  <a:solidFill>
                                    <a:srgbClr val="385723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FC</a:t>
                              </a:r>
                              <a:endParaRPr lang="el-GR" sz="18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33" name="Group 1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655034" y="2494369"/>
                              <a:ext cx="3309125" cy="2709352"/>
                              <a:chOff x="2720" y="1427"/>
                              <a:chExt cx="3337" cy="3229"/>
                            </a:xfrm>
                          </p:grpSpPr>
                          <p:grpSp>
                            <p:nvGrpSpPr>
                              <p:cNvPr id="34" name="Group 13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738" y="3653"/>
                                <a:ext cx="3319" cy="992"/>
                                <a:chOff x="2738" y="3653"/>
                                <a:chExt cx="3319" cy="992"/>
                              </a:xfrm>
                            </p:grpSpPr>
                            <p:cxnSp>
                              <p:nvCxnSpPr>
                                <p:cNvPr id="36" name="AutoShape 14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 rot="16200000">
                                  <a:off x="4165" y="2241"/>
                                  <a:ext cx="30" cy="2853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B0F0"/>
                                  </a:solidFill>
                                  <a:round/>
                                  <a:headEnd/>
                                  <a:tailEnd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cxnSp>
                            <p:cxnSp>
                              <p:nvCxnSpPr>
                                <p:cNvPr id="37" name="AutoShape 16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2738" y="4645"/>
                                  <a:ext cx="3319" cy="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 type="triangle" w="med" len="med"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noFill/>
                                    </a14:hiddenFill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cxnSp>
                          </p:grpSp>
                          <p:cxnSp>
                            <p:nvCxnSpPr>
                              <p:cNvPr id="35" name="AutoShape 17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 flipV="1">
                                <a:off x="2720" y="1427"/>
                                <a:ext cx="20" cy="3229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3175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cxnSp>
                        </p:grpSp>
                      </p:grpSp>
                      <p:sp>
                        <p:nvSpPr>
                          <p:cNvPr id="30" name="Rectangle 3"/>
                          <p:cNvSpPr txBox="1">
                            <a:spLocks/>
                          </p:cNvSpPr>
                          <p:nvPr/>
                        </p:nvSpPr>
                        <p:spPr bwMode="auto">
                          <a:xfrm>
                            <a:off x="3456799" y="5149991"/>
                            <a:ext cx="259619" cy="147769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>
                            <a:lvl1pPr marL="342900" indent="-3429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20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1pPr>
                            <a:lvl2pPr marL="742950" indent="-28575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2pPr>
                            <a:lvl3pPr marL="11430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6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3pPr>
                            <a:lvl4pPr marL="16002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4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4pPr>
                            <a:lvl5pPr marL="2057400" indent="-228600" algn="l" defTabSz="457200" rtl="0" fontAlgn="base">
                              <a:spcBef>
                                <a:spcPts val="1000"/>
                              </a:spcBef>
                              <a:spcAft>
                                <a:spcPct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pitchFamily="18" charset="2"/>
                              <a:buChar char=""/>
                              <a:defRPr sz="140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5pPr>
                            <a:lvl6pPr marL="25146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6pPr>
                            <a:lvl7pPr marL="29718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7pPr>
                            <a:lvl8pPr marL="34290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8pPr>
                            <a:lvl9pPr marL="3886200" indent="-228600" algn="l" defTabSz="457200" rtl="0" eaLnBrk="1" latinLnBrk="0" hangingPunct="1">
                              <a:spcBef>
                                <a:spcPts val="1000"/>
                              </a:spcBef>
                              <a:spcAft>
                                <a:spcPts val="0"/>
                              </a:spcAft>
                              <a:buClr>
                                <a:schemeClr val="accent1"/>
                              </a:buClr>
                              <a:buSzPct val="80000"/>
                              <a:buFont typeface="Wingdings 3" charset="2"/>
                              <a:buChar char=""/>
                              <a:defRPr sz="1400" b="0" i="0" kern="1200">
                                <a:solidFill>
                                  <a:schemeClr val="tx1"/>
                                </a:solidFill>
                                <a:latin typeface="+mj-lt"/>
                                <a:ea typeface="+mj-ea"/>
                                <a:cs typeface="+mj-cs"/>
                              </a:defRPr>
                            </a:lvl9pPr>
                          </a:lstStyle>
                          <a:p>
                            <a:pPr marL="0" indent="0" algn="ctr">
                              <a:buNone/>
                            </a:pPr>
                            <a:r>
                              <a:rPr lang="en-US" sz="12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</a:rPr>
                              <a:t>0</a:t>
                            </a:r>
                            <a:endParaRPr lang="el-GR" sz="1200" dirty="0" smtClean="0">
                              <a:solidFill>
                                <a:srgbClr val="385723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4" name="AutoShape 1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620207" y="2749261"/>
                          <a:ext cx="6369444" cy="2864304"/>
                        </a:xfrm>
                        <a:prstGeom prst="straightConnector1">
                          <a:avLst/>
                        </a:prstGeom>
                        <a:noFill/>
                        <a:ln w="31750">
                          <a:solidFill>
                            <a:srgbClr val="B13FA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cxnSp>
                      <p:nvCxnSpPr>
                        <p:cNvPr id="25" name="AutoShape 1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99296" y="1505530"/>
                          <a:ext cx="5784340" cy="2709115"/>
                        </a:xfrm>
                        <a:prstGeom prst="straightConnector1">
                          <a:avLst/>
                        </a:prstGeom>
                        <a:noFill/>
                        <a:ln w="31750">
                          <a:solidFill>
                            <a:schemeClr val="accent6">
                              <a:lumMod val="75000"/>
                            </a:schemeClr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cxnSp>
                    <p:sp>
                      <p:nvSpPr>
                        <p:cNvPr id="26" name="Rectangle 3"/>
                        <p:cNvSpPr txBox="1">
                          <a:spLocks/>
                        </p:cNvSpPr>
                        <p:nvPr/>
                      </p:nvSpPr>
                      <p:spPr bwMode="auto">
                        <a:xfrm>
                          <a:off x="8479018" y="3019611"/>
                          <a:ext cx="606015" cy="40256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>
                          <a:lvl1pPr marL="342900" indent="-3429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20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1pPr>
                          <a:lvl2pPr marL="742950" indent="-28575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2pPr>
                          <a:lvl3pPr marL="11430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6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3pPr>
                          <a:lvl4pPr marL="16002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4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4pPr>
                          <a:lvl5pPr marL="20574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4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5pPr>
                          <a:lvl6pPr marL="25146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6pPr>
                          <a:lvl7pPr marL="29718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7pPr>
                          <a:lvl8pPr marL="34290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8pPr>
                          <a:lvl9pPr marL="38862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9pPr>
                        </a:lstStyle>
                        <a:p>
                          <a:pPr marL="0" indent="0" algn="ctr">
                            <a:buNone/>
                          </a:pPr>
                          <a:r>
                            <a:rPr lang="en-US" sz="1800" dirty="0">
                              <a:solidFill>
                                <a:srgbClr val="385723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en-US" sz="1800" dirty="0" smtClean="0">
                              <a:solidFill>
                                <a:srgbClr val="385723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el-GR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7" name="Rectangle 3"/>
                        <p:cNvSpPr txBox="1">
                          <a:spLocks/>
                        </p:cNvSpPr>
                        <p:nvPr/>
                      </p:nvSpPr>
                      <p:spPr bwMode="auto">
                        <a:xfrm>
                          <a:off x="8163792" y="1510606"/>
                          <a:ext cx="606015" cy="40256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>
                          <a:lvl1pPr marL="342900" indent="-3429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20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1pPr>
                          <a:lvl2pPr marL="742950" indent="-28575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2pPr>
                          <a:lvl3pPr marL="11430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6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3pPr>
                          <a:lvl4pPr marL="16002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4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4pPr>
                          <a:lvl5pPr marL="2057400" indent="-228600" algn="l" defTabSz="457200" rtl="0" fontAlgn="base">
                            <a:spcBef>
                              <a:spcPts val="1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pitchFamily="18" charset="2"/>
                            <a:buChar char=""/>
                            <a:defRPr sz="140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5pPr>
                          <a:lvl6pPr marL="25146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6pPr>
                          <a:lvl7pPr marL="29718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7pPr>
                          <a:lvl8pPr marL="34290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8pPr>
                          <a:lvl9pPr marL="3886200" indent="-228600" algn="l" defTabSz="457200" rtl="0" eaLnBrk="1" latinLnBrk="0" hangingPunct="1">
                            <a:spcBef>
                              <a:spcPts val="1000"/>
                            </a:spcBef>
                            <a:spcAft>
                              <a:spcPts val="0"/>
                            </a:spcAft>
                            <a:buClr>
                              <a:schemeClr val="accent1"/>
                            </a:buClr>
                            <a:buSzPct val="80000"/>
                            <a:buFont typeface="Wingdings 3" charset="2"/>
                            <a:buChar char=""/>
                            <a:defRPr sz="1400" b="0" i="0" kern="120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defRPr>
                          </a:lvl9pPr>
                        </a:lstStyle>
                        <a:p>
                          <a:pPr marL="0" indent="0" algn="ctr">
                            <a:buNone/>
                          </a:pPr>
                          <a:r>
                            <a:rPr lang="en-US" sz="1800" dirty="0" smtClean="0">
                              <a:solidFill>
                                <a:srgbClr val="385723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TC</a:t>
                          </a:r>
                          <a:endParaRPr lang="el-GR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44" name="Rectangle 3"/>
                      <p:cNvSpPr txBox="1">
                        <a:spLocks/>
                      </p:cNvSpPr>
                      <p:nvPr/>
                    </p:nvSpPr>
                    <p:spPr bwMode="auto">
                      <a:xfrm>
                        <a:off x="5308465" y="5894886"/>
                        <a:ext cx="833840" cy="47580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>
                        <a:lvl1pPr marL="342900" indent="-3429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20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  <a:lvl2pPr marL="742950" indent="-28575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2pPr>
                        <a:lvl3pPr marL="11430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6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3pPr>
                        <a:lvl4pPr marL="16002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4pPr>
                        <a:lvl5pPr marL="20574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5pPr>
                        <a:lvl6pPr marL="25146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6pPr>
                        <a:lvl7pPr marL="29718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7pPr>
                        <a:lvl8pPr marL="34290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8pPr>
                        <a:lvl9pPr marL="38862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9pPr>
                      </a:lstStyle>
                      <a:p>
                        <a:pPr marL="0" indent="0" algn="ctr">
                          <a:buNone/>
                        </a:pPr>
                        <a:r>
                          <a:rPr lang="en-US" sz="180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Q</a:t>
                        </a:r>
                        <a:r>
                          <a:rPr lang="el-GR" sz="1800" baseline="-1000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ΝΣ</a:t>
                        </a:r>
                      </a:p>
                    </p:txBody>
                  </p:sp>
                  <p:sp>
                    <p:nvSpPr>
                      <p:cNvPr id="50" name="Επεξήγηση με γραμμή 1 (χωρίς περίγραμμα) 49"/>
                      <p:cNvSpPr/>
                      <p:nvPr/>
                    </p:nvSpPr>
                    <p:spPr>
                      <a:xfrm rot="10800000" flipH="1" flipV="1">
                        <a:off x="1516888" y="4698512"/>
                        <a:ext cx="1459856" cy="1053595"/>
                      </a:xfrm>
                      <a:prstGeom prst="callout1">
                        <a:avLst>
                          <a:gd name="adj1" fmla="val 42489"/>
                          <a:gd name="adj2" fmla="val 74517"/>
                          <a:gd name="adj3" fmla="val 17904"/>
                          <a:gd name="adj4" fmla="val 139248"/>
                        </a:avLst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l-GR" sz="16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Ζημιές</a:t>
                        </a:r>
                        <a:endParaRPr lang="el-GR" sz="1600" dirty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1" name="TextBox 50"/>
                      <p:cNvSpPr txBox="1"/>
                      <p:nvPr/>
                    </p:nvSpPr>
                    <p:spPr>
                      <a:xfrm>
                        <a:off x="6875956" y="2181498"/>
                        <a:ext cx="729635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l-GR" sz="16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Κέρδη</a:t>
                        </a:r>
                        <a:endParaRPr lang="el-GR" sz="1600" dirty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3" name="Rectangle 3"/>
                      <p:cNvSpPr txBox="1">
                        <a:spLocks/>
                      </p:cNvSpPr>
                      <p:nvPr/>
                    </p:nvSpPr>
                    <p:spPr bwMode="auto">
                      <a:xfrm>
                        <a:off x="2275415" y="3236991"/>
                        <a:ext cx="1083702" cy="40256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>
                        <a:lvl1pPr marL="342900" indent="-3429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20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  <a:lvl2pPr marL="742950" indent="-28575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2pPr>
                        <a:lvl3pPr marL="11430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6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3pPr>
                        <a:lvl4pPr marL="16002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4pPr>
                        <a:lvl5pPr marL="2057400" indent="-228600" algn="l" defTabSz="457200" rtl="0" fontAlgn="base">
                          <a:spcBef>
                            <a:spcPts val="1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pitchFamily="18" charset="2"/>
                          <a:buChar char=""/>
                          <a:defRPr sz="1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5pPr>
                        <a:lvl6pPr marL="25146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6pPr>
                        <a:lvl7pPr marL="29718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7pPr>
                        <a:lvl8pPr marL="34290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8pPr>
                        <a:lvl9pPr marL="3886200" indent="-228600" algn="l" defTabSz="457200" rtl="0" eaLnBrk="1" latinLnBrk="0" hangingPunct="1">
                          <a:spcBef>
                            <a:spcPts val="1000"/>
                          </a:spcBef>
                          <a:spcAft>
                            <a:spcPts val="0"/>
                          </a:spcAft>
                          <a:buClr>
                            <a:schemeClr val="accent1"/>
                          </a:buClr>
                          <a:buSzPct val="80000"/>
                          <a:buFont typeface="Wingdings 3" charset="2"/>
                          <a:buChar char=""/>
                          <a:defRPr sz="1400" b="0" i="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9pPr>
                      </a:lstStyle>
                      <a:p>
                        <a:pPr marL="0" indent="0" algn="r">
                          <a:buNone/>
                        </a:pPr>
                        <a:r>
                          <a:rPr lang="en-US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TR</a:t>
                        </a:r>
                        <a:r>
                          <a:rPr lang="el-GR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= </a:t>
                        </a:r>
                        <a:r>
                          <a:rPr lang="en-US" sz="18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TC</a:t>
                        </a:r>
                        <a:endParaRPr lang="el-GR" sz="1800" dirty="0" smtClean="0">
                          <a:solidFill>
                            <a:srgbClr val="38572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71" name="TextBox 70"/>
              <p:cNvSpPr txBox="1"/>
              <p:nvPr/>
            </p:nvSpPr>
            <p:spPr>
              <a:xfrm>
                <a:off x="4148687" y="3974090"/>
                <a:ext cx="423358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900" dirty="0" smtClean="0">
                    <a:solidFill>
                      <a:srgbClr val="385723"/>
                    </a:solidFill>
                    <a:latin typeface="Bahnschrift Light Condensed" panose="020B0502040204020203" pitchFamily="34" charset="0"/>
                  </a:rPr>
                  <a:t>}</a:t>
                </a:r>
                <a:endParaRPr lang="el-GR" sz="10900" dirty="0">
                  <a:solidFill>
                    <a:srgbClr val="385723"/>
                  </a:solidFill>
                  <a:latin typeface="Bahnschrift Light Condensed" panose="020B0502040204020203" pitchFamily="34" charset="0"/>
                </a:endParaRPr>
              </a:p>
            </p:txBody>
          </p:sp>
          <p:sp>
            <p:nvSpPr>
              <p:cNvPr id="72" name="Rectangle 3"/>
              <p:cNvSpPr txBox="1">
                <a:spLocks/>
              </p:cNvSpPr>
              <p:nvPr/>
            </p:nvSpPr>
            <p:spPr bwMode="auto">
              <a:xfrm>
                <a:off x="4454561" y="4781161"/>
                <a:ext cx="651411" cy="504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2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FC</a:t>
                </a:r>
                <a:endParaRPr lang="el-GR" sz="18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141081" y="2939335"/>
                <a:ext cx="4233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8400" dirty="0" smtClean="0">
                    <a:solidFill>
                      <a:srgbClr val="385723"/>
                    </a:solidFill>
                    <a:latin typeface="Bahnschrift Light Condensed" panose="020B0502040204020203" pitchFamily="34" charset="0"/>
                  </a:rPr>
                  <a:t>}</a:t>
                </a:r>
                <a:endParaRPr lang="el-GR" sz="8400" dirty="0">
                  <a:solidFill>
                    <a:srgbClr val="385723"/>
                  </a:solidFill>
                  <a:latin typeface="Bahnschrift Light Condensed" panose="020B0502040204020203" pitchFamily="34" charset="0"/>
                </a:endParaRPr>
              </a:p>
            </p:txBody>
          </p:sp>
          <p:sp>
            <p:nvSpPr>
              <p:cNvPr id="74" name="Rectangle 3"/>
              <p:cNvSpPr txBox="1">
                <a:spLocks/>
              </p:cNvSpPr>
              <p:nvPr/>
            </p:nvSpPr>
            <p:spPr bwMode="auto">
              <a:xfrm>
                <a:off x="4393589" y="3484046"/>
                <a:ext cx="826111" cy="504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2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6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fontAlgn="base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SzPct val="80000"/>
                  <a:buFont typeface="Wingdings 3" pitchFamily="18" charset="2"/>
                  <a:buChar char=""/>
                  <a:defRPr sz="1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8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VC</a:t>
                </a:r>
                <a:r>
                  <a:rPr lang="el-GR" sz="1800" baseline="-100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ΝΣ</a:t>
                </a:r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 rot="10800000">
              <a:off x="3964344" y="4530633"/>
              <a:ext cx="423358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200" dirty="0" smtClean="0">
                  <a:solidFill>
                    <a:srgbClr val="385723"/>
                  </a:solidFill>
                  <a:latin typeface="Bahnschrift Light Condensed" panose="020B0502040204020203" pitchFamily="34" charset="0"/>
                </a:rPr>
                <a:t>}</a:t>
              </a:r>
              <a:endParaRPr lang="el-GR" sz="8200" dirty="0">
                <a:solidFill>
                  <a:srgbClr val="385723"/>
                </a:solidFill>
                <a:latin typeface="Bahnschrift Light Condensed" panose="020B0502040204020203" pitchFamily="34" charset="0"/>
              </a:endParaRPr>
            </a:p>
          </p:txBody>
        </p:sp>
        <p:sp>
          <p:nvSpPr>
            <p:cNvPr id="77" name="Rectangle 3"/>
            <p:cNvSpPr txBox="1">
              <a:spLocks/>
            </p:cNvSpPr>
            <p:nvPr/>
          </p:nvSpPr>
          <p:spPr bwMode="auto">
            <a:xfrm>
              <a:off x="3261831" y="4976173"/>
              <a:ext cx="826111" cy="504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2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2pPr>
              <a:lvl3pPr marL="11430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6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3pPr>
              <a:lvl4pPr marL="16002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4pPr>
              <a:lvl5pPr marL="2057400" indent="-228600" algn="l" defTabSz="457200" rtl="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itchFamily="18" charset="2"/>
                <a:buChar char=""/>
                <a:defRPr sz="1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b="0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9pPr>
            </a:lstStyle>
            <a:p>
              <a:pPr marL="0" indent="0" algn="ctr">
                <a:buNone/>
              </a:pPr>
              <a:r>
                <a:rPr lang="en-US" sz="18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VC</a:t>
              </a:r>
              <a:r>
                <a:rPr lang="el-GR" sz="1800" baseline="-100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14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Τ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ο </a:t>
            </a:r>
            <a:r>
              <a:rPr 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μέλλον είναι 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αβέβαιο και γι’ αυτό στην αξιολόγηση </a:t>
            </a:r>
            <a:r>
              <a:rPr 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και 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τον προϋπολογισμό </a:t>
            </a:r>
            <a:r>
              <a:rPr 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μίας επένδυσης, 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η </a:t>
            </a:r>
            <a:r>
              <a:rPr 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ανάλυση της απόδοσης και του 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κινδύνου είναι ιδιαίτερα σημαντική.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Όταν </a:t>
            </a:r>
            <a:r>
              <a:rPr 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δύο επενδύσεις αποφέρουν την ίδια απόδοση, η τελική επιλογή θα βασιστεί στην εκτίμηση του πόσο επικίνδυνο είναι κάθε επενδυτικό πρόγραμμα και τελικά θα επιλεγεί το πρόγραμμα με το χαμηλότερο ποσοστό 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κινδύνου.</a:t>
            </a:r>
            <a:endParaRPr lang="el-GR" sz="2400" dirty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5782"/>
          </a:xfrm>
        </p:spPr>
        <p:txBody>
          <a:bodyPr/>
          <a:lstStyle/>
          <a:p>
            <a:pPr algn="ctr"/>
            <a:r>
              <a:rPr lang="el-GR" sz="32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Κίνδυνος και </a:t>
            </a:r>
            <a:r>
              <a:rPr lang="el-GR" sz="3200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Κατανομή πιθανοτήτων των αποδόσεων </a:t>
            </a:r>
            <a:endParaRPr lang="el-GR" sz="3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64656" y="655782"/>
                <a:ext cx="12090400" cy="6045200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anose="02040502050405020303" pitchFamily="18" charset="0"/>
                    <a:cs typeface="Times New Roman" panose="02020603050405020304" pitchFamily="18" charset="0"/>
                  </a:rPr>
                  <a:t>Κίνδυνος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 είναι η μεταβλητότητα των δυνητικών αποτελεσμάτων γύρω από την αναμενόμενη τιμή τους ή τον αριθμητικό τους μέσο.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anose="02040502050405020303" pitchFamily="18" charset="0"/>
                    <a:cs typeface="Times New Roman" panose="02020603050405020304" pitchFamily="18" charset="0"/>
                  </a:rPr>
                  <a:t>Κατανομή πιθανοτήτων των αποδόσεων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μιας επένδυσης είναι η καταγραφή των δυνητικών (πιθανών) αποδόσεων μιας επένδυσης και ο καθορισμός της πιθανότητας να πραγματοποιηθούν.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anose="02040502050405020303" pitchFamily="18" charset="0"/>
                    <a:cs typeface="Times New Roman" panose="02020603050405020304" pitchFamily="18" charset="0"/>
                  </a:rPr>
                  <a:t>Αναμενόμενη απόδοση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είναι ο σταθμικός μέσος όρος των δυνητικών αποδόσεων μιας επένδυσης, όταν η κάθε απόδοση σταθμίζεται με την αντίστοιχη πιθανότητα πραγματοποίησης.</a:t>
                </a: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anose="02040502050405020303" pitchFamily="18" charset="0"/>
                    <a:cs typeface="Times New Roman" panose="02020603050405020304" pitchFamily="18" charset="0"/>
                  </a:rPr>
                  <a:t>E(r)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baseline="-1000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baseline="-1000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 b="0" i="0" baseline="2000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sty m:val="p"/>
                          </m:rPr>
                          <a:rPr lang="en-US" sz="2400" b="0" i="0" baseline="-1000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Ri</m:t>
                        </m:r>
                      </m:e>
                    </m:nary>
                  </m:oMath>
                </a14:m>
                <a:endParaRPr lang="el-GR" sz="2400" dirty="0" smtClean="0">
                  <a:solidFill>
                    <a:srgbClr val="385723"/>
                  </a:solidFill>
                  <a:latin typeface="Georgia" panose="02040502050405020303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όπου: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sty m:val="p"/>
                      </m:rPr>
                      <a:rPr lang="en-US" sz="2400" baseline="-1000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η</m:t>
                    </m:r>
                    <m: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πιθανότητα</m:t>
                    </m:r>
                    <m: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smtClean="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sz="2400" baseline="-10000">
                        <a:solidFill>
                          <a:srgbClr val="38572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η</m:t>
                    </m:r>
                    <m: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δυνητική</m:t>
                    </m:r>
                    <m: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0" i="0" smtClean="0">
                        <a:solidFill>
                          <a:srgbClr val="38572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απόδοση</m:t>
                    </m:r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n =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αριθμός των δυνητικών αποδόσεων</a:t>
                </a:r>
                <a:endParaRPr lang="el-GR" sz="2400" dirty="0">
                  <a:solidFill>
                    <a:srgbClr val="385723"/>
                  </a:solidFill>
                  <a:latin typeface="Georgia" panose="02040502050405020303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56" y="655782"/>
                <a:ext cx="12090400" cy="6045200"/>
              </a:xfrm>
              <a:blipFill>
                <a:blip r:embed="rId2"/>
                <a:stretch>
                  <a:fillRect l="-857" r="-756" b="-312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6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5236"/>
          </a:xfrm>
        </p:spPr>
        <p:txBody>
          <a:bodyPr/>
          <a:lstStyle/>
          <a:p>
            <a:pPr algn="just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</a:t>
            </a:r>
            <a:endParaRPr lang="el-GR" sz="3600" dirty="0">
              <a:solidFill>
                <a:srgbClr val="3857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25237"/>
                <a:ext cx="10515600" cy="5151726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ία </a:t>
                </a:r>
                <a:r>
                  <a:rPr lang="el-GR" sz="2400" dirty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επένδυση</a:t>
                </a:r>
                <a:r>
                  <a:rPr lang="el-GR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20.000 € </a:t>
                </a:r>
                <a:r>
                  <a:rPr lang="el-GR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σήμερα έχει δύο πιθανά αποτελέσματα μετά από ένα χρόνο. Με πιθανότητα 70% η επένδυση θα αποφέρει σε ένα έτος Α: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26.000 €, </a:t>
                </a:r>
                <a:r>
                  <a:rPr lang="el-GR" sz="24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με πιθανότητα 30%, θα αποφέρει Β: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19.000 €.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l-GR" sz="2400" dirty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 smtClean="0">
                    <a:solidFill>
                      <a:srgbClr val="38572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E(r)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solidFill>
                              <a:srgbClr val="38572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38572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srgbClr val="38572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38572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38572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sty m:val="p"/>
                          </m:rPr>
                          <a:rPr lang="en-US" sz="2400" baseline="-10000">
                            <a:solidFill>
                              <a:srgbClr val="38572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a:rPr lang="en-US" sz="2400">
                            <a:solidFill>
                              <a:srgbClr val="38572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385723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Ri</m:t>
                        </m:r>
                      </m:e>
                    </m:nary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26.000 </a:t>
                </a:r>
                <a:r>
                  <a:rPr lang="el-GR" baseline="-100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0,70 + 19.000 </a:t>
                </a:r>
                <a:r>
                  <a:rPr lang="el-GR" sz="2400" baseline="-10000" dirty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0,30 = 23.900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Εάν 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Κ.Π.Α. = - 20.000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rgbClr val="38572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23.900 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(1 + 0,0</m:t>
                        </m:r>
                        <m:r>
                          <m:rPr>
                            <m:nor/>
                          </m:rPr>
                          <a:rPr lang="el-GR" sz="2400" b="0" i="0" dirty="0" smtClean="0">
                            <a:solidFill>
                              <a:srgbClr val="38572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den>
                    </m:f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980,77 &gt; 0 </a:t>
                </a:r>
                <a:endParaRPr lang="el-GR" sz="2400" dirty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l-GR" sz="2400" dirty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25237"/>
                <a:ext cx="10515600" cy="5151726"/>
              </a:xfrm>
              <a:blipFill>
                <a:blip r:embed="rId2"/>
                <a:stretch>
                  <a:fillRect l="-928" r="-8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2091" y="1"/>
            <a:ext cx="10515600" cy="701964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Κριτήριο του </a:t>
            </a:r>
            <a:r>
              <a:rPr lang="el-GR" sz="3600" dirty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ισοδύναμου βεβαιότητας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58618" y="626231"/>
                <a:ext cx="11674763" cy="6003635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Οι </a:t>
                </a:r>
                <a:r>
                  <a:rPr lang="el-GR" sz="2400" dirty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ταμειακές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ροές προσαρμόζονται με βάση την Συντελεστή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Ισοδυναμίας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με τη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Βεβαιότητα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και </a:t>
                </a:r>
                <a:r>
                  <a:rPr lang="el-GR" sz="2400" dirty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μετατρέπονται σε ταμειακές ροές απαλλαγμένες από κίνδυνο (βέβαιες), οι οποίες </a:t>
                </a:r>
                <a:r>
                  <a:rPr lang="el-GR" sz="2400" dirty="0" err="1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προεξοφλούνται</a:t>
                </a:r>
                <a:r>
                  <a:rPr lang="el-GR" sz="2400" dirty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 στη συνέχεια με επιτόκιο άνευ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κινδύνου.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anose="02040502050405020303" pitchFamily="18" charset="0"/>
                    <a:cs typeface="Times New Roman" panose="02020603050405020304" pitchFamily="18" charset="0"/>
                  </a:rPr>
                  <a:t>Συντελεστής ισοδυναμίας με τη βεβαιότητα 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Βέβαιες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ταμειακές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ροές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Ταμειακές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ροές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με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κίνδυνο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Georgia" panose="02040502050405020303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anose="02040502050405020303" pitchFamily="18" charset="0"/>
                    <a:cs typeface="Times New Roman" panose="02020603050405020304" pitchFamily="18" charset="0"/>
                  </a:rPr>
                  <a:t> = α</a:t>
                </a:r>
                <a:r>
                  <a:rPr lang="en-US" sz="2400" baseline="-10000" dirty="0" smtClean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anose="02040502050405020303" pitchFamily="18" charset="0"/>
                    <a:cs typeface="Times New Roman" panose="02020603050405020304" pitchFamily="18" charset="0"/>
                  </a:rPr>
                  <a:t>t</a:t>
                </a:r>
                <a:endParaRPr lang="el-GR" sz="2400" baseline="-10000" dirty="0" smtClean="0">
                  <a:solidFill>
                    <a:srgbClr val="3857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anose="02040502050405020303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Εάν, α</a:t>
                </a:r>
                <a:r>
                  <a:rPr lang="en-US" sz="2400" baseline="-10000" dirty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  = 1 =&gt; δεν υπάρχει κίνδυνος.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Πολλαπλασιάζουμε τις ταμειακές ροές με κίνδυνο με το συντελεστή και κατόπιν εφαρμόζουμε μια από τις γνωστές μεθόδους αξιολόγησης.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.χ. Κ.Π.Α. = </a:t>
                </a:r>
                <a:r>
                  <a:rPr lang="en-US" sz="2400" dirty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anose="02040502050405020303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sup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l-GR" sz="2400" dirty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Georgia" panose="02040502050405020303" pitchFamily="18" charset="0"/>
                                <a:cs typeface="Times New Roman" panose="02020603050405020304" pitchFamily="18" charset="0"/>
                              </a:rPr>
                              <m:t>α</m:t>
                            </m:r>
                            <m:r>
                              <m:rPr>
                                <m:nor/>
                              </m:rPr>
                              <a:rPr lang="en-US" sz="2400" baseline="-10000" dirty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Georgia" panose="02040502050405020303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  <m:r>
                              <a:rPr lang="el-GR" sz="2400" b="0" i="1" baseline="-100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l-GR" sz="2400" b="0" i="1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  <m:r>
                              <a:rPr lang="el-GR" sz="2400" b="0" i="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l-GR" sz="2400" b="0" i="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ΜΑt</m:t>
                            </m:r>
                          </m:num>
                          <m:den>
                            <m:d>
                              <m:dPr>
                                <m:ctrlPr>
                                  <a:rPr lang="el-GR" sz="2400" b="0" i="1" smtClean="0">
                                    <a:solidFill>
                                      <a:srgbClr val="385723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400" b="0" i="1" smtClean="0">
                                    <a:solidFill>
                                      <a:srgbClr val="385723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1+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rgbClr val="385723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r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 sz="2400" b="0" i="0" baseline="1000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</m:e>
                    </m:nary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		όπου: ΜΑ</a:t>
                </a:r>
                <a:r>
                  <a:rPr lang="en-US" sz="2400" baseline="-100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Georgia" panose="02040502050405020303" pitchFamily="18" charset="0"/>
                    <a:cs typeface="Times New Roman" panose="02020603050405020304" pitchFamily="18" charset="0"/>
                  </a:rPr>
                  <a:t> οι μελλοντικές ταμειακές ροές</a:t>
                </a:r>
                <a:endParaRPr lang="en-US" sz="2400" dirty="0" smtClean="0">
                  <a:solidFill>
                    <a:srgbClr val="385723"/>
                  </a:solidFill>
                  <a:latin typeface="Georgia" panose="02040502050405020303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618" y="626231"/>
                <a:ext cx="11674763" cy="6003635"/>
              </a:xfrm>
              <a:blipFill>
                <a:blip r:embed="rId2"/>
                <a:stretch>
                  <a:fillRect l="-835" r="-7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8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2091" y="0"/>
            <a:ext cx="10515600" cy="937635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Κριτήριο προσαρμογής του προεξοφλητικού επιτοκίου</a:t>
            </a:r>
            <a:endParaRPr lang="el-GR" sz="3600" dirty="0">
              <a:solidFill>
                <a:srgbClr val="3857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86327" y="937635"/>
                <a:ext cx="11674763" cy="5767965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Προσαρμογή του προεξοφλητικού επιτοκίου προς τα πάνω για την αντιστάθμιση του κινδύνου.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l-GR" sz="2400" dirty="0" smtClean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Κ.Π.Α. = </a:t>
                </a:r>
                <a:r>
                  <a:rPr lang="en-US" sz="2400" dirty="0">
                    <a:solidFill>
                      <a:srgbClr val="38572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38572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sup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 b="0" i="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ΜΑ</m:t>
                            </m:r>
                            <m:r>
                              <m:rPr>
                                <m:sty m:val="p"/>
                              </m:rPr>
                              <a:rPr lang="en-US" sz="2400" b="0" i="0" baseline="-10000" dirty="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num>
                          <m:den>
                            <m:d>
                              <m:dPr>
                                <m:ctrlPr>
                                  <a:rPr lang="el-GR" sz="2400" b="0" i="1" smtClean="0">
                                    <a:solidFill>
                                      <a:srgbClr val="385723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400" b="0" i="1" smtClean="0">
                                    <a:solidFill>
                                      <a:srgbClr val="385723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1+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rgbClr val="385723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r</m:t>
                                </m:r>
                                <m:r>
                                  <a:rPr lang="el-GR" sz="2400" b="0" i="0" baseline="10000" smtClean="0">
                                    <a:solidFill>
                                      <a:srgbClr val="385723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 sz="2400" b="0" i="0" baseline="30000" smtClean="0">
                                <a:solidFill>
                                  <a:srgbClr val="385723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</m:e>
                    </m:nary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όπου: ΜΑ</a:t>
                </a:r>
                <a:r>
                  <a:rPr lang="en-US" sz="2400" baseline="-100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οι μελλοντικές ταμειακές ροές και </a:t>
                </a: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l-GR" sz="2400" dirty="0">
                    <a:solidFill>
                      <a:srgbClr val="38572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l-GR" sz="2400" dirty="0" smtClean="0">
                    <a:solidFill>
                      <a:srgbClr val="385723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rgbClr val="38572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r</m:t>
                    </m:r>
                    <m:r>
                      <a:rPr lang="el-GR" sz="2400" baseline="10000">
                        <a:solidFill>
                          <a:srgbClr val="38572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r>
                      <a:rPr lang="el-GR" sz="2400" i="1" baseline="10000">
                        <a:solidFill>
                          <a:srgbClr val="385723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l-GR" sz="2400" dirty="0" smtClean="0">
                    <a:solidFill>
                      <a:srgbClr val="38572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το προεξοφλητικό επιτόκιο προσαρμοσμένο στον κίνδυνο</a:t>
                </a:r>
                <a:endParaRPr lang="en-US" sz="2400" dirty="0" smtClean="0">
                  <a:solidFill>
                    <a:srgbClr val="38572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6327" y="937635"/>
                <a:ext cx="11674763" cy="5767965"/>
              </a:xfrm>
              <a:blipFill>
                <a:blip r:embed="rId2"/>
                <a:stretch>
                  <a:fillRect l="-836" r="-7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0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5236"/>
          </a:xfrm>
        </p:spPr>
        <p:txBody>
          <a:bodyPr/>
          <a:lstStyle/>
          <a:p>
            <a:pPr algn="just"/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</a:t>
            </a:r>
            <a:endParaRPr lang="el-GR" sz="3600" dirty="0">
              <a:solidFill>
                <a:srgbClr val="3857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025237"/>
            <a:ext cx="10515600" cy="515172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Μ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ία </a:t>
            </a:r>
            <a:r>
              <a:rPr 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επένδυση 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70 εκατ. € με διάρκεια ζωής 5 έτη έχει τις ακόλουθες ταμειακές ροές.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400" dirty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l-GR" sz="2400" dirty="0" smtClean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l-GR" sz="2400" dirty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l-GR" sz="2400" dirty="0" smtClean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l-GR" sz="2400" dirty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Η ελάχιστη για την επιχείρηση απόδοση είναι 20%</a:t>
            </a:r>
            <a:r>
              <a:rPr lang="en-US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και το επιτόκιο χωρίς κίνδυνο 15%.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400" dirty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96562"/>
              </p:ext>
            </p:extLst>
          </p:nvPr>
        </p:nvGraphicFramePr>
        <p:xfrm>
          <a:off x="3698980" y="2358967"/>
          <a:ext cx="4389303" cy="2950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9195">
                  <a:extLst>
                    <a:ext uri="{9D8B030D-6E8A-4147-A177-3AD203B41FA5}">
                      <a16:colId xmlns:a16="http://schemas.microsoft.com/office/drawing/2014/main" val="1069061644"/>
                    </a:ext>
                  </a:extLst>
                </a:gridCol>
                <a:gridCol w="1560054">
                  <a:extLst>
                    <a:ext uri="{9D8B030D-6E8A-4147-A177-3AD203B41FA5}">
                      <a16:colId xmlns:a16="http://schemas.microsoft.com/office/drawing/2014/main" val="174945360"/>
                    </a:ext>
                  </a:extLst>
                </a:gridCol>
                <a:gridCol w="1560054">
                  <a:extLst>
                    <a:ext uri="{9D8B030D-6E8A-4147-A177-3AD203B41FA5}">
                      <a16:colId xmlns:a16="http://schemas.microsoft.com/office/drawing/2014/main" val="147172676"/>
                    </a:ext>
                  </a:extLst>
                </a:gridCol>
              </a:tblGrid>
              <a:tr h="697957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Έτος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Ταμειακές Ροές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2400" b="0" i="0" u="none" strike="noStrike" baseline="-1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0" i="0" u="none" strike="noStrike" baseline="-10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316507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47644704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4746702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30.000.000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7297404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40.000.000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652399"/>
                  </a:ext>
                </a:extLst>
              </a:tr>
              <a:tr h="442299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010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9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1486"/>
          </a:xfrm>
        </p:spPr>
        <p:txBody>
          <a:bodyPr/>
          <a:lstStyle/>
          <a:p>
            <a:r>
              <a:rPr lang="el-GR" sz="36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Παράδειγμα</a:t>
            </a:r>
            <a:endParaRPr lang="el-GR" sz="3600" dirty="0">
              <a:solidFill>
                <a:srgbClr val="3857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2363" y="870858"/>
            <a:ext cx="11822545" cy="543757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alt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Αγορά γης αξίας </a:t>
            </a:r>
            <a:r>
              <a:rPr lang="el-GR" alt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10.000 είτε για την </a:t>
            </a:r>
            <a:r>
              <a:rPr lang="el-GR" alt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ανέγερση ξενοδοχειακής μονάδας</a:t>
            </a:r>
            <a:r>
              <a:rPr lang="el-GR" alt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(αξιολογείται </a:t>
            </a:r>
            <a:r>
              <a:rPr lang="el-GR" alt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με 10% ως σχετικά χαμηλού </a:t>
            </a:r>
            <a:r>
              <a:rPr lang="el-GR" alt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κινδύνου) ή για την καλλιέργεια </a:t>
            </a:r>
            <a:r>
              <a:rPr lang="el-GR" altLang="el-GR" sz="2400" dirty="0" err="1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φυστικιάς</a:t>
            </a:r>
            <a:r>
              <a:rPr lang="el-GR" alt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μεγαλύτερης </a:t>
            </a:r>
            <a:r>
              <a:rPr lang="el-GR" alt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αβεβαιότητας (αξιολογείται </a:t>
            </a:r>
            <a:r>
              <a:rPr lang="el-GR" altLang="el-GR" sz="2400" dirty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με 18% λόγω της ευαισθησίας του φυτού</a:t>
            </a:r>
            <a:r>
              <a:rPr lang="el-GR" altLang="el-GR" sz="2400" dirty="0" smtClean="0">
                <a:solidFill>
                  <a:srgbClr val="38572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).</a:t>
            </a:r>
            <a:endParaRPr lang="en-GB" altLang="el-GR" sz="2400" dirty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l-GR" sz="2400" dirty="0">
              <a:solidFill>
                <a:srgbClr val="385723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347"/>
              </p:ext>
            </p:extLst>
          </p:nvPr>
        </p:nvGraphicFramePr>
        <p:xfrm>
          <a:off x="4042759" y="2834508"/>
          <a:ext cx="3335973" cy="3473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991">
                  <a:extLst>
                    <a:ext uri="{9D8B030D-6E8A-4147-A177-3AD203B41FA5}">
                      <a16:colId xmlns:a16="http://schemas.microsoft.com/office/drawing/2014/main" val="3635788270"/>
                    </a:ext>
                  </a:extLst>
                </a:gridCol>
                <a:gridCol w="1111991">
                  <a:extLst>
                    <a:ext uri="{9D8B030D-6E8A-4147-A177-3AD203B41FA5}">
                      <a16:colId xmlns:a16="http://schemas.microsoft.com/office/drawing/2014/main" val="719006009"/>
                    </a:ext>
                  </a:extLst>
                </a:gridCol>
                <a:gridCol w="1111991">
                  <a:extLst>
                    <a:ext uri="{9D8B030D-6E8A-4147-A177-3AD203B41FA5}">
                      <a16:colId xmlns:a16="http://schemas.microsoft.com/office/drawing/2014/main" val="3026951094"/>
                    </a:ext>
                  </a:extLst>
                </a:gridCol>
              </a:tblGrid>
              <a:tr h="3859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=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9796617"/>
                  </a:ext>
                </a:extLst>
              </a:tr>
              <a:tr h="38599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Έτος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48093"/>
                  </a:ext>
                </a:extLst>
              </a:tr>
              <a:tr h="38599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5818728"/>
                  </a:ext>
                </a:extLst>
              </a:tr>
              <a:tr h="38599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9346022"/>
                  </a:ext>
                </a:extLst>
              </a:tr>
              <a:tr h="38599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3340471"/>
                  </a:ext>
                </a:extLst>
              </a:tr>
              <a:tr h="38599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9.000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47852940"/>
                  </a:ext>
                </a:extLst>
              </a:tr>
              <a:tr h="38599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4.000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8947345"/>
                  </a:ext>
                </a:extLst>
              </a:tr>
              <a:tr h="38599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7108336"/>
                  </a:ext>
                </a:extLst>
              </a:tr>
              <a:tr h="38599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9.000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05726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23367" cy="27908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l-GR" sz="5400" dirty="0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Ανάλυση Νεκρού Σημείου</a:t>
            </a:r>
          </a:p>
        </p:txBody>
      </p:sp>
    </p:spTree>
    <p:extLst>
      <p:ext uri="{BB962C8B-B14F-4D97-AF65-F5344CB8AC3E}">
        <p14:creationId xmlns:p14="http://schemas.microsoft.com/office/powerpoint/2010/main" val="155640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909</Words>
  <Application>Microsoft Office PowerPoint</Application>
  <PresentationFormat>Ευρεία οθόνη</PresentationFormat>
  <Paragraphs>133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4" baseType="lpstr">
      <vt:lpstr>Arial</vt:lpstr>
      <vt:lpstr>Bahnschrift Light Condensed</vt:lpstr>
      <vt:lpstr>Calibri</vt:lpstr>
      <vt:lpstr>Calibri Light</vt:lpstr>
      <vt:lpstr>Cambria Math</vt:lpstr>
      <vt:lpstr>Georgia</vt:lpstr>
      <vt:lpstr>Symbol</vt:lpstr>
      <vt:lpstr>Times New Roman</vt:lpstr>
      <vt:lpstr>Wingdings 3</vt:lpstr>
      <vt:lpstr>Θέμα του Office</vt:lpstr>
      <vt:lpstr>Επενδύσεις με κίνδυνο</vt:lpstr>
      <vt:lpstr>Παρουσίαση του PowerPoint</vt:lpstr>
      <vt:lpstr>Κίνδυνος και Κατανομή πιθανοτήτων των αποδόσεων </vt:lpstr>
      <vt:lpstr>Παράδειγμα</vt:lpstr>
      <vt:lpstr>Κριτήριο του ισοδύναμου βεβαιότητας </vt:lpstr>
      <vt:lpstr>Κριτήριο προσαρμογής του προεξοφλητικού επιτοκίου</vt:lpstr>
      <vt:lpstr>Παράδειγμα</vt:lpstr>
      <vt:lpstr>Παράδειγμα</vt:lpstr>
      <vt:lpstr>Ανάλυση Νεκρού Σημείου</vt:lpstr>
      <vt:lpstr>Παρουσίαση του PowerPoint</vt:lpstr>
      <vt:lpstr>Παρουσίαση του PowerPoint</vt:lpstr>
      <vt:lpstr>Παρουσίαση του PowerPoint</vt:lpstr>
      <vt:lpstr>Υπολογισμός Νεκρού Σημείου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Μεγάλη επένδυση €1 δισ. της Microsoft στην Ελλάδα</dc:title>
  <dc:creator>Windows User</dc:creator>
  <cp:lastModifiedBy>Windows User</cp:lastModifiedBy>
  <cp:revision>164</cp:revision>
  <dcterms:created xsi:type="dcterms:W3CDTF">2020-10-05T09:48:53Z</dcterms:created>
  <dcterms:modified xsi:type="dcterms:W3CDTF">2023-11-23T10:01:38Z</dcterms:modified>
</cp:coreProperties>
</file>