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63" r:id="rId2"/>
    <p:sldId id="330" r:id="rId3"/>
    <p:sldId id="297" r:id="rId4"/>
    <p:sldId id="322" r:id="rId5"/>
    <p:sldId id="324" r:id="rId6"/>
    <p:sldId id="333" r:id="rId7"/>
    <p:sldId id="334" r:id="rId8"/>
    <p:sldId id="323" r:id="rId9"/>
    <p:sldId id="452" r:id="rId10"/>
    <p:sldId id="453" r:id="rId11"/>
    <p:sldId id="353" r:id="rId12"/>
    <p:sldId id="354" r:id="rId13"/>
    <p:sldId id="335" r:id="rId14"/>
    <p:sldId id="325" r:id="rId15"/>
    <p:sldId id="336" r:id="rId16"/>
    <p:sldId id="327" r:id="rId17"/>
    <p:sldId id="337" r:id="rId18"/>
    <p:sldId id="328" r:id="rId19"/>
    <p:sldId id="341" r:id="rId20"/>
    <p:sldId id="340" r:id="rId21"/>
    <p:sldId id="348" r:id="rId22"/>
    <p:sldId id="314" r:id="rId23"/>
    <p:sldId id="343" r:id="rId24"/>
    <p:sldId id="344" r:id="rId25"/>
    <p:sldId id="345" r:id="rId26"/>
    <p:sldId id="450" r:id="rId27"/>
    <p:sldId id="346" r:id="rId28"/>
    <p:sldId id="347" r:id="rId29"/>
    <p:sldId id="349" r:id="rId30"/>
    <p:sldId id="451" r:id="rId31"/>
    <p:sldId id="315" r:id="rId32"/>
    <p:sldId id="350" r:id="rId33"/>
    <p:sldId id="352" r:id="rId34"/>
    <p:sldId id="351" r:id="rId35"/>
    <p:sldId id="321" r:id="rId36"/>
    <p:sldId id="302" r:id="rId37"/>
    <p:sldId id="319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B1A25-F541-AA8B-4307-676ADD723B14}" v="56" dt="2023-12-06T14:59:45.405"/>
    <p1510:client id="{86C7418F-43BF-E685-E926-0689CFE12347}" v="12" dt="2023-12-20T06:56:22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6699" autoAdjust="0"/>
  </p:normalViewPr>
  <p:slideViewPr>
    <p:cSldViewPr>
      <p:cViewPr varScale="1">
        <p:scale>
          <a:sx n="81" d="100"/>
          <a:sy n="81" d="100"/>
        </p:scale>
        <p:origin x="146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9A5D-5BD6-4985-908F-84A85A719727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4CC7-21A6-44A3-B8AE-31112D9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9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reference</a:t>
            </a:r>
            <a:endParaRPr lang="fr-CH" dirty="0"/>
          </a:p>
          <a:p>
            <a:r>
              <a:rPr lang="fr-CH" dirty="0" err="1"/>
              <a:t>Careful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responsibility</a:t>
            </a:r>
            <a:r>
              <a:rPr lang="fr-CH" dirty="0"/>
              <a:t> deal </a:t>
            </a:r>
            <a:r>
              <a:rPr lang="fr-CH" dirty="0" err="1"/>
              <a:t>is</a:t>
            </a:r>
            <a:r>
              <a:rPr lang="fr-CH" baseline="0" dirty="0"/>
              <a:t> </a:t>
            </a:r>
            <a:r>
              <a:rPr lang="fr-CH" baseline="0" dirty="0" err="1"/>
              <a:t>also</a:t>
            </a:r>
            <a:r>
              <a:rPr lang="fr-CH" baseline="0" dirty="0"/>
              <a:t> for </a:t>
            </a:r>
            <a:r>
              <a:rPr lang="fr-CH" baseline="0" dirty="0" err="1"/>
              <a:t>energy</a:t>
            </a:r>
            <a:r>
              <a:rPr lang="fr-CH" baseline="0" dirty="0"/>
              <a:t> and </a:t>
            </a:r>
            <a:r>
              <a:rPr lang="fr-CH" baseline="0" dirty="0" err="1"/>
              <a:t>sugars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D4CC7-21A6-44A3-B8AE-31112D9943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5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reference</a:t>
            </a:r>
            <a:endParaRPr lang="fr-CH" dirty="0"/>
          </a:p>
          <a:p>
            <a:r>
              <a:rPr lang="fr-CH" dirty="0" err="1"/>
              <a:t>Careful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responsibility</a:t>
            </a:r>
            <a:r>
              <a:rPr lang="fr-CH" dirty="0"/>
              <a:t> deal </a:t>
            </a:r>
            <a:r>
              <a:rPr lang="fr-CH" dirty="0" err="1"/>
              <a:t>is</a:t>
            </a:r>
            <a:r>
              <a:rPr lang="fr-CH" baseline="0" dirty="0"/>
              <a:t> </a:t>
            </a:r>
            <a:r>
              <a:rPr lang="fr-CH" baseline="0" dirty="0" err="1"/>
              <a:t>also</a:t>
            </a:r>
            <a:r>
              <a:rPr lang="fr-CH" baseline="0" dirty="0"/>
              <a:t> for </a:t>
            </a:r>
            <a:r>
              <a:rPr lang="fr-CH" baseline="0" dirty="0" err="1"/>
              <a:t>energy</a:t>
            </a:r>
            <a:r>
              <a:rPr lang="fr-CH" baseline="0" dirty="0"/>
              <a:t> and </a:t>
            </a:r>
            <a:r>
              <a:rPr lang="fr-CH" baseline="0" dirty="0" err="1"/>
              <a:t>sugars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hide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36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2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>
                <a:solidFill>
                  <a:schemeClr val="bg2">
                    <a:lumMod val="50000"/>
                  </a:schemeClr>
                </a:solidFill>
              </a:rPr>
              <a:t>Τα τρόφιμα ως εργαλεία δημόσιας υγείας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Μαρία Καψοκεφάλου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Αντώνης Βλασσόπουλος</a:t>
            </a:r>
          </a:p>
          <a:p>
            <a:pPr algn="ctr"/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1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436AF0-3562-4707-9F86-04507FBC2BD0}"/>
              </a:ext>
            </a:extLst>
          </p:cNvPr>
          <p:cNvSpPr txBox="1">
            <a:spLocks/>
          </p:cNvSpPr>
          <p:nvPr/>
        </p:nvSpPr>
        <p:spPr>
          <a:xfrm>
            <a:off x="304800" y="86436"/>
            <a:ext cx="7924800" cy="655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Το σύστημα του Ηνωμένου Βασιλείου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7CD3D9-0A07-4417-9453-715E5673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85"/>
            <a:ext cx="8396379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5" y="32657"/>
            <a:ext cx="8363968" cy="1143000"/>
          </a:xfrm>
        </p:spPr>
        <p:txBody>
          <a:bodyPr/>
          <a:lstStyle/>
          <a:p>
            <a:r>
              <a:rPr lang="el-GR" dirty="0"/>
              <a:t>Συστήματα επισήμανσης</a:t>
            </a:r>
            <a:endParaRPr lang="fr-C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" y="2057400"/>
            <a:ext cx="43517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294924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Το πιο κοινό σύστημα είναι το σύστημα του φωτεινού σηματοδότη</a:t>
            </a:r>
          </a:p>
          <a:p>
            <a:pPr algn="ctr">
              <a:buClr>
                <a:srgbClr val="005598"/>
              </a:buClr>
            </a:pPr>
            <a:r>
              <a:rPr lang="el-GR" sz="2400" dirty="0"/>
              <a:t>(</a:t>
            </a:r>
            <a:r>
              <a:rPr lang="en-US" sz="2400" dirty="0"/>
              <a:t>traffic light)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28112" y="5134451"/>
            <a:ext cx="8500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Βασική διαφορά με τα προηγούμενα:</a:t>
            </a:r>
          </a:p>
          <a:p>
            <a:pPr algn="ctr">
              <a:buClr>
                <a:srgbClr val="005598"/>
              </a:buClr>
            </a:pPr>
            <a:r>
              <a:rPr lang="el-GR" sz="2400" b="1" dirty="0"/>
              <a:t>Κάθε θρεπτικό συστατικό μελετάτε ξεχωριστά</a:t>
            </a:r>
          </a:p>
          <a:p>
            <a:pPr algn="ctr">
              <a:buClr>
                <a:srgbClr val="005598"/>
              </a:buClr>
            </a:pPr>
            <a:r>
              <a:rPr lang="el-GR" sz="2400" i="1" dirty="0"/>
              <a:t>Ανέφικτο να βγάλουμε συνολική αξιολόγηση για το πόσο υγιεινό είναι ένα τρόφιμο </a:t>
            </a:r>
            <a:endParaRPr lang="en-US" i="1" dirty="0"/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pic>
        <p:nvPicPr>
          <p:cNvPr id="18436" name="Picture 4" descr="ÎÏÎ¿ÏÎ­Î»ÎµÏÎ¼Î± ÎµÎ¹ÎºÏÎ½Î±Ï Î³Î¹Î± traffic light system nutrient pro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90812"/>
            <a:ext cx="3811419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5" y="32657"/>
            <a:ext cx="8363968" cy="1143000"/>
          </a:xfrm>
        </p:spPr>
        <p:txBody>
          <a:bodyPr/>
          <a:lstStyle/>
          <a:p>
            <a:r>
              <a:rPr lang="el-GR" dirty="0"/>
              <a:t>Συστήμα </a:t>
            </a:r>
            <a:r>
              <a:rPr lang="en-US" dirty="0"/>
              <a:t>Traffic Light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0" y="1294924"/>
            <a:ext cx="85004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Σχεδόν πλήρης εναρμονισμός με την Ευρωπαική Νομοθεσία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-89883" y="5473005"/>
            <a:ext cx="8500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Τα πράσινα είναι τα όρια για ισχυρισμό διατροφής Χαμηλή περιεκτικότητα </a:t>
            </a:r>
            <a:r>
              <a:rPr lang="el-GR" sz="2400"/>
              <a:t>σε...</a:t>
            </a:r>
          </a:p>
          <a:p>
            <a:pPr algn="ctr">
              <a:buClr>
                <a:srgbClr val="005598"/>
              </a:buClr>
            </a:pPr>
            <a:endParaRPr lang="en-US" sz="2400" dirty="0"/>
          </a:p>
        </p:txBody>
      </p:sp>
      <p:pic>
        <p:nvPicPr>
          <p:cNvPr id="18436" name="Picture 4" descr="ÎÏÎ¿ÏÎ­Î»ÎµÏÎ¼Î± ÎµÎ¹ÎºÏÎ½Î±Ï Î³Î¹Î± traffic light system nutrient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" y="1752090"/>
            <a:ext cx="2756602" cy="12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895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6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Γενικοί στόχοι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5729" y="5576848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32657" y="1143000"/>
            <a:ext cx="7958656" cy="33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kern="0" dirty="0"/>
              <a:t>Εξαγωγή συμπερασμάτων για την σύσταση του τροφίμου σε συγκεκριμένα θρεπτικά συστατικά</a:t>
            </a:r>
          </a:p>
          <a:p>
            <a:pPr marL="552450" lvl="1" indent="-342900">
              <a:buFont typeface="Arial" panose="020B0604020202020204" pitchFamily="34" charset="0"/>
              <a:buChar char="•"/>
            </a:pPr>
            <a:endParaRPr lang="el-GR" sz="2400" kern="0" dirty="0"/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Ενεργειακή πυκνότητα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Πυκνότητα σε βιταμίνες/ιχνοστοιχεία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Πυκνότητα σε μη επιθυμητά μακροθρεπτικά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2143732"/>
            <a:ext cx="2293472" cy="139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GD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85" y="5358749"/>
            <a:ext cx="3329307" cy="115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sustainableeventsdenmark.org/assets/2012/06/20110309-1006-190x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71068"/>
            <a:ext cx="14086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65314" y="4114800"/>
            <a:ext cx="7958656" cy="10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kern="0" dirty="0"/>
              <a:t>Εξαγωγή συμπερασμάτων για το τρόφιμο στο σύνολο του</a:t>
            </a:r>
          </a:p>
        </p:txBody>
      </p:sp>
    </p:spTree>
    <p:extLst>
      <p:ext uri="{BB962C8B-B14F-4D97-AF65-F5344CB8AC3E}">
        <p14:creationId xmlns:p14="http://schemas.microsoft.com/office/powerpoint/2010/main" val="3201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82" y="10886"/>
            <a:ext cx="7620000" cy="1143000"/>
          </a:xfrm>
        </p:spPr>
        <p:txBody>
          <a:bodyPr/>
          <a:lstStyle/>
          <a:p>
            <a:r>
              <a:rPr lang="el-GR" dirty="0"/>
              <a:t>Ας δούμε τους ορισμούς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10083"/>
            <a:ext cx="1739609" cy="208929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1" idx="1"/>
          </p:cNvCxnSpPr>
          <p:nvPr/>
        </p:nvCxnSpPr>
        <p:spPr bwMode="auto">
          <a:xfrm>
            <a:off x="1497259" y="3125213"/>
            <a:ext cx="1562573" cy="5295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endCxn id="11" idx="1"/>
          </p:cNvCxnSpPr>
          <p:nvPr/>
        </p:nvCxnSpPr>
        <p:spPr bwMode="auto">
          <a:xfrm flipV="1">
            <a:off x="1734886" y="3654729"/>
            <a:ext cx="1324946" cy="17189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4838"/>
            <a:ext cx="2318867" cy="101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 bwMode="auto">
          <a:xfrm>
            <a:off x="4799441" y="3654729"/>
            <a:ext cx="14287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799059" y="105273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dirty="0"/>
              <a:t>“</a:t>
            </a:r>
            <a:r>
              <a:rPr lang="en-GB" sz="1800" dirty="0"/>
              <a:t>The science of </a:t>
            </a:r>
            <a:r>
              <a:rPr lang="en-GB" sz="1800" b="1" dirty="0"/>
              <a:t>classifying or ranking foods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according to their </a:t>
            </a:r>
            <a:r>
              <a:rPr lang="en-GB" sz="1800" b="1" dirty="0"/>
              <a:t>nutritional composition </a:t>
            </a:r>
            <a:br>
              <a:rPr lang="en-GB" sz="1800" dirty="0"/>
            </a:br>
            <a:r>
              <a:rPr lang="en-GB" sz="1800" dirty="0"/>
              <a:t>for reasons related to </a:t>
            </a:r>
            <a:r>
              <a:rPr lang="en-GB" sz="1800" b="1" dirty="0"/>
              <a:t>preventing disease and promoting health</a:t>
            </a:r>
            <a:r>
              <a:rPr lang="en-GB" sz="1800" dirty="0"/>
              <a:t>”</a:t>
            </a:r>
          </a:p>
        </p:txBody>
      </p:sp>
      <p:pic>
        <p:nvPicPr>
          <p:cNvPr id="17" name="Picture 2" descr="http://www.hsph.harvard.edu/nutritionsource/files/2012/10/myplate_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1" y="4699375"/>
            <a:ext cx="1483366" cy="1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stlé Nutritional Compa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50292" b="22641"/>
          <a:stretch/>
        </p:blipFill>
        <p:spPr bwMode="auto">
          <a:xfrm>
            <a:off x="604638" y="2285119"/>
            <a:ext cx="1008112" cy="16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71600" y="6027385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000" b="1" u="sng" dirty="0">
                <a:solidFill>
                  <a:srgbClr val="002060"/>
                </a:solidFill>
              </a:rPr>
              <a:t>Τα τρόφιμα αξιολογούνται είτε με διχοτομημένο αποτέλεσμα (κατάλληλα ή όχι), είτε με ένα συνεχές σκόρ</a:t>
            </a:r>
            <a:endParaRPr lang="en-GB" sz="1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r>
              <a:rPr lang="el-GR" dirty="0"/>
              <a:t>Ποιές οι πιθανές χρήσεις τους;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05638"/>
              </p:ext>
            </p:extLst>
          </p:nvPr>
        </p:nvGraphicFramePr>
        <p:xfrm>
          <a:off x="304800" y="1371600"/>
          <a:ext cx="797926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Εθελοντικές</a:t>
                      </a:r>
                      <a:r>
                        <a:rPr lang="el-GR" sz="2000" baseline="0" dirty="0"/>
                        <a:t> Δράσεις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Πολιτικές Δημόσιας Υγείας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1.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Τρόφιμο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Ανασχεδιασμός Τροφίμων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Στάνταρ</a:t>
                      </a:r>
                      <a:r>
                        <a:rPr lang="el-GR" sz="2000" baseline="0" dirty="0"/>
                        <a:t> σύστασης τροφίμων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2.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Προώθηση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Επισήμανση τροφίμων</a:t>
                      </a:r>
                    </a:p>
                    <a:p>
                      <a:pPr algn="ctr"/>
                      <a:endParaRPr lang="el-GR" sz="2000" dirty="0"/>
                    </a:p>
                    <a:p>
                      <a:pPr algn="ctr"/>
                      <a:endParaRPr lang="el-GR" sz="2000" dirty="0"/>
                    </a:p>
                    <a:p>
                      <a:pPr algn="ctr"/>
                      <a:r>
                        <a:rPr lang="el-GR" sz="2000" dirty="0"/>
                        <a:t>Περιορισμοί μαρκετινγκ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Νομοθεσία</a:t>
                      </a:r>
                      <a:r>
                        <a:rPr lang="el-GR" sz="2000" baseline="0" dirty="0"/>
                        <a:t> Ισχυρισμών Διατροφής &amp; Υγείας</a:t>
                      </a:r>
                    </a:p>
                    <a:p>
                      <a:pPr algn="ctr"/>
                      <a:endParaRPr lang="el-GR" sz="2000" baseline="0" dirty="0"/>
                    </a:p>
                    <a:p>
                      <a:pPr algn="ctr"/>
                      <a:r>
                        <a:rPr lang="el-GR" sz="2000" baseline="0" dirty="0"/>
                        <a:t>Περιορισμοί μάρκετινγκ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1">
                <a:tc>
                  <a:txBody>
                    <a:bodyPr/>
                    <a:lstStyle/>
                    <a:p>
                      <a:r>
                        <a:rPr lang="el-GR" sz="2000" dirty="0"/>
                        <a:t>3.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Μέρος </a:t>
                      </a:r>
                      <a:r>
                        <a:rPr lang="el-GR" sz="2000" dirty="0"/>
                        <a:t>(Προσβασιμότητα)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Προώθηση</a:t>
                      </a:r>
                      <a:r>
                        <a:rPr lang="el-GR" sz="2000" baseline="0" dirty="0"/>
                        <a:t> προϊόντος στο πεδίο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Νομοθεσία</a:t>
                      </a:r>
                      <a:r>
                        <a:rPr lang="el-GR" sz="2000" baseline="0" dirty="0"/>
                        <a:t> για τρόφιμα σε δημόσιους χώρους (σχολεία, νοσοκομεία)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4.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Τιμή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Προωθητικές ενέργειες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Επιδοτήσεις</a:t>
                      </a:r>
                    </a:p>
                    <a:p>
                      <a:pPr algn="ctr"/>
                      <a:r>
                        <a:rPr lang="el-GR" sz="2000" dirty="0"/>
                        <a:t>Φορολογία</a:t>
                      </a:r>
                      <a:r>
                        <a:rPr lang="el-GR" sz="2000" baseline="0" dirty="0"/>
                        <a:t> (ΦΠΑ)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9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Ποιές οι πιθανές χρήσεις τους;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5729" y="5576848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376808" y="1872194"/>
            <a:ext cx="5491336" cy="33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Επισήμανση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Προώθηση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Ανασχεδιασμός τροφίμων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27" y="1741327"/>
            <a:ext cx="1636589" cy="99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GD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11" y="2519465"/>
            <a:ext cx="1873110" cy="6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assets3.parliament.uk/iv/main-large/ImageVault/Images/id_12696/scope_0/ImageVaultHandler.asp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1"/>
          <a:stretch/>
        </p:blipFill>
        <p:spPr bwMode="auto">
          <a:xfrm>
            <a:off x="2868240" y="3388615"/>
            <a:ext cx="2073455" cy="57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1229" t="39379" r="5541" b="37578"/>
          <a:stretch/>
        </p:blipFill>
        <p:spPr>
          <a:xfrm>
            <a:off x="3851920" y="5268217"/>
            <a:ext cx="3020365" cy="492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20" y="5281885"/>
            <a:ext cx="976698" cy="488349"/>
          </a:xfrm>
          <a:prstGeom prst="rect">
            <a:avLst/>
          </a:prstGeom>
        </p:spPr>
      </p:pic>
      <p:pic>
        <p:nvPicPr>
          <p:cNvPr id="20" name="Picture 2" descr="http://www.euro.who.int/__data/assets/image/0009/165528/who_euro_e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68" y="3678322"/>
            <a:ext cx="1519985" cy="6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sustainableeventsdenmark.org/assets/2012/06/20110309-1006-190x1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8" y="1741327"/>
            <a:ext cx="592562" cy="5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styleguide.choicesprogramme.org/images/db/15/logo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35" y="1633441"/>
            <a:ext cx="1215537" cy="7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199" y="6096000"/>
            <a:ext cx="58656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&gt;159 προτάσεις για περιγράμματα τροφίμων το 2018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Συστηματική ανασκόπηση 2016  -έως σήμερα</a:t>
            </a:r>
          </a:p>
        </p:txBody>
      </p:sp>
    </p:spTree>
    <p:extLst>
      <p:ext uri="{BB962C8B-B14F-4D97-AF65-F5344CB8AC3E}">
        <p14:creationId xmlns:p14="http://schemas.microsoft.com/office/powerpoint/2010/main" val="22680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Αρχικά αποφασίζουμε εάν μας ενδιαφέρει να περιγράψουμε τι είναι υγιεινό ή τι είναι ανθυγιεινό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0" y="2057400"/>
            <a:ext cx="6486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372600" cy="1143000"/>
          </a:xfrm>
        </p:spPr>
        <p:txBody>
          <a:bodyPr/>
          <a:lstStyle/>
          <a:p>
            <a:r>
              <a:rPr lang="el-GR" dirty="0"/>
              <a:t>Κάθε χρήση άλλη δομή ΙΙ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712164" y="5589240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3515726" y="3003868"/>
            <a:ext cx="4557387" cy="38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apezoid 12"/>
          <p:cNvSpPr/>
          <p:nvPr/>
        </p:nvSpPr>
        <p:spPr bwMode="auto">
          <a:xfrm>
            <a:off x="3620477" y="4384371"/>
            <a:ext cx="4309098" cy="2154381"/>
          </a:xfrm>
          <a:prstGeom prst="trapezoid">
            <a:avLst>
              <a:gd name="adj" fmla="val 6240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011221" y="3128172"/>
            <a:ext cx="1549724" cy="1218947"/>
          </a:xfrm>
          <a:prstGeom prst="triangle">
            <a:avLst>
              <a:gd name="adj" fmla="val 50356"/>
            </a:avLst>
          </a:prstGeom>
          <a:solidFill>
            <a:srgbClr val="FF0000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 rot="3409338">
            <a:off x="5779606" y="4379205"/>
            <a:ext cx="33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Less</a:t>
            </a:r>
            <a:r>
              <a:rPr lang="fr-CH" dirty="0">
                <a:solidFill>
                  <a:srgbClr val="5F5F5F"/>
                </a:solidFill>
                <a:ea typeface="ＭＳ Ｐゴシック" pitchFamily="-128" charset="-128"/>
              </a:rPr>
              <a:t> </a:t>
            </a: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products</a:t>
            </a:r>
            <a:r>
              <a:rPr lang="fr-CH" dirty="0">
                <a:solidFill>
                  <a:srgbClr val="5F5F5F"/>
                </a:solidFill>
                <a:ea typeface="ＭＳ Ｐゴシック" pitchFamily="-128" charset="-128"/>
              </a:rPr>
              <a:t> </a:t>
            </a: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pass</a:t>
            </a:r>
            <a:endParaRPr lang="en-US" dirty="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7346" y="1252638"/>
            <a:ext cx="7963996" cy="3502460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Αρχικά αποφασίζουμε εάν θέλουμε να βοηθήσουμε τον χρήστη να επιλέξει μεταξύ ‘υγιεινών’ και ‘ανθυγιεινών’ τροφίμων ανάμεσα σε όλες τις όμάδες τροφίμων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Συχνή μέθοδος για φορολογία,</a:t>
            </a:r>
            <a:br>
              <a:rPr lang="el-GR" dirty="0"/>
            </a:br>
            <a:r>
              <a:rPr lang="el-GR" dirty="0"/>
              <a:t>περιορισμούς προωθητικών ενεργειών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328689" y="3354543"/>
            <a:ext cx="1600887" cy="2637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cake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37" y="2570211"/>
            <a:ext cx="1018508" cy="10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lthy des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27" y="5901974"/>
            <a:ext cx="1088496" cy="7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yogurt fr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2" y="4004029"/>
            <a:ext cx="1411141" cy="9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 ΙΙΙ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Εναλλακτικά μπορεί να θέλουμε να βοηθήσουμε τους καταναλωτές να επιλέξουν ανάμεσα σε παρόμοια τρόφιμα</a:t>
            </a:r>
            <a:endParaRPr lang="en-US" dirty="0"/>
          </a:p>
          <a:p>
            <a:r>
              <a:rPr lang="el-GR" dirty="0"/>
              <a:t> </a:t>
            </a:r>
            <a:endParaRPr lang="en-US" dirty="0"/>
          </a:p>
        </p:txBody>
      </p:sp>
      <p:pic>
        <p:nvPicPr>
          <p:cNvPr id="8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0" y="2264087"/>
            <a:ext cx="5582945" cy="4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 bwMode="auto">
          <a:xfrm>
            <a:off x="1817562" y="2419629"/>
            <a:ext cx="1947819" cy="4074421"/>
          </a:xfrm>
          <a:prstGeom prst="triangle">
            <a:avLst>
              <a:gd name="adj" fmla="val 4886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pic>
        <p:nvPicPr>
          <p:cNvPr id="10" name="Picture 2" descr="Image result for full fat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67" y="2634373"/>
            <a:ext cx="1374682" cy="8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illed Vegetable Pizza with Balsamic Reduction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527338"/>
            <a:ext cx="1333809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burger piz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41" y="4704985"/>
            <a:ext cx="1465325" cy="9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4" y="6309320"/>
            <a:ext cx="5740156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/>
          <a:stretch/>
        </p:blipFill>
        <p:spPr bwMode="auto">
          <a:xfrm>
            <a:off x="2971800" y="1413373"/>
            <a:ext cx="2362200" cy="36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/>
          <a:stretch/>
        </p:blipFill>
        <p:spPr bwMode="auto">
          <a:xfrm>
            <a:off x="5867400" y="1493146"/>
            <a:ext cx="1976681" cy="17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6768244" y="6124654"/>
            <a:ext cx="1368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Rayner</a:t>
            </a:r>
            <a:r>
              <a:rPr lang="fr-CH" sz="1200" dirty="0"/>
              <a:t> et al, 2011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4" y="1219200"/>
            <a:ext cx="2438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Ο ρόλος των τροφίμων στην υγεία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 Ι</a:t>
            </a:r>
            <a:r>
              <a:rPr lang="en-US" dirty="0"/>
              <a:t>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Μπορεί επίσης να θέλουμε και να πετύχουμε και τα δύο ταυτόχορονα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667000"/>
            <a:ext cx="1524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‘</a:t>
            </a:r>
            <a:r>
              <a:rPr lang="el-GR" sz="2400" b="1" dirty="0" err="1">
                <a:solidFill>
                  <a:srgbClr val="00B050"/>
                </a:solidFill>
              </a:rPr>
              <a:t>Healthy</a:t>
            </a:r>
            <a:r>
              <a:rPr lang="el-GR" sz="2400" b="1" dirty="0">
                <a:solidFill>
                  <a:srgbClr val="00B050"/>
                </a:solidFill>
              </a:rPr>
              <a:t>’ 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968" y="2667000"/>
            <a:ext cx="22592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‘</a:t>
            </a:r>
            <a:r>
              <a:rPr lang="el-GR" sz="2400" b="1" dirty="0" err="1">
                <a:solidFill>
                  <a:srgbClr val="FF0000"/>
                </a:solidFill>
              </a:rPr>
              <a:t>Unhealthy</a:t>
            </a:r>
            <a:r>
              <a:rPr lang="el-GR" sz="2400" b="1" dirty="0">
                <a:solidFill>
                  <a:srgbClr val="FF0000"/>
                </a:solidFill>
              </a:rPr>
              <a:t>’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7424"/>
            <a:ext cx="2752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59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Πόσο αυστηρός θέλω να είμαι;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Τα περιγράμματα τροφίμων βασίζονται κατα πολύ στο πως ορίζεται ένα υγιεινό τρόφιμο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1374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6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Μοντέλο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72387" cy="347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010846F-9BD2-2A8B-FAD7-48A58A756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2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Μοντέλο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524000"/>
          </a:xfrm>
        </p:spPr>
        <p:txBody>
          <a:bodyPr/>
          <a:lstStyle/>
          <a:p>
            <a:r>
              <a:rPr lang="el-GR" dirty="0"/>
              <a:t>Εαν οι πόντοι από την προηγούμενη διαδικάσια είναι ≤11 τότε δεν γίνεται να πάρει σκορ για τις πρωτείνες, εκτός εαν έχει και σκοράρει ≥5 για φρούτα, λαχανικά και ξηρούς καρπούς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420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3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Εκβαση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1524000"/>
          </a:xfrm>
        </p:spPr>
        <p:txBody>
          <a:bodyPr>
            <a:normAutofit fontScale="92500"/>
          </a:bodyPr>
          <a:lstStyle/>
          <a:p>
            <a:pPr marL="342900" lvl="1">
              <a:buClr>
                <a:schemeClr val="accent1"/>
              </a:buClr>
            </a:pPr>
            <a:r>
              <a:rPr lang="el-GR" dirty="0"/>
              <a:t>Το μοντέλο αυτο έχει μια διχοτομημένη έκβαση</a:t>
            </a:r>
          </a:p>
          <a:p>
            <a:pPr marL="708660" lvl="2">
              <a:buClr>
                <a:schemeClr val="accent1"/>
              </a:buClr>
            </a:pPr>
            <a:r>
              <a:rPr lang="el-GR" dirty="0"/>
              <a:t>Υγιεινό ή όχι</a:t>
            </a:r>
            <a:endParaRPr lang="en-US" dirty="0"/>
          </a:p>
          <a:p>
            <a:endParaRPr lang="en-US" dirty="0"/>
          </a:p>
          <a:p>
            <a:r>
              <a:rPr lang="el-GR" dirty="0"/>
              <a:t>Επίσης έχει υπολογιστεί σκορ αλλα και ανάλυση τεταρτημορίων</a:t>
            </a:r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3798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3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Παραλλαγές του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/>
          </a:bodyPr>
          <a:lstStyle/>
          <a:p>
            <a:r>
              <a:rPr lang="el-GR" dirty="0"/>
              <a:t>Το μοντέλο </a:t>
            </a:r>
            <a:r>
              <a:rPr lang="en-US" dirty="0" err="1"/>
              <a:t>Nutri</a:t>
            </a:r>
            <a:r>
              <a:rPr lang="en-US" dirty="0"/>
              <a:t> Score </a:t>
            </a:r>
            <a:r>
              <a:rPr lang="el-GR" dirty="0"/>
              <a:t>βασίζεται στο μοντέλο </a:t>
            </a:r>
            <a:r>
              <a:rPr lang="en-US" dirty="0" err="1"/>
              <a:t>Ofcom</a:t>
            </a:r>
            <a:endParaRPr lang="el-GR" dirty="0"/>
          </a:p>
          <a:p>
            <a:pPr lvl="1"/>
            <a:r>
              <a:rPr lang="el-GR" dirty="0"/>
              <a:t>Επέκταση του </a:t>
            </a:r>
            <a:r>
              <a:rPr lang="en-US" dirty="0" err="1"/>
              <a:t>Ofcom</a:t>
            </a:r>
            <a:r>
              <a:rPr lang="en-US" dirty="0"/>
              <a:t> Score (</a:t>
            </a:r>
            <a:r>
              <a:rPr lang="el-GR" dirty="0"/>
              <a:t>με μικρές τροποποιήσεις)</a:t>
            </a:r>
          </a:p>
          <a:p>
            <a:pPr lvl="1"/>
            <a:endParaRPr lang="el-G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5"/>
          <a:stretch/>
        </p:blipFill>
        <p:spPr bwMode="auto">
          <a:xfrm>
            <a:off x="100013" y="3048000"/>
            <a:ext cx="4319588" cy="28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6"/>
          <a:stretch/>
        </p:blipFill>
        <p:spPr bwMode="auto">
          <a:xfrm>
            <a:off x="4419601" y="2862046"/>
            <a:ext cx="392770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0648682-92B3-441D-AADD-3F10795C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" t="7066" r="1599" b="11214"/>
          <a:stretch/>
        </p:blipFill>
        <p:spPr>
          <a:xfrm>
            <a:off x="4343400" y="4572000"/>
            <a:ext cx="3620729" cy="17736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C1BF6B-419B-48C9-AE85-8DC99C769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" t="2454" r="4359" b="4117"/>
          <a:stretch/>
        </p:blipFill>
        <p:spPr>
          <a:xfrm>
            <a:off x="152400" y="914400"/>
            <a:ext cx="6371304" cy="3065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33F015-DF6E-4AB8-A5EE-7F08925DE370}"/>
              </a:ext>
            </a:extLst>
          </p:cNvPr>
          <p:cNvSpPr txBox="1">
            <a:spLocks/>
          </p:cNvSpPr>
          <p:nvPr/>
        </p:nvSpPr>
        <p:spPr>
          <a:xfrm>
            <a:off x="304800" y="86436"/>
            <a:ext cx="7924800" cy="655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Το σύστημα </a:t>
            </a:r>
            <a:r>
              <a:rPr lang="en-US" b="1" dirty="0"/>
              <a:t>Nutri Score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93456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Παραλλαγές του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/>
          </a:bodyPr>
          <a:lstStyle/>
          <a:p>
            <a:r>
              <a:rPr lang="el-GR" dirty="0"/>
              <a:t>Οχι μόνο υγιεινά τρόφιμα αλλά και τρόφιμα που προωθούν την υγεία!!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067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829300" y="2971800"/>
            <a:ext cx="2286000" cy="2819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Όσο αυξάνεται ο αριθμός των τροφίμων με υψηλό σκορ (χαμηλή διατροφική αξία) </a:t>
            </a:r>
          </a:p>
          <a:p>
            <a:endParaRPr lang="el-GR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Τόσο αυξάνεται και ο κίνδυνος ασθενειών</a:t>
            </a:r>
          </a:p>
        </p:txBody>
      </p:sp>
    </p:spTree>
    <p:extLst>
      <p:ext uri="{BB962C8B-B14F-4D97-AF65-F5344CB8AC3E}">
        <p14:creationId xmlns:p14="http://schemas.microsoft.com/office/powerpoint/2010/main" val="218885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Σύγκριση </a:t>
            </a:r>
            <a:r>
              <a:rPr lang="en-US" b="1" dirty="0" err="1"/>
              <a:t>Ofcom</a:t>
            </a:r>
            <a:r>
              <a:rPr lang="en-US" b="1" dirty="0"/>
              <a:t>- </a:t>
            </a:r>
            <a:r>
              <a:rPr lang="en-US" b="1" dirty="0" err="1"/>
              <a:t>Nutriscore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μετάβαση από διχοτομημένο αποτέλεσμα σε σκορ και 5 κατηγορίες διατροφικής ποιότητας άλλαξε την φύση της χρήσης του μοντέλου</a:t>
            </a:r>
          </a:p>
          <a:p>
            <a:endParaRPr lang="el-GR" dirty="0"/>
          </a:p>
          <a:p>
            <a:r>
              <a:rPr lang="el-GR" dirty="0"/>
              <a:t>Ενώ αρχικά ήταν ένα μοντέλο για την νομοθετική ρύθμιση της προώθησης προϊόντων εξελίχθηκε σε ένα μοντέλο επισήμανσης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3352800"/>
            <a:ext cx="4343400" cy="3076576"/>
            <a:chOff x="1600200" y="2257424"/>
            <a:chExt cx="6095999" cy="4600575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2667000"/>
              <a:ext cx="1524000" cy="5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B050"/>
                  </a:solidFill>
                </a:rPr>
                <a:t>‘Υγιεινό’ 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6968" y="2667000"/>
              <a:ext cx="2259231" cy="5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</a:rPr>
                <a:t>‘Ανθυγιεινό’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57424"/>
              <a:ext cx="2752725" cy="460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2400" y="3609822"/>
            <a:ext cx="4239317" cy="2202124"/>
            <a:chOff x="152400" y="3609822"/>
            <a:chExt cx="4239317" cy="220212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70229"/>
              <a:ext cx="4239317" cy="1841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7200" y="3644317"/>
              <a:ext cx="108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B050"/>
                  </a:solidFill>
                </a:rPr>
                <a:t>‘Υγιεινό’ 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0" y="3609822"/>
              <a:ext cx="1609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</a:rPr>
                <a:t>‘Ανθυγιεινό’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648200" y="50292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Ποινή ή κίνητρο;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Τα μοντέλα που μελετούν όλα τα τρόφιμα μαζί κατηγορούνται ότι δίνουν μειωμένες δυνατότητες για βελτίωση της σύστασης των τροφίμων</a:t>
            </a:r>
          </a:p>
          <a:p>
            <a:endParaRPr lang="el-GR" dirty="0"/>
          </a:p>
          <a:p>
            <a:r>
              <a:rPr lang="el-GR" dirty="0"/>
              <a:t>Εναλλακτικά λοιπόν προτείνονται μοντέλα που μελετούν τα τρόφιμα ανά κατηγορία </a:t>
            </a:r>
          </a:p>
          <a:p>
            <a:endParaRPr lang="el-GR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6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436"/>
            <a:ext cx="7924800" cy="655638"/>
          </a:xfrm>
        </p:spPr>
        <p:txBody>
          <a:bodyPr/>
          <a:lstStyle/>
          <a:p>
            <a:pPr algn="ctr"/>
            <a:r>
              <a:rPr lang="el-GR" b="1" dirty="0"/>
              <a:t>Επισήμανση Τροφίμων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295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490787"/>
            <a:ext cx="39624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438400"/>
            <a:ext cx="3962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990600"/>
            <a:ext cx="39624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1219200"/>
            <a:ext cx="480060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3286" y="4852987"/>
            <a:ext cx="8066314" cy="139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chile nutrition warning labels">
            <a:extLst>
              <a:ext uri="{FF2B5EF4-FFF2-40B4-BE49-F238E27FC236}">
                <a16:creationId xmlns:a16="http://schemas.microsoft.com/office/drawing/2014/main" id="{2569CFAA-8CFA-4E47-9FB9-E8D51140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5" y="1038841"/>
            <a:ext cx="3387498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FACB859-C340-476F-99E1-1BE8001B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97" y="1807140"/>
            <a:ext cx="3929063" cy="9358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23E63A-EBE7-48EC-B90C-CA30F692D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090" y="3698505"/>
            <a:ext cx="3757613" cy="198596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6E7E01A-210E-40AA-A972-7B4E191A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313" y="3146477"/>
            <a:ext cx="2971800" cy="21431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436AF0-3562-4707-9F86-04507FBC2BD0}"/>
              </a:ext>
            </a:extLst>
          </p:cNvPr>
          <p:cNvSpPr txBox="1">
            <a:spLocks/>
          </p:cNvSpPr>
          <p:nvPr/>
        </p:nvSpPr>
        <p:spPr>
          <a:xfrm>
            <a:off x="304800" y="86436"/>
            <a:ext cx="7924800" cy="6556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The </a:t>
            </a:r>
            <a:r>
              <a:rPr lang="el-GR" b="1" dirty="0" err="1"/>
              <a:t>Chilean</a:t>
            </a:r>
            <a:r>
              <a:rPr lang="el-GR" b="1" dirty="0"/>
              <a:t> </a:t>
            </a:r>
            <a:r>
              <a:rPr lang="el-GR" b="1" dirty="0" err="1"/>
              <a:t>System</a:t>
            </a:r>
            <a:endParaRPr lang="el-GR" dirty="0" err="1"/>
          </a:p>
        </p:txBody>
      </p:sp>
    </p:spTree>
    <p:extLst>
      <p:ext uri="{BB962C8B-B14F-4D97-AF65-F5344CB8AC3E}">
        <p14:creationId xmlns:p14="http://schemas.microsoft.com/office/powerpoint/2010/main" val="510178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539552" y="855737"/>
            <a:ext cx="5582945" cy="4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 bwMode="auto">
          <a:xfrm>
            <a:off x="2357114" y="1011279"/>
            <a:ext cx="1947819" cy="4074421"/>
          </a:xfrm>
          <a:prstGeom prst="triangle">
            <a:avLst>
              <a:gd name="adj" fmla="val 4886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32" y="5670376"/>
            <a:ext cx="8039467" cy="1143000"/>
          </a:xfrm>
        </p:spPr>
        <p:txBody>
          <a:bodyPr/>
          <a:lstStyle/>
          <a:p>
            <a:pPr algn="ctr"/>
            <a: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  <a:t>Ενναλακτική 2: </a:t>
            </a:r>
            <a:b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</a:br>
            <a: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  <a:t>Βέλτιστη δυνατή σύσταση</a:t>
            </a:r>
            <a:endParaRPr lang="fr-CH" dirty="0"/>
          </a:p>
        </p:txBody>
      </p:sp>
      <p:pic>
        <p:nvPicPr>
          <p:cNvPr id="3074" name="Picture 2" descr="Image result for full fat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19" y="1226023"/>
            <a:ext cx="1374682" cy="8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rilled Vegetable Pizza with Balsamic Reduction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8988"/>
            <a:ext cx="1333809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burger piz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93" y="3296635"/>
            <a:ext cx="1465325" cy="9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Το σύστημα του ΠΟΥ-Ευρώπης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0" y="1294924"/>
            <a:ext cx="85004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Στήθηκε το 2015 για την απογόρευση προώθηση προϊόντων σε παιδιά</a:t>
            </a:r>
            <a:endParaRPr lang="en-US" sz="2400" u="sng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χωρισμένο σε 17 κατηγορίες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886" y="2599615"/>
            <a:ext cx="8692243" cy="1353969"/>
            <a:chOff x="10886" y="2599615"/>
            <a:chExt cx="8692243" cy="135396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2667000"/>
              <a:ext cx="384699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029" y="2599615"/>
              <a:ext cx="4991100" cy="1353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5547" y="4191000"/>
            <a:ext cx="8797478" cy="1397947"/>
            <a:chOff x="165547" y="4191000"/>
            <a:chExt cx="8797478" cy="139794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7" y="4191000"/>
              <a:ext cx="3415853" cy="1397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48200"/>
              <a:ext cx="53816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8"/>
            <a:stretch/>
          </p:blipFill>
          <p:spPr bwMode="auto">
            <a:xfrm>
              <a:off x="3581400" y="4303347"/>
              <a:ext cx="5381625" cy="34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02671" y="5811559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Εξαιρετικά αυστηρό αλλά πιο εύκολο στην χρήση από τεχνολόγους τροφίμων και την βιομηχανία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9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Το σύστημα του ΠΟΥ-Ευρώπης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0" y="1294924"/>
            <a:ext cx="85004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Στήθηκε το 2015 για την απογόρευση προώθηση προϊόντων σε παιδιά</a:t>
            </a:r>
            <a:endParaRPr lang="en-US" sz="2400" u="sng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χωρισμένο σε 17 κατηγορίες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886" y="2599615"/>
            <a:ext cx="8692243" cy="1353969"/>
            <a:chOff x="10886" y="2599615"/>
            <a:chExt cx="8692243" cy="135396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2667000"/>
              <a:ext cx="384699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029" y="2599615"/>
              <a:ext cx="4991100" cy="1353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5547" y="4191000"/>
            <a:ext cx="8797478" cy="1397947"/>
            <a:chOff x="165547" y="4191000"/>
            <a:chExt cx="8797478" cy="139794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7" y="4191000"/>
              <a:ext cx="3415853" cy="1397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48200"/>
              <a:ext cx="53816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8"/>
            <a:stretch/>
          </p:blipFill>
          <p:spPr bwMode="auto">
            <a:xfrm>
              <a:off x="3581400" y="4303347"/>
              <a:ext cx="5381625" cy="34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02671" y="5811559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Εξαιρετικά αυστηρό αλλά πιο εύκολο στην χρήση από τεχνολόγους τροφίμων και την βιομηχανία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7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l-GR" dirty="0"/>
              <a:t>Συστήμα που βασίζονται στο τώρα</a:t>
            </a:r>
            <a:endParaRPr lang="fr-CH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524000"/>
            <a:ext cx="8328025" cy="4537075"/>
          </a:xfrm>
        </p:spPr>
        <p:txBody>
          <a:bodyPr/>
          <a:lstStyle/>
          <a:p>
            <a:r>
              <a:rPr lang="el-GR" dirty="0"/>
              <a:t>Έχουν σαν κύριο στόχο την βελτίωση της σύστασης των τροφίμων </a:t>
            </a:r>
            <a:endParaRPr lang="fr-CH" dirty="0"/>
          </a:p>
          <a:p>
            <a:endParaRPr lang="fr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4704"/>
            <a:ext cx="976698" cy="4883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/>
          <a:stretch/>
        </p:blipFill>
        <p:spPr bwMode="auto">
          <a:xfrm>
            <a:off x="195943" y="2179769"/>
            <a:ext cx="799790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63775"/>
          <a:stretch/>
        </p:blipFill>
        <p:spPr bwMode="auto">
          <a:xfrm>
            <a:off x="1919126" y="4911291"/>
            <a:ext cx="3388548" cy="19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4079366" y="4051977"/>
            <a:ext cx="864096" cy="2355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43462" y="3878093"/>
            <a:ext cx="2025166" cy="2529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358775" y="1490301"/>
            <a:ext cx="4673344" cy="33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968" cy="1143000"/>
          </a:xfrm>
        </p:spPr>
        <p:txBody>
          <a:bodyPr/>
          <a:lstStyle/>
          <a:p>
            <a:r>
              <a:rPr lang="el-GR" dirty="0"/>
              <a:t>Συνέργια και όχι πολυκατσαβίδι</a:t>
            </a:r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340871" y="1618259"/>
            <a:ext cx="4777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1:</a:t>
            </a:r>
            <a:r>
              <a:rPr lang="fr-CH" dirty="0">
                <a:solidFill>
                  <a:schemeClr val="accent1"/>
                </a:solidFill>
              </a:rPr>
              <a:t> Set </a:t>
            </a:r>
            <a:r>
              <a:rPr lang="fr-CH" dirty="0" err="1">
                <a:solidFill>
                  <a:schemeClr val="accent1"/>
                </a:solidFill>
              </a:rPr>
              <a:t>Manufacturing</a:t>
            </a:r>
            <a:r>
              <a:rPr lang="fr-CH" dirty="0">
                <a:solidFill>
                  <a:schemeClr val="accent1"/>
                </a:solidFill>
              </a:rPr>
              <a:t> Standards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882" y="2843716"/>
            <a:ext cx="47779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2: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Promote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better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choices</a:t>
            </a:r>
            <a:endParaRPr lang="fr-CH" dirty="0">
              <a:solidFill>
                <a:schemeClr val="accent1"/>
              </a:solidFill>
            </a:endParaRPr>
          </a:p>
          <a:p>
            <a:pPr algn="ctr"/>
            <a:r>
              <a:rPr lang="fr-CH" dirty="0">
                <a:solidFill>
                  <a:schemeClr val="accent1"/>
                </a:solidFill>
              </a:rPr>
              <a:t>Consumer </a:t>
            </a:r>
            <a:r>
              <a:rPr lang="fr-CH" dirty="0" err="1">
                <a:solidFill>
                  <a:schemeClr val="accent1"/>
                </a:solidFill>
              </a:rPr>
              <a:t>education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170" y="3891031"/>
            <a:ext cx="4777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3:</a:t>
            </a:r>
            <a:r>
              <a:rPr lang="fr-CH" dirty="0">
                <a:solidFill>
                  <a:schemeClr val="accent1"/>
                </a:solidFill>
              </a:rPr>
              <a:t> Set </a:t>
            </a:r>
            <a:r>
              <a:rPr lang="fr-CH" dirty="0" err="1">
                <a:solidFill>
                  <a:schemeClr val="accent1"/>
                </a:solidFill>
              </a:rPr>
              <a:t>regulations</a:t>
            </a:r>
            <a:endParaRPr lang="fr-CH" dirty="0">
              <a:solidFill>
                <a:schemeClr val="accent1"/>
              </a:solidFill>
            </a:endParaRPr>
          </a:p>
        </p:txBody>
      </p:sp>
      <p:pic>
        <p:nvPicPr>
          <p:cNvPr id="21" name="Picture 2" descr="Image result for cake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24" y="2099623"/>
            <a:ext cx="763068" cy="7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68069" y="1352915"/>
            <a:ext cx="36844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Remove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excess</a:t>
            </a:r>
            <a:r>
              <a:rPr lang="fr-CH" dirty="0">
                <a:solidFill>
                  <a:schemeClr val="accent1"/>
                </a:solidFill>
              </a:rPr>
              <a:t> fat/</a:t>
            </a:r>
            <a:r>
              <a:rPr lang="fr-CH" dirty="0" err="1">
                <a:solidFill>
                  <a:schemeClr val="accent1"/>
                </a:solidFill>
              </a:rPr>
              <a:t>sugar</a:t>
            </a:r>
            <a:r>
              <a:rPr lang="fr-CH" dirty="0">
                <a:solidFill>
                  <a:schemeClr val="accent1"/>
                </a:solidFill>
              </a:rPr>
              <a:t>/sodium </a:t>
            </a:r>
            <a:r>
              <a:rPr lang="fr-CH" dirty="0" err="1">
                <a:solidFill>
                  <a:schemeClr val="accent1"/>
                </a:solidFill>
              </a:rPr>
              <a:t>across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food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supply</a:t>
            </a:r>
            <a:endParaRPr lang="fr-CH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chocol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58" y="2069063"/>
            <a:ext cx="1014365" cy="7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izza sl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45" y="2069063"/>
            <a:ext cx="1262718" cy="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57297" y="3059978"/>
            <a:ext cx="3684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Choose</a:t>
            </a:r>
            <a:r>
              <a:rPr lang="fr-CH" dirty="0">
                <a:solidFill>
                  <a:schemeClr val="accent1"/>
                </a:solidFill>
              </a:rPr>
              <a:t> the </a:t>
            </a:r>
            <a:r>
              <a:rPr lang="fr-CH" dirty="0" err="1">
                <a:solidFill>
                  <a:schemeClr val="accent1"/>
                </a:solidFill>
              </a:rPr>
              <a:t>better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product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6684" y="4377060"/>
            <a:ext cx="3684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Meet</a:t>
            </a:r>
            <a:r>
              <a:rPr lang="fr-CH" dirty="0">
                <a:solidFill>
                  <a:schemeClr val="accent1"/>
                </a:solidFill>
              </a:rPr>
              <a:t> the 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211" y="4726515"/>
            <a:ext cx="1655440" cy="112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786" y="4842854"/>
            <a:ext cx="1923958" cy="893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287" y="3500512"/>
            <a:ext cx="1023367" cy="80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0187" y="3473469"/>
            <a:ext cx="1207156" cy="9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build a Nutrient Profiling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0" y="6375268"/>
            <a:ext cx="4074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Adam </a:t>
            </a:r>
            <a:r>
              <a:rPr lang="en-US" sz="1400" dirty="0" err="1"/>
              <a:t>Drewnowski</a:t>
            </a:r>
            <a:r>
              <a:rPr lang="el-GR" sz="1400" dirty="0"/>
              <a:t> </a:t>
            </a:r>
            <a:r>
              <a:rPr lang="en-US" sz="1400" dirty="0"/>
              <a:t>doi:10.1017/S0029665117000416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81200"/>
            <a:ext cx="62293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124200"/>
            <a:ext cx="9144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0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Μια απόφαση με σημαντικές επιπτώσεις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0"/>
          <a:stretch/>
        </p:blipFill>
        <p:spPr bwMode="auto">
          <a:xfrm>
            <a:off x="1468949" y="1534398"/>
            <a:ext cx="5867239" cy="2569611"/>
          </a:xfrm>
          <a:prstGeom prst="rect">
            <a:avLst/>
          </a:prstGeom>
          <a:noFill/>
          <a:ln w="19050">
            <a:solidFill>
              <a:srgbClr val="005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3204" y="3493162"/>
            <a:ext cx="1032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dirty="0"/>
              <a:t>Data source: </a:t>
            </a:r>
          </a:p>
          <a:p>
            <a:r>
              <a:rPr lang="fr-CH" sz="1050" dirty="0"/>
              <a:t>USDA SR 27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186342" y="4495800"/>
            <a:ext cx="850045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Μοντέλα που κρίνουν όλα τα τρόφιμα εξ’ίσου (</a:t>
            </a:r>
            <a:r>
              <a:rPr lang="en-US" sz="2400" u="sng" dirty="0"/>
              <a:t>across the board)</a:t>
            </a:r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ιδιαιτέρος αυστηρά για συγκεκριμένες κατηγορίες τροφίμων (πίτσα &amp; παγωτό)</a:t>
            </a:r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Ενώ ταυτόχρονα δεν είναι πρακτικά για την βελτίωση των χαρακτηριστικών αλλών ομάδων τροφίμων (γιαούρτι)</a:t>
            </a:r>
            <a:endParaRPr lang="en-US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56150" y="4104009"/>
            <a:ext cx="31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/>
              <a:t>Masset</a:t>
            </a:r>
            <a:r>
              <a:rPr lang="fr-CH" sz="1200" i="1" dirty="0"/>
              <a:t> et al., </a:t>
            </a:r>
            <a:r>
              <a:rPr lang="fr-CH" sz="1200" i="1" dirty="0" err="1"/>
              <a:t>presented</a:t>
            </a:r>
            <a:r>
              <a:rPr lang="fr-CH" sz="1200" i="1" dirty="0"/>
              <a:t> at EB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98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620000" cy="1143000"/>
          </a:xfrm>
        </p:spPr>
        <p:txBody>
          <a:bodyPr/>
          <a:lstStyle/>
          <a:p>
            <a:pPr algn="ctr"/>
            <a:r>
              <a:rPr lang="el-GR" b="1" dirty="0"/>
              <a:t>Ευχαριστώ!!!!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52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0629"/>
            <a:ext cx="3048000" cy="1143000"/>
          </a:xfrm>
        </p:spPr>
        <p:txBody>
          <a:bodyPr/>
          <a:lstStyle/>
          <a:p>
            <a:r>
              <a:rPr lang="el-GR" b="1" dirty="0"/>
              <a:t>Στις ΗΠΑ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8"/>
          <a:stretch/>
        </p:blipFill>
        <p:spPr bwMode="auto">
          <a:xfrm>
            <a:off x="228600" y="1110343"/>
            <a:ext cx="4365171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3560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1524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/>
              <a:t>Στην Ευρωπη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6019800"/>
            <a:ext cx="2362200" cy="793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u="sng" dirty="0">
                <a:solidFill>
                  <a:srgbClr val="5F5F5F"/>
                </a:solidFill>
                <a:ea typeface="ＭＳ Ｐゴシック" pitchFamily="-128" charset="-128"/>
              </a:rPr>
              <a:t>1990</a:t>
            </a:r>
            <a:endParaRPr lang="fr-CH" sz="4400" b="1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9949" y="5943600"/>
            <a:ext cx="2362200" cy="793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u="sng" dirty="0">
                <a:solidFill>
                  <a:srgbClr val="5F5F5F"/>
                </a:solidFill>
                <a:ea typeface="ＭＳ Ｐゴシック" pitchFamily="-128" charset="-128"/>
              </a:rPr>
              <a:t>2016</a:t>
            </a:r>
            <a:endParaRPr lang="fr-CH" sz="4400" b="1" u="sng" dirty="0"/>
          </a:p>
        </p:txBody>
      </p:sp>
    </p:spTree>
    <p:extLst>
      <p:ext uri="{BB962C8B-B14F-4D97-AF65-F5344CB8AC3E}">
        <p14:creationId xmlns:p14="http://schemas.microsoft.com/office/powerpoint/2010/main" val="10774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Βασικές Διαφορές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 μερίδα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ανα 100γρ</a:t>
            </a:r>
          </a:p>
          <a:p>
            <a:r>
              <a:rPr lang="el-GR" dirty="0"/>
              <a:t>Νάτριο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αλάτι</a:t>
            </a:r>
          </a:p>
          <a:p>
            <a:r>
              <a:rPr lang="el-GR" dirty="0"/>
              <a:t>Υποχρεωτική παράθεση διατροφικών συστάσεων (ΗΠΑ)</a:t>
            </a:r>
          </a:p>
          <a:p>
            <a:r>
              <a:rPr lang="el-GR" dirty="0"/>
              <a:t>Υποχρεωτική νομοθετιμένη μορφοποίηση (ΗΠΑ)</a:t>
            </a:r>
          </a:p>
          <a:p>
            <a:r>
              <a:rPr lang="el-GR" dirty="0"/>
              <a:t>Καμία νομοθέτηση για την μορφή (γραμματοσειρά, μέγεθος κτλ)</a:t>
            </a:r>
          </a:p>
          <a:p>
            <a:r>
              <a:rPr lang="el-GR" dirty="0"/>
              <a:t>Πρόσθετα με Ε 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κοινή ονομασία</a:t>
            </a:r>
          </a:p>
          <a:p>
            <a:r>
              <a:rPr lang="el-GR" dirty="0"/>
              <a:t>Υποχρεωτική αναγραφή μερίδων (ΗΠΑ)</a:t>
            </a:r>
          </a:p>
          <a:p>
            <a:r>
              <a:rPr lang="el-GR" dirty="0"/>
              <a:t>Νομοθετιμένο μέγεθος μερίδας (ΗΠΑ)</a:t>
            </a:r>
          </a:p>
          <a:p>
            <a:r>
              <a:rPr lang="el-GR" dirty="0"/>
              <a:t>Επισήμανση για αλλλεργιογόνα (ΕΕ)</a:t>
            </a:r>
          </a:p>
          <a:p>
            <a:r>
              <a:rPr lang="el-GR" dirty="0"/>
              <a:t>Υποκατηγορίες σε συστατικά όπως ελαια (ελαιόλαδο, φοινικέλαιο, φυτικά έλαια)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0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78" y="0"/>
            <a:ext cx="7620000" cy="1143000"/>
          </a:xfrm>
        </p:spPr>
        <p:txBody>
          <a:bodyPr/>
          <a:lstStyle/>
          <a:p>
            <a:r>
              <a:rPr lang="el-GR" dirty="0"/>
              <a:t>Ποιο είναι το συνολικό όφελος;</a:t>
            </a:r>
            <a:endParaRPr lang="fr-CH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397532"/>
            <a:ext cx="4227155" cy="25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264421" cy="31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5"/>
          <a:stretch/>
        </p:blipFill>
        <p:spPr bwMode="auto">
          <a:xfrm>
            <a:off x="402771" y="3452130"/>
            <a:ext cx="2495550" cy="29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83901"/>
            <a:ext cx="838200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5289339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POMWonderful</a:t>
            </a:r>
            <a:endParaRPr lang="en-US" b="1" u="sng" dirty="0"/>
          </a:p>
          <a:p>
            <a:r>
              <a:rPr lang="el-GR" dirty="0"/>
              <a:t>Σάκχαρα: 14 γρ/100γρ </a:t>
            </a:r>
          </a:p>
          <a:p>
            <a:endParaRPr lang="el-GR" b="1" u="sng" dirty="0"/>
          </a:p>
          <a:p>
            <a:r>
              <a:rPr lang="el-GR" b="1" u="sng" dirty="0"/>
              <a:t>Πορτοκαλάδα</a:t>
            </a:r>
          </a:p>
          <a:p>
            <a:r>
              <a:rPr lang="el-GR" dirty="0"/>
              <a:t>Σάκχαρα: 8γρ/100γρ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71600" y="5289339"/>
            <a:ext cx="1676401" cy="708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" idx="3"/>
          </p:cNvCxnSpPr>
          <p:nvPr/>
        </p:nvCxnSpPr>
        <p:spPr>
          <a:xfrm flipH="1" flipV="1">
            <a:off x="1371600" y="6091913"/>
            <a:ext cx="1676401" cy="56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0200" y="5383736"/>
            <a:ext cx="2971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Τι έχει μεγαλύτερη επίδραση στην υγεία;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Τα αντιοξειδωτικά ή τα σάκχαρα;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Ισχυρισμοί υπό όρους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r>
              <a:rPr lang="el-GR" dirty="0"/>
              <a:t>Σύμφωνα με τον κανονισμό </a:t>
            </a:r>
            <a:r>
              <a:rPr lang="en-US" dirty="0"/>
              <a:t> 1924/2006 </a:t>
            </a:r>
            <a:r>
              <a:rPr lang="el-GR" dirty="0"/>
              <a:t>η χρήση των ισχυρισμών διατροφής &amp; υγείας οφείλουν να συνοδεύονται από αξιολόγηση της γενικότερης σύστασης ενός τροφίμου και εάν αυτή προωθεί την υγεία. </a:t>
            </a:r>
          </a:p>
          <a:p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505200"/>
            <a:ext cx="6172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3"/>
          <a:stretch/>
        </p:blipFill>
        <p:spPr bwMode="auto">
          <a:xfrm>
            <a:off x="1186542" y="5105400"/>
            <a:ext cx="6172200" cy="132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2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436"/>
            <a:ext cx="7924800" cy="655638"/>
          </a:xfrm>
        </p:spPr>
        <p:txBody>
          <a:bodyPr/>
          <a:lstStyle/>
          <a:p>
            <a:pPr algn="ctr"/>
            <a:r>
              <a:rPr lang="el-GR" b="1" dirty="0"/>
              <a:t>Επισήμανση Τροφίμων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295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12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436AF0-3562-4707-9F86-04507FBC2BD0}"/>
              </a:ext>
            </a:extLst>
          </p:cNvPr>
          <p:cNvSpPr txBox="1">
            <a:spLocks/>
          </p:cNvSpPr>
          <p:nvPr/>
        </p:nvSpPr>
        <p:spPr>
          <a:xfrm>
            <a:off x="304800" y="86436"/>
            <a:ext cx="7924800" cy="6556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ea typeface="Cambria"/>
              </a:rPr>
              <a:t>UK </a:t>
            </a:r>
            <a:r>
              <a:rPr lang="el-GR" b="1" dirty="0" err="1">
                <a:ea typeface="Cambria"/>
              </a:rPr>
              <a:t>Traffic</a:t>
            </a:r>
            <a:r>
              <a:rPr lang="el-GR" b="1" dirty="0">
                <a:ea typeface="Cambria"/>
              </a:rPr>
              <a:t> </a:t>
            </a:r>
            <a:r>
              <a:rPr lang="el-GR" b="1" dirty="0" err="1">
                <a:ea typeface="Cambria"/>
              </a:rPr>
              <a:t>Lights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4D9CAA-CE08-4355-9D19-7E4826B1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52600"/>
            <a:ext cx="4933950" cy="21850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A58026-718A-4F9B-B9AF-9331AF16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59531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8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3308</TotalTime>
  <Words>1235</Words>
  <Application>Microsoft Office PowerPoint</Application>
  <PresentationFormat>On-screen Show (4:3)</PresentationFormat>
  <Paragraphs>220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Cambria</vt:lpstr>
      <vt:lpstr>Wingdings</vt:lpstr>
      <vt:lpstr>Adjacency</vt:lpstr>
      <vt:lpstr>Τα τρόφιμα ως εργαλεία δημόσιας υγείας</vt:lpstr>
      <vt:lpstr>PowerPoint Presentation</vt:lpstr>
      <vt:lpstr>Επισήμανση Τροφίμων</vt:lpstr>
      <vt:lpstr>Στις ΗΠΑ</vt:lpstr>
      <vt:lpstr>Βασικές Διαφορές</vt:lpstr>
      <vt:lpstr>Ποιο είναι το συνολικό όφελος;</vt:lpstr>
      <vt:lpstr>Ισχυρισμοί υπό όρους</vt:lpstr>
      <vt:lpstr>Επισήμανση Τροφίμων</vt:lpstr>
      <vt:lpstr>PowerPoint Presentation</vt:lpstr>
      <vt:lpstr>PowerPoint Presentation</vt:lpstr>
      <vt:lpstr>Συστήματα επισήμανσης</vt:lpstr>
      <vt:lpstr>Συστήμα Traffic Light</vt:lpstr>
      <vt:lpstr>Γενικοί στόχοι</vt:lpstr>
      <vt:lpstr>Ας δούμε τους ορισμούς</vt:lpstr>
      <vt:lpstr>Ποιές οι πιθανές χρήσεις τους;</vt:lpstr>
      <vt:lpstr>Ποιές οι πιθανές χρήσεις τους;</vt:lpstr>
      <vt:lpstr>Κάθε χρήση άλλη δομή</vt:lpstr>
      <vt:lpstr>Κάθε χρήση άλλη δομή ΙΙ</vt:lpstr>
      <vt:lpstr>Κάθε χρήση άλλη δομή ΙΙΙ</vt:lpstr>
      <vt:lpstr>Κάθε χρήση άλλη δομή ΙV</vt:lpstr>
      <vt:lpstr>Πόσο αυστηρός θέλω να είμαι;</vt:lpstr>
      <vt:lpstr>Μοντέλο FSA Ofcom</vt:lpstr>
      <vt:lpstr>Μοντέλο FSA Ofcom</vt:lpstr>
      <vt:lpstr>Εκβαση Μοντέλου FSA Ofcom</vt:lpstr>
      <vt:lpstr>Παραλλαγές του Μοντέλου FSA Ofcom</vt:lpstr>
      <vt:lpstr>PowerPoint Presentation</vt:lpstr>
      <vt:lpstr>Παραλλαγές του Μοντέλου FSA Ofcom</vt:lpstr>
      <vt:lpstr>Σύγκριση Ofcom- Nutriscore</vt:lpstr>
      <vt:lpstr>Ποινή ή κίνητρο;</vt:lpstr>
      <vt:lpstr>PowerPoint Presentation</vt:lpstr>
      <vt:lpstr>Ενναλακτική 2:  Βέλτιστη δυνατή σύσταση</vt:lpstr>
      <vt:lpstr>Το σύστημα του ΠΟΥ-Ευρώπης</vt:lpstr>
      <vt:lpstr>Το σύστημα του ΠΟΥ-Ευρώπης</vt:lpstr>
      <vt:lpstr>Συστήμα που βασίζονται στο τώρα</vt:lpstr>
      <vt:lpstr>Συνέργια και όχι πολυκατσαβίδι</vt:lpstr>
      <vt:lpstr>How to build a Nutrient Profiling System</vt:lpstr>
      <vt:lpstr>Μια απόφαση με σημαντικές επιπτώσεις</vt:lpstr>
      <vt:lpstr>Ευχαριστώ!!!!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Αντώνης Βλασσόπουλος</cp:lastModifiedBy>
  <cp:revision>178</cp:revision>
  <dcterms:created xsi:type="dcterms:W3CDTF">2006-08-16T00:00:00Z</dcterms:created>
  <dcterms:modified xsi:type="dcterms:W3CDTF">2024-01-11T14:23:18Z</dcterms:modified>
</cp:coreProperties>
</file>