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56"/>
  </p:notesMasterIdLst>
  <p:handoutMasterIdLst>
    <p:handoutMasterId r:id="rId57"/>
  </p:handoutMasterIdLst>
  <p:sldIdLst>
    <p:sldId id="256" r:id="rId2"/>
    <p:sldId id="257" r:id="rId3"/>
    <p:sldId id="258" r:id="rId4"/>
    <p:sldId id="259" r:id="rId5"/>
    <p:sldId id="260" r:id="rId6"/>
    <p:sldId id="261" r:id="rId7"/>
    <p:sldId id="262" r:id="rId8"/>
    <p:sldId id="263" r:id="rId9"/>
    <p:sldId id="265" r:id="rId10"/>
    <p:sldId id="266" r:id="rId11"/>
    <p:sldId id="267" r:id="rId12"/>
    <p:sldId id="269" r:id="rId13"/>
    <p:sldId id="270" r:id="rId14"/>
    <p:sldId id="271" r:id="rId15"/>
    <p:sldId id="272" r:id="rId16"/>
    <p:sldId id="273" r:id="rId17"/>
    <p:sldId id="274" r:id="rId18"/>
    <p:sldId id="275" r:id="rId19"/>
    <p:sldId id="276" r:id="rId20"/>
    <p:sldId id="318" r:id="rId21"/>
    <p:sldId id="278" r:id="rId22"/>
    <p:sldId id="319" r:id="rId23"/>
    <p:sldId id="280" r:id="rId24"/>
    <p:sldId id="281" r:id="rId25"/>
    <p:sldId id="282" r:id="rId26"/>
    <p:sldId id="283" r:id="rId27"/>
    <p:sldId id="284" r:id="rId28"/>
    <p:sldId id="285" r:id="rId29"/>
    <p:sldId id="288" r:id="rId30"/>
    <p:sldId id="290" r:id="rId31"/>
    <p:sldId id="320" r:id="rId32"/>
    <p:sldId id="291" r:id="rId33"/>
    <p:sldId id="289" r:id="rId34"/>
    <p:sldId id="292" r:id="rId35"/>
    <p:sldId id="293" r:id="rId36"/>
    <p:sldId id="294" r:id="rId37"/>
    <p:sldId id="295" r:id="rId38"/>
    <p:sldId id="296" r:id="rId39"/>
    <p:sldId id="299" r:id="rId40"/>
    <p:sldId id="321" r:id="rId41"/>
    <p:sldId id="302" r:id="rId42"/>
    <p:sldId id="303" r:id="rId43"/>
    <p:sldId id="304" r:id="rId44"/>
    <p:sldId id="305" r:id="rId45"/>
    <p:sldId id="306" r:id="rId46"/>
    <p:sldId id="322" r:id="rId47"/>
    <p:sldId id="309" r:id="rId48"/>
    <p:sldId id="323" r:id="rId49"/>
    <p:sldId id="311" r:id="rId50"/>
    <p:sldId id="313" r:id="rId51"/>
    <p:sldId id="315" r:id="rId52"/>
    <p:sldId id="324" r:id="rId53"/>
    <p:sldId id="316" r:id="rId54"/>
    <p:sldId id="317" r:id="rId55"/>
  </p:sldIdLst>
  <p:sldSz cx="9144000" cy="6858000" type="screen4x3"/>
  <p:notesSz cx="6858000" cy="9144000"/>
  <p:defaultTextStyle>
    <a:defPPr>
      <a:defRPr lang="en-GB"/>
    </a:defPPr>
    <a:lvl1pPr algn="l" rtl="0" fontAlgn="base">
      <a:spcBef>
        <a:spcPct val="0"/>
      </a:spcBef>
      <a:spcAft>
        <a:spcPct val="0"/>
      </a:spcAft>
      <a:defRPr sz="1400" kern="1200">
        <a:solidFill>
          <a:schemeClr val="tx1"/>
        </a:solidFill>
        <a:latin typeface="Garamond" pitchFamily="18" charset="0"/>
        <a:ea typeface="+mn-ea"/>
        <a:cs typeface="Arial" charset="0"/>
      </a:defRPr>
    </a:lvl1pPr>
    <a:lvl2pPr marL="457200" algn="l" rtl="0" fontAlgn="base">
      <a:spcBef>
        <a:spcPct val="0"/>
      </a:spcBef>
      <a:spcAft>
        <a:spcPct val="0"/>
      </a:spcAft>
      <a:defRPr sz="1400" kern="1200">
        <a:solidFill>
          <a:schemeClr val="tx1"/>
        </a:solidFill>
        <a:latin typeface="Garamond" pitchFamily="18" charset="0"/>
        <a:ea typeface="+mn-ea"/>
        <a:cs typeface="Arial" charset="0"/>
      </a:defRPr>
    </a:lvl2pPr>
    <a:lvl3pPr marL="914400" algn="l" rtl="0" fontAlgn="base">
      <a:spcBef>
        <a:spcPct val="0"/>
      </a:spcBef>
      <a:spcAft>
        <a:spcPct val="0"/>
      </a:spcAft>
      <a:defRPr sz="1400" kern="1200">
        <a:solidFill>
          <a:schemeClr val="tx1"/>
        </a:solidFill>
        <a:latin typeface="Garamond" pitchFamily="18" charset="0"/>
        <a:ea typeface="+mn-ea"/>
        <a:cs typeface="Arial" charset="0"/>
      </a:defRPr>
    </a:lvl3pPr>
    <a:lvl4pPr marL="1371600" algn="l" rtl="0" fontAlgn="base">
      <a:spcBef>
        <a:spcPct val="0"/>
      </a:spcBef>
      <a:spcAft>
        <a:spcPct val="0"/>
      </a:spcAft>
      <a:defRPr sz="1400" kern="1200">
        <a:solidFill>
          <a:schemeClr val="tx1"/>
        </a:solidFill>
        <a:latin typeface="Garamond" pitchFamily="18" charset="0"/>
        <a:ea typeface="+mn-ea"/>
        <a:cs typeface="Arial" charset="0"/>
      </a:defRPr>
    </a:lvl4pPr>
    <a:lvl5pPr marL="1828800" algn="l" rtl="0" fontAlgn="base">
      <a:spcBef>
        <a:spcPct val="0"/>
      </a:spcBef>
      <a:spcAft>
        <a:spcPct val="0"/>
      </a:spcAft>
      <a:defRPr sz="1400" kern="1200">
        <a:solidFill>
          <a:schemeClr val="tx1"/>
        </a:solidFill>
        <a:latin typeface="Garamond" pitchFamily="18" charset="0"/>
        <a:ea typeface="+mn-ea"/>
        <a:cs typeface="Arial" charset="0"/>
      </a:defRPr>
    </a:lvl5pPr>
    <a:lvl6pPr marL="2286000" algn="l" defTabSz="914400" rtl="0" eaLnBrk="1" latinLnBrk="0" hangingPunct="1">
      <a:defRPr sz="1400" kern="1200">
        <a:solidFill>
          <a:schemeClr val="tx1"/>
        </a:solidFill>
        <a:latin typeface="Garamond" pitchFamily="18" charset="0"/>
        <a:ea typeface="+mn-ea"/>
        <a:cs typeface="Arial" charset="0"/>
      </a:defRPr>
    </a:lvl6pPr>
    <a:lvl7pPr marL="2743200" algn="l" defTabSz="914400" rtl="0" eaLnBrk="1" latinLnBrk="0" hangingPunct="1">
      <a:defRPr sz="1400" kern="1200">
        <a:solidFill>
          <a:schemeClr val="tx1"/>
        </a:solidFill>
        <a:latin typeface="Garamond" pitchFamily="18" charset="0"/>
        <a:ea typeface="+mn-ea"/>
        <a:cs typeface="Arial" charset="0"/>
      </a:defRPr>
    </a:lvl7pPr>
    <a:lvl8pPr marL="3200400" algn="l" defTabSz="914400" rtl="0" eaLnBrk="1" latinLnBrk="0" hangingPunct="1">
      <a:defRPr sz="1400" kern="1200">
        <a:solidFill>
          <a:schemeClr val="tx1"/>
        </a:solidFill>
        <a:latin typeface="Garamond" pitchFamily="18" charset="0"/>
        <a:ea typeface="+mn-ea"/>
        <a:cs typeface="Arial" charset="0"/>
      </a:defRPr>
    </a:lvl8pPr>
    <a:lvl9pPr marL="3657600" algn="l" defTabSz="914400" rtl="0" eaLnBrk="1" latinLnBrk="0" hangingPunct="1">
      <a:defRPr sz="1400"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6600"/>
    <a:srgbClr val="FFFF99"/>
    <a:srgbClr val="99FF33"/>
    <a:srgbClr val="993300"/>
    <a:srgbClr val="004646"/>
    <a:srgbClr val="006666"/>
    <a:srgbClr val="DBDB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p:cViewPr varScale="1">
        <p:scale>
          <a:sx n="70" d="100"/>
          <a:sy n="70" d="100"/>
        </p:scale>
        <p:origin x="-141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Unicode MS" pitchFamily="34" charset="-128"/>
                <a:cs typeface="+mn-cs"/>
              </a:defRPr>
            </a:lvl1pPr>
          </a:lstStyle>
          <a:p>
            <a:pPr>
              <a:defRPr/>
            </a:pPr>
            <a:endParaRPr lang="el-GR"/>
          </a:p>
        </p:txBody>
      </p:sp>
      <p:sp>
        <p:nvSpPr>
          <p:cNvPr id="205827"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Unicode MS" pitchFamily="34" charset="-128"/>
                <a:cs typeface="+mn-cs"/>
              </a:defRPr>
            </a:lvl1pPr>
          </a:lstStyle>
          <a:p>
            <a:pPr>
              <a:defRPr/>
            </a:pPr>
            <a:endParaRPr lang="el-GR"/>
          </a:p>
        </p:txBody>
      </p:sp>
      <p:sp>
        <p:nvSpPr>
          <p:cNvPr id="205828"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Unicode MS" pitchFamily="34" charset="-128"/>
                <a:cs typeface="+mn-cs"/>
              </a:defRPr>
            </a:lvl1pPr>
          </a:lstStyle>
          <a:p>
            <a:pPr>
              <a:defRPr/>
            </a:pPr>
            <a:endParaRPr lang="el-GR"/>
          </a:p>
        </p:txBody>
      </p:sp>
      <p:sp>
        <p:nvSpPr>
          <p:cNvPr id="205829"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Unicode MS" panose="020B0604020202020204" pitchFamily="34" charset="-128"/>
                <a:cs typeface="+mn-cs"/>
              </a:defRPr>
            </a:lvl1pPr>
          </a:lstStyle>
          <a:p>
            <a:pPr>
              <a:defRPr/>
            </a:pPr>
            <a:fld id="{13004E35-6CC2-4733-9859-53FD40422948}" type="slidenum">
              <a:rPr lang="el-GR"/>
              <a:pPr>
                <a:defRPr/>
              </a:pPr>
              <a:t>‹#›</a:t>
            </a:fld>
            <a:endParaRPr lang="el-GR"/>
          </a:p>
        </p:txBody>
      </p:sp>
    </p:spTree>
    <p:extLst>
      <p:ext uri="{BB962C8B-B14F-4D97-AF65-F5344CB8AC3E}">
        <p14:creationId xmlns:p14="http://schemas.microsoft.com/office/powerpoint/2010/main" val="2331983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Unicode MS" pitchFamily="34" charset="-128"/>
                <a:cs typeface="+mn-cs"/>
              </a:defRPr>
            </a:lvl1pPr>
          </a:lstStyle>
          <a:p>
            <a:pPr>
              <a:defRPr/>
            </a:pPr>
            <a:endParaRPr lang="el-GR"/>
          </a:p>
        </p:txBody>
      </p:sp>
      <p:sp>
        <p:nvSpPr>
          <p:cNvPr id="7065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Unicode MS" pitchFamily="34" charset="-128"/>
                <a:cs typeface="+mn-cs"/>
              </a:defRPr>
            </a:lvl1pPr>
          </a:lstStyle>
          <a:p>
            <a:pPr>
              <a:defRPr/>
            </a:pPr>
            <a:endParaRPr lang="el-GR"/>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066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7066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Unicode MS" pitchFamily="34" charset="-128"/>
                <a:cs typeface="+mn-cs"/>
              </a:defRPr>
            </a:lvl1pPr>
          </a:lstStyle>
          <a:p>
            <a:pPr>
              <a:defRPr/>
            </a:pPr>
            <a:endParaRPr lang="el-GR"/>
          </a:p>
        </p:txBody>
      </p:sp>
      <p:sp>
        <p:nvSpPr>
          <p:cNvPr id="7066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Unicode MS" panose="020B0604020202020204" pitchFamily="34" charset="-128"/>
                <a:cs typeface="+mn-cs"/>
              </a:defRPr>
            </a:lvl1pPr>
          </a:lstStyle>
          <a:p>
            <a:pPr>
              <a:defRPr/>
            </a:pPr>
            <a:fld id="{CFEC42DD-2262-4F2F-8482-90B9E511C78F}" type="slidenum">
              <a:rPr lang="el-GR"/>
              <a:pPr>
                <a:defRPr/>
              </a:pPr>
              <a:t>‹#›</a:t>
            </a:fld>
            <a:endParaRPr lang="el-GR"/>
          </a:p>
        </p:txBody>
      </p:sp>
    </p:spTree>
    <p:extLst>
      <p:ext uri="{BB962C8B-B14F-4D97-AF65-F5344CB8AC3E}">
        <p14:creationId xmlns:p14="http://schemas.microsoft.com/office/powerpoint/2010/main" val="3425628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4572000" cy="6858000"/>
          </a:xfrm>
          <a:prstGeom prst="rect">
            <a:avLst/>
          </a:prstGeom>
          <a:pattFill prst="ltVert">
            <a:fgClr>
              <a:srgbClr val="99CC99"/>
            </a:fgClr>
            <a:bgClr>
              <a:srgbClr val="DBDB83"/>
            </a:bgClr>
          </a:patt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a:defRPr/>
            </a:pPr>
            <a:endParaRPr kumimoji="1" lang="el-GR" sz="2400">
              <a:latin typeface="Times New Roman" panose="02020603050405020304" pitchFamily="18" charset="0"/>
            </a:endParaRPr>
          </a:p>
        </p:txBody>
      </p:sp>
      <p:sp>
        <p:nvSpPr>
          <p:cNvPr id="5" name="AutoShape 4"/>
          <p:cNvSpPr>
            <a:spLocks noChangeArrowheads="1"/>
          </p:cNvSpPr>
          <p:nvPr/>
        </p:nvSpPr>
        <p:spPr bwMode="white">
          <a:xfrm>
            <a:off x="685800" y="990600"/>
            <a:ext cx="5181600" cy="1905000"/>
          </a:xfrm>
          <a:prstGeom prst="roundRect">
            <a:avLst>
              <a:gd name="adj" fmla="val 50000"/>
            </a:avLst>
          </a:prstGeom>
          <a:solidFill>
            <a:schemeClr val="bg1"/>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a:defRPr/>
            </a:pPr>
            <a:endParaRPr kumimoji="1" lang="el-GR" sz="2400">
              <a:latin typeface="Times New Roman" panose="02020603050405020304" pitchFamily="18" charset="0"/>
            </a:endParaRPr>
          </a:p>
        </p:txBody>
      </p:sp>
      <p:grpSp>
        <p:nvGrpSpPr>
          <p:cNvPr id="6" name="Group 5"/>
          <p:cNvGrpSpPr>
            <a:grpSpLocks/>
          </p:cNvGrpSpPr>
          <p:nvPr/>
        </p:nvGrpSpPr>
        <p:grpSpPr bwMode="auto">
          <a:xfrm>
            <a:off x="3635375" y="4868863"/>
            <a:ext cx="4876800" cy="319087"/>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8" name="AutoShape 7"/>
            <p:cNvSpPr>
              <a:spLocks noChangeArrowheads="1"/>
            </p:cNvSpPr>
            <p:nvPr/>
          </p:nvSpPr>
          <p:spPr bwMode="auto">
            <a:xfrm>
              <a:off x="5196" y="3080"/>
              <a:ext cx="164"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grpSp>
        <p:nvGrpSpPr>
          <p:cNvPr id="9" name="Group 10"/>
          <p:cNvGrpSpPr>
            <a:grpSpLocks/>
          </p:cNvGrpSpPr>
          <p:nvPr/>
        </p:nvGrpSpPr>
        <p:grpSpPr bwMode="auto">
          <a:xfrm>
            <a:off x="3635375" y="5300663"/>
            <a:ext cx="4876800" cy="319087"/>
            <a:chOff x="2288" y="3080"/>
            <a:chExt cx="3072" cy="201"/>
          </a:xfrm>
        </p:grpSpPr>
        <p:sp>
          <p:nvSpPr>
            <p:cNvPr id="10" name="AutoShape 11"/>
            <p:cNvSpPr>
              <a:spLocks noChangeArrowheads="1"/>
            </p:cNvSpPr>
            <p:nvPr/>
          </p:nvSpPr>
          <p:spPr bwMode="auto">
            <a:xfrm flipH="1">
              <a:off x="2288" y="3080"/>
              <a:ext cx="2914"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1" name="AutoShape 12"/>
            <p:cNvSpPr>
              <a:spLocks noChangeArrowheads="1"/>
            </p:cNvSpPr>
            <p:nvPr/>
          </p:nvSpPr>
          <p:spPr bwMode="auto">
            <a:xfrm>
              <a:off x="5196" y="3080"/>
              <a:ext cx="164"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pic>
        <p:nvPicPr>
          <p:cNvPr id="12"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2"/>
          <a:srcRect/>
          <a:stretch>
            <a:fillRect/>
          </a:stretch>
        </p:blipFill>
        <p:spPr bwMode="auto">
          <a:xfrm>
            <a:off x="179388" y="5830888"/>
            <a:ext cx="4310062" cy="1027112"/>
          </a:xfrm>
          <a:prstGeom prst="rect">
            <a:avLst/>
          </a:prstGeom>
          <a:noFill/>
          <a:ln w="9525">
            <a:noFill/>
            <a:miter lim="800000"/>
            <a:headEnd/>
            <a:tailEnd/>
          </a:ln>
        </p:spPr>
      </p:pic>
      <p:pic>
        <p:nvPicPr>
          <p:cNvPr id="13" name="Picture 16" descr="LOGO3_a2"/>
          <p:cNvPicPr>
            <a:picLocks noChangeAspect="1" noChangeArrowheads="1"/>
          </p:cNvPicPr>
          <p:nvPr/>
        </p:nvPicPr>
        <p:blipFill>
          <a:blip r:embed="rId3"/>
          <a:srcRect/>
          <a:stretch>
            <a:fillRect/>
          </a:stretch>
        </p:blipFill>
        <p:spPr bwMode="auto">
          <a:xfrm>
            <a:off x="1835150" y="657225"/>
            <a:ext cx="5543550" cy="323850"/>
          </a:xfrm>
          <a:prstGeom prst="rect">
            <a:avLst/>
          </a:prstGeom>
          <a:noFill/>
          <a:ln w="9525">
            <a:noFill/>
            <a:miter lim="800000"/>
            <a:headEnd/>
            <a:tailEnd/>
          </a:ln>
        </p:spPr>
      </p:pic>
      <p:pic>
        <p:nvPicPr>
          <p:cNvPr id="14" name="Picture 17" descr="LOGO3_a1"/>
          <p:cNvPicPr>
            <a:picLocks noChangeAspect="1" noChangeArrowheads="1"/>
          </p:cNvPicPr>
          <p:nvPr/>
        </p:nvPicPr>
        <p:blipFill>
          <a:blip r:embed="rId4"/>
          <a:srcRect/>
          <a:stretch>
            <a:fillRect/>
          </a:stretch>
        </p:blipFill>
        <p:spPr bwMode="auto">
          <a:xfrm>
            <a:off x="1171575" y="115888"/>
            <a:ext cx="736600" cy="877887"/>
          </a:xfrm>
          <a:prstGeom prst="rect">
            <a:avLst/>
          </a:prstGeom>
          <a:noFill/>
          <a:ln w="9525">
            <a:noFill/>
            <a:miter lim="800000"/>
            <a:headEnd/>
            <a:tailEnd/>
          </a:ln>
        </p:spPr>
      </p:pic>
      <p:pic>
        <p:nvPicPr>
          <p:cNvPr id="15" name="Εικόνα 1"/>
          <p:cNvPicPr>
            <a:picLocks noChangeAspect="1"/>
          </p:cNvPicPr>
          <p:nvPr userDrawn="1"/>
        </p:nvPicPr>
        <p:blipFill>
          <a:blip r:embed="rId5"/>
          <a:srcRect/>
          <a:stretch>
            <a:fillRect/>
          </a:stretch>
        </p:blipFill>
        <p:spPr bwMode="auto">
          <a:xfrm>
            <a:off x="7378700" y="6261100"/>
            <a:ext cx="1701800" cy="596900"/>
          </a:xfrm>
          <a:prstGeom prst="rect">
            <a:avLst/>
          </a:prstGeom>
          <a:noFill/>
          <a:ln w="9525">
            <a:noFill/>
            <a:miter lim="800000"/>
            <a:headEnd/>
            <a:tailEnd/>
          </a:ln>
        </p:spPr>
      </p:pic>
      <p:sp>
        <p:nvSpPr>
          <p:cNvPr id="93192" name="Rectangle 8"/>
          <p:cNvSpPr>
            <a:spLocks noGrp="1" noChangeArrowheads="1"/>
          </p:cNvSpPr>
          <p:nvPr>
            <p:ph type="subTitle" idx="1"/>
          </p:nvPr>
        </p:nvSpPr>
        <p:spPr>
          <a:xfrm>
            <a:off x="4643438" y="2924175"/>
            <a:ext cx="4013200" cy="1822450"/>
          </a:xfrm>
        </p:spPr>
        <p:txBody>
          <a:bodyPr anchor="b"/>
          <a:lstStyle>
            <a:lvl1pPr marL="0" indent="0">
              <a:buFont typeface="Wingdings" panose="05000000000000000000" pitchFamily="2" charset="2"/>
              <a:buNone/>
              <a:defRPr>
                <a:solidFill>
                  <a:schemeClr val="tx2"/>
                </a:solidFill>
              </a:defRPr>
            </a:lvl1pPr>
          </a:lstStyle>
          <a:p>
            <a:pPr lvl="0"/>
            <a:r>
              <a:rPr lang="el-GR" noProof="0" smtClean="0"/>
              <a:t>Στυλ κύριου υπότιτλου</a:t>
            </a:r>
          </a:p>
        </p:txBody>
      </p:sp>
      <p:sp>
        <p:nvSpPr>
          <p:cNvPr id="93193" name="AutoShape 9"/>
          <p:cNvSpPr>
            <a:spLocks noGrp="1" noChangeArrowheads="1"/>
          </p:cNvSpPr>
          <p:nvPr>
            <p:ph type="ctrTitle" sz="quarter"/>
          </p:nvPr>
        </p:nvSpPr>
        <p:spPr>
          <a:xfrm>
            <a:off x="684213" y="981075"/>
            <a:ext cx="8229600" cy="1905000"/>
          </a:xfrm>
          <a:prstGeom prst="roundRect">
            <a:avLst>
              <a:gd name="adj" fmla="val 50000"/>
            </a:avLst>
          </a:prstGeom>
        </p:spPr>
        <p:txBody>
          <a:bodyPr anchor="ctr"/>
          <a:lstStyle>
            <a:lvl1pPr algn="ctr">
              <a:defRPr>
                <a:solidFill>
                  <a:srgbClr val="003300"/>
                </a:solidFill>
              </a:defRPr>
            </a:lvl1pPr>
          </a:lstStyle>
          <a:p>
            <a:pPr lvl="0"/>
            <a:r>
              <a:rPr lang="el-GR" noProof="0" smtClean="0"/>
              <a:t>Στυλ κύριου τίτλου</a:t>
            </a:r>
            <a:endParaRPr lang="el-GR" noProof="0"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178779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p>
        </p:txBody>
      </p:sp>
      <p:sp>
        <p:nvSpPr>
          <p:cNvPr id="4" name="Θέση κειμένου 3"/>
          <p:cNvSpPr>
            <a:spLocks noGrp="1"/>
          </p:cNvSpPr>
          <p:nvPr>
            <p:ph type="body" sz="half" idx="2"/>
          </p:nvPr>
        </p:nvSpPr>
        <p:spPr>
          <a:xfrm>
            <a:off x="630238" y="2857772"/>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338888" y="1628800"/>
            <a:ext cx="1981200" cy="496885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395288" y="1628800"/>
            <a:ext cx="5791200" cy="496885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683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4688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p>
            <a:r>
              <a:rPr lang="el-GR" smtClean="0"/>
              <a:t>Στυλ κύριου τίτλου</a:t>
            </a:r>
            <a:endParaRPr lang="el-GR"/>
          </a:p>
        </p:txBody>
      </p:sp>
      <p:sp>
        <p:nvSpPr>
          <p:cNvPr id="4" name="Θέση περιεχομένου 3"/>
          <p:cNvSpPr>
            <a:spLocks noGrp="1"/>
          </p:cNvSpPr>
          <p:nvPr>
            <p:ph sz="half" idx="2"/>
          </p:nvPr>
        </p:nvSpPr>
        <p:spPr>
          <a:xfrm>
            <a:off x="630238" y="1681163"/>
            <a:ext cx="3868737" cy="45085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περιεχομένου 5"/>
          <p:cNvSpPr>
            <a:spLocks noGrp="1"/>
          </p:cNvSpPr>
          <p:nvPr>
            <p:ph sz="quarter" idx="4"/>
          </p:nvPr>
        </p:nvSpPr>
        <p:spPr>
          <a:xfrm>
            <a:off x="4564063" y="1697559"/>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564063" y="5409437"/>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smtClean="0"/>
              <a:t>Στυλ υποδείγματος κειμένου</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171578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785764"/>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323850" cy="6858000"/>
          </a:xfrm>
          <a:prstGeom prst="rect">
            <a:avLst/>
          </a:prstGeom>
          <a:pattFill prst="ltVert">
            <a:fgClr>
              <a:srgbClr val="99CC99"/>
            </a:fgClr>
            <a:bgClr>
              <a:srgbClr val="DBDB83"/>
            </a:bgClr>
          </a:patt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027" name="Freeform 3"/>
          <p:cNvSpPr>
            <a:spLocks/>
          </p:cNvSpPr>
          <p:nvPr/>
        </p:nvSpPr>
        <p:spPr bwMode="auto">
          <a:xfrm>
            <a:off x="285750" y="-19050"/>
            <a:ext cx="4378325" cy="566738"/>
          </a:xfrm>
          <a:custGeom>
            <a:avLst/>
            <a:gdLst>
              <a:gd name="T0" fmla="*/ 4378325 w 2758"/>
              <a:gd name="T1" fmla="*/ 0 h 567"/>
              <a:gd name="T2" fmla="*/ 4378325 w 2758"/>
              <a:gd name="T3" fmla="*/ 450850 h 567"/>
              <a:gd name="T4" fmla="*/ 574675 w 2758"/>
              <a:gd name="T5" fmla="*/ 471488 h 567"/>
              <a:gd name="T6" fmla="*/ 488950 w 2758"/>
              <a:gd name="T7" fmla="*/ 471488 h 567"/>
              <a:gd name="T8" fmla="*/ 346075 w 2758"/>
              <a:gd name="T9" fmla="*/ 461963 h 567"/>
              <a:gd name="T10" fmla="*/ 136525 w 2758"/>
              <a:gd name="T11" fmla="*/ 509588 h 567"/>
              <a:gd name="T12" fmla="*/ 39688 w 2758"/>
              <a:gd name="T13" fmla="*/ 639763 h 567"/>
              <a:gd name="T14" fmla="*/ 0 w 2758"/>
              <a:gd name="T15" fmla="*/ 711200 h 567"/>
              <a:gd name="T16" fmla="*/ 34925 w 2758"/>
              <a:gd name="T17" fmla="*/ 900113 h 567"/>
              <a:gd name="T18" fmla="*/ 41275 w 2758"/>
              <a:gd name="T19" fmla="*/ 766763 h 567"/>
              <a:gd name="T20" fmla="*/ 20638 w 2758"/>
              <a:gd name="T21" fmla="*/ 503238 h 567"/>
              <a:gd name="T22" fmla="*/ 20638 w 2758"/>
              <a:gd name="T23" fmla="*/ 23813 h 567"/>
              <a:gd name="T24" fmla="*/ 4378325 w 2758"/>
              <a:gd name="T25" fmla="*/ 0 h 5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8" h="567">
                <a:moveTo>
                  <a:pt x="2758" y="0"/>
                </a:moveTo>
                <a:lnTo>
                  <a:pt x="2758" y="284"/>
                </a:lnTo>
                <a:lnTo>
                  <a:pt x="362" y="297"/>
                </a:lnTo>
                <a:lnTo>
                  <a:pt x="308" y="297"/>
                </a:lnTo>
                <a:lnTo>
                  <a:pt x="218" y="291"/>
                </a:lnTo>
                <a:cubicBezTo>
                  <a:pt x="181" y="295"/>
                  <a:pt x="118" y="302"/>
                  <a:pt x="86" y="321"/>
                </a:cubicBezTo>
                <a:cubicBezTo>
                  <a:pt x="54" y="340"/>
                  <a:pt x="39" y="382"/>
                  <a:pt x="25" y="403"/>
                </a:cubicBezTo>
                <a:cubicBezTo>
                  <a:pt x="11" y="424"/>
                  <a:pt x="0" y="421"/>
                  <a:pt x="0" y="448"/>
                </a:cubicBezTo>
                <a:lnTo>
                  <a:pt x="22" y="567"/>
                </a:lnTo>
                <a:lnTo>
                  <a:pt x="26" y="483"/>
                </a:lnTo>
                <a:lnTo>
                  <a:pt x="13" y="317"/>
                </a:lnTo>
                <a:lnTo>
                  <a:pt x="13" y="15"/>
                </a:lnTo>
                <a:lnTo>
                  <a:pt x="2758" y="0"/>
                </a:lnTo>
                <a:close/>
              </a:path>
            </a:pathLst>
          </a:custGeom>
          <a:pattFill prst="ltVert">
            <a:fgClr>
              <a:srgbClr val="99CC99"/>
            </a:fgClr>
            <a:bgClr>
              <a:srgbClr val="DBDB83"/>
            </a:bgClr>
          </a:pattFill>
          <a:ln>
            <a:noFill/>
          </a:ln>
          <a:effectLst/>
          <a:extLst/>
        </p:spPr>
        <p:txBody>
          <a:bodyPr wrap="none"/>
          <a:lstStyle/>
          <a:p>
            <a:pPr eaLnBrk="0" hangingPunct="0">
              <a:defRPr/>
            </a:pPr>
            <a:endParaRPr lang="el-GR">
              <a:cs typeface="Arial" panose="020B0604020202020204" pitchFamily="34" charset="0"/>
            </a:endParaRPr>
          </a:p>
        </p:txBody>
      </p:sp>
      <p:grpSp>
        <p:nvGrpSpPr>
          <p:cNvPr id="1028" name="Group 4"/>
          <p:cNvGrpSpPr>
            <a:grpSpLocks/>
          </p:cNvGrpSpPr>
          <p:nvPr/>
        </p:nvGrpSpPr>
        <p:grpSpPr bwMode="auto">
          <a:xfrm>
            <a:off x="250825" y="1268413"/>
            <a:ext cx="8066088" cy="319087"/>
            <a:chOff x="144" y="1248"/>
            <a:chExt cx="4656" cy="201"/>
          </a:xfrm>
        </p:grpSpPr>
        <p:sp>
          <p:nvSpPr>
            <p:cNvPr id="1033" name="AutoShape 5"/>
            <p:cNvSpPr>
              <a:spLocks noChangeArrowheads="1"/>
            </p:cNvSpPr>
            <p:nvPr/>
          </p:nvSpPr>
          <p:spPr bwMode="auto">
            <a:xfrm>
              <a:off x="384" y="1248"/>
              <a:ext cx="4416"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034" name="AutoShape 6"/>
            <p:cNvSpPr>
              <a:spLocks noChangeArrowheads="1"/>
            </p:cNvSpPr>
            <p:nvPr/>
          </p:nvSpPr>
          <p:spPr bwMode="auto">
            <a:xfrm flipH="1">
              <a:off x="144" y="1248"/>
              <a:ext cx="248"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sp>
        <p:nvSpPr>
          <p:cNvPr id="1029" name="AutoShape 7"/>
          <p:cNvSpPr>
            <a:spLocks noGrp="1" noChangeArrowheads="1"/>
          </p:cNvSpPr>
          <p:nvPr>
            <p:ph type="title"/>
          </p:nvPr>
        </p:nvSpPr>
        <p:spPr bwMode="auto">
          <a:xfrm>
            <a:off x="395288" y="300038"/>
            <a:ext cx="7924800" cy="960437"/>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l-GR" smtClean="0"/>
              <a:t>Στυλ κύριου τίτλου</a:t>
            </a:r>
          </a:p>
        </p:txBody>
      </p:sp>
      <p:sp>
        <p:nvSpPr>
          <p:cNvPr id="1030" name="Rectangle 8"/>
          <p:cNvSpPr>
            <a:spLocks noGrp="1" noChangeArrowheads="1"/>
          </p:cNvSpPr>
          <p:nvPr>
            <p:ph type="body" idx="1"/>
          </p:nvPr>
        </p:nvSpPr>
        <p:spPr bwMode="auto">
          <a:xfrm>
            <a:off x="468313" y="1628775"/>
            <a:ext cx="7848600"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pic>
        <p:nvPicPr>
          <p:cNvPr id="1031" name="Picture 14" descr="LOGO3_a2"/>
          <p:cNvPicPr>
            <a:picLocks noChangeAspect="1" noChangeArrowheads="1"/>
          </p:cNvPicPr>
          <p:nvPr/>
        </p:nvPicPr>
        <p:blipFill>
          <a:blip r:embed="rId14"/>
          <a:srcRect/>
          <a:stretch>
            <a:fillRect/>
          </a:stretch>
        </p:blipFill>
        <p:spPr bwMode="auto">
          <a:xfrm>
            <a:off x="1941513" y="-23813"/>
            <a:ext cx="5543550" cy="323851"/>
          </a:xfrm>
          <a:prstGeom prst="rect">
            <a:avLst/>
          </a:prstGeom>
          <a:noFill/>
          <a:ln w="9525">
            <a:noFill/>
            <a:miter lim="800000"/>
            <a:headEnd/>
            <a:tailEnd/>
          </a:ln>
        </p:spPr>
      </p:pic>
      <p:pic>
        <p:nvPicPr>
          <p:cNvPr id="1032" name="Picture 15" descr="LOGO3_a1"/>
          <p:cNvPicPr>
            <a:picLocks noChangeAspect="1" noChangeArrowheads="1"/>
          </p:cNvPicPr>
          <p:nvPr/>
        </p:nvPicPr>
        <p:blipFill>
          <a:blip r:embed="rId15"/>
          <a:srcRect/>
          <a:stretch>
            <a:fillRect/>
          </a:stretch>
        </p:blipFill>
        <p:spPr bwMode="auto">
          <a:xfrm>
            <a:off x="1644650" y="22225"/>
            <a:ext cx="288925" cy="344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7" r:id="rId1"/>
    <p:sldLayoutId id="2147483736" r:id="rId2"/>
    <p:sldLayoutId id="2147483735" r:id="rId3"/>
    <p:sldLayoutId id="2147483734" r:id="rId4"/>
    <p:sldLayoutId id="2147483733" r:id="rId5"/>
    <p:sldLayoutId id="2147483732" r:id="rId6"/>
    <p:sldLayoutId id="2147483731" r:id="rId7"/>
    <p:sldLayoutId id="2147483730" r:id="rId8"/>
    <p:sldLayoutId id="2147483729" r:id="rId9"/>
    <p:sldLayoutId id="2147483728" r:id="rId10"/>
    <p:sldLayoutId id="2147483727" r:id="rId11"/>
    <p:sldLayoutId id="2147483726" r:id="rId12"/>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rgbClr val="006666"/>
        </a:buClr>
        <a:buFont typeface="Wingdings" pitchFamily="2" charset="2"/>
        <a:buChar char="l"/>
        <a:defRPr sz="2800" kern="1200">
          <a:solidFill>
            <a:srgbClr val="000000"/>
          </a:solidFill>
          <a:latin typeface="+mn-lt"/>
          <a:ea typeface="+mn-ea"/>
          <a:cs typeface="+mn-cs"/>
        </a:defRPr>
      </a:lvl1pPr>
      <a:lvl2pPr marL="742950" indent="-285750" algn="l" rtl="0" eaLnBrk="0" fontAlgn="base" hangingPunct="0">
        <a:spcBef>
          <a:spcPct val="20000"/>
        </a:spcBef>
        <a:spcAft>
          <a:spcPct val="0"/>
        </a:spcAft>
        <a:buClr>
          <a:srgbClr val="003300"/>
        </a:buClr>
        <a:buChar char="–"/>
        <a:defRPr sz="2400" kern="1200">
          <a:solidFill>
            <a:srgbClr val="000000"/>
          </a:solidFill>
          <a:latin typeface="+mn-lt"/>
          <a:ea typeface="+mn-ea"/>
          <a:cs typeface="+mn-cs"/>
        </a:defRPr>
      </a:lvl2pPr>
      <a:lvl3pPr marL="1143000" indent="-228600" algn="l" rtl="0" eaLnBrk="0" fontAlgn="base" hangingPunct="0">
        <a:spcBef>
          <a:spcPct val="20000"/>
        </a:spcBef>
        <a:spcAft>
          <a:spcPct val="0"/>
        </a:spcAft>
        <a:buClr>
          <a:srgbClr val="006666"/>
        </a:buClr>
        <a:buFont typeface="Wingdings" pitchFamily="2" charset="2"/>
        <a:buChar char="l"/>
        <a:defRPr sz="2000" kern="1200">
          <a:solidFill>
            <a:srgbClr val="000000"/>
          </a:solidFill>
          <a:latin typeface="+mn-lt"/>
          <a:ea typeface="+mn-ea"/>
          <a:cs typeface="+mn-cs"/>
        </a:defRPr>
      </a:lvl3pPr>
      <a:lvl4pPr marL="1600200" indent="-228600" algn="l" rtl="0" eaLnBrk="0" fontAlgn="base" hangingPunct="0">
        <a:spcBef>
          <a:spcPct val="20000"/>
        </a:spcBef>
        <a:spcAft>
          <a:spcPct val="0"/>
        </a:spcAft>
        <a:buClr>
          <a:srgbClr val="006666"/>
        </a:buClr>
        <a:buChar char="–"/>
        <a:defRPr kern="1200">
          <a:solidFill>
            <a:srgbClr val="000000"/>
          </a:solidFill>
          <a:latin typeface="+mn-lt"/>
          <a:ea typeface="+mn-ea"/>
          <a:cs typeface="+mn-cs"/>
        </a:defRPr>
      </a:lvl4pPr>
      <a:lvl5pPr marL="2057400" indent="-228600" algn="l" rtl="0" eaLnBrk="0" fontAlgn="base" hangingPunct="0">
        <a:spcBef>
          <a:spcPct val="20000"/>
        </a:spcBef>
        <a:spcAft>
          <a:spcPct val="0"/>
        </a:spcAft>
        <a:buClr>
          <a:srgbClr val="006666"/>
        </a:buClr>
        <a:buFont typeface="Wingdings" pitchFamily="2" charset="2"/>
        <a:buChar char="l"/>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p:txBody>
          <a:bodyPr/>
          <a:lstStyle/>
          <a:p>
            <a:pPr eaLnBrk="1" hangingPunct="1"/>
            <a:r>
              <a:rPr lang="el-GR" smtClean="0"/>
              <a:t>Εισαγωγή στη Ζωοτεχνία</a:t>
            </a:r>
          </a:p>
        </p:txBody>
      </p:sp>
      <p:sp>
        <p:nvSpPr>
          <p:cNvPr id="16386" name="Rectangle 3"/>
          <p:cNvSpPr>
            <a:spLocks noGrp="1" noChangeArrowheads="1"/>
          </p:cNvSpPr>
          <p:nvPr>
            <p:ph type="subTitle" idx="1"/>
          </p:nvPr>
        </p:nvSpPr>
        <p:spPr/>
        <p:txBody>
          <a:bodyPr/>
          <a:lstStyle/>
          <a:p>
            <a:pPr eaLnBrk="1" hangingPunct="1"/>
            <a:r>
              <a:rPr lang="el-GR" smtClean="0"/>
              <a:t>(</a:t>
            </a:r>
            <a:r>
              <a:rPr lang="en-US" smtClean="0"/>
              <a:t>3. </a:t>
            </a:r>
            <a:r>
              <a:rPr lang="el-GR" smtClean="0"/>
              <a:t>Φυλές Βοοειδών</a:t>
            </a:r>
            <a:r>
              <a:rPr lang="en-US" smtClean="0"/>
              <a:t>: </a:t>
            </a:r>
            <a:r>
              <a:rPr lang="el-GR" smtClean="0"/>
              <a:t>φυλές συνδυασμένων αποδόσεων- εγχώριες φυλές- φυλές </a:t>
            </a:r>
            <a:r>
              <a:rPr lang="en-US" smtClean="0"/>
              <a:t>Zebu</a:t>
            </a:r>
            <a:r>
              <a:rPr lang="el-GR" smtClean="0"/>
              <a:t>)</a:t>
            </a:r>
          </a:p>
        </p:txBody>
      </p:sp>
      <p:sp>
        <p:nvSpPr>
          <p:cNvPr id="16387" name="Text Box 4"/>
          <p:cNvSpPr txBox="1">
            <a:spLocks noChangeArrowheads="1"/>
          </p:cNvSpPr>
          <p:nvPr/>
        </p:nvSpPr>
        <p:spPr bwMode="auto">
          <a:xfrm>
            <a:off x="3563938" y="4878388"/>
            <a:ext cx="4994275" cy="290512"/>
          </a:xfrm>
          <a:prstGeom prst="rect">
            <a:avLst/>
          </a:prstGeom>
          <a:noFill/>
          <a:ln w="9525">
            <a:noFill/>
            <a:miter lim="800000"/>
            <a:headEnd/>
            <a:tailEnd/>
          </a:ln>
        </p:spPr>
        <p:txBody>
          <a:bodyPr wrap="none">
            <a:spAutoFit/>
          </a:bodyPr>
          <a:lstStyle/>
          <a:p>
            <a:r>
              <a:rPr lang="el-GR" sz="1300" b="1">
                <a:solidFill>
                  <a:schemeClr val="bg1"/>
                </a:solidFill>
                <a:latin typeface="Arial" charset="0"/>
              </a:rPr>
              <a:t>Τμήμα: Επιστήμης Ζωικής Παραγωγής &amp; Υδατοκαλλιεργειών</a:t>
            </a:r>
          </a:p>
        </p:txBody>
      </p:sp>
      <p:sp>
        <p:nvSpPr>
          <p:cNvPr id="16388" name="Text Box 5"/>
          <p:cNvSpPr txBox="1">
            <a:spLocks noChangeArrowheads="1"/>
          </p:cNvSpPr>
          <p:nvPr/>
        </p:nvSpPr>
        <p:spPr bwMode="auto">
          <a:xfrm>
            <a:off x="3563938" y="5303838"/>
            <a:ext cx="3084512" cy="292100"/>
          </a:xfrm>
          <a:prstGeom prst="rect">
            <a:avLst/>
          </a:prstGeom>
          <a:noFill/>
          <a:ln w="9525">
            <a:noFill/>
            <a:miter lim="800000"/>
            <a:headEnd/>
            <a:tailEnd/>
          </a:ln>
        </p:spPr>
        <p:txBody>
          <a:bodyPr wrap="none">
            <a:spAutoFit/>
          </a:bodyPr>
          <a:lstStyle/>
          <a:p>
            <a:r>
              <a:rPr lang="el-GR" sz="1300" b="1">
                <a:solidFill>
                  <a:schemeClr val="bg1"/>
                </a:solidFill>
                <a:latin typeface="Arial" charset="0"/>
              </a:rPr>
              <a:t>Διδάσκουσα: Κουτσούλη Παναγιώτα</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Τίτλος 1"/>
          <p:cNvSpPr>
            <a:spLocks noGrp="1"/>
          </p:cNvSpPr>
          <p:nvPr>
            <p:ph type="title"/>
          </p:nvPr>
        </p:nvSpPr>
        <p:spPr>
          <a:xfrm>
            <a:off x="395288" y="439738"/>
            <a:ext cx="7924800" cy="962025"/>
          </a:xfrm>
        </p:spPr>
        <p:txBody>
          <a:bodyPr/>
          <a:lstStyle/>
          <a:p>
            <a:pPr eaLnBrk="1" hangingPunct="1"/>
            <a:r>
              <a:rPr lang="el-GR" sz="3600" smtClean="0"/>
              <a:t>Φυλή συνδυασμένων αποδόσεων S</a:t>
            </a:r>
            <a:r>
              <a:rPr lang="en-US" sz="3600" smtClean="0"/>
              <a:t>immental – Fleckvieh </a:t>
            </a:r>
            <a:r>
              <a:rPr lang="el-GR" sz="3600" smtClean="0"/>
              <a:t>3</a:t>
            </a:r>
            <a:r>
              <a:rPr lang="en-US" sz="3600" smtClean="0"/>
              <a:t>/4</a:t>
            </a:r>
            <a:endParaRPr lang="el-GR" sz="3600" smtClean="0"/>
          </a:p>
        </p:txBody>
      </p:sp>
      <p:sp>
        <p:nvSpPr>
          <p:cNvPr id="26625" name="Θέση περιεχομένου 2"/>
          <p:cNvSpPr>
            <a:spLocks noGrp="1"/>
          </p:cNvSpPr>
          <p:nvPr>
            <p:ph idx="1"/>
          </p:nvPr>
        </p:nvSpPr>
        <p:spPr>
          <a:xfrm>
            <a:off x="323850" y="1628775"/>
            <a:ext cx="4392613" cy="4968875"/>
          </a:xfrm>
        </p:spPr>
        <p:txBody>
          <a:bodyPr/>
          <a:lstStyle/>
          <a:p>
            <a:pPr marL="0" indent="0" eaLnBrk="1" hangingPunct="1">
              <a:lnSpc>
                <a:spcPct val="115000"/>
              </a:lnSpc>
              <a:spcBef>
                <a:spcPct val="0"/>
              </a:spcBef>
              <a:buFont typeface="Wingdings" pitchFamily="2" charset="2"/>
              <a:buNone/>
              <a:defRPr/>
            </a:pPr>
            <a:r>
              <a:rPr lang="el-GR" sz="2000" b="1" dirty="0" smtClean="0"/>
              <a:t>Μορφολογικά </a:t>
            </a:r>
            <a:r>
              <a:rPr lang="el-GR" sz="2000" b="1" dirty="0"/>
              <a:t>και παραγωγικά </a:t>
            </a:r>
            <a:r>
              <a:rPr lang="el-GR" sz="2000" b="1" dirty="0" smtClean="0"/>
              <a:t>χαρακτηριστικά (συνέχεια…)</a:t>
            </a:r>
            <a:endParaRPr lang="el-GR" sz="1800" b="1" dirty="0"/>
          </a:p>
          <a:p>
            <a:pPr eaLnBrk="1" hangingPunct="1">
              <a:lnSpc>
                <a:spcPct val="115000"/>
              </a:lnSpc>
              <a:spcBef>
                <a:spcPct val="0"/>
              </a:spcBef>
              <a:defRPr/>
            </a:pPr>
            <a:r>
              <a:rPr lang="el-GR" sz="2000" dirty="0" smtClean="0"/>
              <a:t>Καλή παχυντική ικανότητα. Άριστη ποιότητα </a:t>
            </a:r>
            <a:r>
              <a:rPr lang="el-GR" sz="2000" dirty="0" err="1" smtClean="0"/>
              <a:t>σφάγιου</a:t>
            </a:r>
            <a:r>
              <a:rPr lang="el-GR" sz="2000" dirty="0" smtClean="0"/>
              <a:t>.</a:t>
            </a:r>
            <a:r>
              <a:rPr lang="en-US" sz="2000" dirty="0" smtClean="0"/>
              <a:t> </a:t>
            </a:r>
            <a:endParaRPr lang="el-GR" sz="2000" dirty="0" smtClean="0"/>
          </a:p>
          <a:p>
            <a:pPr eaLnBrk="1" hangingPunct="1">
              <a:lnSpc>
                <a:spcPct val="115000"/>
              </a:lnSpc>
              <a:spcBef>
                <a:spcPct val="0"/>
              </a:spcBef>
              <a:defRPr/>
            </a:pPr>
            <a:r>
              <a:rPr lang="el-GR" sz="2000" dirty="0" smtClean="0"/>
              <a:t>Κάθε αγελάδα παράγει 5000</a:t>
            </a:r>
            <a:r>
              <a:rPr lang="en-US" sz="2000" dirty="0" smtClean="0"/>
              <a:t> kg</a:t>
            </a:r>
            <a:r>
              <a:rPr lang="el-GR" sz="2000" dirty="0" smtClean="0"/>
              <a:t> γάλα περιεκτικότητας 4</a:t>
            </a:r>
            <a:r>
              <a:rPr lang="en-US" sz="2000" dirty="0" smtClean="0"/>
              <a:t> </a:t>
            </a:r>
            <a:r>
              <a:rPr lang="el-GR" sz="2000" dirty="0" smtClean="0"/>
              <a:t>% σε λίπος ανά γαλακτική περίοδο.</a:t>
            </a:r>
            <a:endParaRPr lang="en-US" sz="2000" dirty="0" smtClean="0"/>
          </a:p>
          <a:p>
            <a:pPr eaLnBrk="1" hangingPunct="1">
              <a:lnSpc>
                <a:spcPct val="115000"/>
              </a:lnSpc>
              <a:spcBef>
                <a:spcPct val="0"/>
              </a:spcBef>
              <a:defRPr/>
            </a:pPr>
            <a:r>
              <a:rPr lang="el-GR" sz="2000" dirty="0" smtClean="0"/>
              <a:t>Χρησιμοποιείται σε διασταυρώσεις για την αύξηση της παραγωγής κρέατος καλής ποιότητας.</a:t>
            </a:r>
          </a:p>
          <a:p>
            <a:pPr eaLnBrk="1" hangingPunct="1">
              <a:lnSpc>
                <a:spcPct val="115000"/>
              </a:lnSpc>
              <a:spcBef>
                <a:spcPct val="0"/>
              </a:spcBef>
              <a:defRPr/>
            </a:pPr>
            <a:r>
              <a:rPr lang="el-GR" sz="2000" dirty="0" smtClean="0"/>
              <a:t>Λέγεται και </a:t>
            </a:r>
            <a:r>
              <a:rPr lang="en-US" sz="2000" dirty="0" err="1" smtClean="0"/>
              <a:t>Fleckvieh</a:t>
            </a:r>
            <a:r>
              <a:rPr lang="el-GR" sz="2000" dirty="0" smtClean="0"/>
              <a:t>, </a:t>
            </a:r>
            <a:r>
              <a:rPr lang="en-GB" sz="2000" dirty="0" smtClean="0"/>
              <a:t>Pied Rouge, </a:t>
            </a:r>
            <a:r>
              <a:rPr lang="en-GB" sz="2000" dirty="0" err="1" smtClean="0"/>
              <a:t>Montbeliard</a:t>
            </a:r>
            <a:r>
              <a:rPr lang="en-GB" sz="2000" dirty="0" smtClean="0"/>
              <a:t>, </a:t>
            </a:r>
            <a:r>
              <a:rPr lang="en-GB" sz="2000" dirty="0" err="1" smtClean="0"/>
              <a:t>Abondance</a:t>
            </a:r>
            <a:r>
              <a:rPr lang="el-GR" sz="2000" dirty="0" smtClean="0"/>
              <a:t> ή </a:t>
            </a:r>
            <a:r>
              <a:rPr lang="en-GB" sz="2000" dirty="0" err="1" smtClean="0"/>
              <a:t>Pezzata</a:t>
            </a:r>
            <a:r>
              <a:rPr lang="en-GB" sz="2000" dirty="0" smtClean="0"/>
              <a:t> </a:t>
            </a:r>
            <a:r>
              <a:rPr lang="en-GB" sz="2000" dirty="0" err="1" smtClean="0"/>
              <a:t>Rossa</a:t>
            </a:r>
            <a:r>
              <a:rPr lang="el-GR" sz="2000" dirty="0" smtClean="0"/>
              <a:t>.</a:t>
            </a:r>
            <a:endParaRPr lang="en-GB" sz="2000" dirty="0" smtClean="0"/>
          </a:p>
        </p:txBody>
      </p:sp>
      <p:pic>
        <p:nvPicPr>
          <p:cNvPr id="25603" name="Picture 5" descr="simmental_cow"/>
          <p:cNvPicPr>
            <a:picLocks noChangeAspect="1" noChangeArrowheads="1"/>
          </p:cNvPicPr>
          <p:nvPr/>
        </p:nvPicPr>
        <p:blipFill>
          <a:blip r:embed="rId2"/>
          <a:srcRect/>
          <a:stretch>
            <a:fillRect/>
          </a:stretch>
        </p:blipFill>
        <p:spPr bwMode="auto">
          <a:xfrm>
            <a:off x="5075238" y="1698625"/>
            <a:ext cx="3600450" cy="2568575"/>
          </a:xfrm>
          <a:prstGeom prst="rect">
            <a:avLst/>
          </a:prstGeom>
          <a:ln>
            <a:noFill/>
          </a:ln>
          <a:effectLst>
            <a:outerShdw blurRad="292100" dist="139700" dir="2700000" algn="tl" rotWithShape="0">
              <a:srgbClr val="333333">
                <a:alpha val="65000"/>
              </a:srgbClr>
            </a:outerShdw>
          </a:effectLst>
        </p:spPr>
      </p:pic>
      <p:sp>
        <p:nvSpPr>
          <p:cNvPr id="25604" name="Text Box 6"/>
          <p:cNvSpPr txBox="1">
            <a:spLocks noChangeArrowheads="1"/>
          </p:cNvSpPr>
          <p:nvPr/>
        </p:nvSpPr>
        <p:spPr bwMode="auto">
          <a:xfrm>
            <a:off x="5068888" y="4437063"/>
            <a:ext cx="3529012" cy="1341437"/>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Arial" charset="0"/>
              </a:rPr>
              <a:t>M</a:t>
            </a:r>
            <a:r>
              <a:rPr lang="el-GR" sz="1800">
                <a:solidFill>
                  <a:srgbClr val="000000"/>
                </a:solidFill>
                <a:latin typeface="Arial" charset="0"/>
              </a:rPr>
              <a:t>όσχοι της φυλής συνδυασμένων αποδόσεων </a:t>
            </a:r>
            <a:r>
              <a:rPr lang="en-US" sz="1800">
                <a:solidFill>
                  <a:srgbClr val="000000"/>
                </a:solidFill>
                <a:latin typeface="Arial" charset="0"/>
              </a:rPr>
              <a:t>Simmental.</a:t>
            </a:r>
            <a:r>
              <a:rPr lang="en-US">
                <a:solidFill>
                  <a:srgbClr val="000000"/>
                </a:solidFill>
                <a:latin typeface="Arial" charset="0"/>
              </a:rPr>
              <a:t> </a:t>
            </a:r>
            <a:r>
              <a:rPr lang="el-GR">
                <a:solidFill>
                  <a:srgbClr val="000000"/>
                </a:solidFill>
                <a:latin typeface="Arial" charset="0"/>
              </a:rPr>
              <a:t>http://beefexpoireland.com/images/simmental_cow.jpg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Τίτλος 1"/>
          <p:cNvSpPr>
            <a:spLocks noGrp="1"/>
          </p:cNvSpPr>
          <p:nvPr>
            <p:ph type="title"/>
          </p:nvPr>
        </p:nvSpPr>
        <p:spPr>
          <a:xfrm>
            <a:off x="323850" y="522288"/>
            <a:ext cx="7924800" cy="962025"/>
          </a:xfrm>
          <a:prstGeom prst="roundRect">
            <a:avLst>
              <a:gd name="adj" fmla="val 50000"/>
            </a:avLst>
          </a:prstGeom>
        </p:spPr>
        <p:txBody>
          <a:bodyPr/>
          <a:lstStyle/>
          <a:p>
            <a:pPr eaLnBrk="1" hangingPunct="1"/>
            <a:r>
              <a:rPr lang="el-GR" sz="3600" smtClean="0"/>
              <a:t>Φυλή συνδυασμένων αποδόσεων S</a:t>
            </a:r>
            <a:r>
              <a:rPr lang="en-US" sz="3600" smtClean="0"/>
              <a:t>immental – Fleckvieh 4/4</a:t>
            </a:r>
            <a:endParaRPr lang="el-GR" sz="3600" smtClean="0"/>
          </a:p>
        </p:txBody>
      </p:sp>
      <p:graphicFrame>
        <p:nvGraphicFramePr>
          <p:cNvPr id="6" name="Group 40" descr="Πίνακας: Γαλακτοπαραγωγή της Simmental - Fleckvieh σε διάφορες χώρες (1997)&#10;"/>
          <p:cNvGraphicFramePr>
            <a:graphicFrameLocks noGrp="1"/>
          </p:cNvGraphicFramePr>
          <p:nvPr>
            <p:ph idx="1"/>
          </p:nvPr>
        </p:nvGraphicFramePr>
        <p:xfrm>
          <a:off x="407988" y="1989138"/>
          <a:ext cx="7908605" cy="4096498"/>
        </p:xfrm>
        <a:graphic>
          <a:graphicData uri="http://schemas.openxmlformats.org/drawingml/2006/table">
            <a:tbl>
              <a:tblPr firstRow="1"/>
              <a:tblGrid>
                <a:gridCol w="1499716"/>
                <a:gridCol w="3035772"/>
                <a:gridCol w="1572740"/>
                <a:gridCol w="1800377"/>
              </a:tblGrid>
              <a:tr h="896092">
                <a:tc gridSpan="4">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lang="el-GR" sz="3200" b="0" kern="1200" dirty="0" smtClean="0">
                          <a:solidFill>
                            <a:schemeClr val="tx2"/>
                          </a:solidFill>
                          <a:latin typeface="+mj-lt"/>
                          <a:ea typeface="+mj-ea"/>
                          <a:cs typeface="+mj-cs"/>
                        </a:rPr>
                        <a:t>Γαλακτοπαραγωγή της </a:t>
                      </a:r>
                      <a:r>
                        <a:rPr lang="en-US" sz="3200" b="0" kern="1200" dirty="0" smtClean="0">
                          <a:solidFill>
                            <a:schemeClr val="tx2"/>
                          </a:solidFill>
                          <a:latin typeface="+mj-lt"/>
                          <a:ea typeface="+mj-ea"/>
                          <a:cs typeface="+mj-cs"/>
                        </a:rPr>
                        <a:t>Simmental </a:t>
                      </a:r>
                      <a:r>
                        <a:rPr lang="en-US" sz="2800" b="0" dirty="0" smtClean="0"/>
                        <a:t>- </a:t>
                      </a:r>
                      <a:r>
                        <a:rPr lang="el-GR" sz="3200" b="0" kern="1200" dirty="0" err="1" smtClean="0">
                          <a:solidFill>
                            <a:schemeClr val="tx2"/>
                          </a:solidFill>
                          <a:latin typeface="+mj-lt"/>
                          <a:ea typeface="+mj-ea"/>
                          <a:cs typeface="+mj-cs"/>
                        </a:rPr>
                        <a:t>Fleckvieh</a:t>
                      </a:r>
                      <a:r>
                        <a:rPr lang="el-GR" sz="3200" b="0" kern="1200" dirty="0" smtClean="0">
                          <a:solidFill>
                            <a:schemeClr val="tx2"/>
                          </a:solidFill>
                          <a:latin typeface="+mj-lt"/>
                          <a:ea typeface="+mj-ea"/>
                          <a:cs typeface="+mj-cs"/>
                        </a:rPr>
                        <a:t> σε διάφορες χώρες (1997)</a:t>
                      </a:r>
                    </a:p>
                  </a:txBody>
                  <a:tcPr marT="45710" marB="4571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l-GR" sz="2000" b="1" i="0" u="none" strike="noStrike" cap="none" normalizeH="0" baseline="0" dirty="0" smtClean="0">
                        <a:ln>
                          <a:noFill/>
                        </a:ln>
                        <a:solidFill>
                          <a:srgbClr val="000000"/>
                        </a:solidFill>
                        <a:effectLst/>
                        <a:latin typeface="Arial" charset="0"/>
                        <a:cs typeface="Arial"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l-GR" sz="2000" b="1" i="0" u="none" strike="noStrike" cap="none" normalizeH="0" baseline="0" dirty="0" smtClean="0">
                        <a:ln>
                          <a:noFill/>
                        </a:ln>
                        <a:solidFill>
                          <a:srgbClr val="000000"/>
                        </a:solidFill>
                        <a:effectLst/>
                        <a:latin typeface="Arial" charset="0"/>
                        <a:cs typeface="Arial"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l-GR" sz="2000" b="1" i="0" u="none" strike="noStrike" cap="none" normalizeH="0" baseline="0" dirty="0" smtClean="0">
                        <a:ln>
                          <a:noFill/>
                        </a:ln>
                        <a:solidFill>
                          <a:srgbClr val="000000"/>
                        </a:solidFill>
                        <a:effectLst/>
                        <a:latin typeface="Arial" charset="0"/>
                        <a:cs typeface="Arial" charset="0"/>
                      </a:endParaRPr>
                    </a:p>
                  </a:txBody>
                  <a:tcPr marT="45710" marB="4571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09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1" i="0" u="none" strike="noStrike" cap="none" normalizeH="0" baseline="0" dirty="0" err="1" smtClean="0">
                          <a:ln>
                            <a:noFill/>
                          </a:ln>
                          <a:solidFill>
                            <a:srgbClr val="000000"/>
                          </a:solidFill>
                          <a:effectLst/>
                          <a:latin typeface="Arial" charset="0"/>
                          <a:cs typeface="Arial" charset="0"/>
                        </a:rPr>
                        <a:t>Xώρα</a:t>
                      </a:r>
                      <a:endParaRPr kumimoji="0" lang="el-GR" sz="2000" b="1" i="0" u="none" strike="noStrike" cap="none" normalizeH="0" baseline="0" dirty="0" smtClean="0">
                        <a:ln>
                          <a:noFill/>
                        </a:ln>
                        <a:solidFill>
                          <a:srgbClr val="000000"/>
                        </a:solidFill>
                        <a:effectLst/>
                        <a:latin typeface="Arial" charset="0"/>
                        <a:cs typeface="Arial" charset="0"/>
                      </a:endParaRPr>
                    </a:p>
                  </a:txBody>
                  <a:tcPr marT="45710" marB="4571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1" i="0" u="none" strike="noStrike" cap="none" normalizeH="0" baseline="0" dirty="0" smtClean="0">
                          <a:ln>
                            <a:noFill/>
                          </a:ln>
                          <a:solidFill>
                            <a:srgbClr val="000000"/>
                          </a:solidFill>
                          <a:effectLst/>
                          <a:latin typeface="Arial" charset="0"/>
                          <a:cs typeface="Arial" charset="0"/>
                        </a:rPr>
                        <a:t>Γαλακτοπαραγωγή (</a:t>
                      </a:r>
                      <a:r>
                        <a:rPr kumimoji="0" lang="el-GR" sz="2000" b="1" i="0" u="none" strike="noStrike" cap="none" normalizeH="0" baseline="0" dirty="0" err="1" smtClean="0">
                          <a:ln>
                            <a:noFill/>
                          </a:ln>
                          <a:solidFill>
                            <a:srgbClr val="000000"/>
                          </a:solidFill>
                          <a:effectLst/>
                          <a:latin typeface="Arial" charset="0"/>
                          <a:cs typeface="Arial" charset="0"/>
                        </a:rPr>
                        <a:t>kg</a:t>
                      </a:r>
                      <a:r>
                        <a:rPr kumimoji="0" lang="el-GR" sz="2000" b="1" i="0" u="none" strike="noStrike" cap="none" normalizeH="0" baseline="0" dirty="0" smtClean="0">
                          <a:ln>
                            <a:noFill/>
                          </a:ln>
                          <a:solidFill>
                            <a:srgbClr val="000000"/>
                          </a:solidFill>
                          <a:effectLst/>
                          <a:latin typeface="Arial" charset="0"/>
                          <a:cs typeface="Arial" charset="0"/>
                        </a:rPr>
                        <a:t>)</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1" i="0" u="none" strike="noStrike" cap="none" normalizeH="0" baseline="0" dirty="0" smtClean="0">
                          <a:ln>
                            <a:noFill/>
                          </a:ln>
                          <a:solidFill>
                            <a:srgbClr val="000000"/>
                          </a:solidFill>
                          <a:effectLst/>
                          <a:latin typeface="Arial" charset="0"/>
                          <a:cs typeface="Arial" charset="0"/>
                        </a:rPr>
                        <a:t>Λίπος (%)</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1" i="0" u="none" strike="noStrike" cap="none" normalizeH="0" baseline="0" dirty="0" smtClean="0">
                          <a:ln>
                            <a:noFill/>
                          </a:ln>
                          <a:solidFill>
                            <a:srgbClr val="000000"/>
                          </a:solidFill>
                          <a:effectLst/>
                          <a:latin typeface="Arial" charset="0"/>
                          <a:cs typeface="Arial" charset="0"/>
                        </a:rPr>
                        <a:t>Πρωτεΐνη (%)</a:t>
                      </a:r>
                    </a:p>
                  </a:txBody>
                  <a:tcPr marT="45710" marB="4571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06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charset="0"/>
                          <a:cs typeface="Arial" charset="0"/>
                        </a:rPr>
                        <a:t>Αυστρία</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charset="0"/>
                          <a:cs typeface="Arial" charset="0"/>
                        </a:rPr>
                        <a:t>5.204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4,17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3,39</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01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Γαλλία</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charset="0"/>
                          <a:cs typeface="Arial" charset="0"/>
                        </a:rPr>
                        <a:t>5.068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charset="0"/>
                          <a:cs typeface="Arial" charset="0"/>
                        </a:rPr>
                        <a:t>4,00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3,30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79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Γερμανία</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5.571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charset="0"/>
                          <a:cs typeface="Arial" charset="0"/>
                        </a:rPr>
                        <a:t>4,10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3,47</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74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Ελβετία</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5.968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4,14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charset="0"/>
                          <a:cs typeface="Arial" charset="0"/>
                        </a:rPr>
                        <a:t> 3,25</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a:xfrm>
            <a:off x="395288" y="260350"/>
            <a:ext cx="7924800" cy="1169988"/>
          </a:xfrm>
        </p:spPr>
        <p:txBody>
          <a:bodyPr/>
          <a:lstStyle/>
          <a:p>
            <a:pPr eaLnBrk="1" hangingPunct="1"/>
            <a:r>
              <a:rPr lang="el-GR" sz="3600" smtClean="0"/>
              <a:t>Φυλή συνδυασμένων αποδόσεων </a:t>
            </a:r>
            <a:r>
              <a:rPr lang="en-US" sz="3600" smtClean="0"/>
              <a:t>Friesian </a:t>
            </a:r>
            <a:r>
              <a:rPr lang="el-GR" sz="3600" smtClean="0"/>
              <a:t>και</a:t>
            </a:r>
            <a:r>
              <a:rPr lang="en-US" sz="3600" smtClean="0"/>
              <a:t> Friesian</a:t>
            </a:r>
            <a:r>
              <a:rPr lang="el-GR" sz="3600" smtClean="0"/>
              <a:t> – Η</a:t>
            </a:r>
            <a:r>
              <a:rPr lang="en-US" sz="3600" smtClean="0"/>
              <a:t>olstein</a:t>
            </a:r>
            <a:r>
              <a:rPr lang="el-GR" sz="3600" smtClean="0"/>
              <a:t> </a:t>
            </a:r>
            <a:r>
              <a:rPr lang="en-US" sz="3600" smtClean="0"/>
              <a:t>1</a:t>
            </a:r>
            <a:r>
              <a:rPr lang="el-GR" sz="3600" smtClean="0"/>
              <a:t>/</a:t>
            </a:r>
            <a:r>
              <a:rPr lang="en-US" sz="3600" smtClean="0"/>
              <a:t>7</a:t>
            </a:r>
            <a:endParaRPr lang="el-GR" sz="3600" smtClean="0"/>
          </a:p>
        </p:txBody>
      </p:sp>
      <p:sp>
        <p:nvSpPr>
          <p:cNvPr id="27650" name="Θέση περιεχομένου 2"/>
          <p:cNvSpPr>
            <a:spLocks noGrp="1"/>
          </p:cNvSpPr>
          <p:nvPr>
            <p:ph idx="1"/>
          </p:nvPr>
        </p:nvSpPr>
        <p:spPr>
          <a:xfrm>
            <a:off x="323850" y="1628775"/>
            <a:ext cx="4751388" cy="5040313"/>
          </a:xfrm>
        </p:spPr>
        <p:txBody>
          <a:bodyPr/>
          <a:lstStyle/>
          <a:p>
            <a:pPr marL="0" indent="0" eaLnBrk="1" hangingPunct="1">
              <a:spcBef>
                <a:spcPts val="1800"/>
              </a:spcBef>
              <a:buFont typeface="Wingdings" pitchFamily="2" charset="2"/>
              <a:buNone/>
              <a:defRPr/>
            </a:pPr>
            <a:r>
              <a:rPr lang="el-GR" b="1" dirty="0" smtClean="0"/>
              <a:t>Καταγωγή </a:t>
            </a:r>
          </a:p>
          <a:p>
            <a:pPr eaLnBrk="1" hangingPunct="1">
              <a:spcBef>
                <a:spcPts val="600"/>
              </a:spcBef>
              <a:defRPr/>
            </a:pPr>
            <a:r>
              <a:rPr lang="el-GR" sz="2000" dirty="0" smtClean="0"/>
              <a:t>Τοπικός πληθυσμός που είχε διαμορφωθεί από </a:t>
            </a:r>
            <a:r>
              <a:rPr lang="el-GR" sz="2000" dirty="0" err="1" smtClean="0"/>
              <a:t>κατοικιδιοποίηση</a:t>
            </a:r>
            <a:r>
              <a:rPr lang="el-GR" sz="2000" dirty="0" smtClean="0"/>
              <a:t> του αρχέγονου </a:t>
            </a:r>
            <a:r>
              <a:rPr lang="el-GR" sz="2000" dirty="0" err="1" smtClean="0"/>
              <a:t>βοός</a:t>
            </a:r>
            <a:r>
              <a:rPr lang="el-GR" sz="2000" dirty="0" smtClean="0"/>
              <a:t> πριν 2500 χρόνια περίπου στις παραθαλάσσιες πεδινές περιοχές της ΒΔ Ευρώπης και εξαπλωνόταν από τη Β. Ολλανδία </a:t>
            </a:r>
            <a:r>
              <a:rPr lang="en-US" sz="2000" dirty="0" smtClean="0"/>
              <a:t>&amp;</a:t>
            </a:r>
            <a:r>
              <a:rPr lang="el-GR" sz="2000" dirty="0" smtClean="0"/>
              <a:t> τη Δ.</a:t>
            </a:r>
            <a:r>
              <a:rPr lang="en-US" sz="2000" dirty="0" smtClean="0"/>
              <a:t> </a:t>
            </a:r>
            <a:r>
              <a:rPr lang="el-GR" sz="2000" dirty="0" err="1" smtClean="0"/>
              <a:t>Φρισλανδία</a:t>
            </a:r>
            <a:r>
              <a:rPr lang="el-GR" sz="2000" dirty="0" smtClean="0"/>
              <a:t> έως την Ανατ. και Β. </a:t>
            </a:r>
            <a:r>
              <a:rPr lang="el-GR" sz="2000" dirty="0" err="1" smtClean="0"/>
              <a:t>Φρισλανδία</a:t>
            </a:r>
            <a:r>
              <a:rPr lang="el-GR" sz="2000" dirty="0" smtClean="0"/>
              <a:t> της Γερμανίας και τη Γιουτλάνδη της Δανίας. </a:t>
            </a:r>
            <a:endParaRPr lang="en-US" sz="2000" dirty="0" smtClean="0"/>
          </a:p>
          <a:p>
            <a:pPr eaLnBrk="1" hangingPunct="1">
              <a:spcBef>
                <a:spcPts val="1800"/>
              </a:spcBef>
              <a:defRPr/>
            </a:pPr>
            <a:r>
              <a:rPr lang="el-GR" sz="2000" dirty="0" smtClean="0"/>
              <a:t>Ο αρχικός αυτός πληθυσμός δημιουργήθηκε από βοοειδή που έφεραν στη σημερινή Ολλανδία τα </a:t>
            </a:r>
            <a:r>
              <a:rPr lang="el-GR" sz="2000" dirty="0" err="1" smtClean="0"/>
              <a:t>Φρισλανδικά</a:t>
            </a:r>
            <a:r>
              <a:rPr lang="el-GR" sz="2000" dirty="0" smtClean="0"/>
              <a:t> και </a:t>
            </a:r>
            <a:r>
              <a:rPr lang="el-GR" sz="2000" dirty="0" err="1" smtClean="0"/>
              <a:t>Βαταυικά</a:t>
            </a:r>
            <a:r>
              <a:rPr lang="el-GR" sz="2000" dirty="0" smtClean="0"/>
              <a:t> φύλα από την Κεντρική Ευρώπη.</a:t>
            </a:r>
          </a:p>
        </p:txBody>
      </p:sp>
      <p:pic>
        <p:nvPicPr>
          <p:cNvPr id="6" name="Θέση εικόνας 5" descr="Αγελάδα συνδυασμένων αποδόσεων Friesian (ασπρόμαυρη) με έμφαση στην γαλακτοπαραγωγή. "/>
          <p:cNvPicPr>
            <a:picLocks noGrp="1" noChangeAspect="1"/>
          </p:cNvPicPr>
          <p:nvPr>
            <p:ph type="pic" idx="4294967295"/>
          </p:nvPr>
        </p:nvPicPr>
        <p:blipFill>
          <a:blip r:embed="rId2"/>
          <a:stretch>
            <a:fillRect/>
          </a:stretch>
        </p:blipFill>
        <p:spPr>
          <a:xfrm>
            <a:off x="5075238" y="1698625"/>
            <a:ext cx="3011487" cy="2151063"/>
          </a:xfrm>
          <a:effectLst>
            <a:outerShdw blurRad="292100" dist="139700" dir="2700000" algn="tl" rotWithShape="0">
              <a:srgbClr val="333333">
                <a:alpha val="65000"/>
              </a:srgbClr>
            </a:outerShdw>
          </a:effectLst>
        </p:spPr>
      </p:pic>
      <p:sp>
        <p:nvSpPr>
          <p:cNvPr id="27652" name="Θέση κειμένου 3"/>
          <p:cNvSpPr>
            <a:spLocks/>
          </p:cNvSpPr>
          <p:nvPr/>
        </p:nvSpPr>
        <p:spPr bwMode="auto">
          <a:xfrm>
            <a:off x="5075238" y="4119563"/>
            <a:ext cx="3311525" cy="1728787"/>
          </a:xfrm>
          <a:prstGeom prst="rect">
            <a:avLst/>
          </a:prstGeom>
          <a:noFill/>
          <a:ln w="9525">
            <a:noFill/>
            <a:miter lim="800000"/>
            <a:headEnd/>
            <a:tailEnd/>
          </a:ln>
        </p:spPr>
        <p:txBody>
          <a:bodyPr/>
          <a:lstStyle/>
          <a:p>
            <a:pPr>
              <a:spcBef>
                <a:spcPct val="20000"/>
              </a:spcBef>
              <a:buClr>
                <a:srgbClr val="006666"/>
              </a:buClr>
              <a:buFont typeface="Wingdings" pitchFamily="2" charset="2"/>
              <a:buNone/>
            </a:pPr>
            <a:r>
              <a:rPr lang="el-GR" sz="1800">
                <a:solidFill>
                  <a:srgbClr val="000000"/>
                </a:solidFill>
                <a:latin typeface="Arial" charset="0"/>
              </a:rPr>
              <a:t>Αγελάδα συνδυασμένων αποδόσεων </a:t>
            </a:r>
            <a:r>
              <a:rPr lang="en-US" sz="1800">
                <a:solidFill>
                  <a:srgbClr val="000000"/>
                </a:solidFill>
                <a:latin typeface="Arial" charset="0"/>
              </a:rPr>
              <a:t>Friesian </a:t>
            </a:r>
            <a:r>
              <a:rPr lang="el-GR" sz="1800">
                <a:solidFill>
                  <a:srgbClr val="000000"/>
                </a:solidFill>
                <a:latin typeface="Arial" charset="0"/>
              </a:rPr>
              <a:t>(ασπρόμαυρη) με έμφαση στην γαλακτοπαραγωγή. </a:t>
            </a:r>
            <a:r>
              <a:rPr lang="en-US" sz="1600">
                <a:solidFill>
                  <a:srgbClr val="000000"/>
                </a:solidFill>
                <a:latin typeface="Arial" charset="0"/>
              </a:rPr>
              <a:t>http://myfarmnt.files.wordpress.com/2012/10/british-freisian.jpg</a:t>
            </a:r>
            <a:endParaRPr lang="el-GR" sz="1600">
              <a:solidFill>
                <a:srgbClr val="000000"/>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Τίτλος 1"/>
          <p:cNvSpPr>
            <a:spLocks noGrp="1"/>
          </p:cNvSpPr>
          <p:nvPr>
            <p:ph type="title"/>
          </p:nvPr>
        </p:nvSpPr>
        <p:spPr>
          <a:xfrm>
            <a:off x="395288" y="454025"/>
            <a:ext cx="8280400" cy="960438"/>
          </a:xfrm>
        </p:spPr>
        <p:txBody>
          <a:bodyPr/>
          <a:lstStyle/>
          <a:p>
            <a:pPr eaLnBrk="1" hangingPunct="1"/>
            <a:r>
              <a:rPr lang="el-GR" sz="3600" smtClean="0"/>
              <a:t>Φυλή συνδυασμένων αποδόσεων </a:t>
            </a:r>
            <a:br>
              <a:rPr lang="el-GR" sz="3600" smtClean="0"/>
            </a:br>
            <a:r>
              <a:rPr lang="en-US" sz="3600" smtClean="0"/>
              <a:t>Friesian </a:t>
            </a:r>
            <a:r>
              <a:rPr lang="el-GR" sz="3600" smtClean="0"/>
              <a:t>και</a:t>
            </a:r>
            <a:r>
              <a:rPr lang="en-US" sz="3600" smtClean="0"/>
              <a:t> Friesian</a:t>
            </a:r>
            <a:r>
              <a:rPr lang="el-GR" sz="3600" smtClean="0"/>
              <a:t> – Η</a:t>
            </a:r>
            <a:r>
              <a:rPr lang="en-US" sz="3600" smtClean="0"/>
              <a:t>olstein 2</a:t>
            </a:r>
            <a:r>
              <a:rPr lang="el-GR" sz="3600" smtClean="0"/>
              <a:t>/</a:t>
            </a:r>
            <a:r>
              <a:rPr lang="en-US" sz="3600" smtClean="0"/>
              <a:t>7</a:t>
            </a:r>
            <a:endParaRPr lang="el-GR" sz="3600" smtClean="0"/>
          </a:p>
        </p:txBody>
      </p:sp>
      <p:sp>
        <p:nvSpPr>
          <p:cNvPr id="30722" name="Θέση περιεχομένου 2"/>
          <p:cNvSpPr>
            <a:spLocks noGrp="1"/>
          </p:cNvSpPr>
          <p:nvPr>
            <p:ph idx="1"/>
          </p:nvPr>
        </p:nvSpPr>
        <p:spPr>
          <a:xfrm>
            <a:off x="395288" y="1628775"/>
            <a:ext cx="7993062" cy="5040313"/>
          </a:xfrm>
        </p:spPr>
        <p:txBody>
          <a:bodyPr/>
          <a:lstStyle/>
          <a:p>
            <a:pPr marL="0" indent="0" eaLnBrk="1" hangingPunct="1">
              <a:spcBef>
                <a:spcPts val="0"/>
              </a:spcBef>
              <a:buFont typeface="Wingdings" pitchFamily="2" charset="2"/>
              <a:buNone/>
              <a:defRPr/>
            </a:pPr>
            <a:r>
              <a:rPr lang="el-GR" b="1" dirty="0" smtClean="0"/>
              <a:t>Καταγωγή και εξέλιξη</a:t>
            </a:r>
          </a:p>
          <a:p>
            <a:pPr marL="0" indent="0" eaLnBrk="1" hangingPunct="1">
              <a:spcBef>
                <a:spcPts val="0"/>
              </a:spcBef>
              <a:buFont typeface="Wingdings" pitchFamily="2" charset="2"/>
              <a:buNone/>
              <a:defRPr/>
            </a:pPr>
            <a:r>
              <a:rPr lang="el-GR" sz="2000" dirty="0" smtClean="0"/>
              <a:t>ΟΛΛΑΝΔΙΑ</a:t>
            </a:r>
          </a:p>
          <a:p>
            <a:pPr eaLnBrk="1" hangingPunct="1">
              <a:spcBef>
                <a:spcPts val="0"/>
              </a:spcBef>
              <a:defRPr/>
            </a:pPr>
            <a:r>
              <a:rPr lang="el-GR" sz="2000" dirty="0" smtClean="0"/>
              <a:t>Γνωστές κατά την εποχή του Καίσαρα για τις υψηλές τους αποδόσεις σε γάλα</a:t>
            </a:r>
            <a:r>
              <a:rPr lang="en-US" sz="2000" dirty="0" smtClean="0"/>
              <a:t>.</a:t>
            </a:r>
            <a:r>
              <a:rPr lang="el-GR" sz="2000" dirty="0" smtClean="0"/>
              <a:t> Η Ολλανδία πραγματοποιούσε ήδη τον 17</a:t>
            </a:r>
            <a:r>
              <a:rPr lang="el-GR" sz="2000" baseline="30000" dirty="0" smtClean="0"/>
              <a:t>ο</a:t>
            </a:r>
            <a:r>
              <a:rPr lang="el-GR" sz="2000" dirty="0" smtClean="0"/>
              <a:t> αιώνα εξαγωγές τυριών και βουτύρου</a:t>
            </a:r>
            <a:r>
              <a:rPr lang="en-US" sz="2000" dirty="0" smtClean="0"/>
              <a:t>.</a:t>
            </a:r>
            <a:endParaRPr lang="el-GR" sz="2000" dirty="0" smtClean="0"/>
          </a:p>
          <a:p>
            <a:pPr eaLnBrk="1" hangingPunct="1">
              <a:spcBef>
                <a:spcPts val="0"/>
              </a:spcBef>
              <a:defRPr/>
            </a:pPr>
            <a:r>
              <a:rPr lang="el-GR" sz="2000" dirty="0" smtClean="0"/>
              <a:t>Τα γενεαλογικά βιβλία ιδρύθηκαν σχετικά καθυστερημένα και κατόπιν πιέσεως εκ μέρους των εξαγωγέων ζώων (γενεαλογικά στοιχεία για τα ζώα που εξάγονταν)</a:t>
            </a:r>
            <a:r>
              <a:rPr lang="en-US" sz="2000" dirty="0" smtClean="0"/>
              <a:t>.</a:t>
            </a:r>
            <a:endParaRPr lang="el-GR" sz="2000" dirty="0" smtClean="0"/>
          </a:p>
          <a:p>
            <a:pPr eaLnBrk="1" hangingPunct="1">
              <a:spcBef>
                <a:spcPts val="0"/>
              </a:spcBef>
              <a:defRPr/>
            </a:pPr>
            <a:r>
              <a:rPr lang="el-GR" sz="2000" dirty="0" smtClean="0"/>
              <a:t>1875: ιδρύθηκε η </a:t>
            </a:r>
            <a:r>
              <a:rPr lang="el-GR" sz="2000" dirty="0" err="1" smtClean="0"/>
              <a:t>North</a:t>
            </a:r>
            <a:r>
              <a:rPr lang="el-GR" sz="2000" dirty="0" smtClean="0"/>
              <a:t> </a:t>
            </a:r>
            <a:r>
              <a:rPr lang="el-GR" sz="2000" dirty="0" err="1" smtClean="0"/>
              <a:t>Holland</a:t>
            </a:r>
            <a:r>
              <a:rPr lang="el-GR" sz="2000" dirty="0" smtClean="0"/>
              <a:t> </a:t>
            </a:r>
            <a:r>
              <a:rPr lang="el-GR" sz="2000" dirty="0" err="1" smtClean="0"/>
              <a:t>Herd</a:t>
            </a:r>
            <a:r>
              <a:rPr lang="el-GR" sz="2000" dirty="0" smtClean="0"/>
              <a:t> </a:t>
            </a:r>
            <a:r>
              <a:rPr lang="el-GR" sz="2000" dirty="0" err="1" smtClean="0"/>
              <a:t>Book</a:t>
            </a:r>
            <a:r>
              <a:rPr lang="el-GR" sz="2000" dirty="0" smtClean="0"/>
              <a:t> </a:t>
            </a:r>
            <a:r>
              <a:rPr lang="el-GR" sz="2000" dirty="0" err="1" smtClean="0"/>
              <a:t>Association</a:t>
            </a:r>
            <a:r>
              <a:rPr lang="el-GR" sz="2000" dirty="0" smtClean="0"/>
              <a:t> στη Β. Ολλανδία, με στόχο μια μικρόσωμη μάλλον αγελάδα, καθαρά γαλακτοπαραγωγικής κατεύθυνσης.</a:t>
            </a:r>
          </a:p>
          <a:p>
            <a:pPr eaLnBrk="1" hangingPunct="1">
              <a:spcBef>
                <a:spcPts val="0"/>
              </a:spcBef>
              <a:defRPr/>
            </a:pPr>
            <a:r>
              <a:rPr lang="el-GR" sz="2000" dirty="0" smtClean="0"/>
              <a:t>1879: ιδρύθηκε η </a:t>
            </a:r>
            <a:r>
              <a:rPr lang="el-GR" sz="2000" dirty="0" err="1" smtClean="0"/>
              <a:t>Cattle</a:t>
            </a:r>
            <a:r>
              <a:rPr lang="el-GR" sz="2000" dirty="0" smtClean="0"/>
              <a:t> </a:t>
            </a:r>
            <a:r>
              <a:rPr lang="el-GR" sz="2000" dirty="0" err="1" smtClean="0"/>
              <a:t>Herd</a:t>
            </a:r>
            <a:r>
              <a:rPr lang="el-GR" sz="2000" dirty="0" smtClean="0"/>
              <a:t> </a:t>
            </a:r>
            <a:r>
              <a:rPr lang="el-GR" sz="2000" dirty="0" err="1" smtClean="0"/>
              <a:t>Book</a:t>
            </a:r>
            <a:r>
              <a:rPr lang="el-GR" sz="2000" dirty="0" smtClean="0"/>
              <a:t> </a:t>
            </a:r>
            <a:r>
              <a:rPr lang="el-GR" sz="2000" dirty="0" err="1" smtClean="0"/>
              <a:t>Association</a:t>
            </a:r>
            <a:r>
              <a:rPr lang="el-GR" sz="2000" dirty="0" smtClean="0"/>
              <a:t> στη </a:t>
            </a:r>
            <a:r>
              <a:rPr lang="el-GR" sz="2000" dirty="0" err="1" smtClean="0"/>
              <a:t>Φρισλανδία</a:t>
            </a:r>
            <a:r>
              <a:rPr lang="el-GR" sz="2000" dirty="0" smtClean="0"/>
              <a:t>, με στόχο και την </a:t>
            </a:r>
            <a:r>
              <a:rPr lang="el-GR" sz="2000" dirty="0" err="1" smtClean="0"/>
              <a:t>κρεοπαραγωγική</a:t>
            </a:r>
            <a:r>
              <a:rPr lang="el-GR" sz="2000" dirty="0" smtClean="0"/>
              <a:t> κατεύθυνση. </a:t>
            </a:r>
          </a:p>
          <a:p>
            <a:pPr eaLnBrk="1" hangingPunct="1">
              <a:spcBef>
                <a:spcPts val="0"/>
              </a:spcBef>
              <a:defRPr/>
            </a:pPr>
            <a:r>
              <a:rPr lang="el-GR" sz="2000" dirty="0" smtClean="0"/>
              <a:t>Οι δύο πληθυσμοί διαφέρουν κατά 468 </a:t>
            </a:r>
            <a:r>
              <a:rPr lang="el-GR" sz="2000" dirty="0" err="1" smtClean="0"/>
              <a:t>kg</a:t>
            </a:r>
            <a:r>
              <a:rPr lang="el-GR" sz="2000" dirty="0" smtClean="0"/>
              <a:t> (11 %), 456 </a:t>
            </a:r>
            <a:r>
              <a:rPr lang="el-GR" sz="2000" dirty="0" err="1" smtClean="0"/>
              <a:t>kg</a:t>
            </a:r>
            <a:r>
              <a:rPr lang="el-GR" sz="2000" dirty="0" smtClean="0"/>
              <a:t> (10%) και 260 </a:t>
            </a:r>
            <a:r>
              <a:rPr lang="el-GR" sz="2000" dirty="0" err="1" smtClean="0"/>
              <a:t>kg</a:t>
            </a:r>
            <a:r>
              <a:rPr lang="el-GR" sz="2000" dirty="0" smtClean="0"/>
              <a:t> (5%) γάλακτος στην 1η, 2η και 3η γαλακτική περίοδο, αντίστοιχα (1982).</a:t>
            </a:r>
          </a:p>
          <a:p>
            <a:pPr eaLnBrk="1" hangingPunct="1">
              <a:spcBef>
                <a:spcPts val="600"/>
              </a:spcBef>
              <a:defRPr/>
            </a:pPr>
            <a:endParaRPr lang="el-GR" sz="2000" dirty="0" smtClean="0"/>
          </a:p>
          <a:p>
            <a:pPr eaLnBrk="1" hangingPunct="1">
              <a:spcBef>
                <a:spcPts val="600"/>
              </a:spcBef>
              <a:defRPr/>
            </a:pPr>
            <a:endParaRPr lang="el-GR"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Τίτλος 1"/>
          <p:cNvSpPr>
            <a:spLocks noGrp="1"/>
          </p:cNvSpPr>
          <p:nvPr>
            <p:ph type="title"/>
          </p:nvPr>
        </p:nvSpPr>
        <p:spPr>
          <a:xfrm>
            <a:off x="395288" y="260350"/>
            <a:ext cx="8280400" cy="1152525"/>
          </a:xfrm>
        </p:spPr>
        <p:txBody>
          <a:bodyPr/>
          <a:lstStyle/>
          <a:p>
            <a:pPr eaLnBrk="1" hangingPunct="1"/>
            <a:r>
              <a:rPr lang="el-GR" sz="3600" smtClean="0"/>
              <a:t>Φυλή συνδυασμένων αποδόσεων </a:t>
            </a:r>
            <a:r>
              <a:rPr lang="en-US" sz="3600" smtClean="0"/>
              <a:t>Friesian </a:t>
            </a:r>
            <a:r>
              <a:rPr lang="el-GR" sz="3600" smtClean="0"/>
              <a:t>και </a:t>
            </a:r>
            <a:r>
              <a:rPr lang="en-US" sz="3600" smtClean="0"/>
              <a:t>Friesian</a:t>
            </a:r>
            <a:r>
              <a:rPr lang="el-GR" sz="3600" smtClean="0"/>
              <a:t> – Η</a:t>
            </a:r>
            <a:r>
              <a:rPr lang="en-US" sz="3600" smtClean="0"/>
              <a:t>olstein 3</a:t>
            </a:r>
            <a:r>
              <a:rPr lang="el-GR" sz="3600" smtClean="0"/>
              <a:t>/</a:t>
            </a:r>
            <a:r>
              <a:rPr lang="en-US" sz="3600" smtClean="0"/>
              <a:t>7</a:t>
            </a:r>
            <a:endParaRPr lang="el-GR" sz="3600" smtClean="0"/>
          </a:p>
        </p:txBody>
      </p:sp>
      <p:sp>
        <p:nvSpPr>
          <p:cNvPr id="29698" name="Θέση περιεχομένου 2"/>
          <p:cNvSpPr>
            <a:spLocks noGrp="1"/>
          </p:cNvSpPr>
          <p:nvPr>
            <p:ph idx="1"/>
          </p:nvPr>
        </p:nvSpPr>
        <p:spPr>
          <a:xfrm>
            <a:off x="395288" y="1628775"/>
            <a:ext cx="7848600" cy="5113338"/>
          </a:xfrm>
        </p:spPr>
        <p:txBody>
          <a:bodyPr/>
          <a:lstStyle/>
          <a:p>
            <a:pPr eaLnBrk="1" hangingPunct="1">
              <a:spcBef>
                <a:spcPct val="0"/>
              </a:spcBef>
              <a:buFont typeface="Wingdings" pitchFamily="2" charset="2"/>
              <a:buNone/>
            </a:pPr>
            <a:r>
              <a:rPr lang="el-GR" b="1" smtClean="0"/>
              <a:t>Καταγωγή και εξέλιξη</a:t>
            </a:r>
          </a:p>
          <a:p>
            <a:pPr eaLnBrk="1" hangingPunct="1">
              <a:spcBef>
                <a:spcPct val="0"/>
              </a:spcBef>
              <a:buFont typeface="Wingdings" pitchFamily="2" charset="2"/>
              <a:buNone/>
            </a:pPr>
            <a:r>
              <a:rPr lang="el-GR" sz="2000" smtClean="0"/>
              <a:t>ΓΕΡΜΑΝΙΑ (Deusche Schwarzbund = Μαύρη ποικιλόχρωμη)</a:t>
            </a:r>
          </a:p>
          <a:p>
            <a:pPr eaLnBrk="1" hangingPunct="1">
              <a:spcBef>
                <a:spcPct val="0"/>
              </a:spcBef>
            </a:pPr>
            <a:r>
              <a:rPr lang="el-GR" sz="2000" smtClean="0"/>
              <a:t>Αρχικά στη Βόρεια Φρισλανδία, πραγματοποιήθηκαν διασταυρώσεις με τη Dairy Shorthorn, οι οποίες δεν απέδωσαν και εγκαταλείφθηκαν σύντομα χωρίς να επηρεάσουν την εξέλιξη της.</a:t>
            </a:r>
          </a:p>
          <a:p>
            <a:pPr eaLnBrk="1" hangingPunct="1">
              <a:spcBef>
                <a:spcPct val="0"/>
              </a:spcBef>
            </a:pPr>
            <a:r>
              <a:rPr lang="el-GR" sz="2000" smtClean="0"/>
              <a:t>1868 - 1900: ίδρυση πολλών ενώσεων εκτροφέων σε διάφορες περιοχές.</a:t>
            </a:r>
          </a:p>
          <a:p>
            <a:pPr eaLnBrk="1" hangingPunct="1">
              <a:spcBef>
                <a:spcPct val="0"/>
              </a:spcBef>
            </a:pPr>
            <a:r>
              <a:rPr lang="el-GR" sz="2000" smtClean="0"/>
              <a:t>1891: απαγόρευση εισαγωγών από την Ολλανδία, για υγειονομικούς λόγους.</a:t>
            </a:r>
          </a:p>
          <a:p>
            <a:pPr eaLnBrk="1" hangingPunct="1">
              <a:spcBef>
                <a:spcPct val="0"/>
              </a:spcBef>
            </a:pPr>
            <a:r>
              <a:rPr lang="el-GR" sz="2000" smtClean="0"/>
              <a:t>Ως τις αρχές του 20</a:t>
            </a:r>
            <a:r>
              <a:rPr lang="el-GR" sz="2000" baseline="30000" smtClean="0"/>
              <a:t>ου</a:t>
            </a:r>
            <a:r>
              <a:rPr lang="el-GR" sz="2000" smtClean="0"/>
              <a:t> αιώνα, υπήρχαν κατά τόπους διαφορετικές κατευθύνσεις βελτίωσης της φυλής. </a:t>
            </a:r>
          </a:p>
          <a:p>
            <a:pPr eaLnBrk="1" hangingPunct="1">
              <a:spcBef>
                <a:spcPct val="0"/>
              </a:spcBef>
            </a:pPr>
            <a:r>
              <a:rPr lang="el-GR" sz="2000" smtClean="0"/>
              <a:t>Γύρω από τις περιοχές του Oldeburg δημιουργήθηκε μια αγελάδα κρεοπαραγωγού-γαλακτοπαραγωγού τύπου, ενώ στις υπόλοιπες περιοχές της χώρας στόχος ήταν η δημιουργία γαλακτοπαραγωγών-κρεοπαραγωγών ζώων.</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Τίτλος 1"/>
          <p:cNvSpPr>
            <a:spLocks noGrp="1"/>
          </p:cNvSpPr>
          <p:nvPr>
            <p:ph type="title"/>
          </p:nvPr>
        </p:nvSpPr>
        <p:spPr>
          <a:xfrm>
            <a:off x="395288" y="452438"/>
            <a:ext cx="8280400" cy="960437"/>
          </a:xfrm>
        </p:spPr>
        <p:txBody>
          <a:bodyPr/>
          <a:lstStyle/>
          <a:p>
            <a:pPr eaLnBrk="1" hangingPunct="1"/>
            <a:r>
              <a:rPr lang="el-GR" sz="3600" smtClean="0"/>
              <a:t>Φυλή συνδυασμένων αποδόσεων </a:t>
            </a:r>
            <a:r>
              <a:rPr lang="en-US" sz="3600" smtClean="0"/>
              <a:t>Friesian </a:t>
            </a:r>
            <a:r>
              <a:rPr lang="el-GR" sz="3600" smtClean="0"/>
              <a:t>και </a:t>
            </a:r>
            <a:r>
              <a:rPr lang="en-US" sz="3600" smtClean="0"/>
              <a:t>Friesian</a:t>
            </a:r>
            <a:r>
              <a:rPr lang="el-GR" sz="3600" smtClean="0"/>
              <a:t> – Η</a:t>
            </a:r>
            <a:r>
              <a:rPr lang="en-US" sz="3600" smtClean="0"/>
              <a:t>olstein</a:t>
            </a:r>
            <a:r>
              <a:rPr lang="el-GR" sz="3600" smtClean="0"/>
              <a:t> </a:t>
            </a:r>
            <a:r>
              <a:rPr lang="en-US" sz="3600" smtClean="0"/>
              <a:t>4</a:t>
            </a:r>
            <a:r>
              <a:rPr lang="el-GR" sz="3600" smtClean="0"/>
              <a:t>/</a:t>
            </a:r>
            <a:r>
              <a:rPr lang="en-US" sz="3600" smtClean="0"/>
              <a:t>7</a:t>
            </a:r>
            <a:endParaRPr lang="el-GR" sz="3600" smtClean="0"/>
          </a:p>
        </p:txBody>
      </p:sp>
      <p:sp>
        <p:nvSpPr>
          <p:cNvPr id="32770" name="Θέση περιεχομένου 2"/>
          <p:cNvSpPr>
            <a:spLocks noGrp="1"/>
          </p:cNvSpPr>
          <p:nvPr>
            <p:ph idx="1"/>
          </p:nvPr>
        </p:nvSpPr>
        <p:spPr>
          <a:xfrm>
            <a:off x="395288" y="1627188"/>
            <a:ext cx="8066087" cy="5113337"/>
          </a:xfrm>
        </p:spPr>
        <p:txBody>
          <a:bodyPr/>
          <a:lstStyle/>
          <a:p>
            <a:pPr marL="0" indent="0" eaLnBrk="1" hangingPunct="1">
              <a:buFont typeface="Wingdings" pitchFamily="2" charset="2"/>
              <a:buNone/>
              <a:defRPr/>
            </a:pPr>
            <a:r>
              <a:rPr lang="el-GR" b="1" dirty="0" smtClean="0"/>
              <a:t>Καταγωγή και εξέλιξη</a:t>
            </a:r>
            <a:endParaRPr lang="el-GR" sz="2000" dirty="0" smtClean="0"/>
          </a:p>
          <a:p>
            <a:pPr marL="0" indent="0" eaLnBrk="1" hangingPunct="1">
              <a:buFont typeface="Wingdings" pitchFamily="2" charset="2"/>
              <a:buNone/>
              <a:defRPr/>
            </a:pPr>
            <a:r>
              <a:rPr lang="el-GR" sz="2000" dirty="0" smtClean="0"/>
              <a:t>ΓΕΡΜΑΝΙΑ (συνέχεια…)</a:t>
            </a:r>
          </a:p>
          <a:p>
            <a:pPr eaLnBrk="1" hangingPunct="1">
              <a:spcBef>
                <a:spcPts val="0"/>
              </a:spcBef>
              <a:defRPr/>
            </a:pPr>
            <a:r>
              <a:rPr lang="el-GR" sz="2000" dirty="0" smtClean="0"/>
              <a:t>1920: κοινός βελτιωτικός στόχος για ολόκληρο το γερμανικό πληθυσμό με σκοπό τη δημιουργία ενός γαλακτοπαραγωγού-</a:t>
            </a:r>
            <a:r>
              <a:rPr lang="el-GR" sz="2000" dirty="0" err="1" smtClean="0"/>
              <a:t>κρεοπαραγωγού</a:t>
            </a:r>
            <a:r>
              <a:rPr lang="el-GR" sz="2000" dirty="0" smtClean="0"/>
              <a:t> τύπου ζώων.</a:t>
            </a:r>
          </a:p>
          <a:p>
            <a:pPr eaLnBrk="1" hangingPunct="1">
              <a:spcBef>
                <a:spcPts val="0"/>
              </a:spcBef>
              <a:defRPr/>
            </a:pPr>
            <a:r>
              <a:rPr lang="el-GR" sz="2000" dirty="0" smtClean="0"/>
              <a:t>1955: κατάργηση της διάκρισης των κέντρων εκτροφής της </a:t>
            </a:r>
            <a:r>
              <a:rPr lang="el-GR" sz="2000" dirty="0" err="1" smtClean="0"/>
              <a:t>Schwarzbund</a:t>
            </a:r>
            <a:r>
              <a:rPr lang="el-GR" sz="2000" dirty="0" smtClean="0"/>
              <a:t> σε «νέα» και «παλαιά», από τη γερμανική Γεωργική Ένωση (</a:t>
            </a:r>
            <a:r>
              <a:rPr lang="el-GR" sz="2000" dirty="0" err="1" smtClean="0"/>
              <a:t>Deutsche</a:t>
            </a:r>
            <a:r>
              <a:rPr lang="el-GR" sz="2000" dirty="0" smtClean="0"/>
              <a:t> </a:t>
            </a:r>
            <a:r>
              <a:rPr lang="el-GR" sz="2000" dirty="0" err="1" smtClean="0"/>
              <a:t>Landwirtschafsgeselschaft</a:t>
            </a:r>
            <a:r>
              <a:rPr lang="el-GR" sz="2000" dirty="0" smtClean="0"/>
              <a:t>) στο Μόναχο (ομοιογένεια των γερμανικών </a:t>
            </a:r>
            <a:r>
              <a:rPr lang="el-GR" sz="2000" dirty="0" err="1" smtClean="0"/>
              <a:t>Friesian</a:t>
            </a:r>
            <a:r>
              <a:rPr lang="el-GR" sz="2000" dirty="0" smtClean="0"/>
              <a:t>).</a:t>
            </a:r>
          </a:p>
          <a:p>
            <a:pPr eaLnBrk="1" hangingPunct="1">
              <a:spcBef>
                <a:spcPts val="0"/>
              </a:spcBef>
              <a:defRPr/>
            </a:pPr>
            <a:r>
              <a:rPr lang="el-GR" sz="2000" dirty="0" smtClean="0"/>
              <a:t>1960: δημιουργία αγέλης </a:t>
            </a:r>
            <a:r>
              <a:rPr lang="el-GR" sz="2000" dirty="0" err="1" smtClean="0"/>
              <a:t>Holstein</a:t>
            </a:r>
            <a:r>
              <a:rPr lang="el-GR" sz="2000" dirty="0" smtClean="0"/>
              <a:t>-</a:t>
            </a:r>
            <a:r>
              <a:rPr lang="el-GR" sz="2000" dirty="0" err="1" smtClean="0"/>
              <a:t>Friesian</a:t>
            </a:r>
            <a:r>
              <a:rPr lang="el-GR" sz="2000" dirty="0" smtClean="0"/>
              <a:t> στον πειραματικό σταθμό του Πανεπιστημίου του Μονάχου στο </a:t>
            </a:r>
            <a:r>
              <a:rPr lang="el-GR" sz="2000" dirty="0" err="1" smtClean="0"/>
              <a:t>Oberschleischeim</a:t>
            </a:r>
            <a:r>
              <a:rPr lang="el-GR" sz="2000" dirty="0" smtClean="0"/>
              <a:t> (μαζική εισαγωγή γονιδίων </a:t>
            </a:r>
            <a:r>
              <a:rPr lang="el-GR" sz="2000" dirty="0" err="1" smtClean="0"/>
              <a:t>Holstein</a:t>
            </a:r>
            <a:r>
              <a:rPr lang="el-GR" sz="2000" dirty="0" smtClean="0"/>
              <a:t>-</a:t>
            </a:r>
            <a:r>
              <a:rPr lang="el-GR" sz="2000" dirty="0" err="1" smtClean="0"/>
              <a:t>Friesian</a:t>
            </a:r>
            <a:r>
              <a:rPr lang="el-GR" sz="2000" dirty="0" smtClean="0"/>
              <a:t> στους τοπικούς πληθυσμούς </a:t>
            </a:r>
            <a:r>
              <a:rPr lang="el-GR" sz="2000" dirty="0" err="1" smtClean="0"/>
              <a:t>Friesian</a:t>
            </a:r>
            <a:r>
              <a:rPr lang="el-GR" sz="2000" dirty="0" smtClean="0"/>
              <a:t>)</a:t>
            </a:r>
          </a:p>
          <a:p>
            <a:pPr eaLnBrk="1" hangingPunct="1">
              <a:spcBef>
                <a:spcPts val="0"/>
              </a:spcBef>
              <a:buFont typeface="Wingdings" pitchFamily="2" charset="2"/>
              <a:buNone/>
              <a:defRPr/>
            </a:pPr>
            <a:r>
              <a:rPr lang="el-GR" sz="2000" dirty="0" smtClean="0"/>
              <a:t>ΔΑΝΙΑ</a:t>
            </a:r>
          </a:p>
          <a:p>
            <a:pPr eaLnBrk="1" hangingPunct="1">
              <a:spcBef>
                <a:spcPts val="0"/>
              </a:spcBef>
              <a:defRPr/>
            </a:pPr>
            <a:r>
              <a:rPr lang="el-GR" sz="2000" dirty="0" smtClean="0"/>
              <a:t>Σήμερα οι δύο πληθυσμοί διαφέρουν ελάχιστα μεταξύ τους λόγω μαζικών διασταυρώσεων με τη </a:t>
            </a:r>
            <a:r>
              <a:rPr lang="el-GR" sz="2000" dirty="0" err="1" smtClean="0"/>
              <a:t>Friesian</a:t>
            </a:r>
            <a:r>
              <a:rPr lang="el-GR" sz="2000" dirty="0" smtClean="0"/>
              <a:t> Ολλανδίας</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Τίτλος 1"/>
          <p:cNvSpPr>
            <a:spLocks noGrp="1"/>
          </p:cNvSpPr>
          <p:nvPr>
            <p:ph type="title"/>
          </p:nvPr>
        </p:nvSpPr>
        <p:spPr>
          <a:xfrm>
            <a:off x="395288" y="287338"/>
            <a:ext cx="8280400" cy="1104900"/>
          </a:xfrm>
        </p:spPr>
        <p:txBody>
          <a:bodyPr/>
          <a:lstStyle/>
          <a:p>
            <a:pPr eaLnBrk="1" hangingPunct="1"/>
            <a:r>
              <a:rPr lang="el-GR" sz="3600" smtClean="0"/>
              <a:t>Φυλή συνδυασμένων αποδόσεων </a:t>
            </a:r>
            <a:r>
              <a:rPr lang="en-US" sz="3600" smtClean="0"/>
              <a:t>Friesian </a:t>
            </a:r>
            <a:r>
              <a:rPr lang="el-GR" sz="3600" smtClean="0"/>
              <a:t>και </a:t>
            </a:r>
            <a:r>
              <a:rPr lang="en-US" sz="3600" smtClean="0"/>
              <a:t>Friesian</a:t>
            </a:r>
            <a:r>
              <a:rPr lang="el-GR" sz="3600" smtClean="0"/>
              <a:t> – Η</a:t>
            </a:r>
            <a:r>
              <a:rPr lang="en-US" sz="3600" smtClean="0"/>
              <a:t>olstein 5</a:t>
            </a:r>
            <a:r>
              <a:rPr lang="el-GR" sz="3600" smtClean="0"/>
              <a:t>/</a:t>
            </a:r>
            <a:r>
              <a:rPr lang="en-US" sz="3600" smtClean="0"/>
              <a:t>7</a:t>
            </a:r>
            <a:endParaRPr lang="el-GR" sz="3600" smtClean="0"/>
          </a:p>
        </p:txBody>
      </p:sp>
      <p:sp>
        <p:nvSpPr>
          <p:cNvPr id="3" name="Θέση περιεχομένου 2"/>
          <p:cNvSpPr>
            <a:spLocks noGrp="1"/>
          </p:cNvSpPr>
          <p:nvPr>
            <p:ph idx="1"/>
          </p:nvPr>
        </p:nvSpPr>
        <p:spPr>
          <a:xfrm>
            <a:off x="395288" y="1627188"/>
            <a:ext cx="8066087" cy="5113337"/>
          </a:xfrm>
        </p:spPr>
        <p:txBody>
          <a:bodyPr/>
          <a:lstStyle/>
          <a:p>
            <a:pPr eaLnBrk="1" hangingPunct="1">
              <a:buFont typeface="Wingdings" pitchFamily="2" charset="2"/>
              <a:buNone/>
            </a:pPr>
            <a:r>
              <a:rPr lang="el-GR" b="1" smtClean="0"/>
              <a:t>Καταγωγή και εξέλιξη</a:t>
            </a:r>
            <a:endParaRPr lang="el-GR" sz="2000" smtClean="0"/>
          </a:p>
          <a:p>
            <a:pPr eaLnBrk="1" hangingPunct="1">
              <a:spcBef>
                <a:spcPct val="0"/>
              </a:spcBef>
              <a:buFont typeface="Wingdings" pitchFamily="2" charset="2"/>
              <a:buNone/>
            </a:pPr>
            <a:r>
              <a:rPr lang="el-GR" sz="2000" smtClean="0"/>
              <a:t>ΒΟΡΕΙΑ ΑΜΕΡΙΚΗ</a:t>
            </a:r>
          </a:p>
          <a:p>
            <a:pPr eaLnBrk="1" hangingPunct="1">
              <a:spcBef>
                <a:spcPct val="0"/>
              </a:spcBef>
            </a:pPr>
            <a:r>
              <a:rPr lang="el-GR" sz="2000" smtClean="0"/>
              <a:t>1621 -1625: άφιξη πρώτων Ολλανδικών αγελάδων με Ολλανδούς αποίκους. </a:t>
            </a:r>
          </a:p>
          <a:p>
            <a:pPr eaLnBrk="1" hangingPunct="1">
              <a:spcBef>
                <a:spcPct val="0"/>
              </a:spcBef>
            </a:pPr>
            <a:r>
              <a:rPr lang="el-GR" sz="2000" smtClean="0"/>
              <a:t>1795: εισαγωγή 2 ταύρων και 6 αγελάδων. Ακολούθησαν άλλες δύο εισαγωγές μικρού αριθμού ζώων. Τα ζώα αυτά δεν κατόρθωσαν να αναπαραχθούν αμιγώς.</a:t>
            </a:r>
          </a:p>
          <a:p>
            <a:pPr eaLnBrk="1" hangingPunct="1">
              <a:spcBef>
                <a:spcPct val="0"/>
              </a:spcBef>
            </a:pPr>
            <a:r>
              <a:rPr lang="el-GR" sz="2000" smtClean="0"/>
              <a:t>1852: ο Chenery στο Belmont της Μασαχουσέττης αγόρασε μια ολλανδική αγελάδα που διατηρούσε πλοίαρχος στο καράβι του για το γάλα.</a:t>
            </a:r>
          </a:p>
          <a:p>
            <a:pPr eaLnBrk="1" hangingPunct="1">
              <a:spcBef>
                <a:spcPct val="0"/>
              </a:spcBef>
            </a:pPr>
            <a:r>
              <a:rPr lang="el-GR" sz="2000" smtClean="0"/>
              <a:t>1857: εισαγωγή ενός ταύρου και δύο αγελάδων απευθείας από Ολλανδία.</a:t>
            </a:r>
          </a:p>
          <a:p>
            <a:pPr eaLnBrk="1" hangingPunct="1">
              <a:spcBef>
                <a:spcPct val="0"/>
              </a:spcBef>
            </a:pPr>
            <a:r>
              <a:rPr lang="el-GR" sz="2000" smtClean="0"/>
              <a:t>1859: εισαγωγή δύο αγελάδων.</a:t>
            </a:r>
          </a:p>
          <a:p>
            <a:pPr eaLnBrk="1" hangingPunct="1">
              <a:spcBef>
                <a:spcPct val="0"/>
              </a:spcBef>
            </a:pPr>
            <a:r>
              <a:rPr lang="el-GR" sz="2000" smtClean="0"/>
              <a:t>Σύντομα τα ζώα προσβλήθηκαν από πλευροπνευμονία και θανατώθηκαν από την αρμόδια Κτηνιατρική Υπηρεσία, εκτός από ένα ταυρίδιο.</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1"/>
          <p:cNvSpPr>
            <a:spLocks noGrp="1"/>
          </p:cNvSpPr>
          <p:nvPr>
            <p:ph type="title"/>
          </p:nvPr>
        </p:nvSpPr>
        <p:spPr>
          <a:xfrm>
            <a:off x="395288" y="260350"/>
            <a:ext cx="8280400" cy="1152525"/>
          </a:xfrm>
        </p:spPr>
        <p:txBody>
          <a:bodyPr/>
          <a:lstStyle/>
          <a:p>
            <a:pPr eaLnBrk="1" hangingPunct="1"/>
            <a:r>
              <a:rPr lang="el-GR" sz="3600" smtClean="0"/>
              <a:t>Φυλή συνδυασμένων αποδόσεων </a:t>
            </a:r>
            <a:r>
              <a:rPr lang="en-US" sz="3600" smtClean="0"/>
              <a:t>Friesian </a:t>
            </a:r>
            <a:r>
              <a:rPr lang="el-GR" sz="3600" smtClean="0"/>
              <a:t>και </a:t>
            </a:r>
            <a:r>
              <a:rPr lang="en-US" sz="3600" smtClean="0"/>
              <a:t>Friesian</a:t>
            </a:r>
            <a:r>
              <a:rPr lang="el-GR" sz="3600" smtClean="0"/>
              <a:t> – Η</a:t>
            </a:r>
            <a:r>
              <a:rPr lang="en-US" sz="3600" smtClean="0"/>
              <a:t>olstein</a:t>
            </a:r>
            <a:r>
              <a:rPr lang="el-GR" sz="3600" smtClean="0"/>
              <a:t> </a:t>
            </a:r>
            <a:r>
              <a:rPr lang="en-US" sz="3600" smtClean="0"/>
              <a:t>6</a:t>
            </a:r>
            <a:r>
              <a:rPr lang="el-GR" sz="3600" smtClean="0"/>
              <a:t>/</a:t>
            </a:r>
            <a:r>
              <a:rPr lang="en-US" sz="3600" smtClean="0"/>
              <a:t>7</a:t>
            </a:r>
            <a:endParaRPr lang="el-GR" sz="3600" smtClean="0"/>
          </a:p>
        </p:txBody>
      </p:sp>
      <p:sp>
        <p:nvSpPr>
          <p:cNvPr id="32770" name="Θέση περιεχομένου 2"/>
          <p:cNvSpPr>
            <a:spLocks noGrp="1"/>
          </p:cNvSpPr>
          <p:nvPr>
            <p:ph idx="1"/>
          </p:nvPr>
        </p:nvSpPr>
        <p:spPr>
          <a:xfrm>
            <a:off x="395288" y="1628775"/>
            <a:ext cx="8066087" cy="5229225"/>
          </a:xfrm>
        </p:spPr>
        <p:txBody>
          <a:bodyPr/>
          <a:lstStyle/>
          <a:p>
            <a:pPr eaLnBrk="1" hangingPunct="1">
              <a:buFont typeface="Wingdings" pitchFamily="2" charset="2"/>
              <a:buNone/>
            </a:pPr>
            <a:r>
              <a:rPr lang="el-GR" b="1" smtClean="0"/>
              <a:t>Καταγωγή και εξέλιξη</a:t>
            </a:r>
            <a:endParaRPr lang="el-GR" sz="2000" smtClean="0"/>
          </a:p>
          <a:p>
            <a:pPr eaLnBrk="1" hangingPunct="1">
              <a:spcBef>
                <a:spcPct val="0"/>
              </a:spcBef>
              <a:buFont typeface="Wingdings" pitchFamily="2" charset="2"/>
              <a:buNone/>
            </a:pPr>
            <a:r>
              <a:rPr lang="el-GR" sz="1800" smtClean="0"/>
              <a:t>ΒΟΡΕΙΑ ΑΜΕΡΙΚΗ</a:t>
            </a:r>
          </a:p>
          <a:p>
            <a:pPr eaLnBrk="1" hangingPunct="1">
              <a:spcBef>
                <a:spcPct val="0"/>
              </a:spcBef>
            </a:pPr>
            <a:r>
              <a:rPr lang="el-GR" sz="2000" smtClean="0"/>
              <a:t>1861: εισαγωγή ενός ταύρου και τεσσάρων αγελάδων. Τα ζώα αυτά μαζί με το ταυρίδιο αποτέλεσαν τη βάση δημιουργίας της πρώτης καθαρόαιμης αγέλης ολλανδικών αγελάδων στις ΗΠΑ, από την οποία σύντομα άρχισε η διάδοση καθαρόαιμων ζώων σε δώδεκα Πολιτείες.</a:t>
            </a:r>
          </a:p>
          <a:p>
            <a:pPr eaLnBrk="1" hangingPunct="1">
              <a:spcBef>
                <a:spcPct val="0"/>
              </a:spcBef>
            </a:pPr>
            <a:r>
              <a:rPr lang="el-GR" sz="2000" smtClean="0"/>
              <a:t>1864: φυλλάδιο του Υπουργείου Γεωργίας με άρθρο του Chenery για τις αγελάδες του, τις οποίες αποκαλούσε Dutch (ολλανδικές). Για ανεξήγητους όμως λόγους φέρονται στο δημοσιευμένο άρθρο ως Holstein, μια ονομασία που τελικά επικράτησε για τις ολλανδικές αγελάδες στη Βόρεια Αμερική. Οι εισαγωγές μετά τις επιτυχίες του Chenery αυξήθηκαν. Συγχρόνως εφαρμόζεται εντατική επιλογή ως προς τη γαλακτοπαραγωγή.</a:t>
            </a:r>
          </a:p>
          <a:p>
            <a:pPr eaLnBrk="1" hangingPunct="1">
              <a:spcBef>
                <a:spcPct val="0"/>
              </a:spcBef>
            </a:pPr>
            <a:r>
              <a:rPr lang="el-GR" sz="2000" smtClean="0"/>
              <a:t>Δημιουργία της αμερικανικής Holstein-Friesian (καλύτερη γαλακτοπαραγωγός φυλή στον κόσμο).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Τίτλος 1"/>
          <p:cNvSpPr>
            <a:spLocks noGrp="1"/>
          </p:cNvSpPr>
          <p:nvPr>
            <p:ph type="title"/>
          </p:nvPr>
        </p:nvSpPr>
        <p:spPr>
          <a:xfrm>
            <a:off x="395288" y="233363"/>
            <a:ext cx="7924800" cy="1206500"/>
          </a:xfrm>
        </p:spPr>
        <p:txBody>
          <a:bodyPr/>
          <a:lstStyle/>
          <a:p>
            <a:pPr eaLnBrk="1" hangingPunct="1"/>
            <a:r>
              <a:rPr lang="el-GR" sz="3600" smtClean="0"/>
              <a:t>Φυλή συνδυασμένων αποδόσεων </a:t>
            </a:r>
            <a:r>
              <a:rPr lang="en-US" sz="3600" smtClean="0"/>
              <a:t>Friesian </a:t>
            </a:r>
            <a:r>
              <a:rPr lang="el-GR" sz="3600" smtClean="0"/>
              <a:t>και </a:t>
            </a:r>
            <a:r>
              <a:rPr lang="en-US" sz="3600" smtClean="0"/>
              <a:t>Friesian </a:t>
            </a:r>
            <a:r>
              <a:rPr lang="el-GR" sz="3600" smtClean="0"/>
              <a:t>–</a:t>
            </a:r>
            <a:r>
              <a:rPr lang="en-US" sz="3600" smtClean="0"/>
              <a:t> </a:t>
            </a:r>
            <a:r>
              <a:rPr lang="el-GR" sz="3600" smtClean="0"/>
              <a:t>Η</a:t>
            </a:r>
            <a:r>
              <a:rPr lang="en-US" sz="3600" smtClean="0"/>
              <a:t>olstein</a:t>
            </a:r>
            <a:r>
              <a:rPr lang="el-GR" sz="3600" smtClean="0"/>
              <a:t> </a:t>
            </a:r>
            <a:r>
              <a:rPr lang="en-US" sz="3600" smtClean="0"/>
              <a:t>7</a:t>
            </a:r>
            <a:r>
              <a:rPr lang="el-GR" sz="3600" smtClean="0"/>
              <a:t>/</a:t>
            </a:r>
            <a:r>
              <a:rPr lang="en-US" sz="3600" smtClean="0"/>
              <a:t>7</a:t>
            </a:r>
            <a:endParaRPr lang="el-GR" sz="3600" smtClean="0"/>
          </a:p>
        </p:txBody>
      </p:sp>
      <p:sp>
        <p:nvSpPr>
          <p:cNvPr id="33794" name="Θέση περιεχομένου 2"/>
          <p:cNvSpPr>
            <a:spLocks noGrp="1"/>
          </p:cNvSpPr>
          <p:nvPr>
            <p:ph idx="1"/>
          </p:nvPr>
        </p:nvSpPr>
        <p:spPr>
          <a:xfrm>
            <a:off x="323850" y="1628775"/>
            <a:ext cx="7993063" cy="5113338"/>
          </a:xfrm>
        </p:spPr>
        <p:txBody>
          <a:bodyPr/>
          <a:lstStyle/>
          <a:p>
            <a:pPr eaLnBrk="1" hangingPunct="1"/>
            <a:r>
              <a:rPr lang="el-GR" sz="2000" smtClean="0"/>
              <a:t>Διακρίνονται δύο υποφυλές της Friesian, η ευρωπαϊκή Friesian και η αμερικανική Holstein-Friesian.</a:t>
            </a:r>
          </a:p>
          <a:p>
            <a:pPr eaLnBrk="1" hangingPunct="1"/>
            <a:r>
              <a:rPr lang="el-GR" sz="2000" smtClean="0"/>
              <a:t>Η Friesian και η Holstein-Friesian έχουν διαδοθεί σε όλη τη γη. Το 29 % των γαλακτοπαραγωγών αγελάδων όλων των φυλών, παγκοσμίως, ανήκουν στη φυλή αυτή. </a:t>
            </a:r>
          </a:p>
          <a:p>
            <a:pPr eaLnBrk="1" hangingPunct="1"/>
            <a:r>
              <a:rPr lang="el-GR" sz="2000" smtClean="0"/>
              <a:t>Σήμερα όλοι σχεδόν οι πληθυσμοί Friesian στην Ευρώπη φέρουν γονίδια αγελάδων Holstein-Friesian σε ποσοστό από 8-90 %, ανάλογα με τη χώρα.</a:t>
            </a:r>
          </a:p>
          <a:p>
            <a:pPr eaLnBrk="1" hangingPunct="1"/>
            <a:r>
              <a:rPr lang="el-GR" sz="2000" smtClean="0"/>
              <a:t>Στην Ελλάδα εισαγωγές ολλανδικών αγελάδων γίνονταν και πριν από το 2</a:t>
            </a:r>
            <a:r>
              <a:rPr lang="el-GR" sz="2000" baseline="30000" smtClean="0"/>
              <a:t>ο</a:t>
            </a:r>
            <a:r>
              <a:rPr lang="el-GR" sz="2000" smtClean="0"/>
              <a:t> Παγκόσμιο Πόλεμο. Από το 1950, ο ρυθμός των εισαγωγών εντάθηκε. Σήμερα όλες οι σημαντικές γαλακτοπαραγωγικής κατεύθυνσης επιχειρήσεις είναι εφοδιασμένες με αγελάδες Friesian και σε μικρότερο ποσοστό με Holstein-Friesian.</a:t>
            </a:r>
          </a:p>
          <a:p>
            <a:pPr eaLnBrk="1" hangingPunct="1"/>
            <a:r>
              <a:rPr lang="el-GR" sz="2000" smtClean="0"/>
              <a:t>Οι σταθμοί Τεχνητής Σπερματέγχυσης διαθέτουν επίσης αρκετούς ταύρους Friesian. </a:t>
            </a:r>
          </a:p>
          <a:p>
            <a:pPr eaLnBrk="1" hangingPunct="1"/>
            <a:endParaRPr lang="el-GR" sz="20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Τίτλος 1"/>
          <p:cNvSpPr>
            <a:spLocks noGrp="1"/>
          </p:cNvSpPr>
          <p:nvPr>
            <p:ph type="title"/>
          </p:nvPr>
        </p:nvSpPr>
        <p:spPr/>
        <p:txBody>
          <a:bodyPr/>
          <a:lstStyle/>
          <a:p>
            <a:pPr eaLnBrk="1" hangingPunct="1"/>
            <a:r>
              <a:rPr lang="el-GR" smtClean="0"/>
              <a:t>Ευρωπα</a:t>
            </a:r>
            <a:r>
              <a:rPr lang="el-GR" smtClean="0">
                <a:cs typeface="Times New Roman" pitchFamily="18" charset="0"/>
              </a:rPr>
              <a:t>ϊ</a:t>
            </a:r>
            <a:r>
              <a:rPr lang="el-GR" smtClean="0"/>
              <a:t>κή Friesian</a:t>
            </a:r>
            <a:r>
              <a:rPr lang="en-US" smtClean="0"/>
              <a:t> 1/2</a:t>
            </a:r>
            <a:endParaRPr lang="el-GR" smtClean="0"/>
          </a:p>
        </p:txBody>
      </p:sp>
      <p:sp>
        <p:nvSpPr>
          <p:cNvPr id="34818" name="Θέση περιεχομένου 2"/>
          <p:cNvSpPr>
            <a:spLocks noGrp="1"/>
          </p:cNvSpPr>
          <p:nvPr>
            <p:ph idx="1"/>
          </p:nvPr>
        </p:nvSpPr>
        <p:spPr>
          <a:xfrm>
            <a:off x="323850" y="1628775"/>
            <a:ext cx="7993063" cy="4968875"/>
          </a:xfrm>
        </p:spPr>
        <p:txBody>
          <a:bodyPr/>
          <a:lstStyle/>
          <a:p>
            <a:pPr eaLnBrk="1" hangingPunct="1">
              <a:lnSpc>
                <a:spcPct val="150000"/>
              </a:lnSpc>
              <a:spcBef>
                <a:spcPts val="600"/>
              </a:spcBef>
            </a:pPr>
            <a:r>
              <a:rPr lang="el-GR" sz="2000" smtClean="0"/>
              <a:t>Υ.Α.: αγελάδες 137</a:t>
            </a:r>
            <a:r>
              <a:rPr lang="en-US" sz="2000" smtClean="0"/>
              <a:t> </a:t>
            </a:r>
            <a:r>
              <a:rPr lang="el-GR" sz="2000" smtClean="0"/>
              <a:t>cm (Γερμανία), 131-137</a:t>
            </a:r>
            <a:r>
              <a:rPr lang="en-US" sz="2000" smtClean="0"/>
              <a:t> </a:t>
            </a:r>
            <a:r>
              <a:rPr lang="el-GR" sz="2000" smtClean="0"/>
              <a:t>cm (Ολλανδία) </a:t>
            </a:r>
          </a:p>
          <a:p>
            <a:pPr eaLnBrk="1" hangingPunct="1">
              <a:lnSpc>
                <a:spcPct val="150000"/>
              </a:lnSpc>
              <a:spcBef>
                <a:spcPts val="600"/>
              </a:spcBef>
            </a:pPr>
            <a:r>
              <a:rPr lang="el-GR" sz="2000" smtClean="0"/>
              <a:t>Σ.Β.: αγελάδες 640 </a:t>
            </a:r>
            <a:r>
              <a:rPr lang="en-US" sz="2000" smtClean="0"/>
              <a:t>k</a:t>
            </a:r>
            <a:r>
              <a:rPr lang="el-GR" sz="2000" smtClean="0"/>
              <a:t>g </a:t>
            </a:r>
          </a:p>
          <a:p>
            <a:pPr eaLnBrk="1" hangingPunct="1">
              <a:lnSpc>
                <a:spcPct val="150000"/>
              </a:lnSpc>
              <a:spcBef>
                <a:spcPts val="600"/>
              </a:spcBef>
            </a:pPr>
            <a:r>
              <a:rPr lang="el-GR" sz="2000" smtClean="0"/>
              <a:t>Η κεφαλή της Γερμανικής Friesian είναι μεγαλύτερη και πιο ογκώδης από εκείνη της Ολλανδικής. </a:t>
            </a:r>
            <a:endParaRPr lang="en-US" sz="2000" smtClean="0"/>
          </a:p>
          <a:p>
            <a:pPr eaLnBrk="1" hangingPunct="1">
              <a:lnSpc>
                <a:spcPct val="150000"/>
              </a:lnSpc>
              <a:spcBef>
                <a:spcPts val="600"/>
              </a:spcBef>
            </a:pPr>
            <a:r>
              <a:rPr lang="el-GR" sz="2000" smtClean="0"/>
              <a:t>Ο τράχηλος είναι μάλλον μακρύς με καλύτερη μυική κάλυψη στη Γερμανική και μέτρια στην Ολλανδική. </a:t>
            </a:r>
            <a:endParaRPr lang="en-US" sz="2000" smtClean="0"/>
          </a:p>
          <a:p>
            <a:pPr eaLnBrk="1" hangingPunct="1">
              <a:lnSpc>
                <a:spcPct val="150000"/>
              </a:lnSpc>
              <a:spcBef>
                <a:spcPts val="600"/>
              </a:spcBef>
            </a:pPr>
            <a:r>
              <a:rPr lang="el-GR" sz="2000" smtClean="0"/>
              <a:t>Οι μυικές μάζες της λεκάνης, των γλουτών και των μηρών εμφανίζουν καλή ανάπτυξη στο γερμανικό τύπο και μέτρια έως ικανοποιητική στον ολλανδικό τύπο. Τα άκρα είναι αναλογικά βραχέα και λεπτά. </a:t>
            </a:r>
            <a:endParaRPr lang="el-GR" sz="2000" b="1" smtClean="0"/>
          </a:p>
          <a:p>
            <a:pPr eaLnBrk="1" hangingPunct="1">
              <a:lnSpc>
                <a:spcPct val="150000"/>
              </a:lnSpc>
              <a:spcBef>
                <a:spcPts val="1200"/>
              </a:spcBef>
            </a:pPr>
            <a:endParaRPr lang="el-GR" sz="2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eaLnBrk="1" hangingPunct="1">
              <a:defRPr/>
            </a:pPr>
            <a:r>
              <a:rPr lang="el-GR" dirty="0"/>
              <a:t>Αντικειμενικοί στόχοι του </a:t>
            </a:r>
            <a:r>
              <a:rPr lang="el-GR" dirty="0" smtClean="0"/>
              <a:t>μαθήματος</a:t>
            </a:r>
            <a:endParaRPr lang="el-GR" dirty="0"/>
          </a:p>
        </p:txBody>
      </p:sp>
      <p:sp>
        <p:nvSpPr>
          <p:cNvPr id="17410" name="Θέση περιεχομένου 3"/>
          <p:cNvSpPr>
            <a:spLocks noGrp="1"/>
          </p:cNvSpPr>
          <p:nvPr>
            <p:ph idx="1"/>
          </p:nvPr>
        </p:nvSpPr>
        <p:spPr>
          <a:xfrm>
            <a:off x="468313" y="1628775"/>
            <a:ext cx="7991475" cy="4968875"/>
          </a:xfrm>
        </p:spPr>
        <p:txBody>
          <a:bodyPr/>
          <a:lstStyle/>
          <a:p>
            <a:pPr eaLnBrk="1" hangingPunct="1">
              <a:lnSpc>
                <a:spcPct val="130000"/>
              </a:lnSpc>
              <a:spcBef>
                <a:spcPct val="0"/>
              </a:spcBef>
            </a:pPr>
            <a:r>
              <a:rPr lang="el-GR" sz="2000" smtClean="0"/>
              <a:t>Οι φυλές βοοειδών που συνδυάζουν την παραγωγή γάλακτος και κρέατος εκτρέφονται σε πολλές περιοχές. Στον τύπο  που υπερέχει η γαλακτοπαραγωγή σε σχέση με την κρεοπαραγωγή ανήκουν οι πιο παραγωγικές φυλές όπως η </a:t>
            </a:r>
            <a:r>
              <a:rPr lang="en-US" sz="2000" smtClean="0"/>
              <a:t>Friesian, </a:t>
            </a:r>
            <a:r>
              <a:rPr lang="el-GR" sz="2000" smtClean="0"/>
              <a:t>η</a:t>
            </a:r>
            <a:r>
              <a:rPr lang="en-US" sz="2000" smtClean="0"/>
              <a:t> Braunvieh</a:t>
            </a:r>
            <a:r>
              <a:rPr lang="el-GR" sz="2000" smtClean="0"/>
              <a:t> και η </a:t>
            </a:r>
            <a:r>
              <a:rPr lang="en-US" sz="2000" smtClean="0"/>
              <a:t>Simmental. </a:t>
            </a:r>
            <a:endParaRPr lang="el-GR" sz="2000" smtClean="0"/>
          </a:p>
          <a:p>
            <a:pPr eaLnBrk="1" hangingPunct="1">
              <a:lnSpc>
                <a:spcPct val="130000"/>
              </a:lnSpc>
              <a:spcBef>
                <a:spcPct val="0"/>
              </a:spcBef>
            </a:pPr>
            <a:r>
              <a:rPr lang="en-US" sz="2000" smtClean="0"/>
              <a:t>O</a:t>
            </a:r>
            <a:r>
              <a:rPr lang="el-GR" sz="2000" smtClean="0"/>
              <a:t>ι εγχώριες φυλές συνιστούν ομάδες ζώων που τείνουν προς εξαφάνιση.</a:t>
            </a:r>
          </a:p>
          <a:p>
            <a:pPr eaLnBrk="1" hangingPunct="1">
              <a:lnSpc>
                <a:spcPct val="130000"/>
              </a:lnSpc>
              <a:spcBef>
                <a:spcPct val="0"/>
              </a:spcBef>
            </a:pPr>
            <a:r>
              <a:rPr lang="el-GR" sz="2000" smtClean="0"/>
              <a:t>Οι φυλές </a:t>
            </a:r>
            <a:r>
              <a:rPr lang="en-US" sz="2000" smtClean="0"/>
              <a:t>Zebu </a:t>
            </a:r>
            <a:r>
              <a:rPr lang="el-GR" sz="2000" smtClean="0"/>
              <a:t>εκτρέφονται σε πιο θερμά κλίματα.</a:t>
            </a:r>
          </a:p>
          <a:p>
            <a:pPr eaLnBrk="1" hangingPunct="1">
              <a:lnSpc>
                <a:spcPct val="130000"/>
              </a:lnSpc>
              <a:spcBef>
                <a:spcPct val="0"/>
              </a:spcBef>
            </a:pPr>
            <a:r>
              <a:rPr lang="el-GR" sz="2000" smtClean="0"/>
              <a:t>Στις παραπάνω φυλές δίνονται στοιχεία για την προέλευση, διάδοση, εξέλιξη τους καθώς και για τα μορφολογικά και παραγωγικά χαρακτηριστικά τους).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Τίτλος 1"/>
          <p:cNvSpPr>
            <a:spLocks noGrp="1"/>
          </p:cNvSpPr>
          <p:nvPr>
            <p:ph type="title"/>
          </p:nvPr>
        </p:nvSpPr>
        <p:spPr/>
        <p:txBody>
          <a:bodyPr/>
          <a:lstStyle/>
          <a:p>
            <a:pPr eaLnBrk="1" hangingPunct="1"/>
            <a:r>
              <a:rPr lang="el-GR" smtClean="0"/>
              <a:t>Ευρωπα</a:t>
            </a:r>
            <a:r>
              <a:rPr lang="el-GR" smtClean="0">
                <a:cs typeface="Times New Roman" pitchFamily="18" charset="0"/>
              </a:rPr>
              <a:t>ϊ</a:t>
            </a:r>
            <a:r>
              <a:rPr lang="el-GR" smtClean="0"/>
              <a:t>κή Friesian</a:t>
            </a:r>
            <a:r>
              <a:rPr lang="en-US" smtClean="0"/>
              <a:t> 2/2</a:t>
            </a:r>
            <a:endParaRPr lang="el-GR" smtClean="0"/>
          </a:p>
        </p:txBody>
      </p:sp>
      <p:sp>
        <p:nvSpPr>
          <p:cNvPr id="35842" name="Θέση περιεχομένου 2"/>
          <p:cNvSpPr>
            <a:spLocks noGrp="1"/>
          </p:cNvSpPr>
          <p:nvPr>
            <p:ph idx="1"/>
          </p:nvPr>
        </p:nvSpPr>
        <p:spPr>
          <a:xfrm>
            <a:off x="323850" y="1628775"/>
            <a:ext cx="7993063" cy="4537075"/>
          </a:xfrm>
        </p:spPr>
        <p:txBody>
          <a:bodyPr/>
          <a:lstStyle/>
          <a:p>
            <a:pPr eaLnBrk="1" hangingPunct="1">
              <a:lnSpc>
                <a:spcPct val="150000"/>
              </a:lnSpc>
              <a:spcBef>
                <a:spcPts val="600"/>
              </a:spcBef>
            </a:pPr>
            <a:r>
              <a:rPr lang="el-GR" sz="2000" smtClean="0"/>
              <a:t>Οι γερμανικές Friesian δεν έχουν ισχυρά άκρα και εμφανίζουν κατά κανόνα προβλήματα στις χηλές. </a:t>
            </a:r>
            <a:endParaRPr lang="en-US" sz="2000" smtClean="0"/>
          </a:p>
          <a:p>
            <a:pPr eaLnBrk="1" hangingPunct="1">
              <a:lnSpc>
                <a:spcPct val="150000"/>
              </a:lnSpc>
              <a:spcBef>
                <a:spcPts val="600"/>
              </a:spcBef>
            </a:pPr>
            <a:r>
              <a:rPr lang="el-GR" sz="2000" smtClean="0"/>
              <a:t>Ο μαστός είναι καλά αναπτυγμένος και κατά κανόνα καλής διάπλασης. </a:t>
            </a:r>
            <a:endParaRPr lang="en-US" sz="2000" smtClean="0"/>
          </a:p>
          <a:p>
            <a:pPr eaLnBrk="1" hangingPunct="1">
              <a:lnSpc>
                <a:spcPct val="150000"/>
              </a:lnSpc>
              <a:spcBef>
                <a:spcPts val="600"/>
              </a:spcBef>
            </a:pPr>
            <a:r>
              <a:rPr lang="el-GR" sz="2000" smtClean="0"/>
              <a:t>Ο χρωματισμός είναι ακανόνιστος μαύρος ποικιλόχρωμος.</a:t>
            </a:r>
          </a:p>
          <a:p>
            <a:pPr eaLnBrk="1" hangingPunct="1">
              <a:lnSpc>
                <a:spcPct val="150000"/>
              </a:lnSpc>
              <a:spcBef>
                <a:spcPts val="1200"/>
              </a:spcBef>
            </a:pPr>
            <a:endParaRPr lang="el-GR" sz="2000" b="1" smtClean="0"/>
          </a:p>
          <a:p>
            <a:pPr eaLnBrk="1" hangingPunct="1">
              <a:lnSpc>
                <a:spcPct val="150000"/>
              </a:lnSpc>
              <a:spcBef>
                <a:spcPts val="1200"/>
              </a:spcBef>
            </a:pPr>
            <a:endParaRPr lang="el-GR" sz="20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52438"/>
            <a:ext cx="7924800" cy="960437"/>
          </a:xfrm>
        </p:spPr>
        <p:txBody>
          <a:bodyPr>
            <a:normAutofit fontScale="90000"/>
          </a:bodyPr>
          <a:lstStyle/>
          <a:p>
            <a:pPr eaLnBrk="1" hangingPunct="1">
              <a:defRPr/>
            </a:pPr>
            <a:r>
              <a:rPr lang="el-GR" dirty="0"/>
              <a:t>Αμερικανική </a:t>
            </a:r>
            <a:r>
              <a:rPr lang="el-GR" dirty="0" smtClean="0"/>
              <a:t/>
            </a:r>
            <a:br>
              <a:rPr lang="el-GR" dirty="0" smtClean="0"/>
            </a:br>
            <a:r>
              <a:rPr lang="el-GR" dirty="0" err="1" smtClean="0"/>
              <a:t>Holstein</a:t>
            </a:r>
            <a:r>
              <a:rPr lang="el-GR" dirty="0" smtClean="0"/>
              <a:t> – </a:t>
            </a:r>
            <a:r>
              <a:rPr lang="el-GR" dirty="0" err="1" smtClean="0"/>
              <a:t>Friesian</a:t>
            </a:r>
            <a:r>
              <a:rPr lang="en-US" dirty="0" smtClean="0"/>
              <a:t> 1/2</a:t>
            </a:r>
            <a:endParaRPr lang="el-GR" dirty="0"/>
          </a:p>
        </p:txBody>
      </p:sp>
      <p:sp>
        <p:nvSpPr>
          <p:cNvPr id="36866" name="Θέση περιεχομένου 2"/>
          <p:cNvSpPr>
            <a:spLocks noGrp="1"/>
          </p:cNvSpPr>
          <p:nvPr>
            <p:ph idx="1"/>
          </p:nvPr>
        </p:nvSpPr>
        <p:spPr>
          <a:xfrm>
            <a:off x="468313" y="1628775"/>
            <a:ext cx="7848600" cy="4392613"/>
          </a:xfrm>
        </p:spPr>
        <p:txBody>
          <a:bodyPr/>
          <a:lstStyle/>
          <a:p>
            <a:pPr eaLnBrk="1" hangingPunct="1">
              <a:lnSpc>
                <a:spcPct val="150000"/>
              </a:lnSpc>
              <a:spcBef>
                <a:spcPts val="600"/>
              </a:spcBef>
            </a:pPr>
            <a:r>
              <a:rPr lang="el-GR" sz="2000" smtClean="0"/>
              <a:t>Υ .Α.: ταύροι 180 cm, αγελάδες 165-170</a:t>
            </a:r>
            <a:r>
              <a:rPr lang="en-US" sz="2000" smtClean="0"/>
              <a:t> </a:t>
            </a:r>
            <a:r>
              <a:rPr lang="el-GR" sz="2000" smtClean="0"/>
              <a:t>cm </a:t>
            </a:r>
          </a:p>
          <a:p>
            <a:pPr eaLnBrk="1" hangingPunct="1">
              <a:lnSpc>
                <a:spcPct val="150000"/>
              </a:lnSpc>
              <a:spcBef>
                <a:spcPts val="600"/>
              </a:spcBef>
            </a:pPr>
            <a:r>
              <a:rPr lang="el-GR" sz="2000" smtClean="0"/>
              <a:t>Σ.Β.: ταύροι 1000</a:t>
            </a:r>
            <a:r>
              <a:rPr lang="en-US" sz="2000" smtClean="0"/>
              <a:t> k</a:t>
            </a:r>
            <a:r>
              <a:rPr lang="el-GR" sz="2000" smtClean="0"/>
              <a:t>g, αγελάδες 700</a:t>
            </a:r>
            <a:r>
              <a:rPr lang="en-US" sz="2000" smtClean="0"/>
              <a:t> k</a:t>
            </a:r>
            <a:r>
              <a:rPr lang="el-GR" sz="2000" smtClean="0"/>
              <a:t>g </a:t>
            </a:r>
          </a:p>
          <a:p>
            <a:pPr eaLnBrk="1" hangingPunct="1">
              <a:lnSpc>
                <a:spcPct val="150000"/>
              </a:lnSpc>
              <a:spcBef>
                <a:spcPts val="600"/>
              </a:spcBef>
            </a:pPr>
            <a:r>
              <a:rPr lang="el-GR" sz="2000" smtClean="0"/>
              <a:t>κεφαλή μεγάλη</a:t>
            </a:r>
          </a:p>
          <a:p>
            <a:pPr eaLnBrk="1" hangingPunct="1">
              <a:lnSpc>
                <a:spcPct val="150000"/>
              </a:lnSpc>
              <a:spcBef>
                <a:spcPts val="600"/>
              </a:spcBef>
            </a:pPr>
            <a:r>
              <a:rPr lang="el-GR" sz="2000" smtClean="0"/>
              <a:t>τράχηλος μάλλον μακρύς με μέτρια μυική κάλυψη</a:t>
            </a:r>
          </a:p>
          <a:p>
            <a:pPr eaLnBrk="1" hangingPunct="1">
              <a:lnSpc>
                <a:spcPct val="150000"/>
              </a:lnSpc>
              <a:spcBef>
                <a:spcPts val="600"/>
              </a:spcBef>
            </a:pPr>
            <a:r>
              <a:rPr lang="el-GR" sz="2000" smtClean="0"/>
              <a:t>θώρακας πολύ ευρύς, μακρύς και βαθύς </a:t>
            </a:r>
          </a:p>
          <a:p>
            <a:pPr eaLnBrk="1" hangingPunct="1">
              <a:lnSpc>
                <a:spcPct val="150000"/>
              </a:lnSpc>
              <a:spcBef>
                <a:spcPts val="600"/>
              </a:spcBef>
            </a:pPr>
            <a:r>
              <a:rPr lang="el-GR" sz="2000" smtClean="0"/>
              <a:t>άκρα υψηλά και λεπτά, αλλά ισχυρά</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52438"/>
            <a:ext cx="7924800" cy="960437"/>
          </a:xfrm>
        </p:spPr>
        <p:txBody>
          <a:bodyPr>
            <a:normAutofit fontScale="90000"/>
          </a:bodyPr>
          <a:lstStyle/>
          <a:p>
            <a:pPr eaLnBrk="1" hangingPunct="1">
              <a:defRPr/>
            </a:pPr>
            <a:r>
              <a:rPr lang="el-GR" dirty="0"/>
              <a:t>Αμερικανική </a:t>
            </a:r>
            <a:r>
              <a:rPr lang="el-GR" dirty="0" smtClean="0"/>
              <a:t/>
            </a:r>
            <a:br>
              <a:rPr lang="el-GR" dirty="0" smtClean="0"/>
            </a:br>
            <a:r>
              <a:rPr lang="el-GR" dirty="0" err="1" smtClean="0"/>
              <a:t>Holstein</a:t>
            </a:r>
            <a:r>
              <a:rPr lang="el-GR" dirty="0" smtClean="0"/>
              <a:t> – </a:t>
            </a:r>
            <a:r>
              <a:rPr lang="el-GR" dirty="0" err="1" smtClean="0"/>
              <a:t>Friesian</a:t>
            </a:r>
            <a:r>
              <a:rPr lang="en-US" dirty="0" smtClean="0"/>
              <a:t> 2/2</a:t>
            </a:r>
            <a:endParaRPr lang="el-GR" dirty="0"/>
          </a:p>
        </p:txBody>
      </p:sp>
      <p:sp>
        <p:nvSpPr>
          <p:cNvPr id="37890" name="Θέση περιεχομένου 2"/>
          <p:cNvSpPr>
            <a:spLocks noGrp="1"/>
          </p:cNvSpPr>
          <p:nvPr>
            <p:ph idx="1"/>
          </p:nvPr>
        </p:nvSpPr>
        <p:spPr/>
        <p:txBody>
          <a:bodyPr/>
          <a:lstStyle/>
          <a:p>
            <a:pPr eaLnBrk="1" hangingPunct="1">
              <a:lnSpc>
                <a:spcPct val="150000"/>
              </a:lnSpc>
              <a:spcBef>
                <a:spcPts val="600"/>
              </a:spcBef>
            </a:pPr>
            <a:r>
              <a:rPr lang="el-GR" sz="2000" smtClean="0"/>
              <a:t>μέτρια μυική κάλυψη του κορμού</a:t>
            </a:r>
          </a:p>
          <a:p>
            <a:pPr eaLnBrk="1" hangingPunct="1">
              <a:lnSpc>
                <a:spcPct val="150000"/>
              </a:lnSpc>
              <a:spcBef>
                <a:spcPts val="600"/>
              </a:spcBef>
            </a:pPr>
            <a:r>
              <a:rPr lang="el-GR" sz="2000" smtClean="0"/>
              <a:t>μεγάλη ανάπτυξη μαστού </a:t>
            </a:r>
          </a:p>
          <a:p>
            <a:pPr eaLnBrk="1" hangingPunct="1">
              <a:lnSpc>
                <a:spcPct val="150000"/>
              </a:lnSpc>
              <a:spcBef>
                <a:spcPts val="600"/>
              </a:spcBef>
            </a:pPr>
            <a:r>
              <a:rPr lang="el-GR" sz="2000" smtClean="0"/>
              <a:t>χρωματισμός παραλλάσσει σε μεγάλο βαθμό </a:t>
            </a:r>
          </a:p>
          <a:p>
            <a:pPr eaLnBrk="1" hangingPunct="1">
              <a:lnSpc>
                <a:spcPct val="150000"/>
              </a:lnSpc>
              <a:spcBef>
                <a:spcPts val="600"/>
              </a:spcBef>
            </a:pPr>
            <a:r>
              <a:rPr lang="el-GR" sz="2000" smtClean="0"/>
              <a:t>Στο μεγαλύτερο ποσοστό συναντάται ο μαύρος ποικιλόχρωμος, αλλά συχνά και ο ποικιλόχρωμος μαύρος. Υπάρχουν επίσης ζώα λευκά με μαύρες κηλίδες ή αντίστροφα μαύρα με λίγες άσπρες κηλίδες.</a:t>
            </a:r>
          </a:p>
          <a:p>
            <a:pPr eaLnBrk="1" hangingPunct="1">
              <a:lnSpc>
                <a:spcPct val="150000"/>
              </a:lnSpc>
              <a:spcBef>
                <a:spcPts val="600"/>
              </a:spcBef>
            </a:pPr>
            <a:endParaRPr lang="el-GR" sz="20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Τίτλος 1"/>
          <p:cNvSpPr>
            <a:spLocks noGrp="1"/>
          </p:cNvSpPr>
          <p:nvPr>
            <p:ph type="title"/>
          </p:nvPr>
        </p:nvSpPr>
        <p:spPr>
          <a:xfrm>
            <a:off x="323850" y="188913"/>
            <a:ext cx="7996238" cy="1176337"/>
          </a:xfrm>
        </p:spPr>
        <p:txBody>
          <a:bodyPr/>
          <a:lstStyle/>
          <a:p>
            <a:pPr eaLnBrk="1" hangingPunct="1"/>
            <a:r>
              <a:rPr lang="el-GR" sz="3600" smtClean="0"/>
              <a:t>Ευρωπαϊκή </a:t>
            </a:r>
            <a:r>
              <a:rPr lang="en-US" sz="3600" smtClean="0"/>
              <a:t>Friesian</a:t>
            </a:r>
            <a:r>
              <a:rPr lang="el-GR" sz="3600" smtClean="0"/>
              <a:t> και Αμερικανική Η</a:t>
            </a:r>
            <a:r>
              <a:rPr lang="en-US" sz="3600" smtClean="0"/>
              <a:t>olstein </a:t>
            </a:r>
            <a:r>
              <a:rPr lang="el-GR" sz="3600" smtClean="0"/>
              <a:t>– </a:t>
            </a:r>
            <a:r>
              <a:rPr lang="en-US" sz="3600" smtClean="0"/>
              <a:t>Friesian</a:t>
            </a:r>
            <a:r>
              <a:rPr lang="el-GR" sz="3600" smtClean="0"/>
              <a:t> 1/3</a:t>
            </a:r>
          </a:p>
        </p:txBody>
      </p:sp>
      <p:sp>
        <p:nvSpPr>
          <p:cNvPr id="38914" name="Θέση περιεχομένου 2"/>
          <p:cNvSpPr>
            <a:spLocks noGrp="1"/>
          </p:cNvSpPr>
          <p:nvPr>
            <p:ph idx="1"/>
          </p:nvPr>
        </p:nvSpPr>
        <p:spPr>
          <a:xfrm>
            <a:off x="468313" y="1628775"/>
            <a:ext cx="5399087" cy="4968875"/>
          </a:xfrm>
        </p:spPr>
        <p:txBody>
          <a:bodyPr/>
          <a:lstStyle/>
          <a:p>
            <a:pPr eaLnBrk="1" hangingPunct="1">
              <a:lnSpc>
                <a:spcPct val="150000"/>
              </a:lnSpc>
              <a:spcBef>
                <a:spcPts val="1800"/>
              </a:spcBef>
            </a:pPr>
            <a:r>
              <a:rPr lang="el-GR" sz="2000" smtClean="0"/>
              <a:t>Η λιποπεριεκτικότητα του γάλακτος των αγελάδων Friesian είναι ελαφρώς μεγαλύτερη. </a:t>
            </a:r>
          </a:p>
          <a:p>
            <a:pPr eaLnBrk="1" hangingPunct="1">
              <a:lnSpc>
                <a:spcPct val="150000"/>
              </a:lnSpc>
              <a:spcBef>
                <a:spcPts val="1800"/>
              </a:spcBef>
            </a:pPr>
            <a:r>
              <a:rPr lang="el-GR" sz="2000" smtClean="0"/>
              <a:t>Από το 1965 διενεργούνται στη Γερμανία διασταυρώσεις με Ho</a:t>
            </a:r>
            <a:r>
              <a:rPr lang="en-US" sz="2000" smtClean="0"/>
              <a:t>l</a:t>
            </a:r>
            <a:r>
              <a:rPr lang="el-GR" sz="2000" smtClean="0"/>
              <a:t>stein-Friesian, για την αύξηση της γαλακτοπαραγωγής, τη βελτίωση της διάπλασης του μαστού, την ισχυροποίηση των άκρων και την αύξηση του σωματικού βάρους των αγελάδων. </a:t>
            </a:r>
          </a:p>
        </p:txBody>
      </p:sp>
      <p:pic>
        <p:nvPicPr>
          <p:cNvPr id="36867" name="Picture 5" descr="[Εικόνα holstein]"/>
          <p:cNvPicPr>
            <a:picLocks noChangeAspect="1" noChangeArrowheads="1"/>
          </p:cNvPicPr>
          <p:nvPr/>
        </p:nvPicPr>
        <p:blipFill>
          <a:blip r:embed="rId2"/>
          <a:srcRect/>
          <a:stretch>
            <a:fillRect/>
          </a:stretch>
        </p:blipFill>
        <p:spPr bwMode="auto">
          <a:xfrm>
            <a:off x="5428123" y="1679422"/>
            <a:ext cx="2965228" cy="2035175"/>
          </a:xfrm>
          <a:prstGeom prst="rect">
            <a:avLst/>
          </a:prstGeom>
          <a:ln>
            <a:noFill/>
          </a:ln>
          <a:effectLst>
            <a:outerShdw blurRad="292100" dist="139700" dir="2700000" algn="tl" rotWithShape="0">
              <a:srgbClr val="333333">
                <a:alpha val="65000"/>
              </a:srgbClr>
            </a:outerShdw>
          </a:effectLst>
        </p:spPr>
      </p:pic>
      <p:sp>
        <p:nvSpPr>
          <p:cNvPr id="38916" name="Text Box 6"/>
          <p:cNvSpPr txBox="1">
            <a:spLocks noChangeArrowheads="1"/>
          </p:cNvSpPr>
          <p:nvPr/>
        </p:nvSpPr>
        <p:spPr bwMode="auto">
          <a:xfrm>
            <a:off x="5821363" y="3733800"/>
            <a:ext cx="2376487" cy="1649413"/>
          </a:xfrm>
          <a:prstGeom prst="rect">
            <a:avLst/>
          </a:prstGeom>
          <a:noFill/>
          <a:ln w="9525">
            <a:noFill/>
            <a:miter lim="800000"/>
            <a:headEnd/>
            <a:tailEnd/>
          </a:ln>
        </p:spPr>
        <p:txBody>
          <a:bodyPr>
            <a:spAutoFit/>
          </a:bodyPr>
          <a:lstStyle/>
          <a:p>
            <a:pPr>
              <a:spcBef>
                <a:spcPct val="50000"/>
              </a:spcBef>
            </a:pPr>
            <a:r>
              <a:rPr lang="el-GR" sz="1800">
                <a:solidFill>
                  <a:srgbClr val="000000"/>
                </a:solidFill>
                <a:latin typeface="Arial" charset="0"/>
              </a:rPr>
              <a:t>Η ασπρόμαυρη αγελάδα </a:t>
            </a:r>
            <a:r>
              <a:rPr lang="en-US" sz="1800">
                <a:solidFill>
                  <a:srgbClr val="000000"/>
                </a:solidFill>
                <a:latin typeface="Arial" charset="0"/>
              </a:rPr>
              <a:t>Holstein- Friesian. </a:t>
            </a:r>
            <a:r>
              <a:rPr lang="el-GR" sz="1600">
                <a:solidFill>
                  <a:srgbClr val="000000"/>
                </a:solidFill>
                <a:latin typeface="Arial" charset="0"/>
              </a:rPr>
              <a:t>http://www.holstein.gr/sites/default/files/holstein.gif</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Τίτλος 1"/>
          <p:cNvSpPr>
            <a:spLocks noGrp="1"/>
          </p:cNvSpPr>
          <p:nvPr>
            <p:ph type="title"/>
          </p:nvPr>
        </p:nvSpPr>
        <p:spPr>
          <a:xfrm>
            <a:off x="323850" y="260350"/>
            <a:ext cx="7996238" cy="1104900"/>
          </a:xfrm>
        </p:spPr>
        <p:txBody>
          <a:bodyPr/>
          <a:lstStyle/>
          <a:p>
            <a:pPr eaLnBrk="1" hangingPunct="1"/>
            <a:r>
              <a:rPr lang="el-GR" sz="3600" smtClean="0"/>
              <a:t>Ευρωπαϊκή</a:t>
            </a:r>
            <a:r>
              <a:rPr lang="en-US" sz="3600" smtClean="0"/>
              <a:t> Friesian </a:t>
            </a:r>
            <a:r>
              <a:rPr lang="el-GR" sz="3600" smtClean="0"/>
              <a:t>και</a:t>
            </a:r>
            <a:r>
              <a:rPr lang="en-US" sz="3600" smtClean="0"/>
              <a:t/>
            </a:r>
            <a:br>
              <a:rPr lang="en-US" sz="3600" smtClean="0"/>
            </a:br>
            <a:r>
              <a:rPr lang="el-GR" sz="3600" smtClean="0"/>
              <a:t>Αμερικανική</a:t>
            </a:r>
            <a:r>
              <a:rPr lang="en-US" sz="3600" smtClean="0"/>
              <a:t> Holstein – Friesian</a:t>
            </a:r>
            <a:r>
              <a:rPr lang="el-GR" sz="3600" smtClean="0"/>
              <a:t> 2/3</a:t>
            </a:r>
          </a:p>
        </p:txBody>
      </p:sp>
      <p:sp>
        <p:nvSpPr>
          <p:cNvPr id="39938" name="Θέση περιεχομένου 2"/>
          <p:cNvSpPr>
            <a:spLocks noGrp="1"/>
          </p:cNvSpPr>
          <p:nvPr>
            <p:ph idx="1"/>
          </p:nvPr>
        </p:nvSpPr>
        <p:spPr>
          <a:xfrm>
            <a:off x="468313" y="1484313"/>
            <a:ext cx="7848600" cy="5373687"/>
          </a:xfrm>
        </p:spPr>
        <p:txBody>
          <a:bodyPr/>
          <a:lstStyle/>
          <a:p>
            <a:pPr eaLnBrk="1" hangingPunct="1">
              <a:lnSpc>
                <a:spcPct val="150000"/>
              </a:lnSpc>
            </a:pPr>
            <a:r>
              <a:rPr lang="el-GR" sz="2400" smtClean="0"/>
              <a:t>Η </a:t>
            </a:r>
            <a:r>
              <a:rPr lang="en-US" sz="2400" smtClean="0"/>
              <a:t>Holstein</a:t>
            </a:r>
            <a:r>
              <a:rPr lang="el-GR" sz="2400" smtClean="0"/>
              <a:t> πιο μεγαλόσωμη και καθαρά γαλακτοπαραγωγός.</a:t>
            </a:r>
          </a:p>
          <a:p>
            <a:pPr eaLnBrk="1" hangingPunct="1">
              <a:lnSpc>
                <a:spcPct val="150000"/>
              </a:lnSpc>
            </a:pPr>
            <a:r>
              <a:rPr lang="el-GR" sz="2400" smtClean="0"/>
              <a:t>Η </a:t>
            </a:r>
            <a:r>
              <a:rPr lang="en-US" sz="2400" smtClean="0"/>
              <a:t>Friesian</a:t>
            </a:r>
            <a:r>
              <a:rPr lang="el-GR" sz="2400" smtClean="0"/>
              <a:t> συνδυασμένων αποδόσεων.</a:t>
            </a:r>
          </a:p>
          <a:p>
            <a:pPr eaLnBrk="1" hangingPunct="1">
              <a:lnSpc>
                <a:spcPct val="150000"/>
              </a:lnSpc>
            </a:pPr>
            <a:r>
              <a:rPr lang="el-GR" sz="2400" smtClean="0"/>
              <a:t>Χρωματισμός ασπρόμαυρος με λίγες εξαιρέσεις.</a:t>
            </a:r>
          </a:p>
          <a:p>
            <a:pPr eaLnBrk="1" hangingPunct="1">
              <a:lnSpc>
                <a:spcPct val="150000"/>
              </a:lnSpc>
            </a:pPr>
            <a:r>
              <a:rPr lang="el-GR" sz="2400" smtClean="0"/>
              <a:t>Η </a:t>
            </a:r>
            <a:r>
              <a:rPr lang="en-US" sz="2400" smtClean="0"/>
              <a:t>Holstein</a:t>
            </a:r>
            <a:r>
              <a:rPr lang="el-GR" sz="2400" smtClean="0"/>
              <a:t> πιο πρώιμη (1ος τοκετός 24 μηνών)</a:t>
            </a:r>
            <a:r>
              <a:rPr lang="en-US" sz="2400" smtClean="0"/>
              <a:t> </a:t>
            </a:r>
            <a:r>
              <a:rPr lang="el-GR" sz="2400" smtClean="0"/>
              <a:t>και τα  παραγόμενα σφάγια σαφώς χειρότερα. </a:t>
            </a:r>
          </a:p>
          <a:p>
            <a:pPr eaLnBrk="1" hangingPunct="1">
              <a:lnSpc>
                <a:spcPct val="150000"/>
              </a:lnSpc>
            </a:pPr>
            <a:r>
              <a:rPr lang="el-GR" sz="2400" smtClean="0"/>
              <a:t>8000</a:t>
            </a:r>
            <a:r>
              <a:rPr lang="en-US" sz="2400" smtClean="0"/>
              <a:t> kg</a:t>
            </a:r>
            <a:r>
              <a:rPr lang="el-GR" sz="2400" smtClean="0"/>
              <a:t> γάλακτος περιεκτικότητας 3,5</a:t>
            </a:r>
            <a:r>
              <a:rPr lang="en-US" sz="2400" smtClean="0"/>
              <a:t> </a:t>
            </a:r>
            <a:r>
              <a:rPr lang="el-GR" sz="2400" smtClean="0"/>
              <a:t>% σε λίπος και 3,1</a:t>
            </a:r>
            <a:r>
              <a:rPr lang="en-US" sz="2400" smtClean="0"/>
              <a:t> </a:t>
            </a:r>
            <a:r>
              <a:rPr lang="el-GR" sz="2400" smtClean="0"/>
              <a:t>% σε πρωτεΐνη. </a:t>
            </a:r>
          </a:p>
          <a:p>
            <a:pPr eaLnBrk="1" hangingPunct="1">
              <a:lnSpc>
                <a:spcPct val="150000"/>
              </a:lnSpc>
            </a:pPr>
            <a:r>
              <a:rPr lang="el-GR" sz="2400" smtClean="0"/>
              <a:t>Βάρος μόσχου κατά τη γέννηση στη </a:t>
            </a:r>
            <a:r>
              <a:rPr lang="en-US" sz="2400" smtClean="0"/>
              <a:t>Holstein </a:t>
            </a:r>
            <a:r>
              <a:rPr lang="el-GR" sz="2400" smtClean="0"/>
              <a:t>40</a:t>
            </a:r>
            <a:r>
              <a:rPr lang="en-US" sz="2400" smtClean="0"/>
              <a:t> kg</a:t>
            </a:r>
            <a:r>
              <a:rPr lang="el-GR" sz="2400" smtClean="0"/>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Τίτλος 1"/>
          <p:cNvSpPr>
            <a:spLocks noGrp="1"/>
          </p:cNvSpPr>
          <p:nvPr>
            <p:ph type="title"/>
          </p:nvPr>
        </p:nvSpPr>
        <p:spPr>
          <a:xfrm>
            <a:off x="395288" y="260350"/>
            <a:ext cx="8353425" cy="1104900"/>
          </a:xfrm>
        </p:spPr>
        <p:txBody>
          <a:bodyPr/>
          <a:lstStyle/>
          <a:p>
            <a:pPr eaLnBrk="1" hangingPunct="1">
              <a:defRPr/>
            </a:pPr>
            <a:r>
              <a:rPr lang="el-GR" sz="3600" spc="-100" dirty="0" smtClean="0"/>
              <a:t>Ευρωπαϊκή</a:t>
            </a:r>
            <a:r>
              <a:rPr lang="en-US" sz="3600" spc="-100" dirty="0" smtClean="0"/>
              <a:t> Friesian </a:t>
            </a:r>
            <a:r>
              <a:rPr lang="el-GR" sz="3600" spc="-100" dirty="0" smtClean="0"/>
              <a:t>και  Αμερικανική</a:t>
            </a:r>
            <a:r>
              <a:rPr lang="en-US" sz="3600" spc="-100" dirty="0" smtClean="0"/>
              <a:t> Holstein – Friesian</a:t>
            </a:r>
            <a:r>
              <a:rPr lang="el-GR" sz="3600" spc="-100" dirty="0" smtClean="0"/>
              <a:t> 3/3</a:t>
            </a:r>
          </a:p>
        </p:txBody>
      </p:sp>
      <p:sp>
        <p:nvSpPr>
          <p:cNvPr id="40962" name="Θέση περιεχομένου 2"/>
          <p:cNvSpPr>
            <a:spLocks noGrp="1"/>
          </p:cNvSpPr>
          <p:nvPr>
            <p:ph idx="1"/>
          </p:nvPr>
        </p:nvSpPr>
        <p:spPr/>
        <p:txBody>
          <a:bodyPr/>
          <a:lstStyle/>
          <a:p>
            <a:pPr eaLnBrk="1" hangingPunct="1">
              <a:lnSpc>
                <a:spcPct val="150000"/>
              </a:lnSpc>
            </a:pPr>
            <a:r>
              <a:rPr lang="el-GR" sz="2400" smtClean="0"/>
              <a:t>Η </a:t>
            </a:r>
            <a:r>
              <a:rPr lang="en-US" sz="2400" smtClean="0"/>
              <a:t>Friesian</a:t>
            </a:r>
            <a:r>
              <a:rPr lang="el-GR" sz="2400" smtClean="0"/>
              <a:t> παράγει 5500</a:t>
            </a:r>
            <a:r>
              <a:rPr lang="en-US" sz="2400" smtClean="0"/>
              <a:t> kg</a:t>
            </a:r>
            <a:r>
              <a:rPr lang="el-GR" sz="2400" smtClean="0"/>
              <a:t> γάλα, ελαφρά υψηλότερων περιεκτικοτήτων σε λίπος &amp; πρωτεϊνη.</a:t>
            </a:r>
          </a:p>
          <a:p>
            <a:pPr eaLnBrk="1" hangingPunct="1">
              <a:lnSpc>
                <a:spcPct val="150000"/>
              </a:lnSpc>
            </a:pPr>
            <a:r>
              <a:rPr lang="el-GR" sz="2400" smtClean="0"/>
              <a:t>Ο ρυθμός ανάπτυξης δεν διαφέρει στις δύο υποφυλές.</a:t>
            </a:r>
            <a:endParaRPr lang="el-GR" sz="2400" smtClean="0">
              <a:solidFill>
                <a:srgbClr val="FF3300"/>
              </a:solidFill>
            </a:endParaRPr>
          </a:p>
          <a:p>
            <a:pPr eaLnBrk="1" hangingPunct="1">
              <a:lnSpc>
                <a:spcPct val="150000"/>
              </a:lnSpc>
            </a:pPr>
            <a:r>
              <a:rPr lang="el-GR" sz="2400" smtClean="0"/>
              <a:t>Σήμερα πρακτικά όλοι ο πληθυσμοί της </a:t>
            </a:r>
            <a:r>
              <a:rPr lang="en-US" sz="2400" smtClean="0"/>
              <a:t>Friesian</a:t>
            </a:r>
            <a:r>
              <a:rPr lang="el-GR" sz="2400" smtClean="0"/>
              <a:t> φέρουν σε κάποιο βαθμό γονίδια</a:t>
            </a:r>
            <a:r>
              <a:rPr lang="en-US" sz="2400" smtClean="0"/>
              <a:t> </a:t>
            </a:r>
            <a:r>
              <a:rPr lang="el-GR" sz="2400" smtClean="0"/>
              <a:t>της </a:t>
            </a:r>
            <a:r>
              <a:rPr lang="en-US" sz="2400" smtClean="0"/>
              <a:t>Holstein</a:t>
            </a:r>
            <a:r>
              <a:rPr lang="el-GR" sz="2400" smtClean="0"/>
              <a:t>, η οποία χρησιμοποιείται σε παγκόσμια κλίμακα ως βελτιωτής της γαλακτοπαραγωγής.</a:t>
            </a:r>
            <a:endParaRPr lang="en-GB" sz="2400" smtClean="0"/>
          </a:p>
          <a:p>
            <a:pPr eaLnBrk="1" hangingPunct="1">
              <a:lnSpc>
                <a:spcPct val="150000"/>
              </a:lnSpc>
            </a:pPr>
            <a:endParaRPr lang="el-GR" sz="24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Τίτλος 1"/>
          <p:cNvSpPr>
            <a:spLocks noGrp="1"/>
          </p:cNvSpPr>
          <p:nvPr>
            <p:ph type="title"/>
          </p:nvPr>
        </p:nvSpPr>
        <p:spPr>
          <a:xfrm>
            <a:off x="395288" y="368300"/>
            <a:ext cx="7924800" cy="960438"/>
          </a:xfrm>
        </p:spPr>
        <p:txBody>
          <a:bodyPr/>
          <a:lstStyle/>
          <a:p>
            <a:pPr eaLnBrk="1" hangingPunct="1"/>
            <a:r>
              <a:rPr lang="el-GR" sz="3600" smtClean="0"/>
              <a:t>Γαλακτοπαραγωγή των αγελάδων Friesian και HoIstein-Friesian </a:t>
            </a:r>
            <a:r>
              <a:rPr lang="el-GR" sz="2800" smtClean="0"/>
              <a:t>(1997)</a:t>
            </a:r>
          </a:p>
        </p:txBody>
      </p:sp>
      <p:graphicFrame>
        <p:nvGraphicFramePr>
          <p:cNvPr id="4" name="Group 78" descr="Πίνακας: Γαλακτοπαραγωγή των αγελάδων Friesian και HoIstein-Friesian (1997)"/>
          <p:cNvGraphicFramePr>
            <a:graphicFrameLocks noGrp="1"/>
          </p:cNvGraphicFramePr>
          <p:nvPr>
            <p:ph idx="1"/>
          </p:nvPr>
        </p:nvGraphicFramePr>
        <p:xfrm>
          <a:off x="611188" y="1557338"/>
          <a:ext cx="7704088" cy="5165706"/>
        </p:xfrm>
        <a:graphic>
          <a:graphicData uri="http://schemas.openxmlformats.org/drawingml/2006/table">
            <a:tbl>
              <a:tblPr firstRow="1"/>
              <a:tblGrid>
                <a:gridCol w="1644598"/>
                <a:gridCol w="2747890"/>
                <a:gridCol w="1512168"/>
                <a:gridCol w="1799432"/>
              </a:tblGrid>
              <a:tr h="41075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1800" b="1" i="0" u="none" strike="noStrike" cap="none" normalizeH="0" baseline="0" dirty="0" smtClean="0">
                          <a:ln>
                            <a:noFill/>
                          </a:ln>
                          <a:solidFill>
                            <a:srgbClr val="000000"/>
                          </a:solidFill>
                          <a:effectLst/>
                          <a:latin typeface="Arial" pitchFamily="34" charset="0"/>
                          <a:cs typeface="Arial" pitchFamily="34" charset="0"/>
                        </a:rPr>
                        <a:t>Χώρα</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1800" b="1" i="0" u="none" strike="noStrike" cap="none" normalizeH="0" baseline="0" dirty="0" smtClean="0">
                          <a:ln>
                            <a:noFill/>
                          </a:ln>
                          <a:solidFill>
                            <a:srgbClr val="000000"/>
                          </a:solidFill>
                          <a:effectLst/>
                          <a:latin typeface="Arial" pitchFamily="34" charset="0"/>
                          <a:cs typeface="Arial" pitchFamily="34" charset="0"/>
                        </a:rPr>
                        <a:t>Γαλακτοπαραγωγή (</a:t>
                      </a:r>
                      <a:r>
                        <a:rPr kumimoji="0" lang="en-US" sz="1800" b="1" i="0" u="none" strike="noStrike" cap="none" normalizeH="0" baseline="0" dirty="0" smtClean="0">
                          <a:ln>
                            <a:noFill/>
                          </a:ln>
                          <a:solidFill>
                            <a:srgbClr val="000000"/>
                          </a:solidFill>
                          <a:effectLst/>
                          <a:latin typeface="Arial" pitchFamily="34" charset="0"/>
                          <a:cs typeface="Arial" pitchFamily="34" charset="0"/>
                        </a:rPr>
                        <a:t>kg)</a:t>
                      </a:r>
                      <a:endParaRPr kumimoji="0" lang="el-GR" sz="1800" b="1" i="0" u="none" strike="noStrike" cap="none" normalizeH="0" baseline="0" dirty="0" smtClean="0">
                        <a:ln>
                          <a:noFill/>
                        </a:ln>
                        <a:solidFill>
                          <a:srgbClr val="000000"/>
                        </a:solidFill>
                        <a:effectLst/>
                        <a:latin typeface="Arial" pitchFamily="34" charset="0"/>
                        <a:cs typeface="Arial"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1800" b="1" i="0" u="none" strike="noStrike" cap="none" normalizeH="0" baseline="0" dirty="0" smtClean="0">
                          <a:ln>
                            <a:noFill/>
                          </a:ln>
                          <a:solidFill>
                            <a:srgbClr val="000000"/>
                          </a:solidFill>
                          <a:effectLst/>
                          <a:latin typeface="Arial" pitchFamily="34" charset="0"/>
                          <a:cs typeface="Arial" pitchFamily="34" charset="0"/>
                        </a:rPr>
                        <a:t>Λίπος</a:t>
                      </a:r>
                      <a:r>
                        <a:rPr kumimoji="0" lang="en-US" sz="1800" b="1" i="0" u="none" strike="noStrike" cap="none" normalizeH="0" baseline="0" dirty="0" smtClean="0">
                          <a:ln>
                            <a:noFill/>
                          </a:ln>
                          <a:solidFill>
                            <a:srgbClr val="000000"/>
                          </a:solidFill>
                          <a:effectLst/>
                          <a:latin typeface="Arial" pitchFamily="34" charset="0"/>
                          <a:cs typeface="Arial" pitchFamily="34" charset="0"/>
                        </a:rPr>
                        <a:t> (%)</a:t>
                      </a:r>
                      <a:endParaRPr kumimoji="0" lang="el-GR" sz="1800" b="1" i="0" u="none" strike="noStrike" cap="none" normalizeH="0" baseline="0" dirty="0" smtClean="0">
                        <a:ln>
                          <a:noFill/>
                        </a:ln>
                        <a:solidFill>
                          <a:srgbClr val="000000"/>
                        </a:solidFill>
                        <a:effectLst/>
                        <a:latin typeface="Arial" pitchFamily="34" charset="0"/>
                        <a:cs typeface="Arial"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1800" b="1" i="0" u="none" strike="noStrike" cap="none" normalizeH="0" baseline="0" dirty="0" smtClean="0">
                          <a:ln>
                            <a:noFill/>
                          </a:ln>
                          <a:solidFill>
                            <a:srgbClr val="000000"/>
                          </a:solidFill>
                          <a:effectLst/>
                          <a:latin typeface="Arial" pitchFamily="34" charset="0"/>
                          <a:cs typeface="Arial" pitchFamily="34" charset="0"/>
                        </a:rPr>
                        <a:t>Πρωτεΐνη (%)</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0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Ισραήλ</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10.886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pitchFamily="34" charset="0"/>
                          <a:cs typeface="Arial" pitchFamily="34" charset="0"/>
                        </a:rPr>
                        <a:t>3,29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pitchFamily="34" charset="0"/>
                          <a:cs typeface="Arial" pitchFamily="34" charset="0"/>
                        </a:rPr>
                        <a:t>3,44</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0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Ιαπωνία</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9.047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3,83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pitchFamily="34" charset="0"/>
                          <a:cs typeface="Arial" pitchFamily="34" charset="0"/>
                        </a:rPr>
                        <a:t>3,17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0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Ολλανδία</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8.372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4,44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pitchFamily="34" charset="0"/>
                          <a:cs typeface="Arial" pitchFamily="34" charset="0"/>
                        </a:rPr>
                        <a:t>3,48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0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Καναδάς</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8.028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3,69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pitchFamily="34" charset="0"/>
                          <a:cs typeface="Arial" pitchFamily="34" charset="0"/>
                        </a:rPr>
                        <a:t>3,23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0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Ισπανία</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7.835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pitchFamily="34" charset="0"/>
                          <a:cs typeface="Arial" pitchFamily="34" charset="0"/>
                        </a:rPr>
                        <a:t>3,69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3,09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0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Δανία</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7.619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pitchFamily="34" charset="0"/>
                          <a:cs typeface="Arial" pitchFamily="34" charset="0"/>
                        </a:rPr>
                        <a:t>4,19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3,39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0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pitchFamily="34" charset="0"/>
                          <a:cs typeface="Arial" pitchFamily="34" charset="0"/>
                        </a:rPr>
                        <a:t>Γαλλία</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7.342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4,12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3,16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0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pitchFamily="34" charset="0"/>
                          <a:cs typeface="Arial" pitchFamily="34" charset="0"/>
                        </a:rPr>
                        <a:t>Γερμανία</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7.119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4,24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pitchFamily="34" charset="0"/>
                          <a:cs typeface="Arial" pitchFamily="34" charset="0"/>
                        </a:rPr>
                        <a:t>3,32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0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pitchFamily="34" charset="0"/>
                          <a:cs typeface="Arial" pitchFamily="34" charset="0"/>
                        </a:rPr>
                        <a:t>Πορτογαλία</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6.757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3,66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3,10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0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pitchFamily="34" charset="0"/>
                          <a:cs typeface="Arial" pitchFamily="34" charset="0"/>
                        </a:rPr>
                        <a:t>Ελβετία</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pitchFamily="34" charset="0"/>
                          <a:cs typeface="Arial" pitchFamily="34" charset="0"/>
                        </a:rPr>
                        <a:t>6.736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4,08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3,19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0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pitchFamily="34" charset="0"/>
                          <a:cs typeface="Arial" pitchFamily="34" charset="0"/>
                        </a:rPr>
                        <a:t>Αυστρία</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pitchFamily="34" charset="0"/>
                          <a:cs typeface="Arial" pitchFamily="34" charset="0"/>
                        </a:rPr>
                        <a:t>6.444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pitchFamily="34" charset="0"/>
                          <a:cs typeface="Arial" pitchFamily="34" charset="0"/>
                        </a:rPr>
                        <a:t>4,20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3,22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0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pitchFamily="34" charset="0"/>
                          <a:cs typeface="Arial" pitchFamily="34" charset="0"/>
                        </a:rPr>
                        <a:t>Ελλάδα</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pitchFamily="34" charset="0"/>
                          <a:cs typeface="Arial" pitchFamily="34" charset="0"/>
                        </a:rPr>
                        <a:t>5.971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pitchFamily="34" charset="0"/>
                          <a:cs typeface="Arial" pitchFamily="34" charset="0"/>
                        </a:rPr>
                        <a:t>3,85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pitchFamily="34" charset="0"/>
                          <a:cs typeface="Arial" pitchFamily="34" charset="0"/>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Τίτλος 1"/>
          <p:cNvSpPr>
            <a:spLocks noGrp="1"/>
          </p:cNvSpPr>
          <p:nvPr>
            <p:ph type="title"/>
          </p:nvPr>
        </p:nvSpPr>
        <p:spPr>
          <a:xfrm>
            <a:off x="395288" y="260350"/>
            <a:ext cx="7924800" cy="1457325"/>
          </a:xfrm>
        </p:spPr>
        <p:txBody>
          <a:bodyPr/>
          <a:lstStyle/>
          <a:p>
            <a:pPr eaLnBrk="1" hangingPunct="1"/>
            <a:r>
              <a:rPr lang="el-GR" sz="3600" smtClean="0"/>
              <a:t>Φυλή συνδυασμένων αποδόσεων B</a:t>
            </a:r>
            <a:r>
              <a:rPr lang="en-US" sz="3600" smtClean="0"/>
              <a:t>raunvieh</a:t>
            </a:r>
            <a:r>
              <a:rPr lang="el-GR" sz="3600" smtClean="0"/>
              <a:t> –</a:t>
            </a:r>
            <a:r>
              <a:rPr lang="en-US" sz="3600" smtClean="0"/>
              <a:t> </a:t>
            </a:r>
            <a:r>
              <a:rPr lang="el-GR" sz="3600" smtClean="0"/>
              <a:t>B</a:t>
            </a:r>
            <a:r>
              <a:rPr lang="en-US" sz="3600" smtClean="0"/>
              <a:t>rown Swiss</a:t>
            </a:r>
            <a:r>
              <a:rPr lang="el-GR" sz="3600" smtClean="0"/>
              <a:t> 1/</a:t>
            </a:r>
            <a:r>
              <a:rPr lang="en-US" sz="3600" smtClean="0"/>
              <a:t>8</a:t>
            </a:r>
            <a:r>
              <a:rPr lang="el-GR" sz="3600" smtClean="0"/>
              <a:t/>
            </a:r>
            <a:br>
              <a:rPr lang="el-GR" sz="3600" smtClean="0"/>
            </a:br>
            <a:r>
              <a:rPr lang="el-GR" sz="2600" smtClean="0">
                <a:solidFill>
                  <a:schemeClr val="bg1"/>
                </a:solidFill>
              </a:rPr>
              <a:t>(Schwyzer Vieh ή Schwyz)</a:t>
            </a:r>
          </a:p>
        </p:txBody>
      </p:sp>
      <p:sp>
        <p:nvSpPr>
          <p:cNvPr id="43010" name="Θέση περιεχομένου 2"/>
          <p:cNvSpPr>
            <a:spLocks noGrp="1"/>
          </p:cNvSpPr>
          <p:nvPr>
            <p:ph sz="half" idx="2"/>
          </p:nvPr>
        </p:nvSpPr>
        <p:spPr>
          <a:xfrm>
            <a:off x="250825" y="1681163"/>
            <a:ext cx="4537075" cy="5176837"/>
          </a:xfrm>
        </p:spPr>
        <p:txBody>
          <a:bodyPr/>
          <a:lstStyle/>
          <a:p>
            <a:pPr eaLnBrk="1" hangingPunct="1">
              <a:spcBef>
                <a:spcPct val="0"/>
              </a:spcBef>
              <a:buFont typeface="Wingdings" pitchFamily="2" charset="2"/>
              <a:buNone/>
            </a:pPr>
            <a:r>
              <a:rPr lang="el-GR" b="1" smtClean="0"/>
              <a:t>Καταγωγή και εξέλιξη </a:t>
            </a:r>
          </a:p>
          <a:p>
            <a:pPr eaLnBrk="1" hangingPunct="1">
              <a:spcBef>
                <a:spcPts val="600"/>
              </a:spcBef>
            </a:pPr>
            <a:r>
              <a:rPr lang="el-GR" sz="2000" smtClean="0"/>
              <a:t>Δημιουργήθηκε στα υψίπεδα των ελβετικών, αυστριακών και γερμανικών Άλπεων από έναν τύπο βοοειδών</a:t>
            </a:r>
            <a:r>
              <a:rPr lang="en-US" sz="2000" smtClean="0"/>
              <a:t>, </a:t>
            </a:r>
            <a:r>
              <a:rPr lang="el-GR" sz="2000" smtClean="0"/>
              <a:t>που έφθασε στην περιοχή από τις ανατολικές περιοχές της Ευρώπης την περίοδο από το 2000 έως το 800 π.Χ.) </a:t>
            </a:r>
          </a:p>
          <a:p>
            <a:pPr eaLnBrk="1" hangingPunct="1">
              <a:spcBef>
                <a:spcPts val="600"/>
              </a:spcBef>
              <a:buClr>
                <a:schemeClr val="tx2"/>
              </a:buClr>
              <a:buFont typeface="Wingdings" pitchFamily="2" charset="2"/>
              <a:buChar char="v"/>
            </a:pPr>
            <a:r>
              <a:rPr lang="el-GR" sz="2000" smtClean="0"/>
              <a:t>Schwyzer στην Ελβετία,</a:t>
            </a:r>
            <a:endParaRPr lang="en-US" sz="2000" smtClean="0"/>
          </a:p>
          <a:p>
            <a:pPr eaLnBrk="1" hangingPunct="1">
              <a:spcBef>
                <a:spcPts val="600"/>
              </a:spcBef>
              <a:buClr>
                <a:schemeClr val="tx2"/>
              </a:buClr>
              <a:buFont typeface="Wingdings" pitchFamily="2" charset="2"/>
              <a:buChar char="v"/>
            </a:pPr>
            <a:r>
              <a:rPr lang="el-GR" sz="2000" smtClean="0"/>
              <a:t>Voralberg ή Montafoner στην Αυστρία και </a:t>
            </a:r>
          </a:p>
          <a:p>
            <a:pPr eaLnBrk="1" hangingPunct="1">
              <a:spcBef>
                <a:spcPts val="600"/>
              </a:spcBef>
              <a:buClr>
                <a:schemeClr val="tx2"/>
              </a:buClr>
              <a:buFont typeface="Wingdings" pitchFamily="2" charset="2"/>
              <a:buChar char="v"/>
            </a:pPr>
            <a:r>
              <a:rPr lang="el-GR" sz="2000" smtClean="0"/>
              <a:t>Allgauer στη Γερμανία (μικρόσωμη, ΖΒ αγελάδων 300-400 kg, καλή</a:t>
            </a:r>
            <a:r>
              <a:rPr lang="en-US" sz="2000" smtClean="0"/>
              <a:t> </a:t>
            </a:r>
            <a:r>
              <a:rPr lang="el-GR" sz="2000" smtClean="0"/>
              <a:t>γαλακτοπαραγωγή). </a:t>
            </a:r>
          </a:p>
        </p:txBody>
      </p:sp>
      <p:pic>
        <p:nvPicPr>
          <p:cNvPr id="6" name="Θέση περιεχομένου 5" descr="Αγελάδα συνδυασμένων αποδόσεων φυλής Schwyz."/>
          <p:cNvPicPr>
            <a:picLocks noGrp="1" noChangeAspect="1"/>
          </p:cNvPicPr>
          <p:nvPr>
            <p:ph sz="quarter" idx="4"/>
          </p:nvPr>
        </p:nvPicPr>
        <p:blipFill>
          <a:blip r:embed="rId2"/>
          <a:stretch>
            <a:fillRect/>
          </a:stretch>
        </p:blipFill>
        <p:spPr>
          <a:xfrm>
            <a:off x="4787900" y="1700213"/>
            <a:ext cx="3600450" cy="2844800"/>
          </a:xfrm>
          <a:effectLst>
            <a:outerShdw blurRad="292100" dist="139700" dir="2700000" algn="tl" rotWithShape="0">
              <a:srgbClr val="333333">
                <a:alpha val="65000"/>
              </a:srgbClr>
            </a:outerShdw>
          </a:effectLst>
        </p:spPr>
      </p:pic>
      <p:sp>
        <p:nvSpPr>
          <p:cNvPr id="43012" name="Θέση κειμένου 4"/>
          <p:cNvSpPr>
            <a:spLocks noGrp="1"/>
          </p:cNvSpPr>
          <p:nvPr>
            <p:ph type="body" sz="quarter" idx="3"/>
          </p:nvPr>
        </p:nvSpPr>
        <p:spPr>
          <a:xfrm>
            <a:off x="4787900" y="4652963"/>
            <a:ext cx="3887788" cy="1944687"/>
          </a:xfrm>
        </p:spPr>
        <p:txBody>
          <a:bodyPr/>
          <a:lstStyle/>
          <a:p>
            <a:pPr eaLnBrk="1" hangingPunct="1"/>
            <a:r>
              <a:rPr lang="el-GR" sz="1800" b="0" smtClean="0"/>
              <a:t>Αγελάδα συνδυασμένων αποδόσεων φυλής </a:t>
            </a:r>
            <a:r>
              <a:rPr lang="en-US" sz="1800" b="0" smtClean="0"/>
              <a:t>Schwyz.</a:t>
            </a:r>
          </a:p>
          <a:p>
            <a:pPr eaLnBrk="1" hangingPunct="1"/>
            <a:r>
              <a:rPr lang="en-US" sz="1500" b="0" smtClean="0"/>
              <a:t>http://bloximages.chicago2.vip.townnews.com/thecountrytoday.com/content/tncms/assets/v3/editorial/b/03/b0344270-01c9-11e2-a9d5-0019bb2963f4/5058d00e63574.image.jpg</a:t>
            </a:r>
            <a:endParaRPr lang="el-GR" sz="1500" b="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Τίτλος 1"/>
          <p:cNvSpPr>
            <a:spLocks noGrp="1"/>
          </p:cNvSpPr>
          <p:nvPr>
            <p:ph type="title"/>
          </p:nvPr>
        </p:nvSpPr>
        <p:spPr>
          <a:xfrm>
            <a:off x="395288" y="757238"/>
            <a:ext cx="7924800" cy="960437"/>
          </a:xfrm>
        </p:spPr>
        <p:txBody>
          <a:bodyPr/>
          <a:lstStyle/>
          <a:p>
            <a:pPr eaLnBrk="1" hangingPunct="1">
              <a:defRPr/>
            </a:pPr>
            <a:r>
              <a:rPr lang="el-GR" sz="3600" dirty="0"/>
              <a:t>Φυλή συνδυασμένων αποδόσεων </a:t>
            </a:r>
            <a:r>
              <a:rPr lang="el-GR" sz="3600" dirty="0" err="1"/>
              <a:t>Schwyz</a:t>
            </a:r>
            <a:r>
              <a:rPr lang="el-GR" sz="3600" dirty="0"/>
              <a:t> –</a:t>
            </a:r>
            <a:r>
              <a:rPr lang="en-US" sz="3600" dirty="0"/>
              <a:t> </a:t>
            </a:r>
            <a:r>
              <a:rPr lang="el-GR" sz="3600" dirty="0"/>
              <a:t>B</a:t>
            </a:r>
            <a:r>
              <a:rPr lang="en-US" sz="3600" dirty="0" err="1"/>
              <a:t>rown</a:t>
            </a:r>
            <a:r>
              <a:rPr lang="en-US" sz="3600" dirty="0"/>
              <a:t> Swiss</a:t>
            </a:r>
            <a:r>
              <a:rPr lang="el-GR" sz="3600" dirty="0"/>
              <a:t> </a:t>
            </a:r>
            <a:r>
              <a:rPr lang="el-GR" sz="3600" dirty="0" smtClean="0"/>
              <a:t>2/</a:t>
            </a:r>
            <a:r>
              <a:rPr lang="en-US" sz="3600" dirty="0" smtClean="0"/>
              <a:t>8</a:t>
            </a:r>
            <a:r>
              <a:rPr lang="el-GR" sz="3600" dirty="0"/>
              <a:t/>
            </a:r>
            <a:br>
              <a:rPr lang="el-GR" sz="3600" dirty="0"/>
            </a:br>
            <a:r>
              <a:rPr lang="el-GR" sz="2600" dirty="0" smtClean="0">
                <a:solidFill>
                  <a:schemeClr val="bg1"/>
                </a:solidFill>
              </a:rPr>
              <a:t>(</a:t>
            </a:r>
            <a:r>
              <a:rPr lang="el-GR" sz="2600" dirty="0" err="1" smtClean="0">
                <a:solidFill>
                  <a:schemeClr val="bg1"/>
                </a:solidFill>
              </a:rPr>
              <a:t>Schwyzer</a:t>
            </a:r>
            <a:r>
              <a:rPr lang="el-GR" sz="2600" dirty="0" smtClean="0">
                <a:solidFill>
                  <a:schemeClr val="bg1"/>
                </a:solidFill>
              </a:rPr>
              <a:t> </a:t>
            </a:r>
            <a:r>
              <a:rPr lang="el-GR" sz="2600" dirty="0" err="1" smtClean="0">
                <a:solidFill>
                  <a:schemeClr val="bg1"/>
                </a:solidFill>
              </a:rPr>
              <a:t>Vieh</a:t>
            </a:r>
            <a:r>
              <a:rPr lang="el-GR" sz="2600" dirty="0" smtClean="0">
                <a:solidFill>
                  <a:schemeClr val="bg1"/>
                </a:solidFill>
              </a:rPr>
              <a:t> ή</a:t>
            </a:r>
            <a:r>
              <a:rPr lang="el-GR" sz="2800" dirty="0" smtClean="0">
                <a:solidFill>
                  <a:schemeClr val="accent3"/>
                </a:solidFill>
              </a:rPr>
              <a:t> </a:t>
            </a:r>
            <a:r>
              <a:rPr lang="el-GR" sz="2800" dirty="0">
                <a:solidFill>
                  <a:schemeClr val="accent3"/>
                </a:solidFill>
              </a:rPr>
              <a:t>B</a:t>
            </a:r>
            <a:r>
              <a:rPr lang="en-US" sz="2800" dirty="0" err="1">
                <a:solidFill>
                  <a:schemeClr val="accent3"/>
                </a:solidFill>
              </a:rPr>
              <a:t>raunvieh</a:t>
            </a:r>
            <a:r>
              <a:rPr lang="el-GR" sz="2800" dirty="0">
                <a:solidFill>
                  <a:schemeClr val="accent3"/>
                </a:solidFill>
              </a:rPr>
              <a:t> </a:t>
            </a:r>
            <a:r>
              <a:rPr lang="el-GR" sz="2600" dirty="0">
                <a:solidFill>
                  <a:schemeClr val="accent3"/>
                </a:solidFill>
              </a:rPr>
              <a:t>)</a:t>
            </a:r>
            <a:endParaRPr lang="el-GR" sz="2600" dirty="0" smtClean="0">
              <a:solidFill>
                <a:schemeClr val="accent3"/>
              </a:solidFill>
            </a:endParaRPr>
          </a:p>
        </p:txBody>
      </p:sp>
      <p:sp>
        <p:nvSpPr>
          <p:cNvPr id="3" name="Θέση περιεχομένου 2"/>
          <p:cNvSpPr>
            <a:spLocks noGrp="1"/>
          </p:cNvSpPr>
          <p:nvPr>
            <p:ph sz="half" idx="2"/>
          </p:nvPr>
        </p:nvSpPr>
        <p:spPr>
          <a:xfrm>
            <a:off x="395288" y="1627188"/>
            <a:ext cx="8064500" cy="4970462"/>
          </a:xfrm>
        </p:spPr>
        <p:txBody>
          <a:bodyPr/>
          <a:lstStyle/>
          <a:p>
            <a:pPr marL="0" indent="0" eaLnBrk="1" hangingPunct="1">
              <a:spcBef>
                <a:spcPts val="1200"/>
              </a:spcBef>
              <a:buFont typeface="Wingdings" pitchFamily="2" charset="2"/>
              <a:buNone/>
              <a:defRPr/>
            </a:pPr>
            <a:r>
              <a:rPr lang="el-GR" b="1" dirty="0"/>
              <a:t>Καταγωγή </a:t>
            </a:r>
            <a:r>
              <a:rPr lang="el-GR" b="1" dirty="0" smtClean="0"/>
              <a:t>και εξέλιξη</a:t>
            </a:r>
          </a:p>
          <a:p>
            <a:pPr eaLnBrk="1" hangingPunct="1">
              <a:spcBef>
                <a:spcPts val="1800"/>
              </a:spcBef>
              <a:defRPr/>
            </a:pPr>
            <a:r>
              <a:rPr lang="el-GR" sz="2000" dirty="0" smtClean="0"/>
              <a:t>Το </a:t>
            </a:r>
            <a:r>
              <a:rPr lang="el-GR" sz="2000" dirty="0"/>
              <a:t>19</a:t>
            </a:r>
            <a:r>
              <a:rPr lang="el-GR" sz="2000" baseline="30000" dirty="0"/>
              <a:t>ο</a:t>
            </a:r>
            <a:r>
              <a:rPr lang="el-GR" sz="2000" dirty="0"/>
              <a:t> αιώνα ασθένειες εξαφάνισαν πάνω από το 60% των ζώων και η </a:t>
            </a:r>
            <a:r>
              <a:rPr lang="el-GR" sz="2000" dirty="0" err="1" smtClean="0"/>
              <a:t>Allgauer</a:t>
            </a:r>
            <a:r>
              <a:rPr lang="el-GR" sz="2000" dirty="0" smtClean="0"/>
              <a:t> </a:t>
            </a:r>
            <a:r>
              <a:rPr lang="el-GR" sz="2000" dirty="0"/>
              <a:t>χρειάστηκε να αναπαραχθεί με εισαγωγές</a:t>
            </a:r>
            <a:r>
              <a:rPr lang="el-GR" sz="2000" dirty="0" smtClean="0"/>
              <a:t>.</a:t>
            </a:r>
          </a:p>
          <a:p>
            <a:pPr eaLnBrk="1" hangingPunct="1">
              <a:spcBef>
                <a:spcPts val="1800"/>
              </a:spcBef>
              <a:defRPr/>
            </a:pPr>
            <a:r>
              <a:rPr lang="el-GR" sz="2000" dirty="0"/>
              <a:t>Τα εκτρεφόμενα στις κεντρικές και ανατολικές περιοχές των Άλπεων βοοειδή παρουσίαζαν μεγάλη παραλλακτικότητα σωματικού μεγέθους και αποδόσεων. Τα πιο μεγαλόσωμα ζώα εκτρέφονταν στο </a:t>
            </a:r>
            <a:r>
              <a:rPr lang="el-GR" sz="2000" dirty="0" err="1"/>
              <a:t>καντόνιο</a:t>
            </a:r>
            <a:r>
              <a:rPr lang="el-GR" sz="2000" dirty="0"/>
              <a:t> </a:t>
            </a:r>
            <a:r>
              <a:rPr lang="el-GR" sz="2000" dirty="0" err="1" smtClean="0"/>
              <a:t>Schwyz</a:t>
            </a:r>
            <a:r>
              <a:rPr lang="el-GR" sz="2000" dirty="0" smtClean="0"/>
              <a:t>.</a:t>
            </a:r>
            <a:endParaRPr lang="el-GR" sz="2000" dirty="0"/>
          </a:p>
          <a:p>
            <a:pPr eaLnBrk="1" hangingPunct="1">
              <a:spcBef>
                <a:spcPts val="1800"/>
              </a:spcBef>
              <a:defRPr/>
            </a:pPr>
            <a:r>
              <a:rPr lang="el-GR" sz="2000" dirty="0"/>
              <a:t>Από τα μέσα του 19</a:t>
            </a:r>
            <a:r>
              <a:rPr lang="el-GR" sz="2000" baseline="30000" dirty="0"/>
              <a:t>ου</a:t>
            </a:r>
            <a:r>
              <a:rPr lang="el-GR" sz="2000" dirty="0"/>
              <a:t> αιώνα η επιλογή στράφηκε και στα τρία κέντρα εκτροφής προς την ίδια κατεύθυνση (γάλα-</a:t>
            </a:r>
            <a:r>
              <a:rPr lang="el-GR" sz="2000" dirty="0" err="1"/>
              <a:t>κρέα</a:t>
            </a:r>
            <a:r>
              <a:rPr lang="el-GR" sz="2000" dirty="0"/>
              <a:t>ς), με αποτέλεσμα σήμερα οι ανωτέρω τρεις τύποι να αποτελούν ένα ομοιογενή πληθυσμό, γνωστό ως Braunvieh ή </a:t>
            </a:r>
            <a:r>
              <a:rPr lang="el-GR" sz="2000" dirty="0" smtClean="0"/>
              <a:t>Schwyz.</a:t>
            </a:r>
            <a:endParaRPr lang="el-GR" sz="2000" dirty="0"/>
          </a:p>
          <a:p>
            <a:pPr eaLnBrk="1" hangingPunct="1">
              <a:spcBef>
                <a:spcPts val="1200"/>
              </a:spcBef>
              <a:defRPr/>
            </a:pPr>
            <a:endParaRPr lang="el-GR"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Θέση περιεχομένου 2"/>
          <p:cNvSpPr>
            <a:spLocks noGrp="1"/>
          </p:cNvSpPr>
          <p:nvPr>
            <p:ph idx="1"/>
          </p:nvPr>
        </p:nvSpPr>
        <p:spPr>
          <a:xfrm>
            <a:off x="468313" y="1628775"/>
            <a:ext cx="7848600" cy="5229225"/>
          </a:xfrm>
        </p:spPr>
        <p:txBody>
          <a:bodyPr/>
          <a:lstStyle/>
          <a:p>
            <a:pPr eaLnBrk="1" hangingPunct="1">
              <a:lnSpc>
                <a:spcPct val="115000"/>
              </a:lnSpc>
              <a:spcBef>
                <a:spcPts val="600"/>
              </a:spcBef>
              <a:buFont typeface="Wingdings" pitchFamily="2" charset="2"/>
              <a:buNone/>
            </a:pPr>
            <a:r>
              <a:rPr lang="el-GR" b="1" smtClean="0"/>
              <a:t>Διάδοση </a:t>
            </a:r>
          </a:p>
          <a:p>
            <a:pPr eaLnBrk="1" hangingPunct="1">
              <a:lnSpc>
                <a:spcPct val="115000"/>
              </a:lnSpc>
              <a:spcBef>
                <a:spcPts val="600"/>
              </a:spcBef>
            </a:pPr>
            <a:r>
              <a:rPr lang="el-GR" sz="2000" smtClean="0"/>
              <a:t>Από το 18</a:t>
            </a:r>
            <a:r>
              <a:rPr lang="el-GR" sz="2000" baseline="30000" smtClean="0"/>
              <a:t>ο</a:t>
            </a:r>
            <a:r>
              <a:rPr lang="el-GR" sz="2000" smtClean="0"/>
              <a:t> αιώνα διαδόθηκε σε χώρες της Ευρώπης, Αμερικής και Αφρικής.</a:t>
            </a:r>
          </a:p>
          <a:p>
            <a:pPr eaLnBrk="1" hangingPunct="1">
              <a:lnSpc>
                <a:spcPct val="115000"/>
              </a:lnSpc>
              <a:spcBef>
                <a:spcPts val="600"/>
              </a:spcBef>
            </a:pPr>
            <a:r>
              <a:rPr lang="el-GR" sz="2000" smtClean="0"/>
              <a:t>1788 πρώτες εξαγωγές στη Γαλλία. </a:t>
            </a:r>
          </a:p>
          <a:p>
            <a:pPr eaLnBrk="1" hangingPunct="1">
              <a:lnSpc>
                <a:spcPct val="115000"/>
              </a:lnSpc>
              <a:spcBef>
                <a:spcPts val="600"/>
              </a:spcBef>
            </a:pPr>
            <a:r>
              <a:rPr lang="el-GR" sz="2000" smtClean="0"/>
              <a:t>1850 πρώτες εξαγωγές στην Ισπανία από την Ελβετία. </a:t>
            </a:r>
          </a:p>
          <a:p>
            <a:pPr eaLnBrk="1" hangingPunct="1">
              <a:lnSpc>
                <a:spcPct val="115000"/>
              </a:lnSpc>
              <a:spcBef>
                <a:spcPts val="600"/>
              </a:spcBef>
            </a:pPr>
            <a:r>
              <a:rPr lang="el-GR" sz="2000" smtClean="0"/>
              <a:t>1869 εισαγωγή στις ΗΠΑ των πρώτων ζώων από το καντόνιο Schwyz και αυστηρή επιλογή ως προς την γαλακτοπαραγωγή. Έτσι δημιουργήθηκε μια υποφυλή της Braunvieh, με σωματική διάπλαση καθαρά γαλακτοπαραγωγού ζώου και υψηλή γαλακτοπαραγωγή (Brown Swiss).</a:t>
            </a:r>
            <a:endParaRPr lang="en-US" sz="2000" smtClean="0"/>
          </a:p>
          <a:p>
            <a:pPr eaLnBrk="1" hangingPunct="1">
              <a:lnSpc>
                <a:spcPct val="115000"/>
              </a:lnSpc>
              <a:spcBef>
                <a:spcPts val="600"/>
              </a:spcBef>
            </a:pPr>
            <a:r>
              <a:rPr lang="el-GR" sz="2000" smtClean="0"/>
              <a:t>Η Braunvieh (Φαιά των Άλπεων) έχει εισαχθεί στην Ελλάδα και έχει διαδραματίσει σημαντικό ρόλο στη διαμόρφωση του εγχώριου πληθυσμού αγελάδων.</a:t>
            </a:r>
          </a:p>
        </p:txBody>
      </p:sp>
      <p:sp>
        <p:nvSpPr>
          <p:cNvPr id="4" name="Τίτλος 1"/>
          <p:cNvSpPr>
            <a:spLocks noGrp="1"/>
          </p:cNvSpPr>
          <p:nvPr>
            <p:ph type="title"/>
          </p:nvPr>
        </p:nvSpPr>
        <p:spPr>
          <a:xfrm>
            <a:off x="395288" y="774700"/>
            <a:ext cx="7924800" cy="960438"/>
          </a:xfrm>
        </p:spPr>
        <p:txBody>
          <a:bodyPr>
            <a:noAutofit/>
          </a:bodyPr>
          <a:lstStyle/>
          <a:p>
            <a:pPr eaLnBrk="1" hangingPunct="1">
              <a:defRPr/>
            </a:pPr>
            <a:r>
              <a:rPr lang="el-GR" sz="3600" dirty="0"/>
              <a:t>Φυλή συνδυασμένων αποδόσεων </a:t>
            </a:r>
            <a:r>
              <a:rPr lang="el-GR" sz="3600" dirty="0" err="1"/>
              <a:t>Schwyz</a:t>
            </a:r>
            <a:r>
              <a:rPr lang="el-GR" sz="3600" dirty="0"/>
              <a:t> –</a:t>
            </a:r>
            <a:r>
              <a:rPr lang="en-US" sz="3600" dirty="0"/>
              <a:t> </a:t>
            </a:r>
            <a:r>
              <a:rPr lang="el-GR" sz="3600" dirty="0"/>
              <a:t>B</a:t>
            </a:r>
            <a:r>
              <a:rPr lang="en-US" sz="3600" dirty="0" err="1"/>
              <a:t>rown</a:t>
            </a:r>
            <a:r>
              <a:rPr lang="en-US" sz="3600" dirty="0"/>
              <a:t> Swiss</a:t>
            </a:r>
            <a:r>
              <a:rPr lang="el-GR" sz="3600" dirty="0"/>
              <a:t> </a:t>
            </a:r>
            <a:r>
              <a:rPr lang="el-GR" sz="3600" dirty="0" smtClean="0"/>
              <a:t>3/</a:t>
            </a:r>
            <a:r>
              <a:rPr lang="en-US" sz="3600" dirty="0" smtClean="0"/>
              <a:t>8</a:t>
            </a:r>
            <a:r>
              <a:rPr lang="el-GR" sz="3600" dirty="0"/>
              <a:t/>
            </a:r>
            <a:br>
              <a:rPr lang="el-GR" sz="3600" dirty="0"/>
            </a:br>
            <a:r>
              <a:rPr lang="el-GR" sz="2800" dirty="0">
                <a:solidFill>
                  <a:schemeClr val="bg1"/>
                </a:solidFill>
              </a:rPr>
              <a:t>(</a:t>
            </a:r>
            <a:r>
              <a:rPr lang="el-GR" sz="2800" dirty="0" err="1">
                <a:solidFill>
                  <a:schemeClr val="bg1"/>
                </a:solidFill>
              </a:rPr>
              <a:t>Schwyzer</a:t>
            </a:r>
            <a:r>
              <a:rPr lang="el-GR" sz="2800" dirty="0">
                <a:solidFill>
                  <a:schemeClr val="bg1"/>
                </a:solidFill>
              </a:rPr>
              <a:t> </a:t>
            </a:r>
            <a:r>
              <a:rPr lang="el-GR" sz="2800" dirty="0" err="1">
                <a:solidFill>
                  <a:schemeClr val="bg1"/>
                </a:solidFill>
              </a:rPr>
              <a:t>Vieh</a:t>
            </a:r>
            <a:r>
              <a:rPr lang="el-GR" sz="2800" dirty="0">
                <a:solidFill>
                  <a:schemeClr val="bg1"/>
                </a:solidFill>
              </a:rPr>
              <a:t> ή</a:t>
            </a:r>
            <a:r>
              <a:rPr lang="el-GR" sz="3200" dirty="0">
                <a:solidFill>
                  <a:schemeClr val="accent3"/>
                </a:solidFill>
              </a:rPr>
              <a:t> </a:t>
            </a:r>
            <a:r>
              <a:rPr lang="el-GR" sz="2800" dirty="0">
                <a:solidFill>
                  <a:schemeClr val="accent3"/>
                </a:solidFill>
              </a:rPr>
              <a:t>B</a:t>
            </a:r>
            <a:r>
              <a:rPr lang="en-US" sz="2800" dirty="0" err="1">
                <a:solidFill>
                  <a:schemeClr val="accent3"/>
                </a:solidFill>
              </a:rPr>
              <a:t>raunvieh</a:t>
            </a:r>
            <a:r>
              <a:rPr lang="el-GR" sz="2800" dirty="0">
                <a:solidFill>
                  <a:schemeClr val="accent3"/>
                </a:solidFill>
              </a:rPr>
              <a:t> </a:t>
            </a:r>
            <a:r>
              <a:rPr lang="el-GR" sz="2400" dirty="0">
                <a:solidFill>
                  <a:schemeClr val="accent3"/>
                </a:solidFill>
              </a:rPr>
              <a:t>)</a:t>
            </a:r>
            <a:endParaRPr lang="el-GR" sz="2400" kern="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eaLnBrk="1" hangingPunct="1">
              <a:defRPr/>
            </a:pPr>
            <a:r>
              <a:rPr lang="el-GR" dirty="0"/>
              <a:t>Επιδιωκόμενα μαθησιακά </a:t>
            </a:r>
            <a:r>
              <a:rPr lang="el-GR" dirty="0" smtClean="0"/>
              <a:t>αποτελέσματα</a:t>
            </a:r>
            <a:endParaRPr lang="el-GR" dirty="0"/>
          </a:p>
        </p:txBody>
      </p:sp>
      <p:sp>
        <p:nvSpPr>
          <p:cNvPr id="18434" name="Θέση περιεχομένου 3"/>
          <p:cNvSpPr>
            <a:spLocks noGrp="1"/>
          </p:cNvSpPr>
          <p:nvPr>
            <p:ph idx="1"/>
          </p:nvPr>
        </p:nvSpPr>
        <p:spPr/>
        <p:txBody>
          <a:bodyPr/>
          <a:lstStyle/>
          <a:p>
            <a:pPr eaLnBrk="1" hangingPunct="1">
              <a:lnSpc>
                <a:spcPct val="150000"/>
              </a:lnSpc>
            </a:pPr>
            <a:r>
              <a:rPr lang="el-GR" dirty="0" smtClean="0"/>
              <a:t>κυριότερες </a:t>
            </a:r>
            <a:r>
              <a:rPr lang="el-GR" dirty="0" smtClean="0"/>
              <a:t>φυλές συνδυασμένων </a:t>
            </a:r>
            <a:r>
              <a:rPr lang="el-GR" dirty="0" smtClean="0"/>
              <a:t>αποδόσεων</a:t>
            </a:r>
          </a:p>
          <a:p>
            <a:pPr eaLnBrk="1" hangingPunct="1">
              <a:lnSpc>
                <a:spcPct val="150000"/>
              </a:lnSpc>
            </a:pPr>
            <a:r>
              <a:rPr lang="el-GR" dirty="0" smtClean="0"/>
              <a:t>εγχώριες </a:t>
            </a:r>
            <a:r>
              <a:rPr lang="el-GR" dirty="0" smtClean="0"/>
              <a:t>φυλές και </a:t>
            </a:r>
            <a:endParaRPr lang="el-GR" dirty="0" smtClean="0"/>
          </a:p>
          <a:p>
            <a:pPr eaLnBrk="1" hangingPunct="1">
              <a:lnSpc>
                <a:spcPct val="150000"/>
              </a:lnSpc>
            </a:pPr>
            <a:r>
              <a:rPr lang="el-GR" dirty="0" smtClean="0"/>
              <a:t>φυλές </a:t>
            </a:r>
            <a:r>
              <a:rPr lang="el-GR" dirty="0" smtClean="0"/>
              <a:t>ινδικού </a:t>
            </a:r>
            <a:r>
              <a:rPr lang="el-GR" dirty="0" err="1" smtClean="0"/>
              <a:t>βοός</a:t>
            </a:r>
            <a:r>
              <a:rPr lang="el-GR" dirty="0" smtClean="0"/>
              <a:t> (</a:t>
            </a:r>
            <a:r>
              <a:rPr lang="en-US" dirty="0" smtClean="0"/>
              <a:t>Zebu)</a:t>
            </a:r>
            <a:r>
              <a:rPr lang="el-GR" dirty="0"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Τίτλος 1"/>
          <p:cNvSpPr>
            <a:spLocks noGrp="1"/>
          </p:cNvSpPr>
          <p:nvPr>
            <p:ph type="title"/>
          </p:nvPr>
        </p:nvSpPr>
        <p:spPr>
          <a:xfrm>
            <a:off x="395288" y="385763"/>
            <a:ext cx="8208962" cy="960437"/>
          </a:xfrm>
        </p:spPr>
        <p:txBody>
          <a:bodyPr/>
          <a:lstStyle/>
          <a:p>
            <a:pPr eaLnBrk="1" hangingPunct="1"/>
            <a:r>
              <a:rPr lang="el-GR" sz="3600" smtClean="0"/>
              <a:t>Φυλή συνδυασμένων αποδόσεων Schwyz –</a:t>
            </a:r>
            <a:r>
              <a:rPr lang="en-US" sz="3600" smtClean="0"/>
              <a:t> </a:t>
            </a:r>
            <a:r>
              <a:rPr lang="el-GR" sz="3600" smtClean="0"/>
              <a:t>B</a:t>
            </a:r>
            <a:r>
              <a:rPr lang="en-US" sz="3600" smtClean="0"/>
              <a:t>rown Swiss</a:t>
            </a:r>
            <a:r>
              <a:rPr lang="el-GR" sz="3600" smtClean="0"/>
              <a:t> 4/</a:t>
            </a:r>
            <a:r>
              <a:rPr lang="en-US" sz="3600" smtClean="0"/>
              <a:t>8</a:t>
            </a:r>
            <a:endParaRPr lang="el-GR" sz="3600" smtClean="0"/>
          </a:p>
        </p:txBody>
      </p:sp>
      <p:sp>
        <p:nvSpPr>
          <p:cNvPr id="2" name="Ορθογώνιο 1"/>
          <p:cNvSpPr/>
          <p:nvPr/>
        </p:nvSpPr>
        <p:spPr>
          <a:xfrm>
            <a:off x="419100" y="1125538"/>
            <a:ext cx="7032625" cy="584200"/>
          </a:xfrm>
          <a:prstGeom prst="rect">
            <a:avLst/>
          </a:prstGeom>
        </p:spPr>
        <p:txBody>
          <a:bodyPr>
            <a:spAutoFit/>
          </a:bodyPr>
          <a:lstStyle/>
          <a:p>
            <a:pPr>
              <a:defRPr/>
            </a:pPr>
            <a:r>
              <a:rPr lang="el-GR" sz="2800" b="1" dirty="0">
                <a:solidFill>
                  <a:schemeClr val="bg1"/>
                </a:solidFill>
                <a:latin typeface="+mj-lt"/>
              </a:rPr>
              <a:t>(</a:t>
            </a:r>
            <a:r>
              <a:rPr lang="el-GR" sz="2800" b="1" dirty="0" err="1">
                <a:solidFill>
                  <a:schemeClr val="bg1"/>
                </a:solidFill>
                <a:latin typeface="+mj-lt"/>
              </a:rPr>
              <a:t>Schwyzer</a:t>
            </a:r>
            <a:r>
              <a:rPr lang="el-GR" sz="2800" b="1" dirty="0">
                <a:solidFill>
                  <a:schemeClr val="bg1"/>
                </a:solidFill>
                <a:latin typeface="+mj-lt"/>
              </a:rPr>
              <a:t> </a:t>
            </a:r>
            <a:r>
              <a:rPr lang="el-GR" sz="2800" b="1" dirty="0" err="1">
                <a:solidFill>
                  <a:schemeClr val="bg1"/>
                </a:solidFill>
                <a:latin typeface="+mj-lt"/>
              </a:rPr>
              <a:t>Vieh</a:t>
            </a:r>
            <a:r>
              <a:rPr lang="el-GR" sz="2800" b="1" dirty="0">
                <a:solidFill>
                  <a:schemeClr val="bg1"/>
                </a:solidFill>
                <a:latin typeface="+mj-lt"/>
              </a:rPr>
              <a:t> ή</a:t>
            </a:r>
            <a:r>
              <a:rPr lang="el-GR" sz="3200" b="1" dirty="0">
                <a:solidFill>
                  <a:schemeClr val="accent3"/>
                </a:solidFill>
                <a:latin typeface="+mj-lt"/>
              </a:rPr>
              <a:t> </a:t>
            </a:r>
            <a:r>
              <a:rPr lang="el-GR" sz="2800" b="1" dirty="0">
                <a:solidFill>
                  <a:schemeClr val="accent3"/>
                </a:solidFill>
                <a:latin typeface="+mj-lt"/>
              </a:rPr>
              <a:t>B</a:t>
            </a:r>
            <a:r>
              <a:rPr lang="en-US" sz="2800" b="1" dirty="0" err="1">
                <a:solidFill>
                  <a:schemeClr val="accent3"/>
                </a:solidFill>
                <a:latin typeface="+mj-lt"/>
              </a:rPr>
              <a:t>raunvieh</a:t>
            </a:r>
            <a:r>
              <a:rPr lang="el-GR" sz="2800" b="1" dirty="0">
                <a:solidFill>
                  <a:schemeClr val="accent3"/>
                </a:solidFill>
                <a:latin typeface="+mj-lt"/>
              </a:rPr>
              <a:t> </a:t>
            </a:r>
            <a:r>
              <a:rPr lang="el-GR" sz="2400" b="1" dirty="0">
                <a:solidFill>
                  <a:schemeClr val="accent3"/>
                </a:solidFill>
                <a:latin typeface="+mj-lt"/>
              </a:rPr>
              <a:t>)</a:t>
            </a:r>
            <a:endParaRPr lang="el-GR" sz="2800" b="1" dirty="0">
              <a:latin typeface="+mj-lt"/>
            </a:endParaRPr>
          </a:p>
        </p:txBody>
      </p:sp>
      <p:sp>
        <p:nvSpPr>
          <p:cNvPr id="3" name="Θέση περιεχομένου 2"/>
          <p:cNvSpPr>
            <a:spLocks noGrp="1"/>
          </p:cNvSpPr>
          <p:nvPr>
            <p:ph idx="1"/>
          </p:nvPr>
        </p:nvSpPr>
        <p:spPr/>
        <p:txBody>
          <a:bodyPr/>
          <a:lstStyle/>
          <a:p>
            <a:pPr marL="0" indent="0" eaLnBrk="1" hangingPunct="1">
              <a:spcBef>
                <a:spcPct val="50000"/>
              </a:spcBef>
              <a:buFont typeface="Wingdings" pitchFamily="2" charset="2"/>
              <a:buNone/>
              <a:defRPr/>
            </a:pPr>
            <a:r>
              <a:rPr lang="el-GR" b="1" dirty="0" smtClean="0"/>
              <a:t>Μορφολογικά και παραγωγικά χαρακτηριστικά </a:t>
            </a:r>
          </a:p>
          <a:p>
            <a:pPr eaLnBrk="1" hangingPunct="1">
              <a:lnSpc>
                <a:spcPct val="150000"/>
              </a:lnSpc>
              <a:spcBef>
                <a:spcPts val="3000"/>
              </a:spcBef>
              <a:defRPr/>
            </a:pPr>
            <a:r>
              <a:rPr lang="el-GR" sz="2000" dirty="0" smtClean="0"/>
              <a:t>Μεσαίου </a:t>
            </a:r>
            <a:r>
              <a:rPr lang="el-GR" sz="2000" dirty="0"/>
              <a:t>έως μεγάλου μεγέθους. </a:t>
            </a:r>
            <a:endParaRPr lang="el-GR" sz="2000" dirty="0">
              <a:solidFill>
                <a:srgbClr val="FF3300"/>
              </a:solidFill>
            </a:endParaRPr>
          </a:p>
          <a:p>
            <a:pPr eaLnBrk="1" hangingPunct="1">
              <a:lnSpc>
                <a:spcPct val="150000"/>
              </a:lnSpc>
              <a:defRPr/>
            </a:pPr>
            <a:r>
              <a:rPr lang="el-GR" sz="2000" dirty="0" smtClean="0"/>
              <a:t>Συνδυασμένων </a:t>
            </a:r>
            <a:r>
              <a:rPr lang="el-GR" sz="2000" dirty="0"/>
              <a:t>αποδόσεων.</a:t>
            </a:r>
          </a:p>
          <a:p>
            <a:pPr eaLnBrk="1" hangingPunct="1">
              <a:lnSpc>
                <a:spcPct val="150000"/>
              </a:lnSpc>
              <a:defRPr/>
            </a:pPr>
            <a:r>
              <a:rPr lang="el-GR" sz="2000" dirty="0" smtClean="0"/>
              <a:t>Μυϊκές </a:t>
            </a:r>
            <a:r>
              <a:rPr lang="el-GR" sz="2000" dirty="0"/>
              <a:t>μάζες και μαστός ικανοποιητικής ανάπτυξης. </a:t>
            </a:r>
          </a:p>
          <a:p>
            <a:pPr eaLnBrk="1" hangingPunct="1">
              <a:lnSpc>
                <a:spcPct val="150000"/>
              </a:lnSpc>
              <a:defRPr/>
            </a:pPr>
            <a:r>
              <a:rPr lang="el-GR" sz="2000" dirty="0" smtClean="0"/>
              <a:t>Άκρα </a:t>
            </a:r>
            <a:r>
              <a:rPr lang="el-GR" sz="2000" dirty="0"/>
              <a:t>ισχυρά.</a:t>
            </a:r>
          </a:p>
          <a:p>
            <a:pPr eaLnBrk="1" hangingPunct="1">
              <a:lnSpc>
                <a:spcPct val="150000"/>
              </a:lnSpc>
              <a:defRPr/>
            </a:pPr>
            <a:r>
              <a:rPr lang="el-GR" sz="2000" dirty="0" smtClean="0"/>
              <a:t>Χρωματισμός </a:t>
            </a:r>
            <a:r>
              <a:rPr lang="el-GR" sz="2000" dirty="0"/>
              <a:t>φαιός. </a:t>
            </a:r>
            <a:endParaRPr lang="el-GR" sz="2000" dirty="0" smtClean="0"/>
          </a:p>
          <a:p>
            <a:pPr eaLnBrk="1" hangingPunct="1">
              <a:lnSpc>
                <a:spcPct val="150000"/>
              </a:lnSpc>
              <a:defRPr/>
            </a:pPr>
            <a:r>
              <a:rPr lang="el-GR" sz="2000" dirty="0"/>
              <a:t>Πρώτος τοκετός σε ηλικία 30 μηνών</a:t>
            </a:r>
            <a:r>
              <a:rPr lang="el-GR" sz="2000" dirty="0" smtClean="0"/>
              <a:t>.</a:t>
            </a:r>
            <a:endParaRPr lang="el-GR"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Τίτλος 1"/>
          <p:cNvSpPr>
            <a:spLocks noGrp="1"/>
          </p:cNvSpPr>
          <p:nvPr>
            <p:ph type="title"/>
          </p:nvPr>
        </p:nvSpPr>
        <p:spPr>
          <a:xfrm>
            <a:off x="395288" y="385763"/>
            <a:ext cx="8208962" cy="960437"/>
          </a:xfrm>
        </p:spPr>
        <p:txBody>
          <a:bodyPr/>
          <a:lstStyle/>
          <a:p>
            <a:pPr eaLnBrk="1" hangingPunct="1"/>
            <a:r>
              <a:rPr lang="el-GR" sz="3600" smtClean="0"/>
              <a:t>Φυλή συνδυασμένων αποδόσεων Schwyz –</a:t>
            </a:r>
            <a:r>
              <a:rPr lang="en-US" sz="3600" smtClean="0"/>
              <a:t> </a:t>
            </a:r>
            <a:r>
              <a:rPr lang="el-GR" sz="3600" smtClean="0"/>
              <a:t>B</a:t>
            </a:r>
            <a:r>
              <a:rPr lang="en-US" sz="3600" smtClean="0"/>
              <a:t>rown Swiss</a:t>
            </a:r>
            <a:r>
              <a:rPr lang="el-GR" sz="3600" smtClean="0"/>
              <a:t> </a:t>
            </a:r>
            <a:r>
              <a:rPr lang="en-US" sz="3600" smtClean="0"/>
              <a:t>5</a:t>
            </a:r>
            <a:r>
              <a:rPr lang="el-GR" sz="3600" smtClean="0"/>
              <a:t>/</a:t>
            </a:r>
            <a:r>
              <a:rPr lang="en-US" sz="3600" smtClean="0"/>
              <a:t>8</a:t>
            </a:r>
            <a:endParaRPr lang="el-GR" sz="3600" smtClean="0"/>
          </a:p>
        </p:txBody>
      </p:sp>
      <p:sp>
        <p:nvSpPr>
          <p:cNvPr id="2" name="Ορθογώνιο 1"/>
          <p:cNvSpPr/>
          <p:nvPr/>
        </p:nvSpPr>
        <p:spPr>
          <a:xfrm>
            <a:off x="419100" y="1125538"/>
            <a:ext cx="7032625" cy="584200"/>
          </a:xfrm>
          <a:prstGeom prst="rect">
            <a:avLst/>
          </a:prstGeom>
        </p:spPr>
        <p:txBody>
          <a:bodyPr>
            <a:spAutoFit/>
          </a:bodyPr>
          <a:lstStyle/>
          <a:p>
            <a:pPr>
              <a:defRPr/>
            </a:pPr>
            <a:r>
              <a:rPr lang="el-GR" sz="2800" b="1" dirty="0">
                <a:solidFill>
                  <a:schemeClr val="bg1"/>
                </a:solidFill>
                <a:latin typeface="+mj-lt"/>
              </a:rPr>
              <a:t>(</a:t>
            </a:r>
            <a:r>
              <a:rPr lang="el-GR" sz="2800" b="1" dirty="0" err="1">
                <a:solidFill>
                  <a:schemeClr val="bg1"/>
                </a:solidFill>
                <a:latin typeface="+mj-lt"/>
              </a:rPr>
              <a:t>Schwyzer</a:t>
            </a:r>
            <a:r>
              <a:rPr lang="el-GR" sz="2800" b="1" dirty="0">
                <a:solidFill>
                  <a:schemeClr val="bg1"/>
                </a:solidFill>
                <a:latin typeface="+mj-lt"/>
              </a:rPr>
              <a:t> </a:t>
            </a:r>
            <a:r>
              <a:rPr lang="el-GR" sz="2800" b="1" dirty="0" err="1">
                <a:solidFill>
                  <a:schemeClr val="bg1"/>
                </a:solidFill>
                <a:latin typeface="+mj-lt"/>
              </a:rPr>
              <a:t>Vieh</a:t>
            </a:r>
            <a:r>
              <a:rPr lang="el-GR" sz="2800" b="1" dirty="0">
                <a:solidFill>
                  <a:schemeClr val="bg1"/>
                </a:solidFill>
                <a:latin typeface="+mj-lt"/>
              </a:rPr>
              <a:t> ή</a:t>
            </a:r>
            <a:r>
              <a:rPr lang="el-GR" sz="3200" b="1" dirty="0">
                <a:solidFill>
                  <a:schemeClr val="accent3"/>
                </a:solidFill>
                <a:latin typeface="+mj-lt"/>
              </a:rPr>
              <a:t> </a:t>
            </a:r>
            <a:r>
              <a:rPr lang="el-GR" sz="2800" b="1" dirty="0">
                <a:solidFill>
                  <a:schemeClr val="accent3"/>
                </a:solidFill>
                <a:latin typeface="+mj-lt"/>
              </a:rPr>
              <a:t>B</a:t>
            </a:r>
            <a:r>
              <a:rPr lang="en-US" sz="2800" b="1" dirty="0" err="1">
                <a:solidFill>
                  <a:schemeClr val="accent3"/>
                </a:solidFill>
                <a:latin typeface="+mj-lt"/>
              </a:rPr>
              <a:t>raunvieh</a:t>
            </a:r>
            <a:r>
              <a:rPr lang="el-GR" sz="2800" b="1" dirty="0">
                <a:solidFill>
                  <a:schemeClr val="accent3"/>
                </a:solidFill>
                <a:latin typeface="+mj-lt"/>
              </a:rPr>
              <a:t> </a:t>
            </a:r>
            <a:r>
              <a:rPr lang="el-GR" sz="2400" b="1" dirty="0">
                <a:solidFill>
                  <a:schemeClr val="accent3"/>
                </a:solidFill>
                <a:latin typeface="+mj-lt"/>
              </a:rPr>
              <a:t>)</a:t>
            </a:r>
            <a:endParaRPr lang="el-GR" sz="2800" b="1" dirty="0">
              <a:latin typeface="+mj-lt"/>
            </a:endParaRPr>
          </a:p>
        </p:txBody>
      </p:sp>
      <p:sp>
        <p:nvSpPr>
          <p:cNvPr id="3" name="Θέση περιεχομένου 2"/>
          <p:cNvSpPr>
            <a:spLocks noGrp="1"/>
          </p:cNvSpPr>
          <p:nvPr>
            <p:ph idx="1"/>
          </p:nvPr>
        </p:nvSpPr>
        <p:spPr/>
        <p:txBody>
          <a:bodyPr/>
          <a:lstStyle/>
          <a:p>
            <a:pPr marL="0" indent="0" eaLnBrk="1" hangingPunct="1">
              <a:spcBef>
                <a:spcPct val="50000"/>
              </a:spcBef>
              <a:buFont typeface="Wingdings" pitchFamily="2" charset="2"/>
              <a:buNone/>
              <a:defRPr/>
            </a:pPr>
            <a:r>
              <a:rPr lang="el-GR" b="1" dirty="0" smtClean="0"/>
              <a:t>Μορφολογικά και παραγωγικά χαρακτηριστικά </a:t>
            </a:r>
          </a:p>
          <a:p>
            <a:pPr eaLnBrk="1" hangingPunct="1">
              <a:lnSpc>
                <a:spcPct val="150000"/>
              </a:lnSpc>
              <a:spcBef>
                <a:spcPts val="3000"/>
              </a:spcBef>
              <a:defRPr/>
            </a:pPr>
            <a:r>
              <a:rPr lang="el-GR" sz="2000" dirty="0" smtClean="0"/>
              <a:t>Η </a:t>
            </a:r>
            <a:r>
              <a:rPr lang="en-US" sz="2000" dirty="0"/>
              <a:t>Brown Swiss</a:t>
            </a:r>
            <a:r>
              <a:rPr lang="el-GR" sz="2000" dirty="0"/>
              <a:t> πιο πρώιμη.</a:t>
            </a:r>
            <a:endParaRPr lang="en-US" sz="2000" dirty="0"/>
          </a:p>
          <a:p>
            <a:pPr eaLnBrk="1" hangingPunct="1">
              <a:lnSpc>
                <a:spcPct val="150000"/>
              </a:lnSpc>
              <a:defRPr/>
            </a:pPr>
            <a:r>
              <a:rPr lang="el-GR" sz="2000" dirty="0"/>
              <a:t>Ρυθμός ανάπτυξης υψηλός. Τα </a:t>
            </a:r>
            <a:r>
              <a:rPr lang="el-GR" sz="2000" dirty="0" err="1"/>
              <a:t>ταυρίδια</a:t>
            </a:r>
            <a:r>
              <a:rPr lang="el-GR" sz="2000" dirty="0"/>
              <a:t> φτάνουν τα 600</a:t>
            </a:r>
            <a:r>
              <a:rPr lang="en-US" sz="2000" dirty="0"/>
              <a:t> kg</a:t>
            </a:r>
            <a:r>
              <a:rPr lang="el-GR" sz="2000" dirty="0"/>
              <a:t> σε 500 μέρες.</a:t>
            </a:r>
          </a:p>
          <a:p>
            <a:pPr eaLnBrk="1" hangingPunct="1">
              <a:lnSpc>
                <a:spcPct val="150000"/>
              </a:lnSpc>
              <a:defRPr/>
            </a:pPr>
            <a:r>
              <a:rPr lang="el-GR" sz="2000" dirty="0"/>
              <a:t>Υψηλές αποδόσεις σε σφάγιο και </a:t>
            </a:r>
            <a:r>
              <a:rPr lang="el-GR" sz="2000" dirty="0" smtClean="0"/>
              <a:t>κρέας.</a:t>
            </a:r>
            <a:endParaRPr lang="el-GR" sz="2000" dirty="0"/>
          </a:p>
          <a:p>
            <a:pPr eaLnBrk="1" hangingPunct="1">
              <a:defRPr/>
            </a:pPr>
            <a:endParaRPr lang="el-GR"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Τίτλος 1"/>
          <p:cNvSpPr>
            <a:spLocks noGrp="1"/>
          </p:cNvSpPr>
          <p:nvPr>
            <p:ph type="title"/>
          </p:nvPr>
        </p:nvSpPr>
        <p:spPr>
          <a:xfrm>
            <a:off x="395288" y="385763"/>
            <a:ext cx="8208962" cy="960437"/>
          </a:xfrm>
        </p:spPr>
        <p:txBody>
          <a:bodyPr/>
          <a:lstStyle/>
          <a:p>
            <a:pPr eaLnBrk="1" hangingPunct="1"/>
            <a:r>
              <a:rPr lang="el-GR" sz="3600" smtClean="0"/>
              <a:t>Φυλή συνδυασμένων αποδόσεων Schwyz –</a:t>
            </a:r>
            <a:r>
              <a:rPr lang="en-US" sz="3600" smtClean="0"/>
              <a:t> </a:t>
            </a:r>
            <a:r>
              <a:rPr lang="el-GR" sz="3600" smtClean="0"/>
              <a:t>B</a:t>
            </a:r>
            <a:r>
              <a:rPr lang="en-US" sz="3600" smtClean="0"/>
              <a:t>rown Swiss</a:t>
            </a:r>
            <a:r>
              <a:rPr lang="el-GR" sz="3600" smtClean="0"/>
              <a:t> </a:t>
            </a:r>
            <a:r>
              <a:rPr lang="en-US" sz="3600" smtClean="0"/>
              <a:t>6</a:t>
            </a:r>
            <a:r>
              <a:rPr lang="el-GR" sz="3600" smtClean="0"/>
              <a:t>/</a:t>
            </a:r>
            <a:r>
              <a:rPr lang="en-US" sz="3600" smtClean="0"/>
              <a:t>8</a:t>
            </a:r>
            <a:endParaRPr lang="el-GR" sz="3600" smtClean="0"/>
          </a:p>
        </p:txBody>
      </p:sp>
      <p:sp>
        <p:nvSpPr>
          <p:cNvPr id="2" name="Ορθογώνιο 1"/>
          <p:cNvSpPr/>
          <p:nvPr/>
        </p:nvSpPr>
        <p:spPr>
          <a:xfrm>
            <a:off x="473075" y="1125538"/>
            <a:ext cx="6330950" cy="584200"/>
          </a:xfrm>
          <a:prstGeom prst="rect">
            <a:avLst/>
          </a:prstGeom>
        </p:spPr>
        <p:txBody>
          <a:bodyPr>
            <a:spAutoFit/>
          </a:bodyPr>
          <a:lstStyle/>
          <a:p>
            <a:pPr>
              <a:defRPr/>
            </a:pPr>
            <a:r>
              <a:rPr lang="el-GR" sz="2800" b="1" dirty="0">
                <a:solidFill>
                  <a:schemeClr val="bg1"/>
                </a:solidFill>
                <a:latin typeface="+mn-lt"/>
              </a:rPr>
              <a:t>(</a:t>
            </a:r>
            <a:r>
              <a:rPr lang="el-GR" sz="2800" b="1" dirty="0" err="1">
                <a:solidFill>
                  <a:schemeClr val="bg1"/>
                </a:solidFill>
                <a:latin typeface="+mn-lt"/>
              </a:rPr>
              <a:t>Schwyzer</a:t>
            </a:r>
            <a:r>
              <a:rPr lang="el-GR" sz="2800" b="1" dirty="0">
                <a:solidFill>
                  <a:schemeClr val="bg1"/>
                </a:solidFill>
                <a:latin typeface="+mn-lt"/>
              </a:rPr>
              <a:t> </a:t>
            </a:r>
            <a:r>
              <a:rPr lang="el-GR" sz="2800" b="1" dirty="0" err="1">
                <a:solidFill>
                  <a:schemeClr val="bg1"/>
                </a:solidFill>
                <a:latin typeface="+mn-lt"/>
              </a:rPr>
              <a:t>Vieh</a:t>
            </a:r>
            <a:r>
              <a:rPr lang="el-GR" sz="2800" b="1" dirty="0">
                <a:solidFill>
                  <a:schemeClr val="bg1"/>
                </a:solidFill>
                <a:latin typeface="+mn-lt"/>
              </a:rPr>
              <a:t> ή</a:t>
            </a:r>
            <a:r>
              <a:rPr lang="el-GR" sz="3200" b="1" dirty="0">
                <a:solidFill>
                  <a:schemeClr val="accent3"/>
                </a:solidFill>
                <a:latin typeface="+mn-lt"/>
              </a:rPr>
              <a:t> </a:t>
            </a:r>
            <a:r>
              <a:rPr lang="el-GR" sz="2800" b="1" dirty="0">
                <a:solidFill>
                  <a:schemeClr val="accent3"/>
                </a:solidFill>
                <a:latin typeface="+mn-lt"/>
              </a:rPr>
              <a:t>B</a:t>
            </a:r>
            <a:r>
              <a:rPr lang="en-US" sz="2800" b="1" dirty="0" err="1">
                <a:solidFill>
                  <a:schemeClr val="accent3"/>
                </a:solidFill>
                <a:latin typeface="+mn-lt"/>
              </a:rPr>
              <a:t>raunvieh</a:t>
            </a:r>
            <a:r>
              <a:rPr lang="el-GR" sz="2800" b="1" dirty="0">
                <a:solidFill>
                  <a:schemeClr val="accent3"/>
                </a:solidFill>
                <a:latin typeface="+mn-lt"/>
              </a:rPr>
              <a:t> </a:t>
            </a:r>
            <a:r>
              <a:rPr lang="el-GR" sz="2400" b="1" dirty="0">
                <a:solidFill>
                  <a:schemeClr val="accent3"/>
                </a:solidFill>
                <a:latin typeface="+mn-lt"/>
              </a:rPr>
              <a:t>)</a:t>
            </a:r>
            <a:endParaRPr lang="el-GR" sz="2800" b="1" dirty="0">
              <a:latin typeface="+mn-lt"/>
            </a:endParaRPr>
          </a:p>
        </p:txBody>
      </p:sp>
      <p:sp>
        <p:nvSpPr>
          <p:cNvPr id="48131" name="Θέση περιεχομένου 2"/>
          <p:cNvSpPr>
            <a:spLocks noGrp="1"/>
          </p:cNvSpPr>
          <p:nvPr>
            <p:ph idx="1"/>
          </p:nvPr>
        </p:nvSpPr>
        <p:spPr>
          <a:xfrm>
            <a:off x="395288" y="2101850"/>
            <a:ext cx="2747962" cy="3487738"/>
          </a:xfrm>
        </p:spPr>
        <p:txBody>
          <a:bodyPr/>
          <a:lstStyle/>
          <a:p>
            <a:pPr eaLnBrk="1" hangingPunct="1"/>
            <a:r>
              <a:rPr lang="el-GR" sz="2000" smtClean="0"/>
              <a:t>Τελευταία πραγματοποιείται σε εκτεταμένο βαθμό, εισαγωγή γονιδίων της </a:t>
            </a:r>
            <a:r>
              <a:rPr lang="en-US" sz="2000" smtClean="0"/>
              <a:t>Brown</a:t>
            </a:r>
            <a:r>
              <a:rPr lang="el-GR" sz="2000" smtClean="0"/>
              <a:t> </a:t>
            </a:r>
            <a:r>
              <a:rPr lang="en-US" sz="2000" smtClean="0"/>
              <a:t>Swiss</a:t>
            </a:r>
            <a:r>
              <a:rPr lang="el-GR" sz="2000" smtClean="0"/>
              <a:t> στην </a:t>
            </a:r>
            <a:r>
              <a:rPr lang="en-US" sz="2000" smtClean="0"/>
              <a:t>Braunvieh </a:t>
            </a:r>
            <a:r>
              <a:rPr lang="el-GR" sz="2000" smtClean="0"/>
              <a:t>και οι δύο υποφυλές τείνουν να συγχωνευτούν</a:t>
            </a:r>
            <a:r>
              <a:rPr lang="en-US" sz="2000" b="1" smtClean="0"/>
              <a:t>.</a:t>
            </a:r>
            <a:endParaRPr lang="el-GR" sz="2000" smtClean="0"/>
          </a:p>
        </p:txBody>
      </p:sp>
      <p:pic>
        <p:nvPicPr>
          <p:cNvPr id="5" name="Θέση εικόνας 4" descr="Αγελάδα συνδυασμένων αποδόσεων Schwyz. &#10;"/>
          <p:cNvPicPr>
            <a:picLocks noChangeAspect="1"/>
          </p:cNvPicPr>
          <p:nvPr/>
        </p:nvPicPr>
        <p:blipFill>
          <a:blip r:embed="rId2"/>
          <a:stretch>
            <a:fillRect/>
          </a:stretch>
        </p:blipFill>
        <p:spPr bwMode="auto">
          <a:xfrm>
            <a:off x="3143250" y="2076450"/>
            <a:ext cx="5059363" cy="3313113"/>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48133" name="Θέση κειμένου 3"/>
          <p:cNvSpPr txBox="1">
            <a:spLocks/>
          </p:cNvSpPr>
          <p:nvPr/>
        </p:nvSpPr>
        <p:spPr bwMode="auto">
          <a:xfrm>
            <a:off x="3276600" y="5576888"/>
            <a:ext cx="4976813" cy="1020762"/>
          </a:xfrm>
          <a:prstGeom prst="rect">
            <a:avLst/>
          </a:prstGeom>
          <a:noFill/>
          <a:ln w="9525">
            <a:noFill/>
            <a:miter lim="800000"/>
            <a:headEnd/>
            <a:tailEnd/>
          </a:ln>
        </p:spPr>
        <p:txBody>
          <a:bodyPr/>
          <a:lstStyle/>
          <a:p>
            <a:pPr>
              <a:spcBef>
                <a:spcPct val="20000"/>
              </a:spcBef>
              <a:buClr>
                <a:srgbClr val="006666"/>
              </a:buClr>
              <a:buFont typeface="Wingdings" pitchFamily="2" charset="2"/>
              <a:buNone/>
            </a:pPr>
            <a:r>
              <a:rPr lang="el-GR" sz="1800">
                <a:solidFill>
                  <a:srgbClr val="000000"/>
                </a:solidFill>
                <a:latin typeface="Arial" charset="0"/>
              </a:rPr>
              <a:t>Αγελάδα συνδυασμένων αποδόσεων </a:t>
            </a:r>
            <a:r>
              <a:rPr lang="en-US" sz="1800">
                <a:solidFill>
                  <a:srgbClr val="000000"/>
                </a:solidFill>
                <a:latin typeface="Arial" charset="0"/>
              </a:rPr>
              <a:t>Schwyz. </a:t>
            </a:r>
          </a:p>
          <a:p>
            <a:pPr>
              <a:spcBef>
                <a:spcPct val="20000"/>
              </a:spcBef>
              <a:buClr>
                <a:srgbClr val="006666"/>
              </a:buClr>
              <a:buFont typeface="Wingdings" pitchFamily="2" charset="2"/>
              <a:buNone/>
            </a:pPr>
            <a:r>
              <a:rPr lang="en-US" sz="1600">
                <a:solidFill>
                  <a:srgbClr val="000000"/>
                </a:solidFill>
                <a:latin typeface="Arial" charset="0"/>
              </a:rPr>
              <a:t>http://media.web.britannica.com/eb-media/21/521-004-91177026.jpg</a:t>
            </a:r>
            <a:endParaRPr lang="el-GR" sz="1800">
              <a:solidFill>
                <a:srgbClr val="000000"/>
              </a:solidFill>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Τίτλος 1"/>
          <p:cNvSpPr>
            <a:spLocks noGrp="1"/>
          </p:cNvSpPr>
          <p:nvPr>
            <p:ph type="title"/>
          </p:nvPr>
        </p:nvSpPr>
        <p:spPr>
          <a:xfrm>
            <a:off x="395288" y="381000"/>
            <a:ext cx="7924800" cy="960438"/>
          </a:xfrm>
        </p:spPr>
        <p:txBody>
          <a:bodyPr/>
          <a:lstStyle/>
          <a:p>
            <a:pPr eaLnBrk="1" hangingPunct="1"/>
            <a:r>
              <a:rPr lang="el-GR" sz="3600" smtClean="0"/>
              <a:t>Φυλή συνδυασμένων αποδόσεων Schwyz –</a:t>
            </a:r>
            <a:r>
              <a:rPr lang="en-US" sz="3600" smtClean="0"/>
              <a:t> </a:t>
            </a:r>
            <a:r>
              <a:rPr lang="el-GR" sz="3600" smtClean="0"/>
              <a:t>B</a:t>
            </a:r>
            <a:r>
              <a:rPr lang="en-US" sz="3600" smtClean="0"/>
              <a:t>rown Swiss</a:t>
            </a:r>
            <a:r>
              <a:rPr lang="el-GR" sz="3600" smtClean="0"/>
              <a:t> </a:t>
            </a:r>
            <a:r>
              <a:rPr lang="en-US" sz="3600" smtClean="0"/>
              <a:t>7</a:t>
            </a:r>
            <a:r>
              <a:rPr lang="el-GR" sz="3600" smtClean="0"/>
              <a:t>/</a:t>
            </a:r>
            <a:r>
              <a:rPr lang="en-US" sz="3600" smtClean="0"/>
              <a:t>8</a:t>
            </a:r>
            <a:endParaRPr lang="el-GR" sz="3600" smtClean="0"/>
          </a:p>
        </p:txBody>
      </p:sp>
      <p:sp>
        <p:nvSpPr>
          <p:cNvPr id="5" name="Ορθογώνιο 4"/>
          <p:cNvSpPr/>
          <p:nvPr/>
        </p:nvSpPr>
        <p:spPr>
          <a:xfrm>
            <a:off x="419100" y="1125538"/>
            <a:ext cx="7032625" cy="584200"/>
          </a:xfrm>
          <a:prstGeom prst="rect">
            <a:avLst/>
          </a:prstGeom>
        </p:spPr>
        <p:txBody>
          <a:bodyPr>
            <a:spAutoFit/>
          </a:bodyPr>
          <a:lstStyle/>
          <a:p>
            <a:pPr>
              <a:defRPr/>
            </a:pPr>
            <a:r>
              <a:rPr lang="el-GR" sz="2800" b="1" dirty="0">
                <a:solidFill>
                  <a:schemeClr val="bg1"/>
                </a:solidFill>
                <a:latin typeface="+mj-lt"/>
              </a:rPr>
              <a:t>(</a:t>
            </a:r>
            <a:r>
              <a:rPr lang="el-GR" sz="2800" b="1" dirty="0" err="1">
                <a:solidFill>
                  <a:schemeClr val="bg1"/>
                </a:solidFill>
                <a:latin typeface="+mj-lt"/>
              </a:rPr>
              <a:t>Schwyzer</a:t>
            </a:r>
            <a:r>
              <a:rPr lang="el-GR" sz="2800" b="1" dirty="0">
                <a:solidFill>
                  <a:schemeClr val="bg1"/>
                </a:solidFill>
                <a:latin typeface="+mj-lt"/>
              </a:rPr>
              <a:t> </a:t>
            </a:r>
            <a:r>
              <a:rPr lang="el-GR" sz="2800" b="1" dirty="0" err="1">
                <a:solidFill>
                  <a:schemeClr val="bg1"/>
                </a:solidFill>
                <a:latin typeface="+mj-lt"/>
              </a:rPr>
              <a:t>Vieh</a:t>
            </a:r>
            <a:r>
              <a:rPr lang="el-GR" sz="2800" b="1" dirty="0">
                <a:solidFill>
                  <a:schemeClr val="bg1"/>
                </a:solidFill>
                <a:latin typeface="+mj-lt"/>
              </a:rPr>
              <a:t> ή</a:t>
            </a:r>
            <a:r>
              <a:rPr lang="el-GR" sz="3200" b="1" dirty="0">
                <a:solidFill>
                  <a:schemeClr val="accent3"/>
                </a:solidFill>
                <a:latin typeface="+mj-lt"/>
              </a:rPr>
              <a:t> </a:t>
            </a:r>
            <a:r>
              <a:rPr lang="el-GR" sz="2800" b="1" dirty="0">
                <a:solidFill>
                  <a:schemeClr val="accent3"/>
                </a:solidFill>
                <a:latin typeface="+mj-lt"/>
              </a:rPr>
              <a:t>B</a:t>
            </a:r>
            <a:r>
              <a:rPr lang="en-US" sz="2800" b="1" dirty="0" err="1">
                <a:solidFill>
                  <a:schemeClr val="accent3"/>
                </a:solidFill>
                <a:latin typeface="+mj-lt"/>
              </a:rPr>
              <a:t>raunvieh</a:t>
            </a:r>
            <a:r>
              <a:rPr lang="el-GR" sz="2800" b="1" dirty="0">
                <a:solidFill>
                  <a:schemeClr val="accent3"/>
                </a:solidFill>
                <a:latin typeface="+mj-lt"/>
              </a:rPr>
              <a:t> </a:t>
            </a:r>
            <a:r>
              <a:rPr lang="el-GR" sz="2400" b="1" dirty="0">
                <a:solidFill>
                  <a:schemeClr val="accent3"/>
                </a:solidFill>
                <a:latin typeface="+mj-lt"/>
              </a:rPr>
              <a:t>)</a:t>
            </a:r>
            <a:endParaRPr lang="el-GR" sz="2800" b="1" dirty="0">
              <a:latin typeface="+mj-lt"/>
            </a:endParaRPr>
          </a:p>
        </p:txBody>
      </p:sp>
      <p:graphicFrame>
        <p:nvGraphicFramePr>
          <p:cNvPr id="4" name="Group 51" descr="Πίνακας: Γαλακτοπαραγωγή της Braunvieh σε διάφορες χώρες (1997) &#10;"/>
          <p:cNvGraphicFramePr>
            <a:graphicFrameLocks noGrp="1"/>
          </p:cNvGraphicFramePr>
          <p:nvPr>
            <p:ph idx="1"/>
          </p:nvPr>
        </p:nvGraphicFramePr>
        <p:xfrm>
          <a:off x="323850" y="1676400"/>
          <a:ext cx="8208911" cy="5121328"/>
        </p:xfrm>
        <a:graphic>
          <a:graphicData uri="http://schemas.openxmlformats.org/drawingml/2006/table">
            <a:tbl>
              <a:tblPr firstRow="1"/>
              <a:tblGrid>
                <a:gridCol w="1440160"/>
                <a:gridCol w="3096344"/>
                <a:gridCol w="1440160"/>
                <a:gridCol w="2232247"/>
              </a:tblGrid>
              <a:tr h="669254">
                <a:tc gridSpan="4">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lang="el-GR" sz="2800" dirty="0" smtClean="0">
                          <a:solidFill>
                            <a:schemeClr val="accent1">
                              <a:lumMod val="50000"/>
                            </a:schemeClr>
                          </a:solidFill>
                        </a:rPr>
                        <a:t>Γαλακτοπαραγωγή της </a:t>
                      </a:r>
                      <a:r>
                        <a:rPr lang="el-GR" sz="2800" dirty="0" err="1" smtClean="0">
                          <a:solidFill>
                            <a:schemeClr val="accent1">
                              <a:lumMod val="50000"/>
                            </a:schemeClr>
                          </a:solidFill>
                        </a:rPr>
                        <a:t>Braunvieh</a:t>
                      </a:r>
                      <a:r>
                        <a:rPr lang="el-GR" sz="2800" dirty="0" smtClean="0">
                          <a:solidFill>
                            <a:schemeClr val="accent1">
                              <a:lumMod val="50000"/>
                            </a:schemeClr>
                          </a:solidFill>
                        </a:rPr>
                        <a:t> σε διάφορες χώρες (1997) </a:t>
                      </a:r>
                      <a:endParaRPr kumimoji="0" lang="el-GR" sz="2400" b="1" i="0" u="none" strike="noStrike" cap="none" normalizeH="0" baseline="0" dirty="0" smtClean="0">
                        <a:ln>
                          <a:noFill/>
                        </a:ln>
                        <a:solidFill>
                          <a:schemeClr val="accent1">
                            <a:lumMod val="50000"/>
                          </a:schemeClr>
                        </a:solidFill>
                        <a:effectLst/>
                        <a:latin typeface="Arial" charset="0"/>
                        <a:cs typeface="Arial" charset="0"/>
                      </a:endParaRPr>
                    </a:p>
                  </a:txBody>
                  <a:tcPr marT="45713" marB="4571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el-GR" sz="1500" b="1" i="0" u="none" strike="noStrike" cap="none" normalizeH="0" baseline="0" dirty="0" smtClean="0">
                        <a:ln>
                          <a:noFill/>
                        </a:ln>
                        <a:solidFill>
                          <a:srgbClr val="000000"/>
                        </a:solidFill>
                        <a:effectLst/>
                        <a:latin typeface="Arial" charset="0"/>
                        <a:cs typeface="Arial"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el-GR" sz="1500" b="1" i="0" u="none" strike="noStrike" cap="none" normalizeH="0" baseline="0" dirty="0" smtClean="0">
                        <a:ln>
                          <a:noFill/>
                        </a:ln>
                        <a:solidFill>
                          <a:srgbClr val="000000"/>
                        </a:solidFill>
                        <a:effectLst/>
                        <a:latin typeface="Arial" charset="0"/>
                        <a:cs typeface="Arial"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el-GR" sz="1500" b="1" i="0" u="none" strike="noStrike" cap="none" normalizeH="0" baseline="0" dirty="0" smtClean="0">
                        <a:ln>
                          <a:noFill/>
                        </a:ln>
                        <a:solidFill>
                          <a:srgbClr val="000000"/>
                        </a:solidFill>
                        <a:effectLst/>
                        <a:latin typeface="Arial" charset="0"/>
                        <a:cs typeface="Arial" charset="0"/>
                      </a:endParaRP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9254">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1" i="0" u="none" strike="noStrike" cap="none" normalizeH="0" baseline="0" dirty="0" smtClean="0">
                          <a:ln>
                            <a:noFill/>
                          </a:ln>
                          <a:solidFill>
                            <a:srgbClr val="000000"/>
                          </a:solidFill>
                          <a:effectLst/>
                          <a:latin typeface="Arial" charset="0"/>
                          <a:cs typeface="Arial" charset="0"/>
                        </a:rPr>
                        <a:t>Χώρα</a:t>
                      </a: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1" i="0" u="none" strike="noStrike" cap="none" normalizeH="0" baseline="0" dirty="0" smtClean="0">
                          <a:ln>
                            <a:noFill/>
                          </a:ln>
                          <a:solidFill>
                            <a:srgbClr val="000000"/>
                          </a:solidFill>
                          <a:effectLst/>
                          <a:latin typeface="Arial" charset="0"/>
                          <a:cs typeface="Arial" charset="0"/>
                        </a:rPr>
                        <a:t>Γαλακτοπαραγωγή (</a:t>
                      </a:r>
                      <a:r>
                        <a:rPr kumimoji="0" lang="el-GR" sz="2000" b="1" i="0" u="none" strike="noStrike" cap="none" normalizeH="0" baseline="0" dirty="0" err="1" smtClean="0">
                          <a:ln>
                            <a:noFill/>
                          </a:ln>
                          <a:solidFill>
                            <a:srgbClr val="000000"/>
                          </a:solidFill>
                          <a:effectLst/>
                          <a:latin typeface="Arial" charset="0"/>
                          <a:cs typeface="Arial" charset="0"/>
                        </a:rPr>
                        <a:t>kg</a:t>
                      </a:r>
                      <a:r>
                        <a:rPr kumimoji="0" lang="el-GR" sz="2000" b="1" i="0" u="none" strike="noStrike" cap="none" normalizeH="0" baseline="0" dirty="0" smtClean="0">
                          <a:ln>
                            <a:noFill/>
                          </a:ln>
                          <a:solidFill>
                            <a:srgbClr val="000000"/>
                          </a:solidFill>
                          <a:effectLst/>
                          <a:latin typeface="Arial" charset="0"/>
                          <a:cs typeface="Arial" charset="0"/>
                        </a:rPr>
                        <a:t>)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1" i="0" u="none" strike="noStrike" cap="none" normalizeH="0" baseline="0" dirty="0" smtClean="0">
                          <a:ln>
                            <a:noFill/>
                          </a:ln>
                          <a:solidFill>
                            <a:srgbClr val="000000"/>
                          </a:solidFill>
                          <a:effectLst/>
                          <a:latin typeface="Arial" charset="0"/>
                          <a:cs typeface="Arial" charset="0"/>
                        </a:rPr>
                        <a:t>Λίπος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1" i="0" u="none" strike="noStrike" cap="none" normalizeH="0" baseline="0" dirty="0" smtClean="0">
                          <a:ln>
                            <a:noFill/>
                          </a:ln>
                          <a:solidFill>
                            <a:srgbClr val="000000"/>
                          </a:solidFill>
                          <a:effectLst/>
                          <a:latin typeface="Arial" charset="0"/>
                          <a:cs typeface="Arial" charset="0"/>
                        </a:rPr>
                        <a:t>Πρωτεΐνη (%)</a:t>
                      </a: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136">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Αυστρία</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charset="0"/>
                          <a:cs typeface="Arial" charset="0"/>
                        </a:rPr>
                        <a:t>5.443</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4,12</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3,34</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555">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Καναδάς</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charset="0"/>
                          <a:cs typeface="Arial" charset="0"/>
                        </a:rPr>
                        <a:t>6.609</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charset="0"/>
                          <a:cs typeface="Arial" charset="0"/>
                        </a:rPr>
                        <a:t>3,99</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3,46</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136">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Γαλλία</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6.368</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charset="0"/>
                          <a:cs typeface="Arial" charset="0"/>
                        </a:rPr>
                        <a:t>4,02</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charset="0"/>
                          <a:cs typeface="Arial" charset="0"/>
                        </a:rPr>
                        <a:t>3,31</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845">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Γερμανία</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5.872</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charset="0"/>
                          <a:cs typeface="Arial" charset="0"/>
                        </a:rPr>
                        <a:t>4,10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charset="0"/>
                          <a:cs typeface="Arial" charset="0"/>
                        </a:rPr>
                        <a:t>3,50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555">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Ιταλία</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5.596</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3,88</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charset="0"/>
                          <a:cs typeface="Arial" charset="0"/>
                        </a:rPr>
                        <a:t>3,39</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136">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Ελβετία</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5.710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3,98</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charset="0"/>
                          <a:cs typeface="Arial" charset="0"/>
                        </a:rPr>
                        <a:t>3,31</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845">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Ελλάδα</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5.971</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smtClean="0">
                          <a:ln>
                            <a:noFill/>
                          </a:ln>
                          <a:solidFill>
                            <a:srgbClr val="000000"/>
                          </a:solidFill>
                          <a:effectLst/>
                          <a:latin typeface="Arial" charset="0"/>
                          <a:cs typeface="Arial" charset="0"/>
                        </a:rPr>
                        <a:t>3,85</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l-GR" sz="2000" b="0" i="0" u="none" strike="noStrike" cap="none" normalizeH="0" baseline="0" dirty="0" smtClean="0">
                          <a:ln>
                            <a:noFill/>
                          </a:ln>
                          <a:solidFill>
                            <a:srgbClr val="000000"/>
                          </a:solidFill>
                          <a:effectLst/>
                          <a:latin typeface="Arial" charset="0"/>
                          <a:cs typeface="Arial" charset="0"/>
                        </a:rPr>
                        <a: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Τίτλος 1"/>
          <p:cNvSpPr>
            <a:spLocks noGrp="1"/>
          </p:cNvSpPr>
          <p:nvPr>
            <p:ph type="title"/>
          </p:nvPr>
        </p:nvSpPr>
        <p:spPr>
          <a:xfrm>
            <a:off x="395288" y="369888"/>
            <a:ext cx="7924800" cy="962025"/>
          </a:xfrm>
        </p:spPr>
        <p:txBody>
          <a:bodyPr/>
          <a:lstStyle/>
          <a:p>
            <a:pPr eaLnBrk="1" hangingPunct="1">
              <a:spcBef>
                <a:spcPct val="50000"/>
              </a:spcBef>
            </a:pPr>
            <a:r>
              <a:rPr lang="el-GR" sz="3600" smtClean="0"/>
              <a:t>Φυλή συνδυασμένων αποδόσεων Schwyz –</a:t>
            </a:r>
            <a:r>
              <a:rPr lang="en-US" sz="3600" smtClean="0"/>
              <a:t> </a:t>
            </a:r>
            <a:r>
              <a:rPr lang="el-GR" sz="3600" smtClean="0"/>
              <a:t>B</a:t>
            </a:r>
            <a:r>
              <a:rPr lang="en-US" sz="3600" smtClean="0"/>
              <a:t>rown Swiss</a:t>
            </a:r>
            <a:r>
              <a:rPr lang="el-GR" sz="3600" smtClean="0"/>
              <a:t> </a:t>
            </a:r>
            <a:r>
              <a:rPr lang="en-US" sz="3600" smtClean="0"/>
              <a:t>8</a:t>
            </a:r>
            <a:r>
              <a:rPr lang="el-GR" sz="3600" smtClean="0"/>
              <a:t>/</a:t>
            </a:r>
            <a:r>
              <a:rPr lang="en-US" sz="3600" smtClean="0"/>
              <a:t>8</a:t>
            </a:r>
            <a:endParaRPr lang="el-GR" sz="3600" smtClean="0"/>
          </a:p>
        </p:txBody>
      </p:sp>
      <p:sp>
        <p:nvSpPr>
          <p:cNvPr id="5" name="Ορθογώνιο 4"/>
          <p:cNvSpPr/>
          <p:nvPr/>
        </p:nvSpPr>
        <p:spPr>
          <a:xfrm>
            <a:off x="419100" y="1125538"/>
            <a:ext cx="7032625" cy="584200"/>
          </a:xfrm>
          <a:prstGeom prst="rect">
            <a:avLst/>
          </a:prstGeom>
        </p:spPr>
        <p:txBody>
          <a:bodyPr>
            <a:spAutoFit/>
          </a:bodyPr>
          <a:lstStyle/>
          <a:p>
            <a:pPr>
              <a:defRPr/>
            </a:pPr>
            <a:r>
              <a:rPr lang="el-GR" sz="2800" b="1" dirty="0">
                <a:solidFill>
                  <a:schemeClr val="bg1"/>
                </a:solidFill>
                <a:latin typeface="+mj-lt"/>
              </a:rPr>
              <a:t>(</a:t>
            </a:r>
            <a:r>
              <a:rPr lang="el-GR" sz="2800" b="1" dirty="0" err="1">
                <a:solidFill>
                  <a:schemeClr val="bg1"/>
                </a:solidFill>
                <a:latin typeface="+mj-lt"/>
              </a:rPr>
              <a:t>Schwyzer</a:t>
            </a:r>
            <a:r>
              <a:rPr lang="el-GR" sz="2800" b="1" dirty="0">
                <a:solidFill>
                  <a:schemeClr val="bg1"/>
                </a:solidFill>
                <a:latin typeface="+mj-lt"/>
              </a:rPr>
              <a:t> </a:t>
            </a:r>
            <a:r>
              <a:rPr lang="el-GR" sz="2800" b="1" dirty="0" err="1">
                <a:solidFill>
                  <a:schemeClr val="bg1"/>
                </a:solidFill>
                <a:latin typeface="+mj-lt"/>
              </a:rPr>
              <a:t>Vieh</a:t>
            </a:r>
            <a:r>
              <a:rPr lang="el-GR" sz="2800" b="1" dirty="0">
                <a:solidFill>
                  <a:schemeClr val="bg1"/>
                </a:solidFill>
                <a:latin typeface="+mj-lt"/>
              </a:rPr>
              <a:t> ή</a:t>
            </a:r>
            <a:r>
              <a:rPr lang="el-GR" sz="3200" b="1" dirty="0">
                <a:solidFill>
                  <a:schemeClr val="accent3"/>
                </a:solidFill>
                <a:latin typeface="+mj-lt"/>
              </a:rPr>
              <a:t> </a:t>
            </a:r>
            <a:r>
              <a:rPr lang="el-GR" sz="2800" b="1" dirty="0">
                <a:solidFill>
                  <a:schemeClr val="accent3"/>
                </a:solidFill>
                <a:latin typeface="+mj-lt"/>
              </a:rPr>
              <a:t>B</a:t>
            </a:r>
            <a:r>
              <a:rPr lang="en-US" sz="2800" b="1" dirty="0" err="1">
                <a:solidFill>
                  <a:schemeClr val="accent3"/>
                </a:solidFill>
                <a:latin typeface="+mj-lt"/>
              </a:rPr>
              <a:t>raunvieh</a:t>
            </a:r>
            <a:r>
              <a:rPr lang="el-GR" sz="2800" b="1" dirty="0">
                <a:solidFill>
                  <a:schemeClr val="accent3"/>
                </a:solidFill>
                <a:latin typeface="+mj-lt"/>
              </a:rPr>
              <a:t> </a:t>
            </a:r>
            <a:r>
              <a:rPr lang="el-GR" sz="2400" b="1" dirty="0">
                <a:solidFill>
                  <a:schemeClr val="accent3"/>
                </a:solidFill>
                <a:latin typeface="+mj-lt"/>
              </a:rPr>
              <a:t>)</a:t>
            </a:r>
            <a:endParaRPr lang="el-GR" sz="2800" b="1" dirty="0">
              <a:latin typeface="+mj-lt"/>
            </a:endParaRPr>
          </a:p>
        </p:txBody>
      </p:sp>
      <p:pic>
        <p:nvPicPr>
          <p:cNvPr id="6" name="Θέση εικόνας 5" descr="Αγελάδες Schwyz στο Κτηνοτροφείο του ΓΠΑ (προσωπικό αρχείο).&#10;"/>
          <p:cNvPicPr>
            <a:picLocks noGrp="1" noChangeAspect="1"/>
          </p:cNvPicPr>
          <p:nvPr>
            <p:ph type="pic" idx="1"/>
          </p:nvPr>
        </p:nvPicPr>
        <p:blipFill>
          <a:blip r:embed="rId2"/>
          <a:stretch>
            <a:fillRect/>
          </a:stretch>
        </p:blipFill>
        <p:spPr>
          <a:xfrm>
            <a:off x="1673225" y="1709738"/>
            <a:ext cx="5778500" cy="4340225"/>
          </a:xfrm>
          <a:effectLst>
            <a:outerShdw blurRad="292100" dist="139700" dir="2700000" algn="tl" rotWithShape="0">
              <a:srgbClr val="333333">
                <a:alpha val="65000"/>
              </a:srgbClr>
            </a:outerShdw>
          </a:effectLst>
        </p:spPr>
      </p:pic>
      <p:sp>
        <p:nvSpPr>
          <p:cNvPr id="50180" name="Θέση κειμένου 3"/>
          <p:cNvSpPr>
            <a:spLocks noGrp="1"/>
          </p:cNvSpPr>
          <p:nvPr>
            <p:ph type="body" sz="half" idx="2"/>
          </p:nvPr>
        </p:nvSpPr>
        <p:spPr>
          <a:xfrm>
            <a:off x="1187450" y="6092825"/>
            <a:ext cx="7343775" cy="573088"/>
          </a:xfrm>
        </p:spPr>
        <p:txBody>
          <a:bodyPr/>
          <a:lstStyle/>
          <a:p>
            <a:pPr algn="ctr" eaLnBrk="1" hangingPunct="1">
              <a:lnSpc>
                <a:spcPct val="200000"/>
              </a:lnSpc>
              <a:spcBef>
                <a:spcPts val="3000"/>
              </a:spcBef>
            </a:pPr>
            <a:r>
              <a:rPr lang="el-GR" sz="1800" smtClean="0"/>
              <a:t>Αγελάδες </a:t>
            </a:r>
            <a:r>
              <a:rPr lang="en-US" sz="1800" smtClean="0"/>
              <a:t>Schwyz </a:t>
            </a:r>
            <a:r>
              <a:rPr lang="el-GR" sz="1800" smtClean="0"/>
              <a:t>στο Κτηνοτροφείο του ΓΠΑ (προσωπικό αρχείο)</a:t>
            </a:r>
            <a:r>
              <a:rPr lang="en-US" sz="1800" smtClean="0"/>
              <a:t>.</a:t>
            </a:r>
            <a:endParaRPr lang="el-GR" sz="18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l-GR" dirty="0"/>
              <a:t>3.2. Ελληνικές φυλές </a:t>
            </a:r>
            <a:r>
              <a:rPr lang="el-GR" dirty="0" smtClean="0"/>
              <a:t>βοοειδών</a:t>
            </a:r>
            <a:endParaRPr lang="el-GR" dirty="0"/>
          </a:p>
        </p:txBody>
      </p:sp>
      <p:sp>
        <p:nvSpPr>
          <p:cNvPr id="51202" name="Θέση περιεχομένου 2"/>
          <p:cNvSpPr>
            <a:spLocks noGrp="1"/>
          </p:cNvSpPr>
          <p:nvPr>
            <p:ph idx="1"/>
          </p:nvPr>
        </p:nvSpPr>
        <p:spPr/>
        <p:txBody>
          <a:bodyPr/>
          <a:lstStyle/>
          <a:p>
            <a:pPr eaLnBrk="1" hangingPunct="1">
              <a:lnSpc>
                <a:spcPct val="200000"/>
              </a:lnSpc>
              <a:buClr>
                <a:schemeClr val="tx2"/>
              </a:buClr>
            </a:pPr>
            <a:r>
              <a:rPr lang="el-GR" smtClean="0"/>
              <a:t>Βραχυκερατική</a:t>
            </a:r>
            <a:endParaRPr lang="en-US" smtClean="0"/>
          </a:p>
          <a:p>
            <a:pPr eaLnBrk="1" hangingPunct="1">
              <a:lnSpc>
                <a:spcPct val="200000"/>
              </a:lnSpc>
              <a:buClr>
                <a:schemeClr val="tx2"/>
              </a:buClr>
            </a:pPr>
            <a:r>
              <a:rPr lang="el-GR" smtClean="0"/>
              <a:t>Στεππική</a:t>
            </a:r>
            <a:endParaRPr lang="en-GB" smtClean="0"/>
          </a:p>
          <a:p>
            <a:pPr eaLnBrk="1" hangingPunct="1">
              <a:lnSpc>
                <a:spcPct val="200000"/>
              </a:lnSpc>
              <a:buClr>
                <a:schemeClr val="tx2"/>
              </a:buClr>
            </a:pPr>
            <a:endParaRPr lang="el-GR"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Τίτλος 1"/>
          <p:cNvSpPr>
            <a:spLocks noGrp="1"/>
          </p:cNvSpPr>
          <p:nvPr>
            <p:ph type="title"/>
          </p:nvPr>
        </p:nvSpPr>
        <p:spPr/>
        <p:txBody>
          <a:bodyPr/>
          <a:lstStyle/>
          <a:p>
            <a:pPr eaLnBrk="1" hangingPunct="1"/>
            <a:r>
              <a:rPr lang="el-GR" sz="3600" smtClean="0"/>
              <a:t>3.2. Εγχώριες φυλές βοοειδών 1/2</a:t>
            </a:r>
          </a:p>
        </p:txBody>
      </p:sp>
      <p:sp>
        <p:nvSpPr>
          <p:cNvPr id="52226" name="Θέση περιεχομένου 2"/>
          <p:cNvSpPr>
            <a:spLocks noGrp="1"/>
          </p:cNvSpPr>
          <p:nvPr>
            <p:ph idx="1"/>
          </p:nvPr>
        </p:nvSpPr>
        <p:spPr/>
        <p:txBody>
          <a:bodyPr/>
          <a:lstStyle/>
          <a:p>
            <a:pPr eaLnBrk="1" hangingPunct="1">
              <a:spcBef>
                <a:spcPts val="1200"/>
              </a:spcBef>
            </a:pPr>
            <a:r>
              <a:rPr lang="el-GR" smtClean="0"/>
              <a:t>Δεν δημιουργήθηκαν φυλές βοοειδών υψηλών αποδόσεων λόγω γεωμορφολογικών, κλιματικών, οικονομικών και κοινωνικών συνθηκών (από το 1950 και μετά…)</a:t>
            </a:r>
          </a:p>
          <a:p>
            <a:pPr eaLnBrk="1" hangingPunct="1">
              <a:spcBef>
                <a:spcPts val="1200"/>
              </a:spcBef>
            </a:pPr>
            <a:r>
              <a:rPr lang="el-GR" smtClean="0"/>
              <a:t>Εγχώρια βοοειδή: </a:t>
            </a:r>
          </a:p>
          <a:p>
            <a:pPr lvl="1" eaLnBrk="1" hangingPunct="1">
              <a:spcBef>
                <a:spcPts val="1200"/>
              </a:spcBef>
              <a:buClr>
                <a:schemeClr val="tx2"/>
              </a:buClr>
              <a:buFont typeface="Wingdings" pitchFamily="2" charset="2"/>
              <a:buChar char="l"/>
            </a:pPr>
            <a:r>
              <a:rPr lang="el-GR" smtClean="0"/>
              <a:t>ζώα αβελτίωτα και χαμηλών αποδόσεων, </a:t>
            </a:r>
          </a:p>
          <a:p>
            <a:pPr lvl="1" eaLnBrk="1" hangingPunct="1">
              <a:spcBef>
                <a:spcPts val="1200"/>
              </a:spcBef>
              <a:buClr>
                <a:schemeClr val="tx2"/>
              </a:buClr>
              <a:buFont typeface="Wingdings" pitchFamily="2" charset="2"/>
              <a:buChar char="l"/>
            </a:pPr>
            <a:r>
              <a:rPr lang="el-GR" smtClean="0"/>
              <a:t>εκτροφή κατά το εκτατικό σύστημα για την εργασία και το γάλα τους,</a:t>
            </a:r>
          </a:p>
          <a:p>
            <a:pPr lvl="1" eaLnBrk="1" hangingPunct="1">
              <a:spcBef>
                <a:spcPts val="1200"/>
              </a:spcBef>
              <a:buClr>
                <a:schemeClr val="tx2"/>
              </a:buClr>
              <a:buFont typeface="Wingdings" pitchFamily="2" charset="2"/>
              <a:buChar char="l"/>
            </a:pPr>
            <a:r>
              <a:rPr lang="el-GR" smtClean="0"/>
              <a:t>δεν καλύπτουν τις ανάγκες του πληθυσμού και της ανόδου του βιοτικού επιπέδου.</a:t>
            </a:r>
          </a:p>
          <a:p>
            <a:pPr eaLnBrk="1" hangingPunct="1">
              <a:spcBef>
                <a:spcPts val="1200"/>
              </a:spcBef>
            </a:pPr>
            <a:endParaRPr lang="el-GR"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Τίτλος 1"/>
          <p:cNvSpPr>
            <a:spLocks noGrp="1"/>
          </p:cNvSpPr>
          <p:nvPr>
            <p:ph type="title"/>
          </p:nvPr>
        </p:nvSpPr>
        <p:spPr/>
        <p:txBody>
          <a:bodyPr/>
          <a:lstStyle/>
          <a:p>
            <a:pPr eaLnBrk="1" hangingPunct="1"/>
            <a:r>
              <a:rPr lang="el-GR" sz="3600" smtClean="0"/>
              <a:t>3.2. Εγχώριες φυλές βοοειδών 2/2</a:t>
            </a:r>
          </a:p>
        </p:txBody>
      </p:sp>
      <p:sp>
        <p:nvSpPr>
          <p:cNvPr id="53250" name="Θέση περιεχομένου 2"/>
          <p:cNvSpPr>
            <a:spLocks noGrp="1"/>
          </p:cNvSpPr>
          <p:nvPr>
            <p:ph idx="1"/>
          </p:nvPr>
        </p:nvSpPr>
        <p:spPr/>
        <p:txBody>
          <a:bodyPr/>
          <a:lstStyle/>
          <a:p>
            <a:pPr eaLnBrk="1" hangingPunct="1">
              <a:spcBef>
                <a:spcPts val="1800"/>
              </a:spcBef>
            </a:pPr>
            <a:r>
              <a:rPr lang="el-GR" sz="2400" smtClean="0"/>
              <a:t>Πριν αρκετές δεκαετίες ξεκίνησαν οι εισαγωγές βελτιωμένων βοοειδών από το εξωτερικό. </a:t>
            </a:r>
          </a:p>
          <a:p>
            <a:pPr eaLnBrk="1" hangingPunct="1">
              <a:spcBef>
                <a:spcPts val="1800"/>
              </a:spcBef>
            </a:pPr>
            <a:r>
              <a:rPr lang="el-GR" sz="2400" smtClean="0"/>
              <a:t>Μετά το 2</a:t>
            </a:r>
            <a:r>
              <a:rPr lang="el-GR" sz="2400" baseline="30000" smtClean="0"/>
              <a:t>ο</a:t>
            </a:r>
            <a:r>
              <a:rPr lang="el-GR" sz="2400" smtClean="0"/>
              <a:t> Παγκόσμιο Πόλεμο, διαδίδεται η τεχνητή σπερματέγχυση και γίνονται διασταυρώσεις αναβάθμισης των εγχώριων με ξένες βελτιωμένες.</a:t>
            </a:r>
          </a:p>
          <a:p>
            <a:pPr eaLnBrk="1" hangingPunct="1">
              <a:spcBef>
                <a:spcPts val="1800"/>
              </a:spcBef>
            </a:pPr>
            <a:r>
              <a:rPr lang="el-GR" sz="2400" smtClean="0"/>
              <a:t>Σήμερα οι περισσότερες από τις αμελγόμενες αγελάδες είναι διασταυρωμένα ζώα, αναβαθμισμένα με σπέρμα ταύρων Friesian</a:t>
            </a:r>
            <a:r>
              <a:rPr lang="en-US" sz="2400" smtClean="0"/>
              <a:t> </a:t>
            </a:r>
            <a:r>
              <a:rPr lang="el-GR" sz="2400" smtClean="0"/>
              <a:t>και </a:t>
            </a:r>
            <a:r>
              <a:rPr lang="en-US" sz="2400" smtClean="0"/>
              <a:t>Schwyz</a:t>
            </a:r>
            <a:r>
              <a:rPr lang="el-GR" sz="2400" smtClean="0"/>
              <a:t>.</a:t>
            </a:r>
          </a:p>
          <a:p>
            <a:pPr eaLnBrk="1" hangingPunct="1">
              <a:spcBef>
                <a:spcPts val="1800"/>
              </a:spcBef>
            </a:pPr>
            <a:r>
              <a:rPr lang="el-GR" sz="2400" smtClean="0"/>
              <a:t>Επίσης, στη χώρα εκτρέφονται ξένες καθαρώς γαλακτοπαραγωγές ή συνδυασμένων αποδόσεων φυλές αγελάδων, κυρίως Friesian και </a:t>
            </a:r>
            <a:r>
              <a:rPr lang="en-US" sz="2400" smtClean="0"/>
              <a:t>Schwyz</a:t>
            </a:r>
            <a:r>
              <a:rPr lang="el-GR" sz="2400" smtClean="0"/>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Τίτλος 1"/>
          <p:cNvSpPr>
            <a:spLocks noGrp="1"/>
          </p:cNvSpPr>
          <p:nvPr>
            <p:ph type="title"/>
          </p:nvPr>
        </p:nvSpPr>
        <p:spPr>
          <a:xfrm>
            <a:off x="395288" y="692150"/>
            <a:ext cx="7924800" cy="681038"/>
          </a:xfrm>
        </p:spPr>
        <p:txBody>
          <a:bodyPr/>
          <a:lstStyle/>
          <a:p>
            <a:pPr eaLnBrk="1" hangingPunct="1"/>
            <a:r>
              <a:rPr lang="el-GR" sz="3600" smtClean="0"/>
              <a:t>Εγχώρια βραχυκερατική φυλή (</a:t>
            </a:r>
            <a:r>
              <a:rPr lang="en-US" sz="3600" smtClean="0"/>
              <a:t>Brachycerous)</a:t>
            </a:r>
            <a:r>
              <a:rPr lang="el-GR" sz="3600" smtClean="0"/>
              <a:t> 1/</a:t>
            </a:r>
            <a:r>
              <a:rPr lang="en-US" sz="3600" smtClean="0"/>
              <a:t>3</a:t>
            </a:r>
            <a:endParaRPr lang="el-GR" sz="3600" smtClean="0"/>
          </a:p>
        </p:txBody>
      </p:sp>
      <p:sp>
        <p:nvSpPr>
          <p:cNvPr id="54274" name="Θέση περιεχομένου 2"/>
          <p:cNvSpPr>
            <a:spLocks noGrp="1"/>
          </p:cNvSpPr>
          <p:nvPr>
            <p:ph idx="1"/>
          </p:nvPr>
        </p:nvSpPr>
        <p:spPr>
          <a:xfrm>
            <a:off x="323850" y="1455738"/>
            <a:ext cx="3024188" cy="4997450"/>
          </a:xfrm>
        </p:spPr>
        <p:txBody>
          <a:bodyPr/>
          <a:lstStyle/>
          <a:p>
            <a:pPr eaLnBrk="1" hangingPunct="1">
              <a:lnSpc>
                <a:spcPct val="150000"/>
              </a:lnSpc>
              <a:buFont typeface="Wingdings" pitchFamily="2" charset="2"/>
              <a:buNone/>
            </a:pPr>
            <a:r>
              <a:rPr lang="el-GR" b="1" smtClean="0"/>
              <a:t>Καταγωγή</a:t>
            </a:r>
            <a:endParaRPr lang="en-US" b="1" smtClean="0"/>
          </a:p>
          <a:p>
            <a:pPr eaLnBrk="1" hangingPunct="1"/>
            <a:r>
              <a:rPr lang="el-GR" sz="2000" smtClean="0"/>
              <a:t>Κατάγεται από την Ιλλυρική Βραχυκερατική φυλή (άλλοτε πολύ  διαδεδομένη φυλή σε όλα τα Βαλκάνια). </a:t>
            </a:r>
          </a:p>
          <a:p>
            <a:pPr eaLnBrk="1" hangingPunct="1"/>
            <a:r>
              <a:rPr lang="el-GR" sz="2000" smtClean="0"/>
              <a:t>Εκτρέφεται σε σχετικά μικρό αριθμό στις ορεινές περιοχές της Δυτικής και Κεντρικής Ελλάδας και στην Πελοπόννησο.</a:t>
            </a:r>
          </a:p>
          <a:p>
            <a:pPr eaLnBrk="1" hangingPunct="1"/>
            <a:endParaRPr lang="el-GR" b="1" smtClean="0">
              <a:latin typeface="Times New Roman" pitchFamily="18" charset="0"/>
            </a:endParaRPr>
          </a:p>
          <a:p>
            <a:pPr eaLnBrk="1" hangingPunct="1"/>
            <a:endParaRPr lang="el-GR" smtClean="0"/>
          </a:p>
        </p:txBody>
      </p:sp>
      <p:pic>
        <p:nvPicPr>
          <p:cNvPr id="4" name="Θέση εικόνας 6" descr="Εγχώρια βραχυκερατική αγελάδα "/>
          <p:cNvPicPr>
            <a:picLocks noChangeAspect="1"/>
          </p:cNvPicPr>
          <p:nvPr/>
        </p:nvPicPr>
        <p:blipFill>
          <a:blip r:embed="rId2"/>
          <a:stretch>
            <a:fillRect/>
          </a:stretch>
        </p:blipFill>
        <p:spPr bwMode="auto">
          <a:xfrm>
            <a:off x="3708400" y="1698625"/>
            <a:ext cx="4176713" cy="2840038"/>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54276" name="Text Box 6"/>
          <p:cNvSpPr txBox="1">
            <a:spLocks noChangeArrowheads="1"/>
          </p:cNvSpPr>
          <p:nvPr/>
        </p:nvSpPr>
        <p:spPr bwMode="auto">
          <a:xfrm>
            <a:off x="3695700" y="4865688"/>
            <a:ext cx="4897438" cy="1833562"/>
          </a:xfrm>
          <a:prstGeom prst="rect">
            <a:avLst/>
          </a:prstGeom>
          <a:noFill/>
          <a:ln w="9525">
            <a:noFill/>
            <a:miter lim="800000"/>
            <a:headEnd/>
            <a:tailEnd/>
          </a:ln>
        </p:spPr>
        <p:txBody>
          <a:bodyPr>
            <a:spAutoFit/>
          </a:bodyPr>
          <a:lstStyle/>
          <a:p>
            <a:pPr>
              <a:spcBef>
                <a:spcPct val="50000"/>
              </a:spcBef>
            </a:pPr>
            <a:r>
              <a:rPr lang="el-GR" sz="1800">
                <a:solidFill>
                  <a:srgbClr val="000000"/>
                </a:solidFill>
                <a:latin typeface="Arial" charset="0"/>
              </a:rPr>
              <a:t>Εγχώρια βραχυκερατική αγελάδα</a:t>
            </a:r>
            <a:r>
              <a:rPr lang="en-US" sz="1800">
                <a:solidFill>
                  <a:srgbClr val="000000"/>
                </a:solidFill>
                <a:latin typeface="Arial" charset="0"/>
              </a:rPr>
              <a:t> </a:t>
            </a:r>
            <a:r>
              <a:rPr lang="el-GR" sz="1600">
                <a:solidFill>
                  <a:srgbClr val="000000"/>
                </a:solidFill>
                <a:latin typeface="Arial" charset="0"/>
              </a:rPr>
              <a:t>(Πηγή: Εστιακό σημείο για την προστασία και διατήρηση του γενετικού υλικού των αγροτικών ζώων, ΑΠΘ (Τμήμα Γεωπονίας, Τομέας Ζωικής Παραγωγής, Γενετική και Βελτίωση Αγροτικών Ζώων) &amp; Υπουργείο Γεωργίας (Δ/νση Εισροών Ζωικής Παραγωγής)).</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Θέση περιεχομένου 2"/>
          <p:cNvSpPr>
            <a:spLocks noGrp="1"/>
          </p:cNvSpPr>
          <p:nvPr>
            <p:ph idx="1"/>
          </p:nvPr>
        </p:nvSpPr>
        <p:spPr>
          <a:xfrm>
            <a:off x="323850" y="1628775"/>
            <a:ext cx="7920038" cy="4608513"/>
          </a:xfrm>
        </p:spPr>
        <p:txBody>
          <a:bodyPr/>
          <a:lstStyle/>
          <a:p>
            <a:pPr marL="0" indent="0" eaLnBrk="1" hangingPunct="1">
              <a:spcBef>
                <a:spcPct val="0"/>
              </a:spcBef>
              <a:buFont typeface="Wingdings" pitchFamily="2" charset="2"/>
              <a:buNone/>
              <a:defRPr/>
            </a:pPr>
            <a:r>
              <a:rPr lang="el-GR" b="1" dirty="0" smtClean="0"/>
              <a:t>Μορφολογικά και παραγωγικά χαρακτηριστικά</a:t>
            </a:r>
          </a:p>
          <a:p>
            <a:pPr eaLnBrk="1" hangingPunct="1">
              <a:lnSpc>
                <a:spcPct val="150000"/>
              </a:lnSpc>
              <a:spcBef>
                <a:spcPts val="3000"/>
              </a:spcBef>
              <a:defRPr/>
            </a:pPr>
            <a:r>
              <a:rPr lang="el-GR" sz="2000" dirty="0" smtClean="0"/>
              <a:t>Μικρόσωμη. Υ.Α. αγελάδων 1 </a:t>
            </a:r>
            <a:r>
              <a:rPr lang="en-US" sz="2000" dirty="0" smtClean="0"/>
              <a:t>m</a:t>
            </a:r>
            <a:r>
              <a:rPr lang="el-GR" sz="2000" dirty="0" smtClean="0"/>
              <a:t> και Ζ.Β.: 200 </a:t>
            </a:r>
            <a:r>
              <a:rPr lang="en-US" sz="2000" dirty="0" smtClean="0"/>
              <a:t>kg</a:t>
            </a:r>
            <a:r>
              <a:rPr lang="el-GR" sz="2000" dirty="0" smtClean="0"/>
              <a:t>.  Ζ.Β. ταύρων: 300 </a:t>
            </a:r>
            <a:r>
              <a:rPr lang="en-US" sz="2000" dirty="0" smtClean="0"/>
              <a:t>kg</a:t>
            </a:r>
            <a:r>
              <a:rPr lang="el-GR" sz="2000" dirty="0" smtClean="0"/>
              <a:t>.</a:t>
            </a:r>
          </a:p>
          <a:p>
            <a:pPr eaLnBrk="1" hangingPunct="1">
              <a:lnSpc>
                <a:spcPct val="150000"/>
              </a:lnSpc>
              <a:spcBef>
                <a:spcPct val="0"/>
              </a:spcBef>
              <a:defRPr/>
            </a:pPr>
            <a:r>
              <a:rPr lang="el-GR" sz="2000" dirty="0" smtClean="0"/>
              <a:t>Κοντά και λεπτά κέρατα. Χρωματισμός που ποικίλλει από </a:t>
            </a:r>
            <a:r>
              <a:rPr lang="el-GR" sz="2000" dirty="0" err="1" smtClean="0"/>
              <a:t>αργυρόφαιο</a:t>
            </a:r>
            <a:r>
              <a:rPr lang="el-GR" sz="2000" dirty="0" smtClean="0"/>
              <a:t> ξανθό έως το μαύρο ορφνό.</a:t>
            </a:r>
          </a:p>
          <a:p>
            <a:pPr eaLnBrk="1" hangingPunct="1">
              <a:lnSpc>
                <a:spcPct val="150000"/>
              </a:lnSpc>
              <a:spcBef>
                <a:spcPct val="0"/>
              </a:spcBef>
              <a:defRPr/>
            </a:pPr>
            <a:r>
              <a:rPr lang="el-GR" sz="2000" dirty="0" smtClean="0"/>
              <a:t>Λιτοδίαιτη. Μακρόβια. Ανθεκτική.</a:t>
            </a:r>
          </a:p>
          <a:p>
            <a:pPr eaLnBrk="1" hangingPunct="1">
              <a:lnSpc>
                <a:spcPct val="150000"/>
              </a:lnSpc>
              <a:spcBef>
                <a:spcPct val="0"/>
              </a:spcBef>
              <a:defRPr/>
            </a:pPr>
            <a:r>
              <a:rPr lang="el-GR" sz="2000" dirty="0" smtClean="0"/>
              <a:t>Μάλλον γαλακτοπαραγωγού τύπου. Γαλακτοπαραγωγή υπό καλές συνθήκες 750 </a:t>
            </a:r>
            <a:r>
              <a:rPr lang="en-US" sz="2000" dirty="0" smtClean="0"/>
              <a:t>kg</a:t>
            </a:r>
            <a:r>
              <a:rPr lang="el-GR" sz="2000" dirty="0" smtClean="0"/>
              <a:t>.</a:t>
            </a:r>
          </a:p>
        </p:txBody>
      </p:sp>
      <p:sp>
        <p:nvSpPr>
          <p:cNvPr id="55298" name="Τίτλος 1"/>
          <p:cNvSpPr>
            <a:spLocks noGrp="1"/>
          </p:cNvSpPr>
          <p:nvPr>
            <p:ph type="title"/>
          </p:nvPr>
        </p:nvSpPr>
        <p:spPr>
          <a:xfrm>
            <a:off x="395288" y="690563"/>
            <a:ext cx="7924800" cy="706437"/>
          </a:xfrm>
        </p:spPr>
        <p:txBody>
          <a:bodyPr/>
          <a:lstStyle/>
          <a:p>
            <a:pPr eaLnBrk="1" hangingPunct="1">
              <a:spcBef>
                <a:spcPct val="50000"/>
              </a:spcBef>
            </a:pPr>
            <a:r>
              <a:rPr lang="el-GR" sz="3600" smtClean="0"/>
              <a:t>Εγχώρια βραχυκερατική φυλή (</a:t>
            </a:r>
            <a:r>
              <a:rPr lang="en-US" sz="3600" smtClean="0"/>
              <a:t>Brachycerous)</a:t>
            </a:r>
            <a:r>
              <a:rPr lang="el-GR" sz="3600" smtClean="0"/>
              <a:t> 2/</a:t>
            </a:r>
            <a:r>
              <a:rPr lang="en-US" sz="3600" smtClean="0"/>
              <a:t>3</a:t>
            </a:r>
            <a:endParaRPr lang="el-GR" sz="36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Τίτλος 1"/>
          <p:cNvSpPr>
            <a:spLocks noGrp="1"/>
          </p:cNvSpPr>
          <p:nvPr>
            <p:ph type="title"/>
          </p:nvPr>
        </p:nvSpPr>
        <p:spPr>
          <a:xfrm>
            <a:off x="395288" y="309563"/>
            <a:ext cx="7924800" cy="960437"/>
          </a:xfrm>
        </p:spPr>
        <p:txBody>
          <a:bodyPr/>
          <a:lstStyle/>
          <a:p>
            <a:pPr eaLnBrk="1" hangingPunct="1"/>
            <a:r>
              <a:rPr lang="el-GR" smtClean="0"/>
              <a:t>Μαθησιακοί στόχοι</a:t>
            </a:r>
          </a:p>
        </p:txBody>
      </p:sp>
      <p:sp>
        <p:nvSpPr>
          <p:cNvPr id="19458" name="Θέση περιεχομένου 3"/>
          <p:cNvSpPr>
            <a:spLocks noGrp="1"/>
          </p:cNvSpPr>
          <p:nvPr>
            <p:ph idx="1"/>
          </p:nvPr>
        </p:nvSpPr>
        <p:spPr/>
        <p:txBody>
          <a:bodyPr/>
          <a:lstStyle/>
          <a:p>
            <a:pPr eaLnBrk="1" hangingPunct="1">
              <a:lnSpc>
                <a:spcPct val="120000"/>
              </a:lnSpc>
            </a:pPr>
            <a:r>
              <a:rPr lang="el-GR" sz="2000" dirty="0" smtClean="0"/>
              <a:t>Οι </a:t>
            </a:r>
            <a:r>
              <a:rPr lang="el-GR" sz="2000" dirty="0" smtClean="0"/>
              <a:t>φυλές συνδυασμένων αποδόσεων έχουν σωματική διάπλαση ενδιάμεση μεταξύ των </a:t>
            </a:r>
            <a:r>
              <a:rPr lang="el-GR" sz="2000" dirty="0" err="1" smtClean="0"/>
              <a:t>κρεοπαραγωγών</a:t>
            </a:r>
            <a:r>
              <a:rPr lang="el-GR" sz="2000" dirty="0" smtClean="0"/>
              <a:t> και γαλακτοπαραγωγών και σε αυτή την ομάδα ανήκουν οι περισσότερες και οι πιο παραγωγικές φυλές αγελάδων όπως </a:t>
            </a:r>
            <a:r>
              <a:rPr lang="en-US" sz="2000" dirty="0" smtClean="0"/>
              <a:t>Friesian</a:t>
            </a:r>
            <a:r>
              <a:rPr lang="el-GR" sz="2000" dirty="0" smtClean="0"/>
              <a:t>, </a:t>
            </a:r>
            <a:r>
              <a:rPr lang="en-US" sz="2000" dirty="0" err="1" smtClean="0"/>
              <a:t>Braunvieh</a:t>
            </a:r>
            <a:r>
              <a:rPr lang="el-GR" sz="2000" dirty="0" smtClean="0"/>
              <a:t> και </a:t>
            </a:r>
            <a:r>
              <a:rPr lang="en-US" sz="2000" dirty="0" smtClean="0"/>
              <a:t>Simmental</a:t>
            </a:r>
            <a:r>
              <a:rPr lang="el-GR" sz="2000" dirty="0" smtClean="0"/>
              <a:t>.</a:t>
            </a:r>
            <a:endParaRPr lang="en-US" sz="2000" dirty="0" smtClean="0"/>
          </a:p>
          <a:p>
            <a:pPr eaLnBrk="1" hangingPunct="1">
              <a:lnSpc>
                <a:spcPct val="120000"/>
              </a:lnSpc>
            </a:pPr>
            <a:r>
              <a:rPr lang="el-GR" sz="2000" dirty="0" smtClean="0"/>
              <a:t>Οι εγχώριες φυλές αγελάδων είναι ζώα χαμηλών αποδόσεων, αβελτίωτα που εκτρέφονται κατά το </a:t>
            </a:r>
            <a:r>
              <a:rPr lang="el-GR" sz="2000" dirty="0" err="1" smtClean="0"/>
              <a:t>εκτατικό</a:t>
            </a:r>
            <a:r>
              <a:rPr lang="el-GR" sz="2000" dirty="0" smtClean="0"/>
              <a:t> σύστημα. Διασώζονται σε μικρό αριθμό ατόμων η  </a:t>
            </a:r>
            <a:r>
              <a:rPr lang="el-GR" sz="2000" dirty="0" err="1" smtClean="0"/>
              <a:t>Βραχυκερατική</a:t>
            </a:r>
            <a:r>
              <a:rPr lang="el-GR" sz="2000" dirty="0" smtClean="0"/>
              <a:t> και η φυλή Κατερίνης</a:t>
            </a:r>
            <a:r>
              <a:rPr lang="en-US" sz="2000" dirty="0" smtClean="0"/>
              <a:t> </a:t>
            </a:r>
            <a:r>
              <a:rPr lang="el-GR" sz="2000" dirty="0" smtClean="0"/>
              <a:t>(</a:t>
            </a:r>
            <a:r>
              <a:rPr lang="el-GR" sz="2000" dirty="0" err="1" smtClean="0"/>
              <a:t>στεππική</a:t>
            </a:r>
            <a:r>
              <a:rPr lang="el-GR" sz="2000" dirty="0" smtClean="0"/>
              <a:t>). </a:t>
            </a:r>
          </a:p>
          <a:p>
            <a:pPr eaLnBrk="1" hangingPunct="1">
              <a:lnSpc>
                <a:spcPct val="120000"/>
              </a:lnSpc>
            </a:pPr>
            <a:r>
              <a:rPr lang="el-GR" sz="2000" dirty="0" smtClean="0"/>
              <a:t>Οι κυριότερες φυλές </a:t>
            </a:r>
            <a:r>
              <a:rPr lang="en-US" sz="2000" dirty="0" smtClean="0"/>
              <a:t>Zebu</a:t>
            </a:r>
            <a:r>
              <a:rPr lang="el-GR" sz="2000" dirty="0" smtClean="0"/>
              <a:t> είναι οι  εξής: Β</a:t>
            </a:r>
            <a:r>
              <a:rPr lang="en-US" sz="2000" dirty="0" err="1" smtClean="0"/>
              <a:t>rahman</a:t>
            </a:r>
            <a:r>
              <a:rPr lang="en-US" sz="2000" dirty="0" smtClean="0"/>
              <a:t>, </a:t>
            </a:r>
            <a:r>
              <a:rPr lang="en-US" sz="2000" dirty="0" err="1" smtClean="0"/>
              <a:t>Sahiwal</a:t>
            </a:r>
            <a:r>
              <a:rPr lang="en-US" sz="2000" dirty="0" smtClean="0"/>
              <a:t>, </a:t>
            </a:r>
            <a:r>
              <a:rPr lang="en-US" sz="2000" dirty="0" err="1" smtClean="0"/>
              <a:t>Gir</a:t>
            </a:r>
            <a:r>
              <a:rPr lang="en-US" sz="2000" dirty="0" smtClean="0"/>
              <a:t>, </a:t>
            </a:r>
            <a:r>
              <a:rPr lang="en-US" sz="2000" dirty="0" err="1" smtClean="0"/>
              <a:t>Ongole</a:t>
            </a:r>
            <a:r>
              <a:rPr lang="en-US" sz="2000" dirty="0" smtClean="0"/>
              <a:t>.</a:t>
            </a:r>
            <a:endParaRPr lang="el-GR" sz="2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Θέση περιεχομένου 2"/>
          <p:cNvSpPr>
            <a:spLocks noGrp="1"/>
          </p:cNvSpPr>
          <p:nvPr>
            <p:ph idx="1"/>
          </p:nvPr>
        </p:nvSpPr>
        <p:spPr>
          <a:xfrm>
            <a:off x="323850" y="1628775"/>
            <a:ext cx="7920038" cy="4824413"/>
          </a:xfrm>
        </p:spPr>
        <p:txBody>
          <a:bodyPr/>
          <a:lstStyle/>
          <a:p>
            <a:pPr marL="0" indent="0" eaLnBrk="1" hangingPunct="1">
              <a:spcBef>
                <a:spcPct val="0"/>
              </a:spcBef>
              <a:buFont typeface="Wingdings" pitchFamily="2" charset="2"/>
              <a:buNone/>
              <a:defRPr/>
            </a:pPr>
            <a:r>
              <a:rPr lang="el-GR" b="1" dirty="0" smtClean="0"/>
              <a:t>Μορφολογικά και παραγωγικά χαρακτηριστικά</a:t>
            </a:r>
          </a:p>
          <a:p>
            <a:pPr eaLnBrk="1" hangingPunct="1">
              <a:lnSpc>
                <a:spcPct val="150000"/>
              </a:lnSpc>
              <a:spcBef>
                <a:spcPts val="3000"/>
              </a:spcBef>
              <a:defRPr/>
            </a:pPr>
            <a:r>
              <a:rPr lang="el-GR" sz="2000" dirty="0" smtClean="0"/>
              <a:t>Υψηλή αναπαραγωγική ικανότητα. Ο πρώτος τοκετός πραγματοποιείται σε ηλικία  30 μηνών.</a:t>
            </a:r>
          </a:p>
          <a:p>
            <a:pPr eaLnBrk="1" hangingPunct="1">
              <a:lnSpc>
                <a:spcPct val="150000"/>
              </a:lnSpc>
              <a:spcBef>
                <a:spcPct val="0"/>
              </a:spcBef>
              <a:defRPr/>
            </a:pPr>
            <a:r>
              <a:rPr lang="el-GR" sz="2000" dirty="0" smtClean="0"/>
              <a:t>Βάρος  γέννησης μόσχων 15 </a:t>
            </a:r>
            <a:r>
              <a:rPr lang="en-US" sz="2000" dirty="0" smtClean="0"/>
              <a:t>kg</a:t>
            </a:r>
            <a:r>
              <a:rPr lang="el-GR" sz="2000" dirty="0" smtClean="0"/>
              <a:t>. </a:t>
            </a:r>
          </a:p>
          <a:p>
            <a:pPr eaLnBrk="1" hangingPunct="1">
              <a:lnSpc>
                <a:spcPct val="150000"/>
              </a:lnSpc>
              <a:spcBef>
                <a:spcPct val="0"/>
              </a:spcBef>
              <a:defRPr/>
            </a:pPr>
            <a:r>
              <a:rPr lang="el-GR" sz="2000" dirty="0" smtClean="0"/>
              <a:t>Βραδείας ανάπτυξης. Σε ηλικία 9 μηνών τα αρσενικά φθάνουν τα 124 </a:t>
            </a:r>
            <a:r>
              <a:rPr lang="en-US" sz="2000" dirty="0" smtClean="0"/>
              <a:t>kg </a:t>
            </a:r>
            <a:r>
              <a:rPr lang="el-GR" sz="2000" dirty="0" smtClean="0"/>
              <a:t>και τα θηλυκά τα 108 </a:t>
            </a:r>
            <a:r>
              <a:rPr lang="el-GR" sz="2000" dirty="0" err="1" smtClean="0"/>
              <a:t>kg</a:t>
            </a:r>
            <a:r>
              <a:rPr lang="el-GR" sz="2000" dirty="0" smtClean="0"/>
              <a:t>.</a:t>
            </a:r>
          </a:p>
          <a:p>
            <a:pPr eaLnBrk="1" hangingPunct="1">
              <a:lnSpc>
                <a:spcPct val="150000"/>
              </a:lnSpc>
              <a:spcBef>
                <a:spcPct val="0"/>
              </a:spcBef>
              <a:defRPr/>
            </a:pPr>
            <a:r>
              <a:rPr lang="el-GR" sz="2000" dirty="0" smtClean="0"/>
              <a:t>Απόδοση σε σφάγιο 45 %. Η φυλή δεν αμέλγεται. Η σφαγή πραγματοποιείται σε ηλικία 20 μηνών και σε βάρος 180 </a:t>
            </a:r>
            <a:r>
              <a:rPr lang="en-US" sz="2000" dirty="0" smtClean="0"/>
              <a:t>kg</a:t>
            </a:r>
            <a:r>
              <a:rPr lang="el-GR" sz="2000" dirty="0" smtClean="0"/>
              <a:t>.</a:t>
            </a:r>
            <a:endParaRPr lang="el-GR" dirty="0" smtClean="0"/>
          </a:p>
        </p:txBody>
      </p:sp>
      <p:sp>
        <p:nvSpPr>
          <p:cNvPr id="56322" name="Τίτλος 1"/>
          <p:cNvSpPr>
            <a:spLocks noGrp="1"/>
          </p:cNvSpPr>
          <p:nvPr>
            <p:ph type="title"/>
          </p:nvPr>
        </p:nvSpPr>
        <p:spPr>
          <a:xfrm>
            <a:off x="395288" y="690563"/>
            <a:ext cx="7924800" cy="706437"/>
          </a:xfrm>
        </p:spPr>
        <p:txBody>
          <a:bodyPr/>
          <a:lstStyle/>
          <a:p>
            <a:pPr eaLnBrk="1" hangingPunct="1">
              <a:spcBef>
                <a:spcPct val="50000"/>
              </a:spcBef>
            </a:pPr>
            <a:r>
              <a:rPr lang="el-GR" sz="3600" smtClean="0"/>
              <a:t>Εγχώρια βραχυκερατική φυλή (</a:t>
            </a:r>
            <a:r>
              <a:rPr lang="en-US" sz="3600" smtClean="0"/>
              <a:t>Brachycerous)</a:t>
            </a:r>
            <a:r>
              <a:rPr lang="el-GR" sz="3600" smtClean="0"/>
              <a:t> </a:t>
            </a:r>
            <a:r>
              <a:rPr lang="en-US" sz="3600" smtClean="0"/>
              <a:t>3</a:t>
            </a:r>
            <a:r>
              <a:rPr lang="el-GR" sz="3600" smtClean="0"/>
              <a:t>/</a:t>
            </a:r>
            <a:r>
              <a:rPr lang="en-US" sz="3600" smtClean="0"/>
              <a:t>3</a:t>
            </a:r>
            <a:endParaRPr lang="el-GR" sz="36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Τίτλος 1"/>
          <p:cNvSpPr>
            <a:spLocks noGrp="1"/>
          </p:cNvSpPr>
          <p:nvPr>
            <p:ph type="title"/>
          </p:nvPr>
        </p:nvSpPr>
        <p:spPr/>
        <p:txBody>
          <a:bodyPr/>
          <a:lstStyle/>
          <a:p>
            <a:pPr eaLnBrk="1" hangingPunct="1"/>
            <a:r>
              <a:rPr lang="el-GR" smtClean="0"/>
              <a:t>Εγχώρια στεππική φυλή 1/2</a:t>
            </a:r>
          </a:p>
        </p:txBody>
      </p:sp>
      <p:sp>
        <p:nvSpPr>
          <p:cNvPr id="53250" name="Θέση περιεχομένου 2"/>
          <p:cNvSpPr>
            <a:spLocks noGrp="1"/>
          </p:cNvSpPr>
          <p:nvPr>
            <p:ph sz="half" idx="1"/>
          </p:nvPr>
        </p:nvSpPr>
        <p:spPr>
          <a:xfrm>
            <a:off x="323850" y="1628775"/>
            <a:ext cx="4392613" cy="5113338"/>
          </a:xfrm>
        </p:spPr>
        <p:txBody>
          <a:bodyPr/>
          <a:lstStyle/>
          <a:p>
            <a:pPr marL="0" indent="0" eaLnBrk="1" hangingPunct="1">
              <a:spcBef>
                <a:spcPts val="600"/>
              </a:spcBef>
              <a:buFont typeface="Wingdings" pitchFamily="2" charset="2"/>
              <a:buNone/>
              <a:defRPr/>
            </a:pPr>
            <a:r>
              <a:rPr lang="el-GR" b="1" dirty="0" smtClean="0"/>
              <a:t>Μορφολογικά και παραγωγικά χαρακτηριστικά</a:t>
            </a:r>
          </a:p>
          <a:p>
            <a:pPr eaLnBrk="1" hangingPunct="1">
              <a:spcBef>
                <a:spcPts val="600"/>
              </a:spcBef>
              <a:defRPr/>
            </a:pPr>
            <a:r>
              <a:rPr lang="el-GR" sz="2000" dirty="0" smtClean="0"/>
              <a:t>Μικρόσωμη και αβελτίωτη.</a:t>
            </a:r>
          </a:p>
          <a:p>
            <a:pPr eaLnBrk="1" hangingPunct="1">
              <a:spcBef>
                <a:spcPts val="600"/>
              </a:spcBef>
              <a:defRPr/>
            </a:pPr>
            <a:r>
              <a:rPr lang="el-GR" sz="2000" dirty="0" smtClean="0"/>
              <a:t>Ύ.Α.: αγελάδων 115</a:t>
            </a:r>
            <a:r>
              <a:rPr lang="en-US" sz="2000" dirty="0" smtClean="0"/>
              <a:t>cm</a:t>
            </a:r>
            <a:r>
              <a:rPr lang="el-GR" sz="2000" dirty="0" smtClean="0"/>
              <a:t> και ταύρων 125 </a:t>
            </a:r>
            <a:r>
              <a:rPr lang="en-US" sz="2000" dirty="0" smtClean="0"/>
              <a:t>cm</a:t>
            </a:r>
            <a:r>
              <a:rPr lang="el-GR" sz="2000" dirty="0" smtClean="0"/>
              <a:t>. </a:t>
            </a:r>
          </a:p>
          <a:p>
            <a:pPr eaLnBrk="1" hangingPunct="1">
              <a:spcBef>
                <a:spcPts val="600"/>
              </a:spcBef>
              <a:defRPr/>
            </a:pPr>
            <a:r>
              <a:rPr lang="el-GR" sz="2000" dirty="0" smtClean="0"/>
              <a:t>Βάρη αντίστοιχα </a:t>
            </a:r>
            <a:r>
              <a:rPr lang="en-US" sz="2000" dirty="0" smtClean="0"/>
              <a:t> </a:t>
            </a:r>
            <a:r>
              <a:rPr lang="el-GR" sz="2000" dirty="0" smtClean="0"/>
              <a:t>250 και 300</a:t>
            </a:r>
            <a:r>
              <a:rPr lang="en-US" sz="2000" dirty="0" smtClean="0"/>
              <a:t> kg</a:t>
            </a:r>
            <a:r>
              <a:rPr lang="el-GR" sz="2000" dirty="0" smtClean="0"/>
              <a:t>.</a:t>
            </a:r>
          </a:p>
          <a:p>
            <a:pPr eaLnBrk="1" hangingPunct="1">
              <a:spcBef>
                <a:spcPct val="0"/>
              </a:spcBef>
              <a:defRPr/>
            </a:pPr>
            <a:r>
              <a:rPr lang="el-GR" sz="2000" dirty="0" smtClean="0"/>
              <a:t>Ο χρωματισμός παραλλάσσει έντονα. Βραδείας ανάπτυξης. Ανθεκτικό. Λιτοδίαιτο. Μακρόβιο.</a:t>
            </a:r>
          </a:p>
          <a:p>
            <a:pPr eaLnBrk="1" hangingPunct="1">
              <a:spcBef>
                <a:spcPts val="600"/>
              </a:spcBef>
              <a:defRPr/>
            </a:pPr>
            <a:r>
              <a:rPr lang="el-GR" sz="2000" dirty="0" smtClean="0"/>
              <a:t>Υψηλής αναπαραγωγικής ικανότητας.</a:t>
            </a:r>
          </a:p>
          <a:p>
            <a:pPr eaLnBrk="1" hangingPunct="1">
              <a:spcBef>
                <a:spcPts val="600"/>
              </a:spcBef>
              <a:defRPr/>
            </a:pPr>
            <a:r>
              <a:rPr lang="el-GR" sz="2000" dirty="0" smtClean="0"/>
              <a:t>Γαλακτοπαραγωγή πολύ χαμηλή φτάνει τα 500 </a:t>
            </a:r>
            <a:r>
              <a:rPr lang="en-US" sz="2000" dirty="0" smtClean="0"/>
              <a:t>kg</a:t>
            </a:r>
            <a:r>
              <a:rPr lang="el-GR" sz="2000" dirty="0" smtClean="0"/>
              <a:t>.</a:t>
            </a:r>
          </a:p>
        </p:txBody>
      </p:sp>
      <p:pic>
        <p:nvPicPr>
          <p:cNvPr id="53251" name="Picture 5" descr="στεππική11"/>
          <p:cNvPicPr>
            <a:picLocks noChangeAspect="1" noChangeArrowheads="1"/>
          </p:cNvPicPr>
          <p:nvPr/>
        </p:nvPicPr>
        <p:blipFill>
          <a:blip r:embed="rId2"/>
          <a:srcRect/>
          <a:stretch>
            <a:fillRect/>
          </a:stretch>
        </p:blipFill>
        <p:spPr bwMode="auto">
          <a:xfrm>
            <a:off x="4572000" y="1698625"/>
            <a:ext cx="3527425" cy="2660650"/>
          </a:xfrm>
          <a:prstGeom prst="rect">
            <a:avLst/>
          </a:prstGeom>
          <a:ln>
            <a:noFill/>
          </a:ln>
          <a:effectLst>
            <a:outerShdw blurRad="292100" dist="139700" dir="2700000" algn="tl" rotWithShape="0">
              <a:srgbClr val="333333">
                <a:alpha val="65000"/>
              </a:srgbClr>
            </a:outerShdw>
          </a:effectLst>
        </p:spPr>
      </p:pic>
      <p:sp>
        <p:nvSpPr>
          <p:cNvPr id="57348" name="Text Box 6"/>
          <p:cNvSpPr txBox="1">
            <a:spLocks noChangeArrowheads="1"/>
          </p:cNvSpPr>
          <p:nvPr/>
        </p:nvSpPr>
        <p:spPr bwMode="auto">
          <a:xfrm>
            <a:off x="4483100" y="4581525"/>
            <a:ext cx="3851275" cy="1344613"/>
          </a:xfrm>
          <a:prstGeom prst="rect">
            <a:avLst/>
          </a:prstGeom>
          <a:noFill/>
          <a:ln w="9525">
            <a:noFill/>
            <a:miter lim="800000"/>
            <a:headEnd/>
            <a:tailEnd/>
          </a:ln>
        </p:spPr>
        <p:txBody>
          <a:bodyPr>
            <a:spAutoFit/>
          </a:bodyPr>
          <a:lstStyle/>
          <a:p>
            <a:pPr>
              <a:spcBef>
                <a:spcPct val="50000"/>
              </a:spcBef>
            </a:pPr>
            <a:r>
              <a:rPr lang="el-GR" sz="1800">
                <a:solidFill>
                  <a:srgbClr val="000000"/>
                </a:solidFill>
                <a:latin typeface="Arial" charset="0"/>
              </a:rPr>
              <a:t>Στεππική αγελάδα (Κατερίνης)</a:t>
            </a:r>
            <a:r>
              <a:rPr lang="el-GR">
                <a:solidFill>
                  <a:srgbClr val="000000"/>
                </a:solidFill>
                <a:latin typeface="Arial" charset="0"/>
              </a:rPr>
              <a:t> </a:t>
            </a:r>
            <a:r>
              <a:rPr lang="el-GR" sz="1600">
                <a:solidFill>
                  <a:srgbClr val="000000"/>
                </a:solidFill>
                <a:latin typeface="Arial" charset="0"/>
              </a:rPr>
              <a:t>(Πηγή: Α. Καραντούνια (1963): Εκτιμητική Βοός, Ανωτάτη Γεωπονική Σχολή, Εργαστήριον Ζωοτεχνίας, Αθήναι).</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Τίτλος 1"/>
          <p:cNvSpPr>
            <a:spLocks noGrp="1"/>
          </p:cNvSpPr>
          <p:nvPr>
            <p:ph type="title"/>
          </p:nvPr>
        </p:nvSpPr>
        <p:spPr/>
        <p:txBody>
          <a:bodyPr/>
          <a:lstStyle/>
          <a:p>
            <a:pPr eaLnBrk="1" hangingPunct="1"/>
            <a:r>
              <a:rPr lang="el-GR" smtClean="0"/>
              <a:t>Εγχώρια στεππική φυλή 2/2</a:t>
            </a:r>
          </a:p>
        </p:txBody>
      </p:sp>
      <p:sp>
        <p:nvSpPr>
          <p:cNvPr id="3" name="Θέση περιεχομένου 2"/>
          <p:cNvSpPr>
            <a:spLocks noGrp="1"/>
          </p:cNvSpPr>
          <p:nvPr>
            <p:ph sz="half" idx="1"/>
          </p:nvPr>
        </p:nvSpPr>
        <p:spPr>
          <a:xfrm>
            <a:off x="323850" y="1628775"/>
            <a:ext cx="7848600" cy="5229225"/>
          </a:xfrm>
        </p:spPr>
        <p:txBody>
          <a:bodyPr/>
          <a:lstStyle/>
          <a:p>
            <a:pPr marL="0" indent="0" eaLnBrk="1" hangingPunct="1">
              <a:lnSpc>
                <a:spcPct val="130000"/>
              </a:lnSpc>
              <a:spcBef>
                <a:spcPts val="600"/>
              </a:spcBef>
              <a:buFont typeface="Wingdings" pitchFamily="2" charset="2"/>
              <a:buNone/>
              <a:defRPr/>
            </a:pPr>
            <a:r>
              <a:rPr lang="el-GR" sz="2400" b="1" dirty="0" smtClean="0"/>
              <a:t>Μορφολογικά και παραγωγικά χαρακτηριστικά (συνέχεια…)</a:t>
            </a:r>
          </a:p>
          <a:p>
            <a:pPr eaLnBrk="1" hangingPunct="1">
              <a:lnSpc>
                <a:spcPct val="130000"/>
              </a:lnSpc>
              <a:spcBef>
                <a:spcPts val="600"/>
              </a:spcBef>
              <a:defRPr/>
            </a:pPr>
            <a:r>
              <a:rPr lang="el-GR" sz="2000" dirty="0" smtClean="0"/>
              <a:t>Βάρος γέννησης μόσχων 17 </a:t>
            </a:r>
            <a:r>
              <a:rPr lang="en-US" sz="2000" dirty="0" smtClean="0"/>
              <a:t>kg</a:t>
            </a:r>
            <a:r>
              <a:rPr lang="el-GR" sz="2000" dirty="0" smtClean="0"/>
              <a:t>.</a:t>
            </a:r>
          </a:p>
          <a:p>
            <a:pPr eaLnBrk="1" hangingPunct="1">
              <a:lnSpc>
                <a:spcPct val="130000"/>
              </a:lnSpc>
              <a:spcBef>
                <a:spcPts val="600"/>
              </a:spcBef>
              <a:defRPr/>
            </a:pPr>
            <a:r>
              <a:rPr lang="el-GR" sz="2000" dirty="0" smtClean="0"/>
              <a:t>Η απόδοση σε σφάγιο είναι 45 %. Η σφαγή πραγματοποιείται σε ηλικία 20 μηνών και σε βάρος 270 </a:t>
            </a:r>
            <a:r>
              <a:rPr lang="en-US" sz="2000" dirty="0" smtClean="0"/>
              <a:t>kg</a:t>
            </a:r>
            <a:r>
              <a:rPr lang="el-GR" sz="2000" dirty="0" smtClean="0"/>
              <a:t>. Τα σφάγια είναι μέτριας ποιότητας και το κρέας σκληρό, αλλά εύγευστο.</a:t>
            </a:r>
          </a:p>
          <a:p>
            <a:pPr eaLnBrk="1" hangingPunct="1">
              <a:lnSpc>
                <a:spcPct val="130000"/>
              </a:lnSpc>
              <a:spcBef>
                <a:spcPts val="600"/>
              </a:spcBef>
              <a:defRPr/>
            </a:pPr>
            <a:r>
              <a:rPr lang="el-GR" sz="2000" dirty="0" smtClean="0"/>
              <a:t>Χαρακτηριστική είναι η ασύμμετρα μεγάλη ανάπτυξη του πρόσθιου τμήματος.</a:t>
            </a:r>
            <a:endParaRPr lang="en-GB" sz="2000" dirty="0" smtClean="0"/>
          </a:p>
          <a:p>
            <a:pPr eaLnBrk="1" hangingPunct="1">
              <a:spcBef>
                <a:spcPts val="600"/>
              </a:spcBef>
              <a:defRPr/>
            </a:pPr>
            <a:endParaRPr lang="el-GR" sz="20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l-GR" dirty="0"/>
              <a:t>3.3. Φυλές </a:t>
            </a:r>
            <a:r>
              <a:rPr lang="en-US" dirty="0"/>
              <a:t>Zebu</a:t>
            </a:r>
            <a:r>
              <a:rPr lang="el-GR" dirty="0"/>
              <a:t> (</a:t>
            </a:r>
            <a:r>
              <a:rPr lang="en-US" dirty="0" err="1"/>
              <a:t>Bos</a:t>
            </a:r>
            <a:r>
              <a:rPr lang="en-US" dirty="0"/>
              <a:t> </a:t>
            </a:r>
            <a:r>
              <a:rPr lang="en-US" dirty="0" err="1"/>
              <a:t>indicus</a:t>
            </a:r>
            <a:r>
              <a:rPr lang="en-US" dirty="0" smtClean="0"/>
              <a:t>)</a:t>
            </a:r>
            <a:endParaRPr lang="el-GR" dirty="0"/>
          </a:p>
        </p:txBody>
      </p:sp>
      <p:sp>
        <p:nvSpPr>
          <p:cNvPr id="59394" name="Θέση περιεχομένου 2"/>
          <p:cNvSpPr>
            <a:spLocks noGrp="1"/>
          </p:cNvSpPr>
          <p:nvPr>
            <p:ph idx="1"/>
          </p:nvPr>
        </p:nvSpPr>
        <p:spPr/>
        <p:txBody>
          <a:bodyPr/>
          <a:lstStyle/>
          <a:p>
            <a:pPr eaLnBrk="1" hangingPunct="1">
              <a:spcBef>
                <a:spcPts val="2400"/>
              </a:spcBef>
              <a:buClr>
                <a:schemeClr val="tx2"/>
              </a:buClr>
            </a:pPr>
            <a:r>
              <a:rPr lang="en-GB" b="1" smtClean="0"/>
              <a:t>Brahman</a:t>
            </a:r>
            <a:endParaRPr lang="en-US" b="1" smtClean="0"/>
          </a:p>
          <a:p>
            <a:pPr eaLnBrk="1" hangingPunct="1">
              <a:spcBef>
                <a:spcPts val="2400"/>
              </a:spcBef>
              <a:buClr>
                <a:schemeClr val="tx2"/>
              </a:buClr>
            </a:pPr>
            <a:r>
              <a:rPr lang="en-US" b="1" smtClean="0"/>
              <a:t>Gir</a:t>
            </a:r>
          </a:p>
          <a:p>
            <a:pPr eaLnBrk="1" hangingPunct="1">
              <a:spcBef>
                <a:spcPts val="2400"/>
              </a:spcBef>
              <a:buClr>
                <a:schemeClr val="tx2"/>
              </a:buClr>
            </a:pPr>
            <a:r>
              <a:rPr lang="en-US" b="1" smtClean="0"/>
              <a:t>Sahiwal</a:t>
            </a:r>
          </a:p>
          <a:p>
            <a:pPr eaLnBrk="1" hangingPunct="1">
              <a:spcBef>
                <a:spcPts val="2400"/>
              </a:spcBef>
              <a:buClr>
                <a:schemeClr val="tx2"/>
              </a:buClr>
            </a:pPr>
            <a:r>
              <a:rPr lang="en-US" b="1" smtClean="0"/>
              <a:t>Ongole</a:t>
            </a:r>
            <a:endParaRPr lang="en-GB" b="1" smtClean="0"/>
          </a:p>
          <a:p>
            <a:pPr eaLnBrk="1" hangingPunct="1">
              <a:spcBef>
                <a:spcPts val="2400"/>
              </a:spcBef>
              <a:buClr>
                <a:schemeClr val="tx2"/>
              </a:buClr>
            </a:pPr>
            <a:endParaRPr lang="el-GR" smtClean="0"/>
          </a:p>
          <a:p>
            <a:pPr eaLnBrk="1" hangingPunct="1">
              <a:spcBef>
                <a:spcPts val="2400"/>
              </a:spcBef>
              <a:buClr>
                <a:schemeClr val="tx2"/>
              </a:buClr>
            </a:pPr>
            <a:endParaRPr lang="el-GR"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Τίτλος 1"/>
          <p:cNvSpPr>
            <a:spLocks noGrp="1"/>
          </p:cNvSpPr>
          <p:nvPr>
            <p:ph type="title"/>
          </p:nvPr>
        </p:nvSpPr>
        <p:spPr>
          <a:xfrm>
            <a:off x="395288" y="298450"/>
            <a:ext cx="7924800" cy="962025"/>
          </a:xfrm>
        </p:spPr>
        <p:txBody>
          <a:bodyPr/>
          <a:lstStyle/>
          <a:p>
            <a:pPr eaLnBrk="1" hangingPunct="1"/>
            <a:r>
              <a:rPr lang="el-GR" smtClean="0"/>
              <a:t>Φυλή </a:t>
            </a:r>
            <a:r>
              <a:rPr lang="en-GB" smtClean="0"/>
              <a:t>Brahman</a:t>
            </a:r>
            <a:r>
              <a:rPr lang="el-GR" smtClean="0"/>
              <a:t> 1/</a:t>
            </a:r>
            <a:r>
              <a:rPr lang="en-US" smtClean="0"/>
              <a:t>3</a:t>
            </a:r>
            <a:endParaRPr lang="el-GR" smtClean="0"/>
          </a:p>
        </p:txBody>
      </p:sp>
      <p:sp>
        <p:nvSpPr>
          <p:cNvPr id="3" name="Θέση περιεχομένου 2"/>
          <p:cNvSpPr>
            <a:spLocks noGrp="1"/>
          </p:cNvSpPr>
          <p:nvPr>
            <p:ph sz="half" idx="2"/>
          </p:nvPr>
        </p:nvSpPr>
        <p:spPr>
          <a:xfrm>
            <a:off x="323850" y="1681163"/>
            <a:ext cx="4392613" cy="5060950"/>
          </a:xfrm>
        </p:spPr>
        <p:txBody>
          <a:bodyPr/>
          <a:lstStyle/>
          <a:p>
            <a:pPr marL="0" indent="0" eaLnBrk="1" hangingPunct="1">
              <a:buFont typeface="Wingdings" pitchFamily="2" charset="2"/>
              <a:buNone/>
              <a:defRPr/>
            </a:pPr>
            <a:r>
              <a:rPr lang="el-GR" sz="2400" b="1" dirty="0" smtClean="0"/>
              <a:t>Καταγωγή</a:t>
            </a:r>
          </a:p>
          <a:p>
            <a:pPr eaLnBrk="1" hangingPunct="1">
              <a:defRPr/>
            </a:pPr>
            <a:r>
              <a:rPr lang="el-GR" sz="2000" dirty="0" smtClean="0"/>
              <a:t>Ανήκει </a:t>
            </a:r>
            <a:r>
              <a:rPr lang="el-GR" sz="2000" dirty="0"/>
              <a:t>στο υποείδος </a:t>
            </a:r>
            <a:r>
              <a:rPr lang="en-US" sz="2000" i="1" dirty="0" err="1"/>
              <a:t>Bos</a:t>
            </a:r>
            <a:r>
              <a:rPr lang="en-US" sz="2000" i="1" dirty="0"/>
              <a:t> </a:t>
            </a:r>
            <a:r>
              <a:rPr lang="en-US" sz="2000" i="1" dirty="0" err="1"/>
              <a:t>indicus</a:t>
            </a:r>
            <a:r>
              <a:rPr lang="el-GR" sz="2000" dirty="0"/>
              <a:t>. </a:t>
            </a:r>
            <a:r>
              <a:rPr lang="el-GR" sz="2000" dirty="0" smtClean="0"/>
              <a:t>Προέλευση: Ινδία</a:t>
            </a:r>
            <a:r>
              <a:rPr lang="el-GR" sz="2000" dirty="0"/>
              <a:t>. </a:t>
            </a:r>
            <a:endParaRPr lang="el-GR" sz="2000" dirty="0" smtClean="0"/>
          </a:p>
          <a:p>
            <a:pPr eaLnBrk="1" hangingPunct="1">
              <a:defRPr/>
            </a:pPr>
            <a:r>
              <a:rPr lang="el-GR" sz="2000" dirty="0" smtClean="0"/>
              <a:t>Έχει </a:t>
            </a:r>
            <a:r>
              <a:rPr lang="el-GR" sz="2000" dirty="0"/>
              <a:t>εξελιχθεί υπό αντίξοες </a:t>
            </a:r>
            <a:r>
              <a:rPr lang="el-GR" sz="2000" dirty="0" smtClean="0"/>
              <a:t>καιρικές συνθήκες,  σε </a:t>
            </a:r>
            <a:r>
              <a:rPr lang="el-GR" sz="2000" dirty="0"/>
              <a:t>έλλειψη τροφής και </a:t>
            </a:r>
            <a:r>
              <a:rPr lang="el-GR" sz="2000" dirty="0" smtClean="0"/>
              <a:t>εκτεθειμένη </a:t>
            </a:r>
            <a:r>
              <a:rPr lang="el-GR" sz="2000" dirty="0"/>
              <a:t>σε παράσιτα </a:t>
            </a:r>
            <a:r>
              <a:rPr lang="el-GR" sz="2000" dirty="0" smtClean="0"/>
              <a:t>και ασθένειες</a:t>
            </a:r>
            <a:r>
              <a:rPr lang="el-GR" sz="2000" dirty="0"/>
              <a:t>. </a:t>
            </a:r>
            <a:endParaRPr lang="el-GR" sz="2000" dirty="0" smtClean="0"/>
          </a:p>
          <a:p>
            <a:pPr marL="0" indent="0" eaLnBrk="1" hangingPunct="1">
              <a:buFont typeface="Wingdings" pitchFamily="2" charset="2"/>
              <a:buNone/>
              <a:defRPr/>
            </a:pPr>
            <a:r>
              <a:rPr lang="el-GR" sz="2400" b="1" dirty="0" smtClean="0"/>
              <a:t>Μορφολογικά χαρακτηριστικά</a:t>
            </a:r>
          </a:p>
          <a:p>
            <a:pPr eaLnBrk="1" hangingPunct="1">
              <a:defRPr/>
            </a:pPr>
            <a:r>
              <a:rPr lang="el-GR" sz="2000" dirty="0" smtClean="0"/>
              <a:t>Φέρει </a:t>
            </a:r>
            <a:r>
              <a:rPr lang="el-GR" sz="2000" dirty="0"/>
              <a:t>τον </a:t>
            </a:r>
            <a:r>
              <a:rPr lang="el-GR" sz="2000" dirty="0" smtClean="0"/>
              <a:t>χαρακτηριστικό </a:t>
            </a:r>
            <a:r>
              <a:rPr lang="el-GR" sz="2000" dirty="0"/>
              <a:t>ύβο και κέρατα του είδους.</a:t>
            </a:r>
          </a:p>
          <a:p>
            <a:pPr eaLnBrk="1" hangingPunct="1">
              <a:defRPr/>
            </a:pPr>
            <a:r>
              <a:rPr lang="el-GR" sz="2000" dirty="0" smtClean="0"/>
              <a:t>Ο </a:t>
            </a:r>
            <a:r>
              <a:rPr lang="el-GR" sz="2000" dirty="0"/>
              <a:t>χρωματισμός ποικίλλει.</a:t>
            </a:r>
          </a:p>
          <a:p>
            <a:pPr eaLnBrk="1" hangingPunct="1">
              <a:defRPr/>
            </a:pPr>
            <a:r>
              <a:rPr lang="el-GR" sz="2000" dirty="0" smtClean="0"/>
              <a:t>Σ.Β. στους </a:t>
            </a:r>
            <a:r>
              <a:rPr lang="el-GR" sz="2000" dirty="0"/>
              <a:t>ταύρους 1000 </a:t>
            </a:r>
            <a:r>
              <a:rPr lang="en-US" sz="2000" dirty="0"/>
              <a:t>kg</a:t>
            </a:r>
            <a:r>
              <a:rPr lang="el-GR" sz="2000" dirty="0"/>
              <a:t> και στις αγελάδες 650 </a:t>
            </a:r>
            <a:r>
              <a:rPr lang="en-US" sz="2000" dirty="0"/>
              <a:t>kg</a:t>
            </a:r>
            <a:r>
              <a:rPr lang="el-GR" sz="2000" dirty="0" smtClean="0"/>
              <a:t>.</a:t>
            </a:r>
            <a:endParaRPr lang="en-GB" sz="2000" dirty="0"/>
          </a:p>
        </p:txBody>
      </p:sp>
      <p:pic>
        <p:nvPicPr>
          <p:cNvPr id="6" name="Θέση περιεχομένου 5" descr="Φυλή αγελάδων Zebu Brahman.&#10;"/>
          <p:cNvPicPr>
            <a:picLocks noGrp="1" noChangeAspect="1"/>
          </p:cNvPicPr>
          <p:nvPr>
            <p:ph sz="quarter" idx="4"/>
          </p:nvPr>
        </p:nvPicPr>
        <p:blipFill>
          <a:blip r:embed="rId2"/>
          <a:stretch>
            <a:fillRect/>
          </a:stretch>
        </p:blipFill>
        <p:spPr>
          <a:xfrm>
            <a:off x="4724400" y="1698625"/>
            <a:ext cx="3567113" cy="2208213"/>
          </a:xfrm>
          <a:effectLst>
            <a:outerShdw blurRad="292100" dist="139700" dir="2700000" algn="tl" rotWithShape="0">
              <a:srgbClr val="333333">
                <a:alpha val="65000"/>
              </a:srgbClr>
            </a:outerShdw>
          </a:effectLst>
        </p:spPr>
      </p:pic>
      <p:sp>
        <p:nvSpPr>
          <p:cNvPr id="60420" name="Θέση κειμένου 4"/>
          <p:cNvSpPr>
            <a:spLocks noGrp="1"/>
          </p:cNvSpPr>
          <p:nvPr>
            <p:ph type="body" sz="quarter" idx="3"/>
          </p:nvPr>
        </p:nvSpPr>
        <p:spPr>
          <a:xfrm>
            <a:off x="4724400" y="4211638"/>
            <a:ext cx="3887788" cy="936625"/>
          </a:xfrm>
        </p:spPr>
        <p:txBody>
          <a:bodyPr/>
          <a:lstStyle/>
          <a:p>
            <a:pPr eaLnBrk="1" hangingPunct="1"/>
            <a:r>
              <a:rPr lang="el-GR" sz="1800" b="0" smtClean="0"/>
              <a:t>Φυλή αγελάδων </a:t>
            </a:r>
            <a:r>
              <a:rPr lang="en-US" sz="1800" b="0" smtClean="0"/>
              <a:t>Zebu Brahman</a:t>
            </a:r>
            <a:r>
              <a:rPr lang="en-US" sz="1500" b="0" smtClean="0"/>
              <a:t>.</a:t>
            </a:r>
          </a:p>
          <a:p>
            <a:pPr eaLnBrk="1" hangingPunct="1"/>
            <a:r>
              <a:rPr lang="en-US" sz="1500" b="0" smtClean="0"/>
              <a:t>http://www.ansi.okstate.edu/breeds/cattle/brahman/images/brahman-web-1.jpg</a:t>
            </a:r>
            <a:endParaRPr lang="el-GR" sz="1500" b="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Τίτλος 1"/>
          <p:cNvSpPr>
            <a:spLocks noGrp="1"/>
          </p:cNvSpPr>
          <p:nvPr>
            <p:ph type="title"/>
          </p:nvPr>
        </p:nvSpPr>
        <p:spPr>
          <a:xfrm>
            <a:off x="395288" y="298450"/>
            <a:ext cx="7924800" cy="962025"/>
          </a:xfrm>
        </p:spPr>
        <p:txBody>
          <a:bodyPr/>
          <a:lstStyle/>
          <a:p>
            <a:pPr eaLnBrk="1" hangingPunct="1"/>
            <a:r>
              <a:rPr lang="el-GR" smtClean="0"/>
              <a:t>Φυλή </a:t>
            </a:r>
            <a:r>
              <a:rPr lang="en-GB" smtClean="0"/>
              <a:t>Brahman</a:t>
            </a:r>
            <a:r>
              <a:rPr lang="el-GR" smtClean="0"/>
              <a:t> 2/</a:t>
            </a:r>
            <a:r>
              <a:rPr lang="en-US" smtClean="0"/>
              <a:t>3</a:t>
            </a:r>
            <a:endParaRPr lang="el-GR" smtClean="0"/>
          </a:p>
        </p:txBody>
      </p:sp>
      <p:sp>
        <p:nvSpPr>
          <p:cNvPr id="57346" name="Θέση περιεχομένου 2"/>
          <p:cNvSpPr>
            <a:spLocks noGrp="1"/>
          </p:cNvSpPr>
          <p:nvPr>
            <p:ph sz="half" idx="2"/>
          </p:nvPr>
        </p:nvSpPr>
        <p:spPr>
          <a:xfrm>
            <a:off x="323850" y="1681163"/>
            <a:ext cx="3887788" cy="4987925"/>
          </a:xfrm>
        </p:spPr>
        <p:txBody>
          <a:bodyPr/>
          <a:lstStyle/>
          <a:p>
            <a:pPr eaLnBrk="1" hangingPunct="1">
              <a:defRPr/>
            </a:pPr>
            <a:r>
              <a:rPr lang="el-GR" sz="2000" dirty="0" smtClean="0"/>
              <a:t>Ιδιαίτερα ευφυή ζώα που αντιδρούν άμεσα στο σωστό χειρισμό. Πολύ ανθεκτικά και ευπροσάρμοστα, με ελάχιστες απαιτήσεις. </a:t>
            </a:r>
          </a:p>
          <a:p>
            <a:pPr eaLnBrk="1" hangingPunct="1">
              <a:defRPr/>
            </a:pPr>
            <a:r>
              <a:rPr lang="el-GR" sz="2000" dirty="0" smtClean="0"/>
              <a:t>Οι αποδόσεις τους δεν επηρεάζονται από τη θερμοκρασία ή την υγρασία.</a:t>
            </a:r>
          </a:p>
          <a:p>
            <a:pPr eaLnBrk="1" hangingPunct="1">
              <a:lnSpc>
                <a:spcPct val="150000"/>
              </a:lnSpc>
              <a:defRPr/>
            </a:pPr>
            <a:r>
              <a:rPr lang="el-GR" sz="2000" dirty="0" smtClean="0"/>
              <a:t>Μικρό βάρος γέννησης (27 </a:t>
            </a:r>
            <a:r>
              <a:rPr lang="en-US" sz="2000" dirty="0" smtClean="0"/>
              <a:t>kg</a:t>
            </a:r>
            <a:r>
              <a:rPr lang="el-GR" sz="2000" dirty="0" smtClean="0"/>
              <a:t>)</a:t>
            </a:r>
          </a:p>
          <a:p>
            <a:pPr eaLnBrk="1" hangingPunct="1">
              <a:lnSpc>
                <a:spcPct val="150000"/>
              </a:lnSpc>
              <a:defRPr/>
            </a:pPr>
            <a:r>
              <a:rPr lang="el-GR" sz="2000" dirty="0" smtClean="0"/>
              <a:t>Υψηλός ρυθμός ανάπτυξης.</a:t>
            </a:r>
          </a:p>
          <a:p>
            <a:pPr marL="0" indent="0" eaLnBrk="1" hangingPunct="1">
              <a:buFont typeface="Wingdings" pitchFamily="2" charset="2"/>
              <a:buNone/>
              <a:defRPr/>
            </a:pPr>
            <a:endParaRPr lang="el-GR" sz="2000" dirty="0" smtClean="0"/>
          </a:p>
        </p:txBody>
      </p:sp>
      <p:pic>
        <p:nvPicPr>
          <p:cNvPr id="8" name="Θέση εικόνας 5" descr="Φυλή αγελάδων Zebu Brahman. "/>
          <p:cNvPicPr>
            <a:picLocks noGrp="1" noChangeAspect="1"/>
          </p:cNvPicPr>
          <p:nvPr>
            <p:ph sz="quarter" idx="4"/>
          </p:nvPr>
        </p:nvPicPr>
        <p:blipFill>
          <a:blip r:embed="rId2"/>
          <a:stretch>
            <a:fillRect/>
          </a:stretch>
        </p:blipFill>
        <p:spPr>
          <a:xfrm>
            <a:off x="4211638" y="1698625"/>
            <a:ext cx="4032250" cy="2736850"/>
          </a:xfrm>
          <a:effectLst>
            <a:outerShdw blurRad="292100" dist="139700" dir="2700000" algn="tl" rotWithShape="0">
              <a:srgbClr val="333333">
                <a:alpha val="65000"/>
              </a:srgbClr>
            </a:outerShdw>
          </a:effectLst>
        </p:spPr>
      </p:pic>
      <p:sp>
        <p:nvSpPr>
          <p:cNvPr id="61444" name="Θέση κειμένου 3"/>
          <p:cNvSpPr txBox="1">
            <a:spLocks/>
          </p:cNvSpPr>
          <p:nvPr/>
        </p:nvSpPr>
        <p:spPr bwMode="auto">
          <a:xfrm>
            <a:off x="4211638" y="4652963"/>
            <a:ext cx="3671887" cy="1150937"/>
          </a:xfrm>
          <a:prstGeom prst="rect">
            <a:avLst/>
          </a:prstGeom>
          <a:noFill/>
          <a:ln w="9525">
            <a:noFill/>
            <a:miter lim="800000"/>
            <a:headEnd/>
            <a:tailEnd/>
          </a:ln>
        </p:spPr>
        <p:txBody>
          <a:bodyPr/>
          <a:lstStyle/>
          <a:p>
            <a:pPr>
              <a:spcBef>
                <a:spcPts val="3000"/>
              </a:spcBef>
              <a:buClr>
                <a:srgbClr val="006666"/>
              </a:buClr>
              <a:buFont typeface="Wingdings" pitchFamily="2" charset="2"/>
              <a:buNone/>
            </a:pPr>
            <a:r>
              <a:rPr lang="el-GR" sz="1800">
                <a:solidFill>
                  <a:srgbClr val="000000"/>
                </a:solidFill>
                <a:latin typeface="Arial" charset="0"/>
              </a:rPr>
              <a:t>Φυλή αγελάδων </a:t>
            </a:r>
            <a:r>
              <a:rPr lang="en-US" sz="1800">
                <a:solidFill>
                  <a:srgbClr val="000000"/>
                </a:solidFill>
                <a:latin typeface="Arial" charset="0"/>
              </a:rPr>
              <a:t>Zebu Brahman</a:t>
            </a:r>
            <a:r>
              <a:rPr lang="en-US" sz="1500">
                <a:solidFill>
                  <a:srgbClr val="000000"/>
                </a:solidFill>
                <a:latin typeface="Arial" charset="0"/>
              </a:rPr>
              <a:t>. </a:t>
            </a:r>
            <a:r>
              <a:rPr lang="en-US" sz="1600">
                <a:solidFill>
                  <a:srgbClr val="000000"/>
                </a:solidFill>
                <a:latin typeface="Arial" charset="0"/>
              </a:rPr>
              <a:t>http://www.ansi.okstate.edu/breeds/cattle/brahman/images/brahman-web-2.jpg</a:t>
            </a:r>
            <a:endParaRPr lang="el-GR" sz="1800">
              <a:solidFill>
                <a:srgbClr val="000000"/>
              </a:solidFill>
              <a:latin typeface="Arial" charset="0"/>
            </a:endParaRPr>
          </a:p>
          <a:p>
            <a:pPr>
              <a:spcBef>
                <a:spcPts val="3000"/>
              </a:spcBef>
              <a:buClr>
                <a:srgbClr val="006666"/>
              </a:buClr>
              <a:buFont typeface="Wingdings" pitchFamily="2" charset="2"/>
              <a:buNone/>
            </a:pPr>
            <a:endParaRPr lang="el-GR" sz="1800">
              <a:solidFill>
                <a:srgbClr val="000000"/>
              </a:solidFill>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Τίτλος 1"/>
          <p:cNvSpPr>
            <a:spLocks noGrp="1"/>
          </p:cNvSpPr>
          <p:nvPr>
            <p:ph type="title"/>
          </p:nvPr>
        </p:nvSpPr>
        <p:spPr>
          <a:xfrm>
            <a:off x="395288" y="298450"/>
            <a:ext cx="7924800" cy="962025"/>
          </a:xfrm>
        </p:spPr>
        <p:txBody>
          <a:bodyPr/>
          <a:lstStyle/>
          <a:p>
            <a:pPr eaLnBrk="1" hangingPunct="1"/>
            <a:r>
              <a:rPr lang="el-GR" smtClean="0"/>
              <a:t>Φυλή </a:t>
            </a:r>
            <a:r>
              <a:rPr lang="en-GB" smtClean="0"/>
              <a:t>Brahman</a:t>
            </a:r>
            <a:r>
              <a:rPr lang="el-GR" smtClean="0"/>
              <a:t> </a:t>
            </a:r>
            <a:r>
              <a:rPr lang="en-US" smtClean="0"/>
              <a:t>3</a:t>
            </a:r>
            <a:r>
              <a:rPr lang="el-GR" smtClean="0"/>
              <a:t>/</a:t>
            </a:r>
            <a:r>
              <a:rPr lang="en-US" smtClean="0"/>
              <a:t>3</a:t>
            </a:r>
            <a:endParaRPr lang="el-GR" smtClean="0"/>
          </a:p>
        </p:txBody>
      </p:sp>
      <p:sp>
        <p:nvSpPr>
          <p:cNvPr id="62466" name="Θέση περιεχομένου 2"/>
          <p:cNvSpPr>
            <a:spLocks noGrp="1"/>
          </p:cNvSpPr>
          <p:nvPr>
            <p:ph sz="half" idx="2"/>
          </p:nvPr>
        </p:nvSpPr>
        <p:spPr>
          <a:xfrm>
            <a:off x="323850" y="1681163"/>
            <a:ext cx="3887788" cy="5060950"/>
          </a:xfrm>
        </p:spPr>
        <p:txBody>
          <a:bodyPr/>
          <a:lstStyle/>
          <a:p>
            <a:pPr eaLnBrk="1" hangingPunct="1">
              <a:lnSpc>
                <a:spcPct val="150000"/>
              </a:lnSpc>
            </a:pPr>
            <a:r>
              <a:rPr lang="el-GR" sz="2000" smtClean="0"/>
              <a:t>Αναπτυγμένο μητρικό ένστικτο.</a:t>
            </a:r>
          </a:p>
          <a:p>
            <a:pPr eaLnBrk="1" hangingPunct="1">
              <a:lnSpc>
                <a:spcPct val="150000"/>
              </a:lnSpc>
            </a:pPr>
            <a:r>
              <a:rPr lang="el-GR" sz="2000" smtClean="0"/>
              <a:t>Σφάγια καλής ποιότητας.</a:t>
            </a:r>
          </a:p>
          <a:p>
            <a:pPr eaLnBrk="1" hangingPunct="1">
              <a:lnSpc>
                <a:spcPct val="150000"/>
              </a:lnSpc>
            </a:pPr>
            <a:r>
              <a:rPr lang="el-GR" sz="2000" smtClean="0"/>
              <a:t>Χρησιμοποιείται σε διασταυρώσεις με ευρωπαϊκές φυλές.</a:t>
            </a:r>
          </a:p>
          <a:p>
            <a:pPr eaLnBrk="1" hangingPunct="1">
              <a:lnSpc>
                <a:spcPct val="150000"/>
              </a:lnSpc>
            </a:pPr>
            <a:endParaRPr lang="el-GR" sz="2000" smtClean="0"/>
          </a:p>
        </p:txBody>
      </p:sp>
      <p:pic>
        <p:nvPicPr>
          <p:cNvPr id="8" name="Θέση εικόνας 5" descr="Φυλή αγελάδων Zebu Brahman. "/>
          <p:cNvPicPr>
            <a:picLocks noGrp="1" noChangeAspect="1"/>
          </p:cNvPicPr>
          <p:nvPr>
            <p:ph sz="quarter" idx="4"/>
          </p:nvPr>
        </p:nvPicPr>
        <p:blipFill>
          <a:blip r:embed="rId2"/>
          <a:stretch>
            <a:fillRect/>
          </a:stretch>
        </p:blipFill>
        <p:spPr>
          <a:xfrm>
            <a:off x="4211638" y="1698625"/>
            <a:ext cx="4032250" cy="2736850"/>
          </a:xfrm>
          <a:effectLst>
            <a:outerShdw blurRad="292100" dist="139700" dir="2700000" algn="tl" rotWithShape="0">
              <a:srgbClr val="333333">
                <a:alpha val="65000"/>
              </a:srgbClr>
            </a:outerShdw>
          </a:effectLst>
        </p:spPr>
      </p:pic>
      <p:sp>
        <p:nvSpPr>
          <p:cNvPr id="62468" name="Θέση κειμένου 3"/>
          <p:cNvSpPr txBox="1">
            <a:spLocks/>
          </p:cNvSpPr>
          <p:nvPr/>
        </p:nvSpPr>
        <p:spPr bwMode="auto">
          <a:xfrm>
            <a:off x="4211638" y="4652963"/>
            <a:ext cx="3671887" cy="1150937"/>
          </a:xfrm>
          <a:prstGeom prst="rect">
            <a:avLst/>
          </a:prstGeom>
          <a:noFill/>
          <a:ln w="9525">
            <a:noFill/>
            <a:miter lim="800000"/>
            <a:headEnd/>
            <a:tailEnd/>
          </a:ln>
        </p:spPr>
        <p:txBody>
          <a:bodyPr/>
          <a:lstStyle/>
          <a:p>
            <a:pPr>
              <a:spcBef>
                <a:spcPts val="3000"/>
              </a:spcBef>
              <a:buClr>
                <a:srgbClr val="006666"/>
              </a:buClr>
              <a:buFont typeface="Wingdings" pitchFamily="2" charset="2"/>
              <a:buNone/>
            </a:pPr>
            <a:r>
              <a:rPr lang="el-GR" sz="1800">
                <a:solidFill>
                  <a:srgbClr val="000000"/>
                </a:solidFill>
                <a:latin typeface="Arial" charset="0"/>
              </a:rPr>
              <a:t>Φυλή αγελάδων </a:t>
            </a:r>
            <a:r>
              <a:rPr lang="en-US" sz="1800">
                <a:solidFill>
                  <a:srgbClr val="000000"/>
                </a:solidFill>
                <a:latin typeface="Arial" charset="0"/>
              </a:rPr>
              <a:t>Zebu Brahman</a:t>
            </a:r>
            <a:r>
              <a:rPr lang="en-US" sz="1500">
                <a:solidFill>
                  <a:srgbClr val="000000"/>
                </a:solidFill>
                <a:latin typeface="Arial" charset="0"/>
              </a:rPr>
              <a:t>. </a:t>
            </a:r>
            <a:r>
              <a:rPr lang="en-US" sz="1600">
                <a:solidFill>
                  <a:srgbClr val="000000"/>
                </a:solidFill>
                <a:latin typeface="Arial" charset="0"/>
              </a:rPr>
              <a:t>http://www.ansi.okstate.edu/breeds/cattle/brahman/images/brahman-web-2.jpg</a:t>
            </a:r>
            <a:endParaRPr lang="el-GR" sz="1800">
              <a:solidFill>
                <a:srgbClr val="000000"/>
              </a:solidFill>
              <a:latin typeface="Arial" charset="0"/>
            </a:endParaRPr>
          </a:p>
          <a:p>
            <a:pPr>
              <a:spcBef>
                <a:spcPts val="3000"/>
              </a:spcBef>
              <a:buClr>
                <a:srgbClr val="006666"/>
              </a:buClr>
              <a:buFont typeface="Wingdings" pitchFamily="2" charset="2"/>
              <a:buNone/>
            </a:pPr>
            <a:endParaRPr lang="el-GR" sz="1800">
              <a:solidFill>
                <a:srgbClr val="000000"/>
              </a:solidFill>
              <a:latin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Τίτλος 1"/>
          <p:cNvSpPr>
            <a:spLocks noGrp="1"/>
          </p:cNvSpPr>
          <p:nvPr>
            <p:ph type="title"/>
          </p:nvPr>
        </p:nvSpPr>
        <p:spPr>
          <a:xfrm>
            <a:off x="395288" y="298450"/>
            <a:ext cx="7924800" cy="962025"/>
          </a:xfrm>
        </p:spPr>
        <p:txBody>
          <a:bodyPr/>
          <a:lstStyle/>
          <a:p>
            <a:pPr eaLnBrk="1" hangingPunct="1"/>
            <a:r>
              <a:rPr lang="el-GR" smtClean="0"/>
              <a:t>Φυλή </a:t>
            </a:r>
            <a:r>
              <a:rPr lang="en-US" smtClean="0"/>
              <a:t>Gir 1/2</a:t>
            </a:r>
            <a:endParaRPr lang="el-GR" smtClean="0"/>
          </a:p>
        </p:txBody>
      </p:sp>
      <p:sp>
        <p:nvSpPr>
          <p:cNvPr id="63490" name="Θέση περιεχομένου 2"/>
          <p:cNvSpPr>
            <a:spLocks noGrp="1"/>
          </p:cNvSpPr>
          <p:nvPr>
            <p:ph sz="half" idx="2"/>
          </p:nvPr>
        </p:nvSpPr>
        <p:spPr>
          <a:xfrm>
            <a:off x="395288" y="1681163"/>
            <a:ext cx="4248150" cy="5060950"/>
          </a:xfrm>
        </p:spPr>
        <p:txBody>
          <a:bodyPr/>
          <a:lstStyle/>
          <a:p>
            <a:pPr eaLnBrk="1" hangingPunct="1">
              <a:lnSpc>
                <a:spcPct val="150000"/>
              </a:lnSpc>
            </a:pPr>
            <a:r>
              <a:rPr lang="el-GR" sz="2000" smtClean="0"/>
              <a:t>Συνδυασμένων αποδόσεων.</a:t>
            </a:r>
          </a:p>
          <a:p>
            <a:pPr eaLnBrk="1" hangingPunct="1">
              <a:lnSpc>
                <a:spcPct val="150000"/>
              </a:lnSpc>
            </a:pPr>
            <a:r>
              <a:rPr lang="el-GR" sz="2000" smtClean="0"/>
              <a:t>Από τις πιο σημαντικές φυλές </a:t>
            </a:r>
            <a:r>
              <a:rPr lang="en-US" sz="2000" smtClean="0"/>
              <a:t>Zebu</a:t>
            </a:r>
            <a:r>
              <a:rPr lang="el-GR" sz="2000" smtClean="0"/>
              <a:t>.</a:t>
            </a:r>
          </a:p>
          <a:p>
            <a:pPr eaLnBrk="1" hangingPunct="1">
              <a:lnSpc>
                <a:spcPct val="150000"/>
              </a:lnSpc>
            </a:pPr>
            <a:r>
              <a:rPr lang="el-GR" sz="2000" smtClean="0"/>
              <a:t>Χαρακτηριστική εμφάνιση και διάπλαση.</a:t>
            </a:r>
          </a:p>
          <a:p>
            <a:pPr eaLnBrk="1" hangingPunct="1">
              <a:lnSpc>
                <a:spcPct val="150000"/>
              </a:lnSpc>
            </a:pPr>
            <a:r>
              <a:rPr lang="el-GR" sz="2000" smtClean="0"/>
              <a:t>Σ.Β. ταύρων: 550 </a:t>
            </a:r>
            <a:r>
              <a:rPr lang="en-US" sz="2000" smtClean="0"/>
              <a:t>kg</a:t>
            </a:r>
            <a:r>
              <a:rPr lang="el-GR" sz="2000" smtClean="0"/>
              <a:t> &amp; αγελάδων: 390 </a:t>
            </a:r>
            <a:r>
              <a:rPr lang="en-US" sz="2000" smtClean="0"/>
              <a:t>kg</a:t>
            </a:r>
            <a:r>
              <a:rPr lang="el-GR" sz="2000" smtClean="0"/>
              <a:t>.</a:t>
            </a:r>
          </a:p>
        </p:txBody>
      </p:sp>
      <p:pic>
        <p:nvPicPr>
          <p:cNvPr id="6" name="Θέση περιεχομένου 5" descr="Φυλή αγελάδων Zebu Gir.&#10;"/>
          <p:cNvPicPr>
            <a:picLocks noGrp="1" noChangeAspect="1"/>
          </p:cNvPicPr>
          <p:nvPr>
            <p:ph sz="quarter" idx="4"/>
          </p:nvPr>
        </p:nvPicPr>
        <p:blipFill>
          <a:blip r:embed="rId2"/>
          <a:stretch>
            <a:fillRect/>
          </a:stretch>
        </p:blipFill>
        <p:spPr>
          <a:xfrm>
            <a:off x="4787900" y="1698625"/>
            <a:ext cx="3730625" cy="2819400"/>
          </a:xfrm>
          <a:effectLst>
            <a:outerShdw blurRad="292100" dist="139700" dir="2700000" algn="tl" rotWithShape="0">
              <a:srgbClr val="333333">
                <a:alpha val="65000"/>
              </a:srgbClr>
            </a:outerShdw>
          </a:effectLst>
        </p:spPr>
      </p:pic>
      <p:sp>
        <p:nvSpPr>
          <p:cNvPr id="63492" name="Θέση κειμένου 4"/>
          <p:cNvSpPr>
            <a:spLocks noGrp="1"/>
          </p:cNvSpPr>
          <p:nvPr>
            <p:ph type="body" sz="quarter" idx="3"/>
          </p:nvPr>
        </p:nvSpPr>
        <p:spPr>
          <a:xfrm>
            <a:off x="4792663" y="4797425"/>
            <a:ext cx="3305175" cy="936625"/>
          </a:xfrm>
        </p:spPr>
        <p:txBody>
          <a:bodyPr/>
          <a:lstStyle/>
          <a:p>
            <a:pPr eaLnBrk="1" hangingPunct="1"/>
            <a:r>
              <a:rPr lang="el-GR" sz="1800" b="0" smtClean="0"/>
              <a:t>Φυλή αγελάδων </a:t>
            </a:r>
            <a:r>
              <a:rPr lang="en-US" sz="1800" b="0" smtClean="0"/>
              <a:t>Zebu Gir</a:t>
            </a:r>
            <a:r>
              <a:rPr lang="en-US" sz="1400" b="0" smtClean="0"/>
              <a:t>.</a:t>
            </a:r>
          </a:p>
          <a:p>
            <a:pPr eaLnBrk="1" hangingPunct="1"/>
            <a:r>
              <a:rPr lang="en-US" sz="1500" b="0" smtClean="0"/>
              <a:t>http://www.ansi.okstate.edu/breeds/cattle/gir/images/gir-web-1.jpg</a:t>
            </a:r>
            <a:endParaRPr lang="el-GR" sz="1500" b="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Τίτλος 1"/>
          <p:cNvSpPr>
            <a:spLocks noGrp="1"/>
          </p:cNvSpPr>
          <p:nvPr>
            <p:ph type="title"/>
          </p:nvPr>
        </p:nvSpPr>
        <p:spPr>
          <a:xfrm>
            <a:off x="395288" y="298450"/>
            <a:ext cx="7924800" cy="962025"/>
          </a:xfrm>
        </p:spPr>
        <p:txBody>
          <a:bodyPr/>
          <a:lstStyle/>
          <a:p>
            <a:pPr eaLnBrk="1" hangingPunct="1"/>
            <a:r>
              <a:rPr lang="el-GR" smtClean="0"/>
              <a:t>Φυλή </a:t>
            </a:r>
            <a:r>
              <a:rPr lang="en-US" smtClean="0"/>
              <a:t>Gir 2/2</a:t>
            </a:r>
            <a:endParaRPr lang="el-GR" smtClean="0"/>
          </a:p>
        </p:txBody>
      </p:sp>
      <p:sp>
        <p:nvSpPr>
          <p:cNvPr id="64514" name="Θέση περιεχομένου 2"/>
          <p:cNvSpPr>
            <a:spLocks noGrp="1"/>
          </p:cNvSpPr>
          <p:nvPr>
            <p:ph sz="half" idx="2"/>
          </p:nvPr>
        </p:nvSpPr>
        <p:spPr>
          <a:xfrm>
            <a:off x="395288" y="1681163"/>
            <a:ext cx="4105275" cy="5060950"/>
          </a:xfrm>
        </p:spPr>
        <p:txBody>
          <a:bodyPr/>
          <a:lstStyle/>
          <a:p>
            <a:pPr eaLnBrk="1" hangingPunct="1">
              <a:lnSpc>
                <a:spcPct val="150000"/>
              </a:lnSpc>
            </a:pPr>
            <a:r>
              <a:rPr lang="el-GR" sz="2000" smtClean="0"/>
              <a:t>Ύ.Α. ταύρων: 135 </a:t>
            </a:r>
            <a:r>
              <a:rPr lang="en-US" sz="2000" smtClean="0"/>
              <a:t>cm</a:t>
            </a:r>
            <a:r>
              <a:rPr lang="el-GR" sz="2000" smtClean="0"/>
              <a:t> και αγελάδων: 130 </a:t>
            </a:r>
            <a:r>
              <a:rPr lang="en-US" sz="2000" smtClean="0"/>
              <a:t>cm</a:t>
            </a:r>
            <a:r>
              <a:rPr lang="el-GR" sz="2000" smtClean="0"/>
              <a:t>.</a:t>
            </a:r>
          </a:p>
          <a:p>
            <a:pPr eaLnBrk="1" hangingPunct="1">
              <a:lnSpc>
                <a:spcPct val="150000"/>
              </a:lnSpc>
            </a:pPr>
            <a:r>
              <a:rPr lang="el-GR" sz="2000" smtClean="0"/>
              <a:t>Μέση γαλακτοπαραγωγή 1600 </a:t>
            </a:r>
            <a:r>
              <a:rPr lang="en-US" sz="2000" smtClean="0"/>
              <a:t>kg</a:t>
            </a:r>
            <a:r>
              <a:rPr lang="el-GR" sz="2000" smtClean="0"/>
              <a:t>, με περιεκτικότητα σε λίπος που υπερβαίνει το 4,5 %. </a:t>
            </a:r>
          </a:p>
          <a:p>
            <a:pPr eaLnBrk="1" hangingPunct="1">
              <a:lnSpc>
                <a:spcPct val="150000"/>
              </a:lnSpc>
            </a:pPr>
            <a:r>
              <a:rPr lang="el-GR" sz="2000" smtClean="0"/>
              <a:t>Χρησιμοποιείται για τη βελτίωση άλλων φυλών του είδους. Έχει συμβάλλει στη δημιουργία της </a:t>
            </a:r>
            <a:r>
              <a:rPr lang="en-US" sz="2000" smtClean="0"/>
              <a:t>Brahman</a:t>
            </a:r>
            <a:r>
              <a:rPr lang="en-US" sz="2000" b="1" smtClean="0"/>
              <a:t>.</a:t>
            </a:r>
            <a:endParaRPr lang="en-GB" sz="2000" b="1" smtClean="0"/>
          </a:p>
          <a:p>
            <a:pPr eaLnBrk="1" hangingPunct="1">
              <a:lnSpc>
                <a:spcPct val="150000"/>
              </a:lnSpc>
            </a:pPr>
            <a:endParaRPr lang="el-GR" sz="2000" smtClean="0"/>
          </a:p>
        </p:txBody>
      </p:sp>
      <p:pic>
        <p:nvPicPr>
          <p:cNvPr id="6" name="Θέση περιεχομένου 5" descr="Φυλή αγελάδων Zebu Gir.&#10;"/>
          <p:cNvPicPr>
            <a:picLocks noGrp="1" noChangeAspect="1"/>
          </p:cNvPicPr>
          <p:nvPr>
            <p:ph sz="quarter" idx="4"/>
          </p:nvPr>
        </p:nvPicPr>
        <p:blipFill>
          <a:blip r:embed="rId2"/>
          <a:stretch>
            <a:fillRect/>
          </a:stretch>
        </p:blipFill>
        <p:spPr>
          <a:xfrm>
            <a:off x="4787900" y="1698625"/>
            <a:ext cx="3730625" cy="2819400"/>
          </a:xfrm>
          <a:effectLst>
            <a:outerShdw blurRad="292100" dist="139700" dir="2700000" algn="tl" rotWithShape="0">
              <a:srgbClr val="333333">
                <a:alpha val="65000"/>
              </a:srgbClr>
            </a:outerShdw>
          </a:effectLst>
        </p:spPr>
      </p:pic>
      <p:sp>
        <p:nvSpPr>
          <p:cNvPr id="64516" name="Θέση κειμένου 4"/>
          <p:cNvSpPr>
            <a:spLocks noGrp="1"/>
          </p:cNvSpPr>
          <p:nvPr>
            <p:ph type="body" sz="quarter" idx="3"/>
          </p:nvPr>
        </p:nvSpPr>
        <p:spPr>
          <a:xfrm>
            <a:off x="4787900" y="4797425"/>
            <a:ext cx="3305175" cy="936625"/>
          </a:xfrm>
        </p:spPr>
        <p:txBody>
          <a:bodyPr/>
          <a:lstStyle/>
          <a:p>
            <a:pPr eaLnBrk="1" hangingPunct="1"/>
            <a:r>
              <a:rPr lang="el-GR" sz="1800" b="0" smtClean="0"/>
              <a:t>Φυλή αγελάδων </a:t>
            </a:r>
            <a:r>
              <a:rPr lang="en-US" sz="1800" b="0" smtClean="0"/>
              <a:t>Zebu Gir</a:t>
            </a:r>
            <a:r>
              <a:rPr lang="en-US" sz="1400" b="0" smtClean="0"/>
              <a:t>.</a:t>
            </a:r>
          </a:p>
          <a:p>
            <a:pPr eaLnBrk="1" hangingPunct="1"/>
            <a:r>
              <a:rPr lang="en-US" sz="1500" b="0" smtClean="0"/>
              <a:t>http://www.ansi.okstate.edu/breeds/cattle/gir/images/gir-web-1.jpg</a:t>
            </a:r>
            <a:endParaRPr lang="el-GR" sz="1500" b="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Τίτλος 1"/>
          <p:cNvSpPr>
            <a:spLocks noGrp="1"/>
          </p:cNvSpPr>
          <p:nvPr>
            <p:ph type="title"/>
          </p:nvPr>
        </p:nvSpPr>
        <p:spPr>
          <a:xfrm>
            <a:off x="395288" y="298450"/>
            <a:ext cx="7924800" cy="962025"/>
          </a:xfrm>
        </p:spPr>
        <p:txBody>
          <a:bodyPr/>
          <a:lstStyle/>
          <a:p>
            <a:pPr eaLnBrk="1" hangingPunct="1"/>
            <a:r>
              <a:rPr lang="el-GR" smtClean="0"/>
              <a:t>Φυλή </a:t>
            </a:r>
            <a:r>
              <a:rPr lang="en-US" smtClean="0"/>
              <a:t>Sahiwal</a:t>
            </a:r>
            <a:endParaRPr lang="el-GR" smtClean="0"/>
          </a:p>
        </p:txBody>
      </p:sp>
      <p:sp>
        <p:nvSpPr>
          <p:cNvPr id="65538" name="Θέση περιεχομένου 2"/>
          <p:cNvSpPr>
            <a:spLocks noGrp="1"/>
          </p:cNvSpPr>
          <p:nvPr>
            <p:ph sz="half" idx="2"/>
          </p:nvPr>
        </p:nvSpPr>
        <p:spPr>
          <a:xfrm>
            <a:off x="323850" y="1595438"/>
            <a:ext cx="4968875" cy="5229225"/>
          </a:xfrm>
        </p:spPr>
        <p:txBody>
          <a:bodyPr/>
          <a:lstStyle/>
          <a:p>
            <a:pPr eaLnBrk="1" hangingPunct="1"/>
            <a:r>
              <a:rPr lang="el-GR" sz="2000" smtClean="0"/>
              <a:t>Η πιο αποδοτική γαλακτοπαραγωγός φυλή </a:t>
            </a:r>
            <a:r>
              <a:rPr lang="en-US" sz="2000" smtClean="0"/>
              <a:t>Zebu</a:t>
            </a:r>
            <a:r>
              <a:rPr lang="el-GR" sz="2000" smtClean="0"/>
              <a:t>.</a:t>
            </a:r>
          </a:p>
          <a:p>
            <a:pPr eaLnBrk="1" hangingPunct="1"/>
            <a:r>
              <a:rPr lang="el-GR" sz="2000" smtClean="0"/>
              <a:t>Χρησιμοποιούνται και ως ζώα εργασίας.</a:t>
            </a:r>
          </a:p>
          <a:p>
            <a:pPr eaLnBrk="1" hangingPunct="1"/>
            <a:r>
              <a:rPr lang="el-GR" sz="2000" smtClean="0"/>
              <a:t>Χρωματισμός ερυθρός ή αποχρώσεις του. Ήπιος χαρακτήρας. Πολύ ανθεκτικά στη ζέστη, σε ασθένειες και παράσιτα.</a:t>
            </a:r>
          </a:p>
          <a:p>
            <a:pPr eaLnBrk="1" hangingPunct="1"/>
            <a:r>
              <a:rPr lang="el-GR" sz="2000" smtClean="0"/>
              <a:t>Καλή ανάπτυξη μαστού. Παράγουν 2300 </a:t>
            </a:r>
            <a:r>
              <a:rPr lang="en-US" sz="2000" smtClean="0"/>
              <a:t>kg </a:t>
            </a:r>
            <a:r>
              <a:rPr lang="el-GR" sz="2000" smtClean="0"/>
              <a:t>γάλακτος, ενώ παράλληλα θηλάζουν. Χρησιμοποιείται σε διασταυρώσεις με άλλες ασιατικές φυλές. Οι μόσχοι γεννιούνται με μικρά βάρη, αλλά μεγαλώνουν γρήγορα και είναι εύρωστοι και ανθεκτικοί, ιδίως σε αντίξοες συνθήκες.</a:t>
            </a:r>
            <a:endParaRPr lang="en-GB" sz="2000" smtClean="0"/>
          </a:p>
          <a:p>
            <a:pPr eaLnBrk="1" hangingPunct="1"/>
            <a:endParaRPr lang="el-GR" sz="2000" smtClean="0"/>
          </a:p>
        </p:txBody>
      </p:sp>
      <p:pic>
        <p:nvPicPr>
          <p:cNvPr id="6" name="Θέση περιεχομένου 5" descr="Φυλή αγελάδων Zebu Sahival.&#10;"/>
          <p:cNvPicPr>
            <a:picLocks noGrp="1" noChangeAspect="1"/>
          </p:cNvPicPr>
          <p:nvPr>
            <p:ph sz="quarter" idx="4"/>
          </p:nvPr>
        </p:nvPicPr>
        <p:blipFill>
          <a:blip r:embed="rId2"/>
          <a:stretch>
            <a:fillRect/>
          </a:stretch>
        </p:blipFill>
        <p:spPr>
          <a:xfrm>
            <a:off x="5148263" y="1844675"/>
            <a:ext cx="3041650" cy="2128838"/>
          </a:xfrm>
          <a:effectLst>
            <a:outerShdw blurRad="292100" dist="139700" dir="2700000" algn="tl" rotWithShape="0">
              <a:srgbClr val="333333">
                <a:alpha val="65000"/>
              </a:srgbClr>
            </a:outerShdw>
          </a:effectLst>
        </p:spPr>
      </p:pic>
      <p:sp>
        <p:nvSpPr>
          <p:cNvPr id="65540" name="Θέση κειμένου 4"/>
          <p:cNvSpPr>
            <a:spLocks noGrp="1"/>
          </p:cNvSpPr>
          <p:nvPr>
            <p:ph type="body" sz="quarter" idx="3"/>
          </p:nvPr>
        </p:nvSpPr>
        <p:spPr>
          <a:xfrm>
            <a:off x="5148263" y="4221163"/>
            <a:ext cx="3311525" cy="823912"/>
          </a:xfrm>
        </p:spPr>
        <p:txBody>
          <a:bodyPr/>
          <a:lstStyle/>
          <a:p>
            <a:pPr eaLnBrk="1" hangingPunct="1"/>
            <a:r>
              <a:rPr lang="el-GR" sz="1800" b="0" smtClean="0"/>
              <a:t>Φυλή αγελάδων </a:t>
            </a:r>
            <a:r>
              <a:rPr lang="en-US" sz="1800" b="0" smtClean="0"/>
              <a:t>Zebu Sahival</a:t>
            </a:r>
            <a:r>
              <a:rPr lang="en-US" sz="1600" b="0" smtClean="0"/>
              <a:t>.</a:t>
            </a:r>
          </a:p>
          <a:p>
            <a:pPr eaLnBrk="1" hangingPunct="1"/>
            <a:r>
              <a:rPr lang="en-US" sz="1500" b="0" smtClean="0"/>
              <a:t>http://www.ansi.okstate.edu/breeds/cattle/sahiwal/sahiwal1.jpg</a:t>
            </a:r>
            <a:endParaRPr lang="el-GR" sz="1500" b="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506413"/>
            <a:ext cx="7924800" cy="960437"/>
          </a:xfrm>
        </p:spPr>
        <p:txBody>
          <a:bodyPr>
            <a:normAutofit fontScale="90000"/>
          </a:bodyPr>
          <a:lstStyle/>
          <a:p>
            <a:pPr eaLnBrk="1" hangingPunct="1">
              <a:defRPr/>
            </a:pPr>
            <a:r>
              <a:rPr lang="el-GR" dirty="0"/>
              <a:t>3.1. Φυλές συνδυασμένων αποδόσεων </a:t>
            </a:r>
            <a:r>
              <a:rPr lang="el-GR" dirty="0" smtClean="0"/>
              <a:t>1/3</a:t>
            </a:r>
            <a:endParaRPr lang="el-GR" dirty="0"/>
          </a:p>
        </p:txBody>
      </p:sp>
      <p:sp>
        <p:nvSpPr>
          <p:cNvPr id="3" name="Θέση περιεχομένου 2"/>
          <p:cNvSpPr>
            <a:spLocks noGrp="1"/>
          </p:cNvSpPr>
          <p:nvPr>
            <p:ph idx="1"/>
          </p:nvPr>
        </p:nvSpPr>
        <p:spPr/>
        <p:txBody>
          <a:bodyPr/>
          <a:lstStyle/>
          <a:p>
            <a:pPr eaLnBrk="1" hangingPunct="1">
              <a:lnSpc>
                <a:spcPct val="150000"/>
              </a:lnSpc>
              <a:defRPr/>
            </a:pPr>
            <a:r>
              <a:rPr lang="el-GR" sz="2400" dirty="0" smtClean="0"/>
              <a:t>Παράγουν </a:t>
            </a:r>
            <a:r>
              <a:rPr lang="el-GR" sz="2400" dirty="0"/>
              <a:t>γάλα και κρέας σε σημαντικές ποσότητες. Έχουν σωματική διάπλαση ενδιάμεση μεταξύ εκείνης των καθαρώς γαλακτοπαραγωγών και εκείνης των καθαρώς </a:t>
            </a:r>
            <a:r>
              <a:rPr lang="el-GR" sz="2400" dirty="0" err="1"/>
              <a:t>κρεοπαραγωγών</a:t>
            </a:r>
            <a:r>
              <a:rPr lang="el-GR" sz="2400" dirty="0"/>
              <a:t> φυλών. Χωρίζονται σε: </a:t>
            </a:r>
          </a:p>
          <a:p>
            <a:pPr eaLnBrk="1" hangingPunct="1">
              <a:lnSpc>
                <a:spcPct val="150000"/>
              </a:lnSpc>
              <a:defRPr/>
            </a:pPr>
            <a:endParaRPr lang="el-GR" sz="2400" dirty="0"/>
          </a:p>
          <a:p>
            <a:pPr marL="0" indent="0" eaLnBrk="1" hangingPunct="1">
              <a:buFont typeface="Wingdings" pitchFamily="2" charset="2"/>
              <a:buNone/>
              <a:defRPr/>
            </a:pPr>
            <a:endParaRPr lang="el-GR"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Τίτλος 1"/>
          <p:cNvSpPr>
            <a:spLocks noGrp="1"/>
          </p:cNvSpPr>
          <p:nvPr>
            <p:ph type="title"/>
          </p:nvPr>
        </p:nvSpPr>
        <p:spPr>
          <a:xfrm>
            <a:off x="395288" y="298450"/>
            <a:ext cx="7924800" cy="962025"/>
          </a:xfrm>
        </p:spPr>
        <p:txBody>
          <a:bodyPr/>
          <a:lstStyle/>
          <a:p>
            <a:pPr eaLnBrk="1" hangingPunct="1"/>
            <a:r>
              <a:rPr lang="el-GR" smtClean="0"/>
              <a:t>Φυλή </a:t>
            </a:r>
            <a:r>
              <a:rPr lang="en-US" smtClean="0"/>
              <a:t>Ongole</a:t>
            </a:r>
            <a:r>
              <a:rPr lang="el-GR" smtClean="0"/>
              <a:t> 1/</a:t>
            </a:r>
            <a:r>
              <a:rPr lang="en-US" smtClean="0"/>
              <a:t>3</a:t>
            </a:r>
            <a:endParaRPr lang="el-GR" smtClean="0"/>
          </a:p>
        </p:txBody>
      </p:sp>
      <p:sp>
        <p:nvSpPr>
          <p:cNvPr id="66562" name="Θέση περιεχομένου 2"/>
          <p:cNvSpPr>
            <a:spLocks noGrp="1"/>
          </p:cNvSpPr>
          <p:nvPr>
            <p:ph sz="half" idx="2"/>
          </p:nvPr>
        </p:nvSpPr>
        <p:spPr>
          <a:xfrm>
            <a:off x="684213" y="1773238"/>
            <a:ext cx="3744912" cy="4752975"/>
          </a:xfrm>
        </p:spPr>
        <p:txBody>
          <a:bodyPr/>
          <a:lstStyle/>
          <a:p>
            <a:pPr eaLnBrk="1" hangingPunct="1">
              <a:lnSpc>
                <a:spcPct val="130000"/>
              </a:lnSpc>
              <a:spcBef>
                <a:spcPct val="0"/>
              </a:spcBef>
            </a:pPr>
            <a:r>
              <a:rPr lang="el-GR" sz="2000" smtClean="0"/>
              <a:t>Ινδικής προέλευσης, </a:t>
            </a:r>
            <a:r>
              <a:rPr lang="en-US" sz="2000" smtClean="0"/>
              <a:t>Zebu</a:t>
            </a:r>
            <a:r>
              <a:rPr lang="el-GR" sz="2000" smtClean="0"/>
              <a:t>.</a:t>
            </a:r>
          </a:p>
          <a:p>
            <a:pPr eaLnBrk="1" hangingPunct="1">
              <a:lnSpc>
                <a:spcPct val="130000"/>
              </a:lnSpc>
              <a:spcBef>
                <a:spcPct val="0"/>
              </a:spcBef>
            </a:pPr>
            <a:r>
              <a:rPr lang="el-GR" sz="2000" smtClean="0"/>
              <a:t>Μεγάλου μεγέθους. Δυναμοπαραγωγός και γαλακτοπαραγωγός.</a:t>
            </a:r>
          </a:p>
          <a:p>
            <a:pPr eaLnBrk="1" hangingPunct="1">
              <a:lnSpc>
                <a:spcPct val="130000"/>
              </a:lnSpc>
              <a:spcBef>
                <a:spcPct val="0"/>
              </a:spcBef>
            </a:pPr>
            <a:r>
              <a:rPr lang="el-GR" sz="2000" smtClean="0"/>
              <a:t>Χρωματισμός λευκός.</a:t>
            </a:r>
          </a:p>
          <a:p>
            <a:pPr eaLnBrk="1" hangingPunct="1">
              <a:lnSpc>
                <a:spcPct val="130000"/>
              </a:lnSpc>
              <a:spcBef>
                <a:spcPct val="0"/>
              </a:spcBef>
            </a:pPr>
            <a:r>
              <a:rPr lang="el-GR" sz="2000" smtClean="0"/>
              <a:t>Κέρατα φέρονται προς τα έξω.</a:t>
            </a:r>
          </a:p>
          <a:p>
            <a:pPr eaLnBrk="1" hangingPunct="1">
              <a:lnSpc>
                <a:spcPct val="130000"/>
              </a:lnSpc>
              <a:spcBef>
                <a:spcPct val="0"/>
              </a:spcBef>
            </a:pPr>
            <a:r>
              <a:rPr lang="el-GR" sz="2000" smtClean="0"/>
              <a:t>Ιδιαίτερα ανθεκτικό σε υψηλές θερμοκρασίες, παράσιτα και ασθένειες. </a:t>
            </a:r>
          </a:p>
          <a:p>
            <a:pPr eaLnBrk="1" hangingPunct="1">
              <a:lnSpc>
                <a:spcPct val="130000"/>
              </a:lnSpc>
              <a:spcBef>
                <a:spcPct val="0"/>
              </a:spcBef>
            </a:pPr>
            <a:r>
              <a:rPr lang="el-GR" sz="2000" smtClean="0"/>
              <a:t>Λιτοδίαιτο με ελάχιστες απαιτήσεις.</a:t>
            </a:r>
          </a:p>
          <a:p>
            <a:pPr eaLnBrk="1" hangingPunct="1">
              <a:lnSpc>
                <a:spcPct val="130000"/>
              </a:lnSpc>
              <a:spcBef>
                <a:spcPts val="1800"/>
              </a:spcBef>
            </a:pPr>
            <a:endParaRPr lang="el-GR" sz="2000" smtClean="0"/>
          </a:p>
        </p:txBody>
      </p:sp>
      <p:pic>
        <p:nvPicPr>
          <p:cNvPr id="6" name="Θέση περιεχομένου 5" descr="Φυλή αγελάδων Zebu Ongole.&#10;"/>
          <p:cNvPicPr>
            <a:picLocks noGrp="1" noChangeAspect="1"/>
          </p:cNvPicPr>
          <p:nvPr>
            <p:ph sz="quarter" idx="4"/>
          </p:nvPr>
        </p:nvPicPr>
        <p:blipFill>
          <a:blip r:embed="rId2"/>
          <a:stretch>
            <a:fillRect/>
          </a:stretch>
        </p:blipFill>
        <p:spPr>
          <a:xfrm>
            <a:off x="4564063" y="2244725"/>
            <a:ext cx="3887787" cy="2589213"/>
          </a:xfrm>
          <a:effectLst>
            <a:outerShdw blurRad="292100" dist="139700" dir="2700000" algn="tl" rotWithShape="0">
              <a:srgbClr val="333333">
                <a:alpha val="65000"/>
              </a:srgbClr>
            </a:outerShdw>
          </a:effectLst>
        </p:spPr>
      </p:pic>
      <p:sp>
        <p:nvSpPr>
          <p:cNvPr id="66564" name="Θέση κειμένου 4"/>
          <p:cNvSpPr>
            <a:spLocks noGrp="1"/>
          </p:cNvSpPr>
          <p:nvPr>
            <p:ph type="body" sz="quarter" idx="3"/>
          </p:nvPr>
        </p:nvSpPr>
        <p:spPr>
          <a:xfrm>
            <a:off x="4716463" y="5013325"/>
            <a:ext cx="3887787" cy="1079500"/>
          </a:xfrm>
        </p:spPr>
        <p:txBody>
          <a:bodyPr/>
          <a:lstStyle/>
          <a:p>
            <a:pPr eaLnBrk="1" hangingPunct="1"/>
            <a:r>
              <a:rPr lang="el-GR" sz="1800" b="0" smtClean="0"/>
              <a:t>Φυλή αγελάδων </a:t>
            </a:r>
            <a:r>
              <a:rPr lang="en-US" sz="1800" b="0" smtClean="0"/>
              <a:t>Zebu Ongole.</a:t>
            </a:r>
            <a:endParaRPr lang="en-US" sz="1400" b="0" smtClean="0"/>
          </a:p>
          <a:p>
            <a:pPr eaLnBrk="1" hangingPunct="1"/>
            <a:r>
              <a:rPr lang="en-US" sz="1500" b="0" smtClean="0"/>
              <a:t>http://3.bp.blogspot.com/_Fs1AOVIRkGM/SJv_Rg6rHfI/AAAAAAAABGw/nD8kvCkRx4c/s320/ongole19.jpg</a:t>
            </a:r>
            <a:endParaRPr lang="el-GR" sz="1500" b="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Τίτλος 1"/>
          <p:cNvSpPr>
            <a:spLocks noGrp="1"/>
          </p:cNvSpPr>
          <p:nvPr>
            <p:ph type="title"/>
          </p:nvPr>
        </p:nvSpPr>
        <p:spPr>
          <a:xfrm>
            <a:off x="395288" y="298450"/>
            <a:ext cx="7924800" cy="962025"/>
          </a:xfrm>
        </p:spPr>
        <p:txBody>
          <a:bodyPr/>
          <a:lstStyle/>
          <a:p>
            <a:pPr eaLnBrk="1" hangingPunct="1"/>
            <a:r>
              <a:rPr lang="el-GR" smtClean="0"/>
              <a:t>Φυλή </a:t>
            </a:r>
            <a:r>
              <a:rPr lang="en-US" smtClean="0"/>
              <a:t>Ongole</a:t>
            </a:r>
            <a:r>
              <a:rPr lang="el-GR" smtClean="0"/>
              <a:t> 2/</a:t>
            </a:r>
            <a:r>
              <a:rPr lang="en-US" smtClean="0"/>
              <a:t>3</a:t>
            </a:r>
            <a:endParaRPr lang="el-GR" smtClean="0"/>
          </a:p>
        </p:txBody>
      </p:sp>
      <p:sp>
        <p:nvSpPr>
          <p:cNvPr id="67586" name="Θέση περιεχομένου 2"/>
          <p:cNvSpPr>
            <a:spLocks noGrp="1"/>
          </p:cNvSpPr>
          <p:nvPr>
            <p:ph sz="half" idx="2"/>
          </p:nvPr>
        </p:nvSpPr>
        <p:spPr>
          <a:xfrm>
            <a:off x="684213" y="1628775"/>
            <a:ext cx="5327650" cy="4968875"/>
          </a:xfrm>
        </p:spPr>
        <p:txBody>
          <a:bodyPr/>
          <a:lstStyle/>
          <a:p>
            <a:pPr eaLnBrk="1" hangingPunct="1">
              <a:lnSpc>
                <a:spcPct val="150000"/>
              </a:lnSpc>
              <a:spcBef>
                <a:spcPct val="0"/>
              </a:spcBef>
            </a:pPr>
            <a:r>
              <a:rPr lang="el-GR" sz="2000" smtClean="0"/>
              <a:t>Δυστοκίες δεν εμφανίζονται. </a:t>
            </a:r>
          </a:p>
          <a:p>
            <a:pPr eaLnBrk="1" hangingPunct="1">
              <a:lnSpc>
                <a:spcPct val="150000"/>
              </a:lnSpc>
              <a:spcBef>
                <a:spcPct val="0"/>
              </a:spcBef>
            </a:pPr>
            <a:r>
              <a:rPr lang="el-GR" sz="2000" smtClean="0"/>
              <a:t>Καλές μητρικές ιδιότητες.</a:t>
            </a:r>
            <a:endParaRPr lang="en-US" sz="2000" smtClean="0"/>
          </a:p>
          <a:p>
            <a:pPr eaLnBrk="1" hangingPunct="1">
              <a:lnSpc>
                <a:spcPct val="150000"/>
              </a:lnSpc>
              <a:spcBef>
                <a:spcPct val="0"/>
              </a:spcBef>
            </a:pPr>
            <a:r>
              <a:rPr lang="el-GR" sz="2000" smtClean="0"/>
              <a:t>Ικανοποιητική γαλακτοπαραγωγή. </a:t>
            </a:r>
          </a:p>
          <a:p>
            <a:pPr eaLnBrk="1" hangingPunct="1">
              <a:lnSpc>
                <a:spcPct val="150000"/>
              </a:lnSpc>
              <a:spcBef>
                <a:spcPct val="0"/>
              </a:spcBef>
            </a:pPr>
            <a:r>
              <a:rPr lang="el-GR" sz="2000" smtClean="0"/>
              <a:t>Αξιοποιεί άριστα φτωχούς βοσκότοπους. </a:t>
            </a:r>
          </a:p>
          <a:p>
            <a:pPr eaLnBrk="1" hangingPunct="1">
              <a:lnSpc>
                <a:spcPct val="150000"/>
              </a:lnSpc>
              <a:spcBef>
                <a:spcPct val="0"/>
              </a:spcBef>
            </a:pPr>
            <a:r>
              <a:rPr lang="el-GR" sz="2000" smtClean="0"/>
              <a:t>Προσαρμοσμένη στο βάδισμα, τις κακουχίες και την έλλειψη τροφής. </a:t>
            </a:r>
          </a:p>
          <a:p>
            <a:pPr eaLnBrk="1" hangingPunct="1">
              <a:lnSpc>
                <a:spcPct val="150000"/>
              </a:lnSpc>
              <a:spcBef>
                <a:spcPct val="0"/>
              </a:spcBef>
            </a:pPr>
            <a:r>
              <a:rPr lang="el-GR" sz="2000" smtClean="0"/>
              <a:t>Ιδιαίτερα ευφυής. Αντιδρά άμεσα στους θετικούς χειρισμούς.</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Τίτλος 1"/>
          <p:cNvSpPr>
            <a:spLocks noGrp="1"/>
          </p:cNvSpPr>
          <p:nvPr>
            <p:ph type="title"/>
          </p:nvPr>
        </p:nvSpPr>
        <p:spPr>
          <a:xfrm>
            <a:off x="395288" y="298450"/>
            <a:ext cx="7924800" cy="962025"/>
          </a:xfrm>
        </p:spPr>
        <p:txBody>
          <a:bodyPr/>
          <a:lstStyle/>
          <a:p>
            <a:pPr eaLnBrk="1" hangingPunct="1"/>
            <a:r>
              <a:rPr lang="el-GR" smtClean="0"/>
              <a:t>Φυλή </a:t>
            </a:r>
            <a:r>
              <a:rPr lang="en-US" smtClean="0"/>
              <a:t>Ongole</a:t>
            </a:r>
            <a:r>
              <a:rPr lang="el-GR" smtClean="0"/>
              <a:t> 3/</a:t>
            </a:r>
            <a:r>
              <a:rPr lang="en-US" smtClean="0"/>
              <a:t>3</a:t>
            </a:r>
            <a:endParaRPr lang="el-GR" smtClean="0"/>
          </a:p>
        </p:txBody>
      </p:sp>
      <p:sp>
        <p:nvSpPr>
          <p:cNvPr id="68610" name="Θέση περιεχομένου 2"/>
          <p:cNvSpPr>
            <a:spLocks noGrp="1"/>
          </p:cNvSpPr>
          <p:nvPr>
            <p:ph sz="half" idx="2"/>
          </p:nvPr>
        </p:nvSpPr>
        <p:spPr>
          <a:xfrm>
            <a:off x="684213" y="1628775"/>
            <a:ext cx="5616575" cy="4968875"/>
          </a:xfrm>
        </p:spPr>
        <p:txBody>
          <a:bodyPr/>
          <a:lstStyle/>
          <a:p>
            <a:pPr eaLnBrk="1" hangingPunct="1">
              <a:lnSpc>
                <a:spcPct val="150000"/>
              </a:lnSpc>
              <a:spcBef>
                <a:spcPct val="0"/>
              </a:spcBef>
            </a:pPr>
            <a:r>
              <a:rPr lang="el-GR" sz="2000" smtClean="0"/>
              <a:t>Μεγάλη διάρκεια παραγωγικής ζωής.</a:t>
            </a:r>
          </a:p>
          <a:p>
            <a:pPr eaLnBrk="1" hangingPunct="1">
              <a:lnSpc>
                <a:spcPct val="150000"/>
              </a:lnSpc>
              <a:spcBef>
                <a:spcPct val="0"/>
              </a:spcBef>
            </a:pPr>
            <a:r>
              <a:rPr lang="el-GR" sz="2000" smtClean="0"/>
              <a:t>Προσαρμόζεται εύκολα σε ποικίλα περιβάλλοντα.</a:t>
            </a:r>
          </a:p>
          <a:p>
            <a:pPr eaLnBrk="1" hangingPunct="1">
              <a:lnSpc>
                <a:spcPct val="150000"/>
              </a:lnSpc>
              <a:spcBef>
                <a:spcPct val="0"/>
              </a:spcBef>
            </a:pPr>
            <a:r>
              <a:rPr lang="el-GR" sz="2000" smtClean="0"/>
              <a:t>Τα μικρά έχουν υψηλότατη βιωσιμότητα, όντας εύρωστα και ζωηρά.</a:t>
            </a:r>
            <a:endParaRPr lang="en-GB" sz="2000" smtClean="0"/>
          </a:p>
          <a:p>
            <a:pPr eaLnBrk="1" hangingPunct="1">
              <a:lnSpc>
                <a:spcPct val="150000"/>
              </a:lnSpc>
              <a:spcBef>
                <a:spcPts val="1800"/>
              </a:spcBef>
            </a:pPr>
            <a:endParaRPr lang="el-GR" sz="20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Τίτλος 1"/>
          <p:cNvSpPr>
            <a:spLocks noGrp="1"/>
          </p:cNvSpPr>
          <p:nvPr>
            <p:ph type="title"/>
          </p:nvPr>
        </p:nvSpPr>
        <p:spPr/>
        <p:txBody>
          <a:bodyPr/>
          <a:lstStyle/>
          <a:p>
            <a:pPr eaLnBrk="1" hangingPunct="1"/>
            <a:r>
              <a:rPr lang="el-GR" smtClean="0"/>
              <a:t>Βιβλιογραφία</a:t>
            </a:r>
          </a:p>
        </p:txBody>
      </p:sp>
      <p:sp>
        <p:nvSpPr>
          <p:cNvPr id="69634" name="Θέση περιεχομένου 2"/>
          <p:cNvSpPr>
            <a:spLocks noGrp="1"/>
          </p:cNvSpPr>
          <p:nvPr>
            <p:ph idx="1"/>
          </p:nvPr>
        </p:nvSpPr>
        <p:spPr/>
        <p:txBody>
          <a:bodyPr/>
          <a:lstStyle/>
          <a:p>
            <a:pPr eaLnBrk="1" hangingPunct="1">
              <a:lnSpc>
                <a:spcPct val="150000"/>
              </a:lnSpc>
            </a:pPr>
            <a:r>
              <a:rPr lang="en-US" smtClean="0"/>
              <a:t>Audiot Ann. (1995)</a:t>
            </a:r>
            <a:r>
              <a:rPr lang="el-GR" smtClean="0"/>
              <a:t>: </a:t>
            </a:r>
            <a:r>
              <a:rPr lang="en-US" smtClean="0"/>
              <a:t>“Races d’ hier pour l’ elevage de demain”</a:t>
            </a:r>
            <a:r>
              <a:rPr lang="el-GR" smtClean="0"/>
              <a:t>, </a:t>
            </a:r>
            <a:r>
              <a:rPr lang="en-US" smtClean="0"/>
              <a:t>INRA editions</a:t>
            </a:r>
            <a:r>
              <a:rPr lang="el-GR" smtClean="0"/>
              <a:t> </a:t>
            </a:r>
            <a:endParaRPr lang="en-US" smtClean="0"/>
          </a:p>
          <a:p>
            <a:pPr eaLnBrk="1" hangingPunct="1">
              <a:lnSpc>
                <a:spcPct val="150000"/>
              </a:lnSpc>
            </a:pPr>
            <a:r>
              <a:rPr lang="el-GR" smtClean="0"/>
              <a:t>Ρογδάκης Εμμ. (2006): κεφάλαιο</a:t>
            </a:r>
            <a:r>
              <a:rPr lang="en-US" smtClean="0"/>
              <a:t> </a:t>
            </a:r>
            <a:r>
              <a:rPr lang="el-GR" smtClean="0"/>
              <a:t>4</a:t>
            </a:r>
            <a:r>
              <a:rPr lang="en-US" smtClean="0"/>
              <a:t> </a:t>
            </a:r>
            <a:r>
              <a:rPr lang="el-GR" smtClean="0"/>
              <a:t>από «Γενική Ζωοτεχνία», εκδόσεις Αθ. Σταμούλης</a:t>
            </a:r>
            <a:endParaRPr lang="en-US" smtClean="0"/>
          </a:p>
          <a:p>
            <a:pPr eaLnBrk="1" hangingPunct="1">
              <a:lnSpc>
                <a:spcPct val="150000"/>
              </a:lnSpc>
            </a:pPr>
            <a:r>
              <a:rPr lang="el-GR" smtClean="0"/>
              <a:t>Α. Καραντούνιας (1963): Εκτιμητική Βοός, Ανωτάτη Γεωπονική Σχολή, Εργαστήριον Ζωοτεχνίας, Αθήναι.</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Τίτλος 1"/>
          <p:cNvSpPr>
            <a:spLocks noGrp="1"/>
          </p:cNvSpPr>
          <p:nvPr>
            <p:ph type="title"/>
          </p:nvPr>
        </p:nvSpPr>
        <p:spPr/>
        <p:txBody>
          <a:bodyPr/>
          <a:lstStyle/>
          <a:p>
            <a:pPr eaLnBrk="1" hangingPunct="1"/>
            <a:r>
              <a:rPr lang="el-GR" smtClean="0"/>
              <a:t>Λέξεις – έννοιες κλειδιά</a:t>
            </a:r>
          </a:p>
        </p:txBody>
      </p:sp>
      <p:sp>
        <p:nvSpPr>
          <p:cNvPr id="70658" name="Θέση περιεχομένου 2"/>
          <p:cNvSpPr>
            <a:spLocks noGrp="1"/>
          </p:cNvSpPr>
          <p:nvPr>
            <p:ph idx="1"/>
          </p:nvPr>
        </p:nvSpPr>
        <p:spPr/>
        <p:txBody>
          <a:bodyPr/>
          <a:lstStyle/>
          <a:p>
            <a:pPr eaLnBrk="1" hangingPunct="1"/>
            <a:r>
              <a:rPr lang="en-US" smtClean="0"/>
              <a:t>E</a:t>
            </a:r>
            <a:r>
              <a:rPr lang="el-GR" smtClean="0"/>
              <a:t>υρωπαϊκός βους, ινδικός βους, φυλές διπλής παραγωγικής κατεύθυνσης, φυλές συνδυασμένων αποδόσεων</a:t>
            </a:r>
            <a:r>
              <a:rPr lang="en-US" smtClean="0"/>
              <a:t>, </a:t>
            </a:r>
            <a:r>
              <a:rPr lang="el-GR" smtClean="0"/>
              <a:t>βραχυκερατική, Στεππική, εγχώριες αγελάδες</a:t>
            </a:r>
          </a:p>
          <a:p>
            <a:pPr eaLnBrk="1" hangingPunct="1"/>
            <a:r>
              <a:rPr lang="en-US" smtClean="0"/>
              <a:t>Bos taurus, Friesian, Holstein, Simmental, Schwyz, Brachycerus, Bos indicus, dual purpose cattle breeds, Zebu, Brahman, Gir, Sahiwal, Ongole</a:t>
            </a:r>
            <a:r>
              <a:rPr lang="el-GR" smtClean="0"/>
              <a:t>, </a:t>
            </a:r>
            <a:r>
              <a:rPr lang="en-US" smtClean="0"/>
              <a:t>indigenous cattle breeds </a:t>
            </a:r>
            <a:endParaRPr lang="el-GR"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506413"/>
            <a:ext cx="7924800" cy="960437"/>
          </a:xfrm>
        </p:spPr>
        <p:txBody>
          <a:bodyPr>
            <a:normAutofit fontScale="90000"/>
          </a:bodyPr>
          <a:lstStyle/>
          <a:p>
            <a:pPr eaLnBrk="1" hangingPunct="1">
              <a:defRPr/>
            </a:pPr>
            <a:r>
              <a:rPr lang="el-GR" dirty="0"/>
              <a:t>3.1. Φυλές συνδυασμένων αποδόσεων </a:t>
            </a:r>
            <a:r>
              <a:rPr lang="el-GR" dirty="0" smtClean="0"/>
              <a:t>2/3</a:t>
            </a:r>
            <a:endParaRPr lang="el-GR" dirty="0"/>
          </a:p>
        </p:txBody>
      </p:sp>
      <p:sp>
        <p:nvSpPr>
          <p:cNvPr id="21506" name="Θέση περιεχομένου 2"/>
          <p:cNvSpPr>
            <a:spLocks noGrp="1"/>
          </p:cNvSpPr>
          <p:nvPr>
            <p:ph idx="1"/>
          </p:nvPr>
        </p:nvSpPr>
        <p:spPr>
          <a:xfrm>
            <a:off x="468313" y="1628775"/>
            <a:ext cx="7848600" cy="5229225"/>
          </a:xfrm>
        </p:spPr>
        <p:txBody>
          <a:bodyPr/>
          <a:lstStyle/>
          <a:p>
            <a:pPr eaLnBrk="1" hangingPunct="1">
              <a:lnSpc>
                <a:spcPct val="150000"/>
              </a:lnSpc>
              <a:spcBef>
                <a:spcPct val="0"/>
              </a:spcBef>
            </a:pPr>
            <a:r>
              <a:rPr lang="el-GR" sz="2000" smtClean="0"/>
              <a:t>Γαλακτοπαραγωγές - Κρεοπαραγωγές </a:t>
            </a:r>
          </a:p>
          <a:p>
            <a:pPr marL="400050" lvl="1" indent="0" eaLnBrk="1" hangingPunct="1">
              <a:lnSpc>
                <a:spcPct val="150000"/>
              </a:lnSpc>
              <a:spcBef>
                <a:spcPct val="0"/>
              </a:spcBef>
              <a:buFontTx/>
              <a:buNone/>
            </a:pPr>
            <a:r>
              <a:rPr lang="el-GR" sz="2000" smtClean="0"/>
              <a:t>Η γαλακτοπαραγωγική ικανότητα υπερέχει 	αισθητά της κρεοπαραγωγικής. Έχουν 	καλή ανάπτυξη του μαστού χωρίς να υστερεί η ανάπτυξη του μυικού συστήματος  (</a:t>
            </a:r>
            <a:r>
              <a:rPr lang="el-GR" sz="2000" b="1" smtClean="0">
                <a:solidFill>
                  <a:srgbClr val="269999"/>
                </a:solidFill>
              </a:rPr>
              <a:t>Friesian (ασπρόμαυρη), </a:t>
            </a:r>
            <a:r>
              <a:rPr lang="en-US" sz="2000" b="1" smtClean="0">
                <a:solidFill>
                  <a:srgbClr val="269999"/>
                </a:solidFill>
              </a:rPr>
              <a:t>Schwyz</a:t>
            </a:r>
            <a:r>
              <a:rPr lang="el-GR" sz="2000" b="1" smtClean="0">
                <a:solidFill>
                  <a:srgbClr val="269999"/>
                </a:solidFill>
              </a:rPr>
              <a:t>, Simmental</a:t>
            </a:r>
            <a:r>
              <a:rPr lang="el-GR" sz="2000" smtClean="0"/>
              <a:t>)</a:t>
            </a:r>
            <a:r>
              <a:rPr lang="en-US" sz="2000" smtClean="0"/>
              <a:t>.</a:t>
            </a:r>
            <a:endParaRPr lang="el-GR" sz="2000" smtClean="0"/>
          </a:p>
          <a:p>
            <a:pPr eaLnBrk="1" hangingPunct="1">
              <a:lnSpc>
                <a:spcPct val="150000"/>
              </a:lnSpc>
              <a:spcBef>
                <a:spcPct val="0"/>
              </a:spcBef>
            </a:pPr>
            <a:r>
              <a:rPr lang="el-GR" sz="2000" smtClean="0"/>
              <a:t>Κρεοπαραγωγές - Γαλακτοπαραγωγές </a:t>
            </a:r>
          </a:p>
          <a:p>
            <a:pPr marL="400050" lvl="1" indent="0" eaLnBrk="1" hangingPunct="1">
              <a:lnSpc>
                <a:spcPct val="150000"/>
              </a:lnSpc>
              <a:spcBef>
                <a:spcPct val="0"/>
              </a:spcBef>
              <a:buFontTx/>
              <a:buNone/>
            </a:pPr>
            <a:r>
              <a:rPr lang="el-GR" sz="2000" smtClean="0"/>
              <a:t>Εμφανίζουν ανάπτυξη μυικού συστήματος ανάλογη των κρεοπαραγωγών φυλών και μέση ανάπτυξη του μαστού (</a:t>
            </a:r>
            <a:r>
              <a:rPr lang="el-GR" sz="2000" b="1" smtClean="0">
                <a:solidFill>
                  <a:srgbClr val="269999"/>
                </a:solidFill>
              </a:rPr>
              <a:t>Dairy Shorthorn</a:t>
            </a:r>
            <a:r>
              <a:rPr lang="el-GR" sz="2000" smtClean="0"/>
              <a:t>)</a:t>
            </a:r>
            <a:r>
              <a:rPr lang="en-US" sz="2000" smtClean="0"/>
              <a:t>.</a:t>
            </a:r>
            <a:r>
              <a:rPr lang="el-GR" sz="200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506413"/>
            <a:ext cx="7924800" cy="960437"/>
          </a:xfrm>
        </p:spPr>
        <p:txBody>
          <a:bodyPr>
            <a:normAutofit fontScale="90000"/>
          </a:bodyPr>
          <a:lstStyle/>
          <a:p>
            <a:pPr eaLnBrk="1" hangingPunct="1">
              <a:defRPr/>
            </a:pPr>
            <a:r>
              <a:rPr lang="el-GR" dirty="0"/>
              <a:t>3.1. Φυλές συνδυασμένων αποδόσεων </a:t>
            </a:r>
            <a:r>
              <a:rPr lang="el-GR" dirty="0" smtClean="0"/>
              <a:t>3/3</a:t>
            </a:r>
            <a:endParaRPr lang="el-GR" dirty="0"/>
          </a:p>
        </p:txBody>
      </p:sp>
      <p:sp>
        <p:nvSpPr>
          <p:cNvPr id="22530" name="Θέση περιεχομένου 2"/>
          <p:cNvSpPr>
            <a:spLocks noGrp="1"/>
          </p:cNvSpPr>
          <p:nvPr>
            <p:ph idx="1"/>
          </p:nvPr>
        </p:nvSpPr>
        <p:spPr>
          <a:xfrm>
            <a:off x="395288" y="1916113"/>
            <a:ext cx="7848600" cy="2665412"/>
          </a:xfrm>
        </p:spPr>
        <p:txBody>
          <a:bodyPr/>
          <a:lstStyle/>
          <a:p>
            <a:pPr lvl="1" eaLnBrk="1" hangingPunct="1">
              <a:lnSpc>
                <a:spcPct val="200000"/>
              </a:lnSpc>
              <a:buClr>
                <a:schemeClr val="tx2"/>
              </a:buClr>
              <a:buFont typeface="Wingdings" pitchFamily="2" charset="2"/>
              <a:buChar char="l"/>
            </a:pPr>
            <a:r>
              <a:rPr lang="en-US" smtClean="0"/>
              <a:t> Simmental</a:t>
            </a:r>
            <a:r>
              <a:rPr lang="el-GR" smtClean="0"/>
              <a:t> (</a:t>
            </a:r>
            <a:r>
              <a:rPr lang="en-US" smtClean="0"/>
              <a:t>Fleckvieh)</a:t>
            </a:r>
            <a:endParaRPr lang="el-GR" smtClean="0"/>
          </a:p>
          <a:p>
            <a:pPr lvl="1" eaLnBrk="1" hangingPunct="1">
              <a:lnSpc>
                <a:spcPct val="200000"/>
              </a:lnSpc>
              <a:buClr>
                <a:schemeClr val="tx2"/>
              </a:buClr>
              <a:buFont typeface="Wingdings" pitchFamily="2" charset="2"/>
              <a:buChar char="l"/>
            </a:pPr>
            <a:r>
              <a:rPr lang="en-US" smtClean="0"/>
              <a:t> Friesian </a:t>
            </a:r>
            <a:r>
              <a:rPr lang="el-GR" smtClean="0"/>
              <a:t>(ασπρόμαυρη) </a:t>
            </a:r>
            <a:r>
              <a:rPr lang="en-US" smtClean="0"/>
              <a:t>&amp; Holstein –  Friesian</a:t>
            </a:r>
            <a:r>
              <a:rPr lang="el-GR" smtClean="0"/>
              <a:t> </a:t>
            </a:r>
          </a:p>
          <a:p>
            <a:pPr lvl="1" eaLnBrk="1" hangingPunct="1">
              <a:lnSpc>
                <a:spcPct val="200000"/>
              </a:lnSpc>
              <a:buClr>
                <a:schemeClr val="tx2"/>
              </a:buClr>
              <a:buFont typeface="Wingdings" pitchFamily="2" charset="2"/>
              <a:buChar char="l"/>
            </a:pPr>
            <a:r>
              <a:rPr lang="en-US" smtClean="0"/>
              <a:t> Schwyz</a:t>
            </a:r>
            <a:r>
              <a:rPr lang="el-GR" smtClean="0"/>
              <a:t> </a:t>
            </a:r>
            <a:r>
              <a:rPr lang="en-US" smtClean="0"/>
              <a:t>(Braunvieh,</a:t>
            </a:r>
            <a:r>
              <a:rPr lang="el-GR" smtClean="0"/>
              <a:t> </a:t>
            </a:r>
            <a:r>
              <a:rPr lang="en-GB" smtClean="0"/>
              <a:t>Brown Swiss)</a:t>
            </a:r>
            <a:endParaRPr lang="el-GR"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Τίτλος 1"/>
          <p:cNvSpPr>
            <a:spLocks noGrp="1"/>
          </p:cNvSpPr>
          <p:nvPr>
            <p:ph type="title"/>
          </p:nvPr>
        </p:nvSpPr>
        <p:spPr>
          <a:xfrm>
            <a:off x="395288" y="439738"/>
            <a:ext cx="7924800" cy="962025"/>
          </a:xfrm>
        </p:spPr>
        <p:txBody>
          <a:bodyPr/>
          <a:lstStyle/>
          <a:p>
            <a:pPr eaLnBrk="1" hangingPunct="1"/>
            <a:r>
              <a:rPr lang="el-GR" sz="3600" smtClean="0"/>
              <a:t>Φυλή συνδυασμένων αποδόσεων S</a:t>
            </a:r>
            <a:r>
              <a:rPr lang="en-US" sz="3600" smtClean="0"/>
              <a:t>immental – Fleckvieh 1/4</a:t>
            </a:r>
            <a:endParaRPr lang="el-GR" sz="3600" smtClean="0"/>
          </a:p>
        </p:txBody>
      </p:sp>
      <p:sp>
        <p:nvSpPr>
          <p:cNvPr id="23554" name="Θέση περιεχομένου 2"/>
          <p:cNvSpPr>
            <a:spLocks/>
          </p:cNvSpPr>
          <p:nvPr/>
        </p:nvSpPr>
        <p:spPr bwMode="auto">
          <a:xfrm>
            <a:off x="323850" y="1628775"/>
            <a:ext cx="4967288" cy="5040313"/>
          </a:xfrm>
          <a:prstGeom prst="rect">
            <a:avLst/>
          </a:prstGeom>
          <a:noFill/>
          <a:ln w="9525">
            <a:noFill/>
            <a:miter lim="800000"/>
            <a:headEnd/>
            <a:tailEnd/>
          </a:ln>
        </p:spPr>
        <p:txBody>
          <a:bodyPr/>
          <a:lstStyle/>
          <a:p>
            <a:pPr marL="342900" indent="-342900">
              <a:buClr>
                <a:srgbClr val="006666"/>
              </a:buClr>
              <a:buFont typeface="Wingdings" pitchFamily="2" charset="2"/>
              <a:buNone/>
            </a:pPr>
            <a:r>
              <a:rPr lang="el-GR" sz="2800" b="1">
                <a:solidFill>
                  <a:srgbClr val="000000"/>
                </a:solidFill>
                <a:latin typeface="Arial" charset="0"/>
              </a:rPr>
              <a:t>Καταγωγή - Διάδοση</a:t>
            </a:r>
            <a:endParaRPr lang="en-US" sz="2800" b="1">
              <a:solidFill>
                <a:srgbClr val="000000"/>
              </a:solidFill>
              <a:latin typeface="Arial" charset="0"/>
            </a:endParaRPr>
          </a:p>
          <a:p>
            <a:pPr marL="342900" indent="-342900">
              <a:lnSpc>
                <a:spcPct val="90000"/>
              </a:lnSpc>
              <a:buClr>
                <a:srgbClr val="006666"/>
              </a:buClr>
              <a:buFont typeface="Wingdings" pitchFamily="2" charset="2"/>
              <a:buChar char="l"/>
            </a:pPr>
            <a:r>
              <a:rPr lang="el-GR" sz="2000">
                <a:solidFill>
                  <a:srgbClr val="000000"/>
                </a:solidFill>
                <a:latin typeface="Arial" charset="0"/>
              </a:rPr>
              <a:t>Από τις παλαιότερες και ίσως η πιο διαδεδομένη φυλή βοοειδών.</a:t>
            </a:r>
          </a:p>
          <a:p>
            <a:pPr marL="342900" indent="-342900">
              <a:buClr>
                <a:srgbClr val="006666"/>
              </a:buClr>
              <a:buFont typeface="Wingdings" pitchFamily="2" charset="2"/>
              <a:buChar char="l"/>
            </a:pPr>
            <a:r>
              <a:rPr lang="el-GR" sz="2000">
                <a:solidFill>
                  <a:srgbClr val="000000"/>
                </a:solidFill>
                <a:latin typeface="Arial" charset="0"/>
              </a:rPr>
              <a:t>Προέρχεται από έναν πληθυσμό μεγαλόσωμων ερυθρών ποικιλόμορφων βοοειδών που εκτρέφονταν κατά το Μεσαίωνα στις αλπικές περιοχές της Βέρνης της Ελβετίας και ιδίως στις κοιλάδες των ποταμών Simme και Saane.</a:t>
            </a:r>
          </a:p>
          <a:p>
            <a:pPr marL="342900" indent="-342900">
              <a:lnSpc>
                <a:spcPct val="90000"/>
              </a:lnSpc>
              <a:buClr>
                <a:srgbClr val="006666"/>
              </a:buClr>
              <a:buFont typeface="Wingdings" pitchFamily="2" charset="2"/>
              <a:buChar char="l"/>
            </a:pPr>
            <a:r>
              <a:rPr lang="el-GR" sz="2000">
                <a:solidFill>
                  <a:srgbClr val="000000"/>
                </a:solidFill>
                <a:latin typeface="Arial" charset="0"/>
              </a:rPr>
              <a:t>Διαδόθηκαν στα Δ. και Β. της Ελβετίας, ενώ στα Α. επικράτησε η Braunvieh.</a:t>
            </a:r>
          </a:p>
          <a:p>
            <a:pPr marL="342900" indent="-342900">
              <a:lnSpc>
                <a:spcPct val="90000"/>
              </a:lnSpc>
              <a:buClr>
                <a:srgbClr val="006666"/>
              </a:buClr>
              <a:buFont typeface="Wingdings" pitchFamily="2" charset="2"/>
              <a:buChar char="l"/>
            </a:pPr>
            <a:r>
              <a:rPr lang="el-GR" sz="2000">
                <a:solidFill>
                  <a:srgbClr val="000000"/>
                </a:solidFill>
                <a:latin typeface="Arial" charset="0"/>
              </a:rPr>
              <a:t>Γερμανία: Παλαιότερο κέντρο εκτροφής Simmental είναι η Βυρτεμβέργη.</a:t>
            </a:r>
          </a:p>
          <a:p>
            <a:pPr marL="342900" indent="-342900">
              <a:lnSpc>
                <a:spcPct val="90000"/>
              </a:lnSpc>
              <a:buClr>
                <a:srgbClr val="006666"/>
              </a:buClr>
              <a:buFont typeface="Wingdings" pitchFamily="2" charset="2"/>
              <a:buChar char="l"/>
            </a:pPr>
            <a:r>
              <a:rPr lang="el-GR" sz="2000">
                <a:solidFill>
                  <a:srgbClr val="000000"/>
                </a:solidFill>
                <a:latin typeface="Arial" charset="0"/>
              </a:rPr>
              <a:t>17</a:t>
            </a:r>
            <a:r>
              <a:rPr lang="el-GR" sz="2000" baseline="30000">
                <a:solidFill>
                  <a:srgbClr val="000000"/>
                </a:solidFill>
                <a:latin typeface="Arial" charset="0"/>
              </a:rPr>
              <a:t>ο</a:t>
            </a:r>
            <a:r>
              <a:rPr lang="el-GR" sz="2000">
                <a:solidFill>
                  <a:srgbClr val="000000"/>
                </a:solidFill>
                <a:latin typeface="Arial" charset="0"/>
              </a:rPr>
              <a:t>-18</a:t>
            </a:r>
            <a:r>
              <a:rPr lang="el-GR" sz="2000" baseline="30000">
                <a:solidFill>
                  <a:srgbClr val="000000"/>
                </a:solidFill>
                <a:latin typeface="Arial" charset="0"/>
              </a:rPr>
              <a:t>ο</a:t>
            </a:r>
            <a:r>
              <a:rPr lang="el-GR" sz="2000">
                <a:solidFill>
                  <a:srgbClr val="000000"/>
                </a:solidFill>
                <a:latin typeface="Arial" charset="0"/>
              </a:rPr>
              <a:t> αιώνα: εισαγωγή ταύρων από Βέρνη για βελτίωση των πληθυσμών.</a:t>
            </a:r>
          </a:p>
        </p:txBody>
      </p:sp>
      <p:pic>
        <p:nvPicPr>
          <p:cNvPr id="5" name="Θέση εικόνας 4" descr="Αγελάδα συνδυασμένων αποδόσεων φυλής Simmental. "/>
          <p:cNvPicPr>
            <a:picLocks noGrp="1" noChangeAspect="1"/>
          </p:cNvPicPr>
          <p:nvPr>
            <p:ph type="pic" idx="1"/>
          </p:nvPr>
        </p:nvPicPr>
        <p:blipFill>
          <a:blip r:embed="rId2"/>
          <a:stretch>
            <a:fillRect/>
          </a:stretch>
        </p:blipFill>
        <p:spPr>
          <a:xfrm>
            <a:off x="5076825" y="1700213"/>
            <a:ext cx="3382963" cy="2033587"/>
          </a:xfrm>
          <a:effectLst>
            <a:outerShdw blurRad="292100" dist="139700" dir="2700000" algn="tl" rotWithShape="0">
              <a:srgbClr val="333333">
                <a:alpha val="65000"/>
              </a:srgbClr>
            </a:outerShdw>
          </a:effectLst>
        </p:spPr>
      </p:pic>
      <p:sp>
        <p:nvSpPr>
          <p:cNvPr id="23556" name="Θέση κειμένου 3"/>
          <p:cNvSpPr>
            <a:spLocks noGrp="1"/>
          </p:cNvSpPr>
          <p:nvPr>
            <p:ph type="body" sz="half" idx="2"/>
          </p:nvPr>
        </p:nvSpPr>
        <p:spPr>
          <a:xfrm>
            <a:off x="5219700" y="3933825"/>
            <a:ext cx="3025775" cy="1727200"/>
          </a:xfrm>
        </p:spPr>
        <p:txBody>
          <a:bodyPr/>
          <a:lstStyle/>
          <a:p>
            <a:pPr eaLnBrk="1" hangingPunct="1"/>
            <a:r>
              <a:rPr lang="el-GR" sz="1800" smtClean="0"/>
              <a:t>Αγελάδα συνδυασμένων αποδόσεων φυλής </a:t>
            </a:r>
            <a:r>
              <a:rPr lang="en-US" sz="1800" smtClean="0"/>
              <a:t>Simmental.</a:t>
            </a:r>
            <a:r>
              <a:rPr lang="en-US" smtClean="0"/>
              <a:t> http://upload.wikimedia.org/wikipedia/commons/a/a6/Simmentaler_Fleckvieh.jpg</a:t>
            </a:r>
            <a:endParaRPr lang="el-GR" smtClean="0"/>
          </a:p>
          <a:p>
            <a:pPr eaLnBrk="1" hangingPunct="1"/>
            <a:endParaRPr lang="el-GR"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Θέση περιεχομένου 2"/>
          <p:cNvSpPr>
            <a:spLocks noGrp="1"/>
          </p:cNvSpPr>
          <p:nvPr>
            <p:ph idx="1"/>
          </p:nvPr>
        </p:nvSpPr>
        <p:spPr/>
        <p:txBody>
          <a:bodyPr/>
          <a:lstStyle/>
          <a:p>
            <a:pPr marL="0" indent="0" eaLnBrk="1" hangingPunct="1">
              <a:buFont typeface="Wingdings" pitchFamily="2" charset="2"/>
              <a:buNone/>
              <a:defRPr/>
            </a:pPr>
            <a:r>
              <a:rPr lang="el-GR" b="1" dirty="0" smtClean="0"/>
              <a:t>Μορφολογικά και παραγωγικά χαρακτηριστικά</a:t>
            </a:r>
            <a:endParaRPr lang="el-GR" sz="2400" b="1" dirty="0" smtClean="0"/>
          </a:p>
          <a:p>
            <a:pPr eaLnBrk="1" hangingPunct="1">
              <a:lnSpc>
                <a:spcPct val="130000"/>
              </a:lnSpc>
              <a:defRPr/>
            </a:pPr>
            <a:r>
              <a:rPr lang="el-GR" sz="2000" dirty="0" smtClean="0"/>
              <a:t>Μεγάλου μεγέθους</a:t>
            </a:r>
            <a:r>
              <a:rPr lang="en-US" sz="2000" dirty="0" smtClean="0"/>
              <a:t>.</a:t>
            </a:r>
            <a:endParaRPr lang="el-GR" sz="2000" dirty="0" smtClean="0"/>
          </a:p>
          <a:p>
            <a:pPr eaLnBrk="1" hangingPunct="1">
              <a:lnSpc>
                <a:spcPct val="130000"/>
              </a:lnSpc>
              <a:defRPr/>
            </a:pPr>
            <a:r>
              <a:rPr lang="el-GR" sz="2000" dirty="0" smtClean="0"/>
              <a:t>Χρωματισμός  ερυθρόλευκος.</a:t>
            </a:r>
          </a:p>
          <a:p>
            <a:pPr eaLnBrk="1" hangingPunct="1">
              <a:lnSpc>
                <a:spcPct val="130000"/>
              </a:lnSpc>
              <a:defRPr/>
            </a:pPr>
            <a:r>
              <a:rPr lang="el-GR" sz="2000" dirty="0" err="1" smtClean="0"/>
              <a:t>Υποφυλές</a:t>
            </a:r>
            <a:r>
              <a:rPr lang="el-GR" sz="2000" dirty="0" smtClean="0"/>
              <a:t> με έμφαση στη γαλακτοπαραγωγή, ή στην </a:t>
            </a:r>
            <a:r>
              <a:rPr lang="el-GR" sz="2000" dirty="0" err="1" smtClean="0"/>
              <a:t>κρεοπαραγωγή</a:t>
            </a:r>
            <a:r>
              <a:rPr lang="el-GR" sz="2000" dirty="0" smtClean="0"/>
              <a:t>. </a:t>
            </a:r>
          </a:p>
          <a:p>
            <a:pPr eaLnBrk="1" hangingPunct="1">
              <a:lnSpc>
                <a:spcPct val="130000"/>
              </a:lnSpc>
              <a:defRPr/>
            </a:pPr>
            <a:r>
              <a:rPr lang="el-GR" sz="2000" dirty="0" smtClean="0"/>
              <a:t>Μέσης πρωιμότητας. </a:t>
            </a:r>
            <a:r>
              <a:rPr lang="en-US" sz="2000" dirty="0">
                <a:solidFill>
                  <a:srgbClr val="FF3300"/>
                </a:solidFill>
                <a:cs typeface="Times New Roman" pitchFamily="18" charset="0"/>
              </a:rPr>
              <a:t> </a:t>
            </a:r>
            <a:r>
              <a:rPr lang="el-GR" sz="2000" dirty="0" smtClean="0"/>
              <a:t>Πρώτος τοκετός σε ηλικία 30 μηνών.</a:t>
            </a:r>
          </a:p>
          <a:p>
            <a:pPr eaLnBrk="1" hangingPunct="1">
              <a:lnSpc>
                <a:spcPct val="130000"/>
              </a:lnSpc>
              <a:defRPr/>
            </a:pPr>
            <a:r>
              <a:rPr lang="el-GR" sz="2000" dirty="0" smtClean="0"/>
              <a:t>Υψηλός ρυθμός ανάπτυξης που υπερβαίνει το 1</a:t>
            </a:r>
            <a:r>
              <a:rPr lang="en-US" sz="2000" dirty="0" smtClean="0"/>
              <a:t> kg</a:t>
            </a:r>
            <a:r>
              <a:rPr lang="el-GR" sz="2000" dirty="0" smtClean="0"/>
              <a:t> ανά ημέρα.</a:t>
            </a:r>
          </a:p>
          <a:p>
            <a:pPr eaLnBrk="1" hangingPunct="1">
              <a:lnSpc>
                <a:spcPct val="130000"/>
              </a:lnSpc>
              <a:defRPr/>
            </a:pPr>
            <a:r>
              <a:rPr lang="el-GR" sz="2000" dirty="0" smtClean="0"/>
              <a:t>Απόδοση σε σφάγιο 62</a:t>
            </a:r>
            <a:r>
              <a:rPr lang="en-US" sz="2000" dirty="0" smtClean="0"/>
              <a:t> </a:t>
            </a:r>
            <a:r>
              <a:rPr lang="el-GR" sz="2000" dirty="0" smtClean="0"/>
              <a:t>% και σε καθαρό κρέας 70</a:t>
            </a:r>
            <a:r>
              <a:rPr lang="en-US" sz="2000" dirty="0" smtClean="0"/>
              <a:t> </a:t>
            </a:r>
            <a:r>
              <a:rPr lang="el-GR" sz="2000" dirty="0" smtClean="0"/>
              <a:t>%.</a:t>
            </a:r>
          </a:p>
        </p:txBody>
      </p:sp>
      <p:sp>
        <p:nvSpPr>
          <p:cNvPr id="24578" name="Τίτλος 1"/>
          <p:cNvSpPr>
            <a:spLocks noGrp="1"/>
          </p:cNvSpPr>
          <p:nvPr>
            <p:ph type="title"/>
          </p:nvPr>
        </p:nvSpPr>
        <p:spPr>
          <a:xfrm>
            <a:off x="395288" y="439738"/>
            <a:ext cx="7924800" cy="962025"/>
          </a:xfrm>
        </p:spPr>
        <p:txBody>
          <a:bodyPr/>
          <a:lstStyle/>
          <a:p>
            <a:pPr eaLnBrk="1" hangingPunct="1"/>
            <a:r>
              <a:rPr lang="el-GR" sz="3600" smtClean="0"/>
              <a:t>Φυλή συνδυασμένων αποδόσεων S</a:t>
            </a:r>
            <a:r>
              <a:rPr lang="en-US" sz="3600" smtClean="0"/>
              <a:t>immental – Fleckvieh </a:t>
            </a:r>
            <a:r>
              <a:rPr lang="el-GR" sz="3600" smtClean="0"/>
              <a:t>2</a:t>
            </a:r>
            <a:r>
              <a:rPr lang="en-US" sz="3600" smtClean="0"/>
              <a:t>/4</a:t>
            </a:r>
            <a:endParaRPr lang="el-GR" sz="36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O_1_b_new">
  <a:themeElements>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GEO_1_b_new">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lnDef>
  </a:objectDefaults>
  <a:extraClrSchemeLst>
    <a:extraClrScheme>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GEO_1_b_new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GEO_1_b_new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GEO_1_b_new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GEO_1_b_new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GEO_1_b_new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GEO_1_b_new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GEO_1_b_new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Παρουσίαση2" id="{37156705-AD48-4DAC-A3DB-201641F40FC4}" vid="{4592052C-43C5-48FC-B72E-F41B7903523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zp_b</Template>
  <TotalTime>457</TotalTime>
  <Words>3486</Words>
  <Application>Microsoft Office PowerPoint</Application>
  <PresentationFormat>Προβολή στην οθόνη (4:3)</PresentationFormat>
  <Paragraphs>409</Paragraphs>
  <Slides>54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54</vt:i4>
      </vt:variant>
    </vt:vector>
  </HeadingPairs>
  <TitlesOfParts>
    <vt:vector size="55" baseType="lpstr">
      <vt:lpstr>GEO_1_b_new</vt:lpstr>
      <vt:lpstr>Εισαγωγή στη Ζωοτεχνία</vt:lpstr>
      <vt:lpstr>Αντικειμενικοί στόχοι του μαθήματος</vt:lpstr>
      <vt:lpstr>Επιδιωκόμενα μαθησιακά αποτελέσματα</vt:lpstr>
      <vt:lpstr>Μαθησιακοί στόχοι</vt:lpstr>
      <vt:lpstr>3.1. Φυλές συνδυασμένων αποδόσεων 1/3</vt:lpstr>
      <vt:lpstr>3.1. Φυλές συνδυασμένων αποδόσεων 2/3</vt:lpstr>
      <vt:lpstr>3.1. Φυλές συνδυασμένων αποδόσεων 3/3</vt:lpstr>
      <vt:lpstr>Φυλή συνδυασμένων αποδόσεων Simmental – Fleckvieh 1/4</vt:lpstr>
      <vt:lpstr>Φυλή συνδυασμένων αποδόσεων Simmental – Fleckvieh 2/4</vt:lpstr>
      <vt:lpstr>Φυλή συνδυασμένων αποδόσεων Simmental – Fleckvieh 3/4</vt:lpstr>
      <vt:lpstr>Φυλή συνδυασμένων αποδόσεων Simmental – Fleckvieh 4/4</vt:lpstr>
      <vt:lpstr>Φυλή συνδυασμένων αποδόσεων Friesian και Friesian – Ηolstein 1/7</vt:lpstr>
      <vt:lpstr>Φυλή συνδυασμένων αποδόσεων  Friesian και Friesian – Ηolstein 2/7</vt:lpstr>
      <vt:lpstr>Φυλή συνδυασμένων αποδόσεων Friesian και Friesian – Ηolstein 3/7</vt:lpstr>
      <vt:lpstr>Φυλή συνδυασμένων αποδόσεων Friesian και Friesian – Ηolstein 4/7</vt:lpstr>
      <vt:lpstr>Φυλή συνδυασμένων αποδόσεων Friesian και Friesian – Ηolstein 5/7</vt:lpstr>
      <vt:lpstr>Φυλή συνδυασμένων αποδόσεων Friesian και Friesian – Ηolstein 6/7</vt:lpstr>
      <vt:lpstr>Φυλή συνδυασμένων αποδόσεων Friesian και Friesian – Ηolstein 7/7</vt:lpstr>
      <vt:lpstr>Ευρωπαϊκή Friesian 1/2</vt:lpstr>
      <vt:lpstr>Ευρωπαϊκή Friesian 2/2</vt:lpstr>
      <vt:lpstr>Αμερικανική  Holstein – Friesian 1/2</vt:lpstr>
      <vt:lpstr>Αμερικανική  Holstein – Friesian 2/2</vt:lpstr>
      <vt:lpstr>Ευρωπαϊκή Friesian και Αμερικανική Ηolstein – Friesian 1/3</vt:lpstr>
      <vt:lpstr>Ευρωπαϊκή Friesian και Αμερικανική Holstein – Friesian 2/3</vt:lpstr>
      <vt:lpstr>Ευρωπαϊκή Friesian και  Αμερικανική Holstein – Friesian 3/3</vt:lpstr>
      <vt:lpstr>Γαλακτοπαραγωγή των αγελάδων Friesian και HoIstein-Friesian (1997)</vt:lpstr>
      <vt:lpstr>Φυλή συνδυασμένων αποδόσεων Braunvieh – Brown Swiss 1/8 (Schwyzer Vieh ή Schwyz)</vt:lpstr>
      <vt:lpstr>Φυλή συνδυασμένων αποδόσεων Schwyz – Brown Swiss 2/8 (Schwyzer Vieh ή Braunvieh )</vt:lpstr>
      <vt:lpstr>Φυλή συνδυασμένων αποδόσεων Schwyz – Brown Swiss 3/8 (Schwyzer Vieh ή Braunvieh )</vt:lpstr>
      <vt:lpstr>Φυλή συνδυασμένων αποδόσεων Schwyz – Brown Swiss 4/8</vt:lpstr>
      <vt:lpstr>Φυλή συνδυασμένων αποδόσεων Schwyz – Brown Swiss 5/8</vt:lpstr>
      <vt:lpstr>Φυλή συνδυασμένων αποδόσεων Schwyz – Brown Swiss 6/8</vt:lpstr>
      <vt:lpstr>Φυλή συνδυασμένων αποδόσεων Schwyz – Brown Swiss 7/8</vt:lpstr>
      <vt:lpstr>Φυλή συνδυασμένων αποδόσεων Schwyz – Brown Swiss 8/8</vt:lpstr>
      <vt:lpstr>3.2. Ελληνικές φυλές βοοειδών</vt:lpstr>
      <vt:lpstr>3.2. Εγχώριες φυλές βοοειδών 1/2</vt:lpstr>
      <vt:lpstr>3.2. Εγχώριες φυλές βοοειδών 2/2</vt:lpstr>
      <vt:lpstr>Εγχώρια βραχυκερατική φυλή (Brachycerous) 1/3</vt:lpstr>
      <vt:lpstr>Εγχώρια βραχυκερατική φυλή (Brachycerous) 2/3</vt:lpstr>
      <vt:lpstr>Εγχώρια βραχυκερατική φυλή (Brachycerous) 3/3</vt:lpstr>
      <vt:lpstr>Εγχώρια στεππική φυλή 1/2</vt:lpstr>
      <vt:lpstr>Εγχώρια στεππική φυλή 2/2</vt:lpstr>
      <vt:lpstr>3.3. Φυλές Zebu (Bos indicus)</vt:lpstr>
      <vt:lpstr>Φυλή Brahman 1/3</vt:lpstr>
      <vt:lpstr>Φυλή Brahman 2/3</vt:lpstr>
      <vt:lpstr>Φυλή Brahman 3/3</vt:lpstr>
      <vt:lpstr>Φυλή Gir 1/2</vt:lpstr>
      <vt:lpstr>Φυλή Gir 2/2</vt:lpstr>
      <vt:lpstr>Φυλή Sahiwal</vt:lpstr>
      <vt:lpstr>Φυλή Ongole 1/3</vt:lpstr>
      <vt:lpstr>Φυλή Ongole 2/3</vt:lpstr>
      <vt:lpstr>Φυλή Ongole 3/3</vt:lpstr>
      <vt:lpstr>Βιβλιογραφία</vt:lpstr>
      <vt:lpstr>Λέξεις – έννοιες κλειδιά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 Ζωοτεχνία</dc:title>
  <dc:creator>Vanessa</dc:creator>
  <cp:lastModifiedBy>user</cp:lastModifiedBy>
  <cp:revision>63</cp:revision>
  <dcterms:created xsi:type="dcterms:W3CDTF">2013-06-10T00:13:20Z</dcterms:created>
  <dcterms:modified xsi:type="dcterms:W3CDTF">2013-12-01T22:59:10Z</dcterms:modified>
</cp:coreProperties>
</file>