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35"/>
  </p:notesMasterIdLst>
  <p:sldIdLst>
    <p:sldId id="277" r:id="rId2"/>
    <p:sldId id="278" r:id="rId3"/>
    <p:sldId id="279" r:id="rId4"/>
    <p:sldId id="280" r:id="rId5"/>
    <p:sldId id="281" r:id="rId6"/>
    <p:sldId id="282" r:id="rId7"/>
    <p:sldId id="376" r:id="rId8"/>
    <p:sldId id="368" r:id="rId9"/>
    <p:sldId id="367" r:id="rId10"/>
    <p:sldId id="370" r:id="rId11"/>
    <p:sldId id="366" r:id="rId12"/>
    <p:sldId id="369" r:id="rId13"/>
    <p:sldId id="256" r:id="rId14"/>
    <p:sldId id="379" r:id="rId15"/>
    <p:sldId id="258" r:id="rId16"/>
    <p:sldId id="259" r:id="rId17"/>
    <p:sldId id="260" r:id="rId18"/>
    <p:sldId id="380" r:id="rId19"/>
    <p:sldId id="266" r:id="rId20"/>
    <p:sldId id="381" r:id="rId21"/>
    <p:sldId id="269" r:id="rId22"/>
    <p:sldId id="397" r:id="rId23"/>
    <p:sldId id="283" r:id="rId24"/>
    <p:sldId id="307" r:id="rId25"/>
    <p:sldId id="348" r:id="rId26"/>
    <p:sldId id="295" r:id="rId27"/>
    <p:sldId id="398" r:id="rId28"/>
    <p:sldId id="360" r:id="rId29"/>
    <p:sldId id="361" r:id="rId30"/>
    <p:sldId id="362" r:id="rId31"/>
    <p:sldId id="364" r:id="rId32"/>
    <p:sldId id="399" r:id="rId33"/>
    <p:sldId id="400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37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F:\&#963;&#964;&#959;&#953;&#967;&#949;&#953;&#945;%20&#949;&#955;&#955;&#945;&#948;&#945;.htm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F:\&#932;&#945;%20&#941;&#947;&#947;&#961;&#945;&#966;&#940;%20&#956;&#959;&#965;\EIS%20GEOP%20BOOK\&#960;&#955;&#951;&#952;&#965;&#963;&#956;&#972;&#962;2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view3D>
      <c:rotX val="15"/>
      <c:hPercent val="10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358574610245016"/>
          <c:y val="0.30233822729744747"/>
          <c:w val="0.66592427616927008"/>
          <c:h val="0.38662316476346092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9933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C8D6-458D-AA15-9E77FA1B8023}"/>
              </c:ext>
            </c:extLst>
          </c:dPt>
          <c:dPt>
            <c:idx val="1"/>
            <c:bubble3D val="0"/>
            <c:spPr>
              <a:solidFill>
                <a:srgbClr val="99CC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C8D6-458D-AA15-9E77FA1B8023}"/>
              </c:ext>
            </c:extLst>
          </c:dPt>
          <c:dPt>
            <c:idx val="2"/>
            <c:bubble3D val="0"/>
            <c:spPr>
              <a:solidFill>
                <a:srgbClr val="0033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C8D6-458D-AA15-9E77FA1B8023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C8D6-458D-AA15-9E77FA1B8023}"/>
              </c:ext>
            </c:extLst>
          </c:dPt>
          <c:dLbls>
            <c:dLbl>
              <c:idx val="0"/>
              <c:layout>
                <c:manualLayout>
                  <c:x val="-5.8228667964388733E-2"/>
                  <c:y val="-7.36411863688327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8D6-458D-AA15-9E77FA1B8023}"/>
                </c:ext>
              </c:extLst>
            </c:dLbl>
            <c:dLbl>
              <c:idx val="1"/>
              <c:layout>
                <c:manualLayout>
                  <c:x val="-1.7641770279828731E-2"/>
                  <c:y val="5.1551467975149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D6-458D-AA15-9E77FA1B8023}"/>
                </c:ext>
              </c:extLst>
            </c:dLbl>
            <c:dLbl>
              <c:idx val="2"/>
              <c:layout>
                <c:manualLayout>
                  <c:x val="4.6401978149167876E-2"/>
                  <c:y val="-9.3647780161248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8D6-458D-AA15-9E77FA1B8023}"/>
                </c:ext>
              </c:extLst>
            </c:dLbl>
            <c:dLbl>
              <c:idx val="4"/>
              <c:layout>
                <c:manualLayout>
                  <c:x val="5.2316564363572973E-2"/>
                  <c:y val="-1.9742881300893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8D6-458D-AA15-9E77FA1B8023}"/>
                </c:ext>
              </c:extLst>
            </c:dLbl>
            <c:spPr>
              <a:solidFill>
                <a:srgbClr val="FFC000"/>
              </a:solidFill>
              <a:ln w="25400">
                <a:noFill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Sheet1!$A$1:$A$5</c:f>
              <c:strCache>
                <c:ptCount val="5"/>
                <c:pt idx="0">
                  <c:v>Γεωργική γη</c:v>
                </c:pt>
                <c:pt idx="1">
                  <c:v>Δάση</c:v>
                </c:pt>
                <c:pt idx="2">
                  <c:v>Φυσικές περιοχές</c:v>
                </c:pt>
                <c:pt idx="3">
                  <c:v>Τεχνητές περιοχές</c:v>
                </c:pt>
                <c:pt idx="4">
                  <c:v>Εσωτερικά νερά</c:v>
                </c:pt>
              </c:strCache>
            </c:strRef>
          </c:cat>
          <c:val>
            <c:numRef>
              <c:f>Sheet1!$B$1:$B$5</c:f>
              <c:numCache>
                <c:formatCode>General</c:formatCode>
                <c:ptCount val="5"/>
                <c:pt idx="0">
                  <c:v>40.200000000000003</c:v>
                </c:pt>
                <c:pt idx="1">
                  <c:v>17.899999999999999</c:v>
                </c:pt>
                <c:pt idx="2">
                  <c:v>38.5</c:v>
                </c:pt>
                <c:pt idx="3">
                  <c:v>2.2000000000000002</c:v>
                </c:pt>
                <c:pt idx="4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8D6-458D-AA15-9E77FA1B802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3322028578868109"/>
          <c:y val="0.75074279576684866"/>
          <c:w val="0.58256100953717949"/>
          <c:h val="0.21750951604132779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35857461024455"/>
          <c:y val="0.31647634584013207"/>
          <c:w val="0.63363028953229394"/>
          <c:h val="0.36704730831973897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00B05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34D7-4AD8-8D70-405EF29A0A7F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34D7-4AD8-8D70-405EF29A0A7F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34D7-4AD8-8D70-405EF29A0A7F}"/>
              </c:ext>
            </c:extLst>
          </c:dPt>
          <c:dLbls>
            <c:dLbl>
              <c:idx val="0"/>
              <c:layout>
                <c:manualLayout>
                  <c:x val="-0.10793942795012552"/>
                  <c:y val="7.730545101111953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4D7-4AD8-8D70-405EF29A0A7F}"/>
                </c:ext>
              </c:extLst>
            </c:dLbl>
            <c:dLbl>
              <c:idx val="1"/>
              <c:layout>
                <c:manualLayout>
                  <c:x val="3.4228235390398029E-2"/>
                  <c:y val="-3.799291809567861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D7-4AD8-8D70-405EF29A0A7F}"/>
                </c:ext>
              </c:extLst>
            </c:dLbl>
            <c:dLbl>
              <c:idx val="2"/>
              <c:layout>
                <c:manualLayout>
                  <c:x val="3.6225265828408452E-2"/>
                  <c:y val="-4.068027385646941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4D7-4AD8-8D70-405EF29A0A7F}"/>
                </c:ext>
              </c:extLst>
            </c:dLbl>
            <c:numFmt formatCode="0%" sourceLinked="0"/>
            <c:spPr>
              <a:solidFill>
                <a:srgbClr val="FFC000"/>
              </a:solidFill>
              <a:ln w="25400">
                <a:noFill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Sheet1!$A$9:$A$11</c:f>
              <c:strCache>
                <c:ptCount val="3"/>
                <c:pt idx="0">
                  <c:v>Φυτική παραγωγή</c:v>
                </c:pt>
                <c:pt idx="1">
                  <c:v>Ζωική παραγωγή</c:v>
                </c:pt>
                <c:pt idx="2">
                  <c:v>Δάση - Αλιεία</c:v>
                </c:pt>
              </c:strCache>
            </c:strRef>
          </c:cat>
          <c:val>
            <c:numRef>
              <c:f>Sheet1!$B$9:$B$11</c:f>
              <c:numCache>
                <c:formatCode>General</c:formatCode>
                <c:ptCount val="3"/>
                <c:pt idx="0">
                  <c:v>67</c:v>
                </c:pt>
                <c:pt idx="1">
                  <c:v>30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D7-4AD8-8D70-405EF29A0A7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3790104595134614"/>
          <c:y val="0.74281910162268261"/>
          <c:w val="0.56542162787389461"/>
          <c:h val="0.2398710178379824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9E878216-51B9-89CB-0023-A53F047A496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173AAC77-A59E-7BB2-F218-AC6D7655B07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fld id="{0A86DB38-4EC1-449D-A1D5-DDE16E3425C7}" type="datetimeFigureOut">
              <a:rPr lang="en-US"/>
              <a:pPr>
                <a:defRPr/>
              </a:pPr>
              <a:t>11/21/2023</a:t>
            </a:fld>
            <a:endParaRPr lang="en-US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9CB5917F-E3B0-72E5-674C-2E91F5E07C8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3" name="Rectangle 5">
            <a:extLst>
              <a:ext uri="{FF2B5EF4-FFF2-40B4-BE49-F238E27FC236}">
                <a16:creationId xmlns:a16="http://schemas.microsoft.com/office/drawing/2014/main" id="{A79057D0-3320-7BE2-015A-A54DAF1843B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3014" name="Rectangle 6">
            <a:extLst>
              <a:ext uri="{FF2B5EF4-FFF2-40B4-BE49-F238E27FC236}">
                <a16:creationId xmlns:a16="http://schemas.microsoft.com/office/drawing/2014/main" id="{991E1267-0651-51A1-C81F-AC5FD6C4E91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>
            <a:extLst>
              <a:ext uri="{FF2B5EF4-FFF2-40B4-BE49-F238E27FC236}">
                <a16:creationId xmlns:a16="http://schemas.microsoft.com/office/drawing/2014/main" id="{53A1C11B-9FBF-AFD4-9171-317F911487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764D8C07-4C19-448C-9C2B-FDBD7DBB92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D297F08-B6D7-52E0-BB7C-5CDCDA5664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4C50AB9-D9A3-9495-C96C-9C200D66AD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4E4EFEBA-D87E-9997-5860-972210766C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1A1AED9-50FC-4408-9F7C-4A996BF0119F}" type="slidenum">
              <a:rPr lang="en-US" altLang="el-GR" smtClean="0">
                <a:latin typeface="Arial" panose="020B0604020202020204" pitchFamily="34" charset="0"/>
              </a:rPr>
              <a:pPr/>
              <a:t>15</a:t>
            </a:fld>
            <a:endParaRPr lang="en-US" altLang="el-GR">
              <a:latin typeface="Arial" panose="020B0604020202020204" pitchFamily="34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CECEE954-E548-B0C0-8660-2B9F04557B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8865CA2C-F815-902F-DEEF-E317C8EC8A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A22728B3-CA0C-032F-64BC-D8E443335E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D19A8AB-D02F-49EE-B184-F6B842B00401}" type="slidenum">
              <a:rPr lang="en-US" altLang="el-GR" smtClean="0">
                <a:latin typeface="Arial" panose="020B0604020202020204" pitchFamily="34" charset="0"/>
              </a:rPr>
              <a:pPr/>
              <a:t>16</a:t>
            </a:fld>
            <a:endParaRPr lang="en-US" altLang="el-GR">
              <a:latin typeface="Arial" panose="020B0604020202020204" pitchFamily="34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E9E5CD72-1FFB-0DED-0F08-339335000F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2B89C65E-BE05-21F0-92A9-8AA6E2C9BC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60CC2036-6224-F77C-8095-71CBE369BF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723931F-2317-49B4-B7E2-FD35FA908756}" type="slidenum">
              <a:rPr lang="en-US" altLang="el-GR" smtClean="0">
                <a:latin typeface="Arial" panose="020B0604020202020204" pitchFamily="34" charset="0"/>
              </a:rPr>
              <a:pPr/>
              <a:t>17</a:t>
            </a:fld>
            <a:endParaRPr lang="en-US" altLang="el-GR">
              <a:latin typeface="Arial" panose="020B0604020202020204" pitchFamily="34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D23D6082-0C2E-4418-8D78-4CF57AF98A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AD4ADFF9-34B4-7F42-3069-E747A1EDF9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941369D-3A38-3845-62CC-055BB3B47E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589C1D9B-2E43-3C6F-AB0C-0279B5F637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9A8890B0-2977-CE90-E5EE-F44C4CBC4E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8AA4CD7-2508-4EDD-A424-599DE8381A7A}" type="slidenum">
              <a:rPr lang="en-US" altLang="el-GR" smtClean="0">
                <a:latin typeface="Arial" panose="020B0604020202020204" pitchFamily="34" charset="0"/>
              </a:rPr>
              <a:pPr/>
              <a:t>19</a:t>
            </a:fld>
            <a:endParaRPr lang="en-US" altLang="el-GR"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A9A7AB8E-C65D-EC1D-274B-26246F9030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FCEE35DD-9550-3E7E-7F15-FE032A803E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5CC88FE3-7E0A-0FDF-76E8-8221650D72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F15EC08C-6FCF-DF8C-301D-E2206AF7E7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71C955E6-7476-29D9-D9E5-E2F35AD593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0C04BFC-DCFC-4156-9B8C-2287AE878CDF}" type="slidenum">
              <a:rPr lang="en-US" altLang="el-GR" smtClean="0">
                <a:latin typeface="Arial" panose="020B0604020202020204" pitchFamily="34" charset="0"/>
              </a:rPr>
              <a:pPr/>
              <a:t>21</a:t>
            </a:fld>
            <a:endParaRPr lang="en-US" altLang="el-GR">
              <a:latin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C07087B9-7474-4B5F-E313-D0EEA8C095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0F08A515-43D3-C5C7-1365-0818CCDAEE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32BE342D-F858-BFE8-19F4-0EFC6C0D8C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00821BB8-FBD3-BFE1-5AA2-D537A00F3C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B5948E51-9A0C-9227-D4D3-7E1C68EF58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93E5C302-49EE-2FD3-F704-0D341CCA7F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B69F3DD4-8300-6902-6594-E328FBACEF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1981F3A0-CBC1-1F5A-B881-56C6624D01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341EC4DC-C01C-DA9D-4938-AAADEA85A9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8FDF928-1CA5-BC6E-9959-233A4B794B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98D6222C-E4BA-8150-15C8-56FFAA0B74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DB448224-7CBE-61D7-57FE-E4721CEB0A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ADF92145-4821-D4E7-52EF-941ED32A21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53062DA3-694A-7C32-4279-8E9351A4D7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5922043-51C9-C239-8F57-70CA54385B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AECB5268-70EF-30DC-EE71-45030108D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48A2323A-2C4E-A176-144D-B38066CA90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D4473515-8B41-F1A6-F527-556B6D99F3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2FF9DD63-8D8E-C432-4DCA-496A59C769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35D59839-CCB9-1EE7-F5A0-1114AE7E5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5773ECEC-3D11-EFFB-5BA1-14F4A6DA75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F498F18-B8C0-4A44-B71E-F011874E819D}" type="slidenum">
              <a:rPr lang="en-US" altLang="el-GR" smtClean="0">
                <a:latin typeface="Arial" panose="020B0604020202020204" pitchFamily="34" charset="0"/>
              </a:rPr>
              <a:pPr/>
              <a:t>13</a:t>
            </a:fld>
            <a:endParaRPr lang="en-US" altLang="el-GR">
              <a:latin typeface="Arial" panose="020B0604020202020204" pitchFamily="34" charset="0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39B1E079-2EDD-BBA5-1769-EFF9E5C5E2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3A590352-D89F-F435-A7E9-F60EB7CF1D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0E9A539-1CCC-91EE-5385-5566B4B660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3A93229-D0DA-A32E-C499-0976D89F6E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F8C6B58-7766-1FD7-1173-C131031409B2}"/>
              </a:ext>
            </a:extLst>
          </p:cNvPr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9F7E4EF-06F9-5189-7A79-5ED82A75146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849 w 2780"/>
                <a:gd name="T1" fmla="*/ 18 h 953"/>
                <a:gd name="T2" fmla="*/ 2759 w 2780"/>
                <a:gd name="T3" fmla="*/ 24 h 953"/>
                <a:gd name="T4" fmla="*/ 2692 w 2780"/>
                <a:gd name="T5" fmla="*/ 102 h 953"/>
                <a:gd name="T6" fmla="*/ 2583 w 2780"/>
                <a:gd name="T7" fmla="*/ 156 h 953"/>
                <a:gd name="T8" fmla="*/ 2577 w 2780"/>
                <a:gd name="T9" fmla="*/ 222 h 953"/>
                <a:gd name="T10" fmla="*/ 2559 w 2780"/>
                <a:gd name="T11" fmla="*/ 246 h 953"/>
                <a:gd name="T12" fmla="*/ 2541 w 2780"/>
                <a:gd name="T13" fmla="*/ 252 h 953"/>
                <a:gd name="T14" fmla="*/ 2469 w 2780"/>
                <a:gd name="T15" fmla="*/ 210 h 953"/>
                <a:gd name="T16" fmla="*/ 2323 w 2780"/>
                <a:gd name="T17" fmla="*/ 192 h 953"/>
                <a:gd name="T18" fmla="*/ 2299 w 2780"/>
                <a:gd name="T19" fmla="*/ 186 h 953"/>
                <a:gd name="T20" fmla="*/ 2281 w 2780"/>
                <a:gd name="T21" fmla="*/ 192 h 953"/>
                <a:gd name="T22" fmla="*/ 2209 w 2780"/>
                <a:gd name="T23" fmla="*/ 228 h 953"/>
                <a:gd name="T24" fmla="*/ 2173 w 2780"/>
                <a:gd name="T25" fmla="*/ 240 h 953"/>
                <a:gd name="T26" fmla="*/ 2149 w 2780"/>
                <a:gd name="T27" fmla="*/ 246 h 953"/>
                <a:gd name="T28" fmla="*/ 2137 w 2780"/>
                <a:gd name="T29" fmla="*/ 258 h 953"/>
                <a:gd name="T30" fmla="*/ 2137 w 2780"/>
                <a:gd name="T31" fmla="*/ 276 h 953"/>
                <a:gd name="T32" fmla="*/ 2114 w 2780"/>
                <a:gd name="T33" fmla="*/ 300 h 953"/>
                <a:gd name="T34" fmla="*/ 2096 w 2780"/>
                <a:gd name="T35" fmla="*/ 312 h 953"/>
                <a:gd name="T36" fmla="*/ 2084 w 2780"/>
                <a:gd name="T37" fmla="*/ 324 h 953"/>
                <a:gd name="T38" fmla="*/ 2072 w 2780"/>
                <a:gd name="T39" fmla="*/ 336 h 953"/>
                <a:gd name="T40" fmla="*/ 2037 w 2780"/>
                <a:gd name="T41" fmla="*/ 342 h 953"/>
                <a:gd name="T42" fmla="*/ 1967 w 2780"/>
                <a:gd name="T43" fmla="*/ 336 h 953"/>
                <a:gd name="T44" fmla="*/ 1931 w 2780"/>
                <a:gd name="T45" fmla="*/ 330 h 953"/>
                <a:gd name="T46" fmla="*/ 1919 w 2780"/>
                <a:gd name="T47" fmla="*/ 342 h 953"/>
                <a:gd name="T48" fmla="*/ 1907 w 2780"/>
                <a:gd name="T49" fmla="*/ 354 h 953"/>
                <a:gd name="T50" fmla="*/ 1877 w 2780"/>
                <a:gd name="T51" fmla="*/ 360 h 953"/>
                <a:gd name="T52" fmla="*/ 1818 w 2780"/>
                <a:gd name="T53" fmla="*/ 342 h 953"/>
                <a:gd name="T54" fmla="*/ 1794 w 2780"/>
                <a:gd name="T55" fmla="*/ 342 h 953"/>
                <a:gd name="T56" fmla="*/ 1770 w 2780"/>
                <a:gd name="T57" fmla="*/ 354 h 953"/>
                <a:gd name="T58" fmla="*/ 1701 w 2780"/>
                <a:gd name="T59" fmla="*/ 425 h 953"/>
                <a:gd name="T60" fmla="*/ 1659 w 2780"/>
                <a:gd name="T61" fmla="*/ 569 h 953"/>
                <a:gd name="T62" fmla="*/ 1659 w 2780"/>
                <a:gd name="T63" fmla="*/ 593 h 953"/>
                <a:gd name="T64" fmla="*/ 1665 w 2780"/>
                <a:gd name="T65" fmla="*/ 641 h 953"/>
                <a:gd name="T66" fmla="*/ 1683 w 2780"/>
                <a:gd name="T67" fmla="*/ 659 h 953"/>
                <a:gd name="T68" fmla="*/ 1677 w 2780"/>
                <a:gd name="T69" fmla="*/ 671 h 953"/>
                <a:gd name="T70" fmla="*/ 1665 w 2780"/>
                <a:gd name="T71" fmla="*/ 683 h 953"/>
                <a:gd name="T72" fmla="*/ 1587 w 2780"/>
                <a:gd name="T73" fmla="*/ 689 h 953"/>
                <a:gd name="T74" fmla="*/ 1510 w 2780"/>
                <a:gd name="T75" fmla="*/ 629 h 953"/>
                <a:gd name="T76" fmla="*/ 1369 w 2780"/>
                <a:gd name="T77" fmla="*/ 587 h 953"/>
                <a:gd name="T78" fmla="*/ 1220 w 2780"/>
                <a:gd name="T79" fmla="*/ 671 h 953"/>
                <a:gd name="T80" fmla="*/ 1043 w 2780"/>
                <a:gd name="T81" fmla="*/ 731 h 953"/>
                <a:gd name="T82" fmla="*/ 840 w 2780"/>
                <a:gd name="T83" fmla="*/ 743 h 953"/>
                <a:gd name="T84" fmla="*/ 646 w 2780"/>
                <a:gd name="T85" fmla="*/ 701 h 953"/>
                <a:gd name="T86" fmla="*/ 586 w 2780"/>
                <a:gd name="T87" fmla="*/ 695 h 953"/>
                <a:gd name="T88" fmla="*/ 574 w 2780"/>
                <a:gd name="T89" fmla="*/ 701 h 953"/>
                <a:gd name="T90" fmla="*/ 538 w 2780"/>
                <a:gd name="T91" fmla="*/ 731 h 953"/>
                <a:gd name="T92" fmla="*/ 445 w 2780"/>
                <a:gd name="T93" fmla="*/ 809 h 953"/>
                <a:gd name="T94" fmla="*/ 415 w 2780"/>
                <a:gd name="T95" fmla="*/ 821 h 953"/>
                <a:gd name="T96" fmla="*/ 391 w 2780"/>
                <a:gd name="T97" fmla="*/ 821 h 953"/>
                <a:gd name="T98" fmla="*/ 344 w 2780"/>
                <a:gd name="T99" fmla="*/ 827 h 953"/>
                <a:gd name="T100" fmla="*/ 218 w 2780"/>
                <a:gd name="T101" fmla="*/ 851 h 953"/>
                <a:gd name="T102" fmla="*/ 182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861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5A800961-DF1D-3DD6-0C47-A189D84E2D8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</a:endParaRPr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937E72D5-790F-1665-6A00-E53DC3385F8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312F5DCB-A0A8-7F59-F755-46C7B0939C6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1562A7F-5479-2BDE-F23B-DF32ECB1151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911806D0-4AD8-F3B0-1BED-D6B88C43F2D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69A8E7A3-D183-EDCF-74F7-704D6DAD372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98E6C7B2-7DB1-530C-5FAF-CA5A6EFC56D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D0DC87DC-CCE3-AAF4-6B8D-911CDA536AA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75D35008-B488-4F6D-BF3E-68ACDD1FBFB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3BEA0901-2434-6259-577B-BD483AD3164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A418F0F5-7DAE-4A78-9BCA-81A99B543B9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812BBB29-055A-9484-4126-283E266D21F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0BB2A326-FC00-0553-EC88-71909412922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719061CA-D23B-B69E-6EC3-B177C2BF736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</a:endParaRPr>
            </a:p>
          </p:txBody>
        </p:sp>
      </p:grpSp>
      <p:sp>
        <p:nvSpPr>
          <p:cNvPr id="1845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5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20">
            <a:extLst>
              <a:ext uri="{FF2B5EF4-FFF2-40B4-BE49-F238E27FC236}">
                <a16:creationId xmlns:a16="http://schemas.microsoft.com/office/drawing/2014/main" id="{54913A52-5089-1864-CFA5-5883023537EB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21">
            <a:extLst>
              <a:ext uri="{FF2B5EF4-FFF2-40B4-BE49-F238E27FC236}">
                <a16:creationId xmlns:a16="http://schemas.microsoft.com/office/drawing/2014/main" id="{E5BF464B-F088-5906-BFC2-CEA488E794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22">
            <a:extLst>
              <a:ext uri="{FF2B5EF4-FFF2-40B4-BE49-F238E27FC236}">
                <a16:creationId xmlns:a16="http://schemas.microsoft.com/office/drawing/2014/main" id="{F12EFF17-8E98-5397-A182-6CA3BFA351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EC867-D3C8-4154-9047-70685ADB6E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555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>
            <a:extLst>
              <a:ext uri="{FF2B5EF4-FFF2-40B4-BE49-F238E27FC236}">
                <a16:creationId xmlns:a16="http://schemas.microsoft.com/office/drawing/2014/main" id="{2E91CA0C-7563-6FB8-D139-B8353F1EAA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0DEA0-B1C4-4A11-87C2-FA8BD57A5E42}" type="datetimeFigureOut">
              <a:rPr lang="en-US"/>
              <a:pPr>
                <a:defRPr/>
              </a:pPr>
              <a:t>11/21/2023</a:t>
            </a:fld>
            <a:endParaRPr lang="en-US"/>
          </a:p>
        </p:txBody>
      </p:sp>
      <p:sp>
        <p:nvSpPr>
          <p:cNvPr id="3" name="Rectangle 41">
            <a:extLst>
              <a:ext uri="{FF2B5EF4-FFF2-40B4-BE49-F238E27FC236}">
                <a16:creationId xmlns:a16="http://schemas.microsoft.com/office/drawing/2014/main" id="{1BA5032B-25C4-D0F4-BCBA-D7240AD674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>
            <a:extLst>
              <a:ext uri="{FF2B5EF4-FFF2-40B4-BE49-F238E27FC236}">
                <a16:creationId xmlns:a16="http://schemas.microsoft.com/office/drawing/2014/main" id="{374F14D9-5469-349A-7DA9-8ACB595E22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647D4-2A00-4644-B03D-0FDC7B2D2F21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400517590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3888648F-F385-CA43-D7B0-E878250910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B4A3A-161D-4FD9-ADEB-7AA9E5C2CC13}" type="datetimeFigureOut">
              <a:rPr lang="en-US"/>
              <a:pPr>
                <a:defRPr/>
              </a:pPr>
              <a:t>11/21/2023</a:t>
            </a:fld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0682410D-65E4-47B3-4826-18CAFC3F0B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9A365413-2449-DCD6-7BCE-92C361A4CC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B376E-B88D-4BDE-8D0D-0B3DEA5684B8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56569120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0F29E95F-065A-6B5F-BEBD-687620BA5C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>
            <a:extLst>
              <a:ext uri="{FF2B5EF4-FFF2-40B4-BE49-F238E27FC236}">
                <a16:creationId xmlns:a16="http://schemas.microsoft.com/office/drawing/2014/main" id="{CEAE07B8-8A85-D826-967F-F01365DCF4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id="{EBEE8CB1-F4A3-469D-6260-6AC48BBEE3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11447-A880-4C98-8EEA-6E09257A9067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559607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D7D9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6" name="Rectangle 18">
            <a:extLst>
              <a:ext uri="{FF2B5EF4-FFF2-40B4-BE49-F238E27FC236}">
                <a16:creationId xmlns:a16="http://schemas.microsoft.com/office/drawing/2014/main" id="{B63F04A1-54B8-6D30-4A59-6F79415570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430" name="Rectangle 22">
            <a:extLst>
              <a:ext uri="{FF2B5EF4-FFF2-40B4-BE49-F238E27FC236}">
                <a16:creationId xmlns:a16="http://schemas.microsoft.com/office/drawing/2014/main" id="{74E8320C-0F11-FBF5-684D-64F1040069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" name="Rectangle 20">
            <a:extLst>
              <a:ext uri="{FF2B5EF4-FFF2-40B4-BE49-F238E27FC236}">
                <a16:creationId xmlns:a16="http://schemas.microsoft.com/office/drawing/2014/main" id="{D9BADEA2-32DF-EEAF-FB2D-495D12CD6492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" name="Rectangle 21">
            <a:extLst>
              <a:ext uri="{FF2B5EF4-FFF2-40B4-BE49-F238E27FC236}">
                <a16:creationId xmlns:a16="http://schemas.microsoft.com/office/drawing/2014/main" id="{D0F8C35F-4067-54C3-DFE5-F14B0346C23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" name="Rectangle 22">
            <a:extLst>
              <a:ext uri="{FF2B5EF4-FFF2-40B4-BE49-F238E27FC236}">
                <a16:creationId xmlns:a16="http://schemas.microsoft.com/office/drawing/2014/main" id="{BAC724A6-DC54-7925-DD07-FB0B36CF098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8FB9BA7B-592E-4C37-B74B-2C7F060FB3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F4C29-3831-C5DF-F3BD-08F315766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476250"/>
            <a:ext cx="7772400" cy="1439863"/>
          </a:xfrm>
        </p:spPr>
        <p:txBody>
          <a:bodyPr/>
          <a:lstStyle/>
          <a:p>
            <a:pPr>
              <a:defRPr/>
            </a:pPr>
            <a:r>
              <a:rPr lang="el-GR" sz="2800" dirty="0"/>
              <a:t>Η ΓΕΩΡΓΙΑ ΣΤΗΝ ΕΛΛΑΔΑ</a:t>
            </a:r>
            <a:br>
              <a:rPr lang="el-GR" sz="2800" dirty="0"/>
            </a:br>
            <a:r>
              <a:rPr lang="el-GR" sz="2800" dirty="0"/>
              <a:t>ΒΑΣΙΚΑ ΜΕΓΕΘΗ</a:t>
            </a:r>
            <a:endParaRPr lang="en-US" sz="2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59EBCF-CA88-F379-C8C5-653F4171D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2276475"/>
            <a:ext cx="8964612" cy="4032250"/>
          </a:xfrm>
        </p:spPr>
        <p:txBody>
          <a:bodyPr/>
          <a:lstStyle/>
          <a:p>
            <a:pPr algn="just">
              <a:defRPr/>
            </a:pPr>
            <a:r>
              <a:rPr lang="el-GR" sz="2400" dirty="0"/>
              <a:t>Συμβολή ΑΠΑ πρωτογενούς τομέα 8,1% (1995) </a:t>
            </a:r>
          </a:p>
          <a:p>
            <a:pPr algn="just">
              <a:defRPr/>
            </a:pPr>
            <a:r>
              <a:rPr lang="el-GR" sz="2400" dirty="0"/>
              <a:t>                               → 4,8% (2005) → 4,4 (2015)</a:t>
            </a:r>
          </a:p>
          <a:p>
            <a:pPr algn="just">
              <a:defRPr/>
            </a:pPr>
            <a:r>
              <a:rPr lang="el-GR" sz="2400" dirty="0"/>
              <a:t>ΑΕΠ γεωργικού τομέα 6,7% (1996-2000) → 3,4% (2006-2010)</a:t>
            </a:r>
          </a:p>
          <a:p>
            <a:pPr algn="just">
              <a:defRPr/>
            </a:pPr>
            <a:r>
              <a:rPr lang="el-GR" sz="2400" dirty="0"/>
              <a:t>              → 3,9% (2011-2015) → 4,4% (2016-2020)</a:t>
            </a:r>
          </a:p>
          <a:p>
            <a:pPr algn="just">
              <a:defRPr/>
            </a:pPr>
            <a:r>
              <a:rPr lang="el-GR" sz="2400" dirty="0"/>
              <a:t>Αστικοποίηση</a:t>
            </a:r>
          </a:p>
          <a:p>
            <a:pPr algn="just">
              <a:defRPr/>
            </a:pPr>
            <a:r>
              <a:rPr lang="el-GR" sz="2400" dirty="0"/>
              <a:t>Εργατικό δυναμικό 30,7% (1981) → 1</a:t>
            </a:r>
            <a:r>
              <a:rPr lang="en-US" sz="2400" dirty="0"/>
              <a:t>0</a:t>
            </a:r>
            <a:r>
              <a:rPr lang="el-GR" sz="2400" dirty="0"/>
              <a:t>,6%  (2020)</a:t>
            </a:r>
          </a:p>
          <a:p>
            <a:pPr algn="just">
              <a:defRPr/>
            </a:pPr>
            <a:r>
              <a:rPr lang="el-GR" sz="2400" dirty="0"/>
              <a:t>Ηλικιακή διάρθρωση εργαζομένων στη γεωργία &gt;45 ετών→ 63%</a:t>
            </a:r>
          </a:p>
          <a:p>
            <a:pPr algn="just">
              <a:defRPr/>
            </a:pPr>
            <a:r>
              <a:rPr lang="el-GR" sz="2400" dirty="0"/>
              <a:t>Ποικιλομορφία μικροκλιμάτων &amp; συνθηκών παραγωγής στα γεωγραφικά διαμερίσματα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E883C16B-9F84-99F3-C1C1-30680D14C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85800"/>
            <a:ext cx="7010400" cy="77470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l-GR" sz="2800" b="1">
                <a:latin typeface="Times New Roman" pitchFamily="18" charset="0"/>
                <a:cs typeface="Times New Roman" pitchFamily="18" charset="0"/>
              </a:rPr>
              <a:t>Σημαντικότερες παραδοσιακές ποικιλίες </a:t>
            </a:r>
            <a:endParaRPr lang="el-GR" sz="2800">
              <a:solidFill>
                <a:srgbClr val="FFC000"/>
              </a:solidFill>
            </a:endParaRP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D88B1287-C0A2-8013-A6CB-FF5D137F7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8435975" cy="327660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l-GR" sz="2400">
                <a:latin typeface="Times New Roman" pitchFamily="18" charset="0"/>
                <a:cs typeface="Times New Roman" pitchFamily="18" charset="0"/>
              </a:rPr>
              <a:t>Τοματάκι Σαντορίνης (ΠΟΠ)</a:t>
            </a:r>
          </a:p>
        </p:txBody>
      </p:sp>
      <p:pic>
        <p:nvPicPr>
          <p:cNvPr id="24580" name="Picture 2">
            <a:extLst>
              <a:ext uri="{FF2B5EF4-FFF2-40B4-BE49-F238E27FC236}">
                <a16:creationId xmlns:a16="http://schemas.microsoft.com/office/drawing/2014/main" id="{AE15CCA8-227F-F369-82B8-3F0496DA0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432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3">
            <a:extLst>
              <a:ext uri="{FF2B5EF4-FFF2-40B4-BE49-F238E27FC236}">
                <a16:creationId xmlns:a16="http://schemas.microsoft.com/office/drawing/2014/main" id="{14E1B956-C896-4037-5782-A502521B5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971800"/>
            <a:ext cx="3571875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AA196F59-2394-0D4D-D8F5-A44F2CF61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7010400" cy="77470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l-GR" sz="2800" b="1">
                <a:latin typeface="Times New Roman" pitchFamily="18" charset="0"/>
                <a:cs typeface="Times New Roman" pitchFamily="18" charset="0"/>
              </a:rPr>
              <a:t>Σημαντικότερες παραδοσιακές ποικιλίες </a:t>
            </a:r>
            <a:endParaRPr lang="el-GR" sz="2800">
              <a:solidFill>
                <a:srgbClr val="FFC000"/>
              </a:solidFill>
            </a:endParaRP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DE3BF8C3-E572-6C70-5071-7E1AF9478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8435975" cy="327660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l-GR" sz="2400">
                <a:latin typeface="Times New Roman" pitchFamily="18" charset="0"/>
                <a:cs typeface="Times New Roman" pitchFamily="18" charset="0"/>
              </a:rPr>
              <a:t>Φασόλια Πρεσπών (ΠΓΕ)</a:t>
            </a:r>
          </a:p>
        </p:txBody>
      </p:sp>
      <p:pic>
        <p:nvPicPr>
          <p:cNvPr id="26628" name="Picture 3">
            <a:extLst>
              <a:ext uri="{FF2B5EF4-FFF2-40B4-BE49-F238E27FC236}">
                <a16:creationId xmlns:a16="http://schemas.microsoft.com/office/drawing/2014/main" id="{9661271D-246C-5C25-275F-7D67685A6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55200"/>
            <a:ext cx="2544763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5">
            <a:extLst>
              <a:ext uri="{FF2B5EF4-FFF2-40B4-BE49-F238E27FC236}">
                <a16:creationId xmlns:a16="http://schemas.microsoft.com/office/drawing/2014/main" id="{F3CA9A80-4E0F-337F-9AE0-392A35F70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882687"/>
            <a:ext cx="1697038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AC16E155-42B6-7BB8-64E5-547D60834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85800"/>
            <a:ext cx="7010400" cy="77470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l-GR" sz="2800" b="1">
                <a:latin typeface="Times New Roman" pitchFamily="18" charset="0"/>
                <a:cs typeface="Times New Roman" pitchFamily="18" charset="0"/>
              </a:rPr>
              <a:t>Σημαντικότερες παραδοσιακές ποικιλίες </a:t>
            </a:r>
            <a:endParaRPr lang="el-GR" sz="2800">
              <a:solidFill>
                <a:srgbClr val="FFC000"/>
              </a:solidFill>
            </a:endParaRP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0EB98E05-8E5A-7241-F9BA-0F056307E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8435975" cy="327660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l-GR" sz="2400">
                <a:latin typeface="Times New Roman" pitchFamily="18" charset="0"/>
                <a:cs typeface="Times New Roman" pitchFamily="18" charset="0"/>
              </a:rPr>
              <a:t>Φασόλια Βανίλιες Φενεού Κορινθίας (ΠΓΕ)</a:t>
            </a:r>
          </a:p>
        </p:txBody>
      </p:sp>
      <p:pic>
        <p:nvPicPr>
          <p:cNvPr id="27652" name="Picture 11">
            <a:extLst>
              <a:ext uri="{FF2B5EF4-FFF2-40B4-BE49-F238E27FC236}">
                <a16:creationId xmlns:a16="http://schemas.microsoft.com/office/drawing/2014/main" id="{2B17AB77-220C-935C-DB33-731F1A736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3192690"/>
            <a:ext cx="2674938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3">
            <a:extLst>
              <a:ext uri="{FF2B5EF4-FFF2-40B4-BE49-F238E27FC236}">
                <a16:creationId xmlns:a16="http://schemas.microsoft.com/office/drawing/2014/main" id="{EC7E4455-38C4-0493-1FE5-75429A4D4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29000"/>
            <a:ext cx="194945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ACC179F-86C4-00F8-C20B-756B4D774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br>
              <a:rPr lang="el-GR" sz="2800" dirty="0"/>
            </a:br>
            <a:r>
              <a:rPr lang="el-GR" sz="2800" dirty="0"/>
              <a:t>ΕΥΡΩΠΑΪΚΗ ΕΝΩΣΗ</a:t>
            </a:r>
            <a:br>
              <a:rPr lang="el-GR" sz="2800" dirty="0"/>
            </a:br>
            <a:r>
              <a:rPr lang="el-GR" sz="2800" dirty="0"/>
              <a:t>Ιστορική αναδρομή</a:t>
            </a:r>
            <a:br>
              <a:rPr lang="el-GR" sz="2800" dirty="0"/>
            </a:br>
            <a:endParaRPr lang="en-US" sz="28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608DB9-E97F-97A5-12B6-EA07B89B1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8750"/>
            <a:ext cx="8472488" cy="5000625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v"/>
              <a:defRPr/>
            </a:pPr>
            <a:r>
              <a:rPr lang="el-GR" sz="2000" dirty="0">
                <a:solidFill>
                  <a:schemeClr val="tx2">
                    <a:lumMod val="75000"/>
                  </a:schemeClr>
                </a:solidFill>
              </a:rPr>
              <a:t>Ιδιόμορφη συνομοσπονδία κρατών, που έχουν εκχωρήσει μέρος των κυριαρχικών δικαιωμάτων τους σε κοινά θεσμικά όργανα, τα οποία διαχειρίζονται τομείς και δραστηριότητες με σκοπό το συλλογικό συμφέρον , διατηρώντας παράλληλα την αυτονομία τους </a:t>
            </a:r>
          </a:p>
          <a:p>
            <a:pPr eaLnBrk="1" hangingPunct="1">
              <a:defRPr/>
            </a:pPr>
            <a:r>
              <a:rPr lang="el-GR" sz="2000" dirty="0"/>
              <a:t>Ιδέα </a:t>
            </a:r>
            <a:r>
              <a:rPr lang="el-GR" sz="2000" dirty="0">
                <a:solidFill>
                  <a:srgbClr val="FFFF00"/>
                </a:solidFill>
              </a:rPr>
              <a:t>19</a:t>
            </a:r>
            <a:r>
              <a:rPr lang="el-GR" sz="2000" baseline="30000" dirty="0">
                <a:solidFill>
                  <a:srgbClr val="FFFF00"/>
                </a:solidFill>
              </a:rPr>
              <a:t>ο</a:t>
            </a:r>
            <a:r>
              <a:rPr lang="el-GR" sz="2000" dirty="0"/>
              <a:t> αιώνα</a:t>
            </a:r>
          </a:p>
          <a:p>
            <a:pPr eaLnBrk="1" hangingPunct="1">
              <a:defRPr/>
            </a:pPr>
            <a:r>
              <a:rPr lang="el-GR" sz="2000" dirty="0"/>
              <a:t>Πρόταση </a:t>
            </a:r>
            <a:r>
              <a:rPr lang="en-US" sz="2000" dirty="0"/>
              <a:t>Schuman </a:t>
            </a:r>
            <a:r>
              <a:rPr lang="el-GR" sz="2000" dirty="0"/>
              <a:t>  </a:t>
            </a:r>
            <a:r>
              <a:rPr lang="en-US" sz="2000" dirty="0">
                <a:solidFill>
                  <a:srgbClr val="FFFF00"/>
                </a:solidFill>
              </a:rPr>
              <a:t>9/5/1950</a:t>
            </a:r>
            <a:endParaRPr lang="el-GR" sz="2000" dirty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el-GR" sz="2000" dirty="0"/>
              <a:t>Συνθήκη Παρισίων </a:t>
            </a:r>
            <a:r>
              <a:rPr lang="el-GR" sz="2000" dirty="0">
                <a:solidFill>
                  <a:srgbClr val="FFFF00"/>
                </a:solidFill>
              </a:rPr>
              <a:t>1951   </a:t>
            </a:r>
            <a:r>
              <a:rPr lang="el-GR" sz="2000" dirty="0">
                <a:solidFill>
                  <a:srgbClr val="FFC000"/>
                </a:solidFill>
              </a:rPr>
              <a:t>ΕΚΑΧ (</a:t>
            </a:r>
            <a:r>
              <a:rPr lang="el-GR" sz="2000" dirty="0" err="1">
                <a:solidFill>
                  <a:srgbClr val="FFC000"/>
                </a:solidFill>
              </a:rPr>
              <a:t>Ευρ</a:t>
            </a:r>
            <a:r>
              <a:rPr lang="el-GR" sz="2000" dirty="0">
                <a:solidFill>
                  <a:srgbClr val="FFC000"/>
                </a:solidFill>
              </a:rPr>
              <a:t>. </a:t>
            </a:r>
            <a:r>
              <a:rPr lang="el-GR" sz="2000" dirty="0" err="1">
                <a:solidFill>
                  <a:srgbClr val="FFC000"/>
                </a:solidFill>
              </a:rPr>
              <a:t>Κοιν</a:t>
            </a:r>
            <a:r>
              <a:rPr lang="el-GR" sz="2000" dirty="0">
                <a:solidFill>
                  <a:srgbClr val="FFC000"/>
                </a:solidFill>
              </a:rPr>
              <a:t>. Άνθρακα &amp; Χάλυβα)</a:t>
            </a:r>
            <a:endParaRPr lang="el-GR" sz="2000" dirty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el-GR" sz="2000" dirty="0">
                <a:solidFill>
                  <a:srgbClr val="FFC000"/>
                </a:solidFill>
              </a:rPr>
              <a:t>Γαλλία, Δ. Γερμανία, Βέλγιο, Λουξεμβούργο, Ιταλία, Ολλανδία</a:t>
            </a:r>
          </a:p>
          <a:p>
            <a:pPr eaLnBrk="1" hangingPunct="1">
              <a:defRPr/>
            </a:pPr>
            <a:r>
              <a:rPr lang="el-GR" sz="2000" dirty="0"/>
              <a:t>Συνθήκη Ρώμης </a:t>
            </a:r>
            <a:r>
              <a:rPr lang="el-GR" sz="2000" dirty="0">
                <a:solidFill>
                  <a:srgbClr val="FFFF00"/>
                </a:solidFill>
              </a:rPr>
              <a:t>1957   </a:t>
            </a:r>
            <a:r>
              <a:rPr lang="el-GR" sz="2000" dirty="0">
                <a:solidFill>
                  <a:srgbClr val="FFC000"/>
                </a:solidFill>
              </a:rPr>
              <a:t>Ίδρυση ΕΟΚ, </a:t>
            </a:r>
            <a:r>
              <a:rPr lang="en-US" sz="2000" dirty="0">
                <a:solidFill>
                  <a:srgbClr val="FFC000"/>
                </a:solidFill>
              </a:rPr>
              <a:t>EYRATOM</a:t>
            </a:r>
          </a:p>
          <a:p>
            <a:pPr eaLnBrk="1" hangingPunct="1">
              <a:defRPr/>
            </a:pPr>
            <a:r>
              <a:rPr lang="el-GR" sz="2000" dirty="0"/>
              <a:t>Κατάργηση δασμών </a:t>
            </a:r>
            <a:r>
              <a:rPr lang="el-GR" sz="2000" dirty="0">
                <a:solidFill>
                  <a:srgbClr val="FFFF00"/>
                </a:solidFill>
              </a:rPr>
              <a:t>1959</a:t>
            </a:r>
          </a:p>
          <a:p>
            <a:pPr eaLnBrk="1" hangingPunct="1">
              <a:defRPr/>
            </a:pPr>
            <a:r>
              <a:rPr lang="el-GR" sz="2000" dirty="0"/>
              <a:t>Κοινή Αγροτική Πολιτική </a:t>
            </a:r>
            <a:r>
              <a:rPr lang="el-GR" sz="2000" dirty="0">
                <a:solidFill>
                  <a:srgbClr val="FFFF00"/>
                </a:solidFill>
              </a:rPr>
              <a:t>1962</a:t>
            </a:r>
          </a:p>
          <a:p>
            <a:pPr eaLnBrk="1" hangingPunct="1">
              <a:defRPr/>
            </a:pPr>
            <a:r>
              <a:rPr lang="el-GR" sz="2000" dirty="0"/>
              <a:t>Συνθήκη Συγχώνευσης  (ΕΚΑΧ, ΕΟΚ,</a:t>
            </a:r>
            <a:r>
              <a:rPr lang="en-US" sz="2000" dirty="0"/>
              <a:t> EYRATOM</a:t>
            </a:r>
            <a:r>
              <a:rPr lang="el-GR" sz="2000" dirty="0"/>
              <a:t>) </a:t>
            </a:r>
            <a:r>
              <a:rPr lang="el-GR" sz="2000" dirty="0">
                <a:solidFill>
                  <a:srgbClr val="FFFF00"/>
                </a:solidFill>
              </a:rPr>
              <a:t>1965  </a:t>
            </a:r>
            <a:r>
              <a:rPr lang="el-GR" sz="2000" dirty="0"/>
              <a:t>ΕΟΚ (6)</a:t>
            </a:r>
          </a:p>
          <a:p>
            <a:pPr eaLnBrk="1" hangingPunct="1">
              <a:defRPr/>
            </a:pPr>
            <a:r>
              <a:rPr lang="el-GR" sz="2000" dirty="0"/>
              <a:t>1</a:t>
            </a:r>
            <a:r>
              <a:rPr lang="el-GR" sz="2000" baseline="30000" dirty="0"/>
              <a:t>η</a:t>
            </a:r>
            <a:r>
              <a:rPr lang="el-GR" sz="2000" dirty="0"/>
              <a:t> Διεύρυνση </a:t>
            </a:r>
            <a:r>
              <a:rPr lang="el-GR" sz="2000" dirty="0">
                <a:solidFill>
                  <a:srgbClr val="FFFF00"/>
                </a:solidFill>
              </a:rPr>
              <a:t>1973</a:t>
            </a:r>
            <a:r>
              <a:rPr lang="el-GR" sz="2000" dirty="0"/>
              <a:t> ΕΟΚ(9) </a:t>
            </a:r>
            <a:r>
              <a:rPr lang="el-GR" sz="2000" dirty="0">
                <a:solidFill>
                  <a:srgbClr val="FFC000"/>
                </a:solidFill>
              </a:rPr>
              <a:t>Δανία, Ιρλανδία, Ην. Βασίλειο</a:t>
            </a:r>
          </a:p>
          <a:p>
            <a:pPr eaLnBrk="1" hangingPunct="1">
              <a:defRPr/>
            </a:pPr>
            <a:r>
              <a:rPr lang="el-GR" sz="2000" dirty="0"/>
              <a:t>2</a:t>
            </a:r>
            <a:r>
              <a:rPr lang="el-GR" sz="2000" baseline="30000" dirty="0"/>
              <a:t>η</a:t>
            </a:r>
            <a:r>
              <a:rPr lang="el-GR" sz="2000" dirty="0"/>
              <a:t> Διεύρυνση </a:t>
            </a:r>
            <a:r>
              <a:rPr lang="el-GR" sz="2000" dirty="0">
                <a:solidFill>
                  <a:srgbClr val="FFC000"/>
                </a:solidFill>
              </a:rPr>
              <a:t>Ελλάδα </a:t>
            </a:r>
            <a:r>
              <a:rPr lang="el-GR" sz="2000" dirty="0">
                <a:solidFill>
                  <a:srgbClr val="FFFF00"/>
                </a:solidFill>
              </a:rPr>
              <a:t>(1981)</a:t>
            </a:r>
            <a:r>
              <a:rPr lang="el-GR" sz="2000" dirty="0">
                <a:solidFill>
                  <a:srgbClr val="FFC000"/>
                </a:solidFill>
              </a:rPr>
              <a:t>, Ισπανία, Πορτογαλία </a:t>
            </a:r>
            <a:r>
              <a:rPr lang="el-GR" sz="2000" dirty="0">
                <a:solidFill>
                  <a:srgbClr val="FFFF00"/>
                </a:solidFill>
              </a:rPr>
              <a:t>(1986)</a:t>
            </a:r>
            <a:r>
              <a:rPr lang="el-GR" sz="2000" dirty="0">
                <a:solidFill>
                  <a:srgbClr val="FFC000"/>
                </a:solidFill>
              </a:rPr>
              <a:t>  </a:t>
            </a:r>
            <a:r>
              <a:rPr lang="el-GR" sz="2000" dirty="0"/>
              <a:t>ΕΟΚ(12)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13FAE-60E9-7567-FDC7-B854B9244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5273675"/>
          </a:xfrm>
        </p:spPr>
        <p:txBody>
          <a:bodyPr/>
          <a:lstStyle/>
          <a:p>
            <a:pPr eaLnBrk="1" hangingPunct="1">
              <a:defRPr/>
            </a:pPr>
            <a:r>
              <a:rPr lang="el-GR" sz="2000" dirty="0"/>
              <a:t>Ενιαία Ευρωπαϊκή Πράξη </a:t>
            </a:r>
            <a:r>
              <a:rPr lang="el-GR" sz="2000" dirty="0">
                <a:solidFill>
                  <a:srgbClr val="FFFF00"/>
                </a:solidFill>
              </a:rPr>
              <a:t>1987</a:t>
            </a:r>
          </a:p>
          <a:p>
            <a:pPr eaLnBrk="1" hangingPunct="1">
              <a:defRPr/>
            </a:pPr>
            <a:r>
              <a:rPr lang="el-GR" sz="2000" dirty="0">
                <a:solidFill>
                  <a:srgbClr val="FFC000"/>
                </a:solidFill>
              </a:rPr>
              <a:t>Εσωτερική αγορά, οικονομική &amp; κοινωνική συνοχή, περιβάλλον, έρευνα, τεχνολογία</a:t>
            </a:r>
            <a:endParaRPr lang="el-GR" sz="2000" dirty="0"/>
          </a:p>
          <a:p>
            <a:pPr eaLnBrk="1" hangingPunct="1">
              <a:defRPr/>
            </a:pPr>
            <a:r>
              <a:rPr lang="el-GR" sz="2000" dirty="0"/>
              <a:t>Συνθήκη Μάαστριχτ </a:t>
            </a:r>
            <a:r>
              <a:rPr lang="el-GR" sz="2000" dirty="0">
                <a:solidFill>
                  <a:srgbClr val="FFFF00"/>
                </a:solidFill>
              </a:rPr>
              <a:t>1992 </a:t>
            </a:r>
          </a:p>
          <a:p>
            <a:pPr eaLnBrk="1" hangingPunct="1">
              <a:defRPr/>
            </a:pPr>
            <a:r>
              <a:rPr lang="el-GR" sz="2000" dirty="0">
                <a:solidFill>
                  <a:srgbClr val="FFC000"/>
                </a:solidFill>
              </a:rPr>
              <a:t>Ίδρυση Ε.Ε. , άμυνα, δικαιοσύνη, εσ. υποθέσεις, ΟΝΕ, υγεία, πολιτισμός, παιδεία, βιομηχανία, δίκτυα, προστασία καταναλωτών  </a:t>
            </a:r>
          </a:p>
          <a:p>
            <a:pPr eaLnBrk="1" hangingPunct="1">
              <a:defRPr/>
            </a:pPr>
            <a:r>
              <a:rPr lang="el-GR" sz="2000" dirty="0"/>
              <a:t>3</a:t>
            </a:r>
            <a:r>
              <a:rPr lang="el-GR" sz="2000" baseline="30000" dirty="0"/>
              <a:t>η</a:t>
            </a:r>
            <a:r>
              <a:rPr lang="el-GR" sz="2000" dirty="0"/>
              <a:t> Διεύρυνση </a:t>
            </a:r>
            <a:r>
              <a:rPr lang="el-GR" sz="2000" dirty="0">
                <a:solidFill>
                  <a:srgbClr val="FFFF00"/>
                </a:solidFill>
              </a:rPr>
              <a:t>1995</a:t>
            </a:r>
            <a:r>
              <a:rPr lang="el-GR" sz="2000" dirty="0"/>
              <a:t> ΕΕ (15) </a:t>
            </a:r>
            <a:r>
              <a:rPr lang="el-GR" sz="2000" dirty="0">
                <a:solidFill>
                  <a:srgbClr val="FFC000"/>
                </a:solidFill>
              </a:rPr>
              <a:t>Αυστρία, Φιλανδία, Σουηδία</a:t>
            </a:r>
          </a:p>
          <a:p>
            <a:pPr eaLnBrk="1" hangingPunct="1">
              <a:defRPr/>
            </a:pPr>
            <a:r>
              <a:rPr lang="el-GR" sz="2000" dirty="0"/>
              <a:t>Συνθήκη Άμστερνταμ </a:t>
            </a:r>
            <a:r>
              <a:rPr lang="el-GR" sz="2000" dirty="0">
                <a:solidFill>
                  <a:srgbClr val="FFFF00"/>
                </a:solidFill>
              </a:rPr>
              <a:t>1997, </a:t>
            </a:r>
            <a:r>
              <a:rPr lang="el-GR" sz="2000" dirty="0"/>
              <a:t>Στρατηγική Λισσαβόνας </a:t>
            </a:r>
            <a:r>
              <a:rPr lang="el-GR" sz="2000" dirty="0">
                <a:solidFill>
                  <a:srgbClr val="FFFF00"/>
                </a:solidFill>
              </a:rPr>
              <a:t>2000, </a:t>
            </a:r>
            <a:r>
              <a:rPr lang="el-GR" sz="2000" dirty="0"/>
              <a:t>Συνθήκη Νίκαιας</a:t>
            </a:r>
            <a:r>
              <a:rPr lang="el-GR" sz="2000" dirty="0">
                <a:solidFill>
                  <a:srgbClr val="FFFF00"/>
                </a:solidFill>
              </a:rPr>
              <a:t> 2001</a:t>
            </a:r>
          </a:p>
          <a:p>
            <a:pPr eaLnBrk="1" hangingPunct="1">
              <a:defRPr/>
            </a:pPr>
            <a:r>
              <a:rPr lang="el-GR" sz="2000" dirty="0">
                <a:solidFill>
                  <a:srgbClr val="FFC000"/>
                </a:solidFill>
              </a:rPr>
              <a:t>Τεχνολογία, παγκοσμιοποίηση, εκσυχρονισμός, ανταγωνισμός ανεργία, μόλυνση περιβάλλοντος</a:t>
            </a:r>
          </a:p>
          <a:p>
            <a:pPr eaLnBrk="1" hangingPunct="1">
              <a:defRPr/>
            </a:pPr>
            <a:r>
              <a:rPr lang="el-GR" sz="2000" dirty="0"/>
              <a:t>Ενιαίο νόμισμα </a:t>
            </a:r>
            <a:r>
              <a:rPr lang="en-US" sz="2000" dirty="0">
                <a:solidFill>
                  <a:srgbClr val="FFC000"/>
                </a:solidFill>
              </a:rPr>
              <a:t>euro </a:t>
            </a:r>
            <a:r>
              <a:rPr lang="en-US" sz="2000" dirty="0">
                <a:solidFill>
                  <a:srgbClr val="FFFF00"/>
                </a:solidFill>
              </a:rPr>
              <a:t>2002</a:t>
            </a:r>
            <a:r>
              <a:rPr lang="el-GR" sz="2000" dirty="0">
                <a:solidFill>
                  <a:srgbClr val="FFFF00"/>
                </a:solidFill>
              </a:rPr>
              <a:t> </a:t>
            </a:r>
            <a:r>
              <a:rPr lang="el-GR" sz="2000" dirty="0"/>
              <a:t>σε 12 χώρες</a:t>
            </a:r>
          </a:p>
          <a:p>
            <a:pPr eaLnBrk="1" hangingPunct="1">
              <a:defRPr/>
            </a:pPr>
            <a:r>
              <a:rPr lang="el-GR" sz="2000" dirty="0"/>
              <a:t>4</a:t>
            </a:r>
            <a:r>
              <a:rPr lang="el-GR" sz="2000" baseline="30000" dirty="0"/>
              <a:t>η</a:t>
            </a:r>
            <a:r>
              <a:rPr lang="el-GR" sz="2000" dirty="0"/>
              <a:t> Διεύρυνση </a:t>
            </a:r>
            <a:r>
              <a:rPr lang="el-GR" sz="2000" dirty="0">
                <a:solidFill>
                  <a:srgbClr val="FFFF00"/>
                </a:solidFill>
              </a:rPr>
              <a:t>2004</a:t>
            </a:r>
            <a:r>
              <a:rPr lang="el-GR" sz="2000" dirty="0"/>
              <a:t> ΕΕ (25) </a:t>
            </a:r>
            <a:r>
              <a:rPr lang="el-GR" sz="2000" dirty="0">
                <a:solidFill>
                  <a:srgbClr val="FFC000"/>
                </a:solidFill>
              </a:rPr>
              <a:t>Εσθονία, Κύπρος, Λετονία, Λιθουανία, Μάλτα, Ουγγαρία, Πολωνία, Σλοβακία, Σλοβενία, Τσεχία</a:t>
            </a:r>
          </a:p>
          <a:p>
            <a:pPr eaLnBrk="1" hangingPunct="1">
              <a:defRPr/>
            </a:pPr>
            <a:r>
              <a:rPr lang="el-GR" sz="2000" dirty="0">
                <a:solidFill>
                  <a:srgbClr val="FFC000"/>
                </a:solidFill>
              </a:rPr>
              <a:t>5</a:t>
            </a:r>
            <a:r>
              <a:rPr lang="el-GR" sz="2000" baseline="30000" dirty="0"/>
              <a:t>η</a:t>
            </a:r>
            <a:r>
              <a:rPr lang="el-GR" sz="2000" dirty="0"/>
              <a:t> Διεύρυνση </a:t>
            </a:r>
            <a:r>
              <a:rPr lang="el-GR" sz="2000" dirty="0">
                <a:solidFill>
                  <a:srgbClr val="FFFF00"/>
                </a:solidFill>
              </a:rPr>
              <a:t>2007</a:t>
            </a:r>
            <a:r>
              <a:rPr lang="el-GR" sz="2000" dirty="0"/>
              <a:t> ΕΕ (27) </a:t>
            </a:r>
            <a:r>
              <a:rPr lang="el-GR" sz="2000" dirty="0">
                <a:solidFill>
                  <a:srgbClr val="FFC000"/>
                </a:solidFill>
              </a:rPr>
              <a:t>Βουλγαρία, Ρουμανία</a:t>
            </a:r>
          </a:p>
          <a:p>
            <a:pPr eaLnBrk="1" hangingPunct="1">
              <a:defRPr/>
            </a:pPr>
            <a:r>
              <a:rPr lang="el-GR" sz="2000" dirty="0">
                <a:solidFill>
                  <a:srgbClr val="FFC000"/>
                </a:solidFill>
              </a:rPr>
              <a:t>6</a:t>
            </a:r>
            <a:r>
              <a:rPr lang="el-GR" sz="2000" baseline="30000" dirty="0"/>
              <a:t>η</a:t>
            </a:r>
            <a:r>
              <a:rPr lang="el-GR" sz="2000" dirty="0"/>
              <a:t> Διεύρυνση </a:t>
            </a:r>
            <a:r>
              <a:rPr lang="el-GR" sz="2000" dirty="0">
                <a:solidFill>
                  <a:srgbClr val="FFFF00"/>
                </a:solidFill>
              </a:rPr>
              <a:t>2013</a:t>
            </a:r>
            <a:r>
              <a:rPr lang="el-GR" sz="2000" dirty="0"/>
              <a:t> ΕΕ (28) </a:t>
            </a:r>
            <a:r>
              <a:rPr lang="el-GR" sz="2000" dirty="0">
                <a:solidFill>
                  <a:srgbClr val="FFC000"/>
                </a:solidFill>
              </a:rPr>
              <a:t>Κροατία</a:t>
            </a:r>
          </a:p>
          <a:p>
            <a:pPr eaLnBrk="1" hangingPunct="1">
              <a:defRPr/>
            </a:pPr>
            <a:endParaRPr lang="el-GR" sz="2000" dirty="0">
              <a:solidFill>
                <a:srgbClr val="FFC0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000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3596587-1601-3E0E-0CAE-24E124C079D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919162"/>
          </a:xfrm>
        </p:spPr>
        <p:txBody>
          <a:bodyPr anchorCtr="1"/>
          <a:lstStyle/>
          <a:p>
            <a:pPr eaLnBrk="1" hangingPunct="1">
              <a:defRPr/>
            </a:pPr>
            <a:r>
              <a:rPr lang="el-GR" sz="2800" b="1" dirty="0"/>
              <a:t>ΚΟΙΝΗ ΑΓΡΟΤΙΚΗ ΠΟΛΙΤΙΚΗ (1962) </a:t>
            </a:r>
            <a:br>
              <a:rPr lang="el-GR" sz="2800" b="1" dirty="0"/>
            </a:br>
            <a:r>
              <a:rPr lang="el-GR" sz="2800" b="1" dirty="0"/>
              <a:t>ΒΑΣΙΚΕΣ ΑΡΧΕΣ </a:t>
            </a:r>
            <a:endParaRPr lang="en-US" sz="2800" b="1" dirty="0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BA3CE7C-19CE-C70F-3C43-22EF74EAC71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2400" dirty="0"/>
              <a:t>Ενότητα της αγοράς μεταξύ των Κρατών – Μελών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l-GR" sz="2400" b="1" dirty="0"/>
          </a:p>
          <a:p>
            <a:pPr eaLnBrk="1" hangingPunct="1">
              <a:defRPr/>
            </a:pPr>
            <a:r>
              <a:rPr lang="el-GR" sz="2400" dirty="0"/>
              <a:t>Κοινοτική προτίμηση των παραγομένων αγροτικών προϊόντων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l-GR" sz="2400" b="1" dirty="0"/>
          </a:p>
          <a:p>
            <a:pPr eaLnBrk="1" hangingPunct="1">
              <a:defRPr/>
            </a:pPr>
            <a:r>
              <a:rPr lang="el-GR" sz="2400" dirty="0"/>
              <a:t>Οικονομική αλληλεγγύη, εξισορρόπηση ανισοτήτων μεταξύ  γεωργών σε μειονεκτικές περιοχές των Κρατών – Μελών</a:t>
            </a:r>
          </a:p>
          <a:p>
            <a:pPr eaLnBrk="1" hangingPunct="1">
              <a:defRPr/>
            </a:pPr>
            <a:endParaRPr lang="el-GR" sz="2400" dirty="0"/>
          </a:p>
          <a:p>
            <a:pPr eaLnBrk="1" hangingPunct="1">
              <a:defRPr/>
            </a:pPr>
            <a:r>
              <a:rPr lang="en-US" sz="2400" dirty="0"/>
              <a:t>FEOGA</a:t>
            </a:r>
            <a:r>
              <a:rPr lang="el-GR" sz="2400" dirty="0"/>
              <a:t> (Ευρ. Γεωργ. Ταμείο Προσ/μού &amp; Εγγυήσεων)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CC7EC95C-12E3-965F-FFB4-434847B4D58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850900"/>
          </a:xfrm>
        </p:spPr>
        <p:txBody>
          <a:bodyPr anchorCtr="1"/>
          <a:lstStyle/>
          <a:p>
            <a:pPr eaLnBrk="1" hangingPunct="1">
              <a:defRPr/>
            </a:pPr>
            <a:r>
              <a:rPr lang="el-GR" sz="2800" b="1" dirty="0"/>
              <a:t>ΒΑΣΙΚΟΙ ΣΤΟΧΟΙ ΤΗΣ Κ.Α.Π.</a:t>
            </a:r>
            <a:br>
              <a:rPr lang="el-GR" sz="2800" b="1" dirty="0"/>
            </a:br>
            <a:r>
              <a:rPr lang="el-GR" sz="2800" b="1" dirty="0"/>
              <a:t>Άρθρο 39 Συνθήκης Ρώμης 1957</a:t>
            </a:r>
            <a:endParaRPr lang="en-US" sz="2800" b="1" dirty="0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AD1CD7B4-58C1-3634-8822-C2FD324AFAD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00188"/>
            <a:ext cx="8229600" cy="46307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l-GR" sz="2400" dirty="0"/>
              <a:t>Αύξηση παραγωγικότητας του γεωργικού τομέα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dirty="0"/>
              <a:t>Εξασφάλιση δίκαιου βιοτικού επιπέδου του γεωργικού πληθυσμού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dirty="0"/>
              <a:t>Διασφάλιση της προσφοράς και της διαθεσιμότητας των αγροτικών προϊόντων (Επισιτιστικές ανάγκες)</a:t>
            </a:r>
            <a:endParaRPr lang="el-GR" sz="24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dirty="0"/>
              <a:t>Ισορροπία και σταθεροποίηση των αγορών των γεωργικών προϊόντων</a:t>
            </a:r>
            <a:endParaRPr lang="el-GR" sz="24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dirty="0"/>
              <a:t>Διασφάλιση λογικών τιμών στους καταναλωτές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l-GR" sz="24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dirty="0">
                <a:solidFill>
                  <a:srgbClr val="FFC000"/>
                </a:solidFill>
              </a:rPr>
              <a:t>Κοινωνική δομή της γεωργίας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dirty="0">
                <a:solidFill>
                  <a:srgbClr val="FFC000"/>
                </a:solidFill>
              </a:rPr>
              <a:t>Διαρθρωτικές και φυσικές ανισότητες μεταξύ των αγροτικών περιοχών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dirty="0">
                <a:solidFill>
                  <a:srgbClr val="FFC000"/>
                </a:solidFill>
              </a:rPr>
              <a:t>Σύνδεση γεωργικού τομέα με το σύνολο της οικονομίας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400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BE9E3C77-4137-95EA-55CE-23D0374FD16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868362"/>
          </a:xfrm>
        </p:spPr>
        <p:txBody>
          <a:bodyPr anchorCtr="1"/>
          <a:lstStyle/>
          <a:p>
            <a:pPr eaLnBrk="1" hangingPunct="1">
              <a:defRPr/>
            </a:pPr>
            <a:r>
              <a:rPr lang="el-GR" sz="2800"/>
              <a:t>ΥΛΟΠΟΙΗΣΗ &amp; ΕΦΑΡΜΟΓΗ ΤΗΣ Κ.Α.Π. ΜΕ ΕΠΕΜΒΑΣΕΙΣ</a:t>
            </a:r>
            <a:endParaRPr lang="en-US" sz="2800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CB8DD3EA-A0DD-5B0B-3B38-FA13C0AFA5F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52513"/>
            <a:ext cx="8229600" cy="50784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endParaRPr lang="el-GR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Τομέα αγορών των γεωργικών προϊόντων</a:t>
            </a:r>
            <a:r>
              <a:rPr lang="el-GR" sz="2800" b="1" dirty="0">
                <a:solidFill>
                  <a:schemeClr val="tx2">
                    <a:lumMod val="50000"/>
                  </a:schemeClr>
                </a:solidFill>
              </a:rPr>
              <a:t> 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l-GR" sz="2800" b="1" dirty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l-GR" sz="2800" b="1" dirty="0">
                <a:solidFill>
                  <a:schemeClr val="tx2">
                    <a:lumMod val="50000"/>
                  </a:schemeClr>
                </a:solidFill>
              </a:rPr>
              <a:t>ΠΥΛΩΝΑΣ 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I</a:t>
            </a:r>
            <a:endParaRPr lang="el-GR" sz="2800" b="1" dirty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l-GR" sz="2800" b="1" dirty="0"/>
              <a:t>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l-GR" sz="28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el-GR" sz="2800" dirty="0">
                <a:solidFill>
                  <a:srgbClr val="FFC000"/>
                </a:solidFill>
              </a:rPr>
              <a:t>Τομέας διαρθρώσεων</a:t>
            </a:r>
            <a:r>
              <a:rPr lang="el-GR" sz="2800" b="1" dirty="0">
                <a:solidFill>
                  <a:srgbClr val="FFC0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l-GR" sz="2800" dirty="0">
              <a:solidFill>
                <a:srgbClr val="FFC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l-GR" sz="2800" b="1" dirty="0">
                <a:solidFill>
                  <a:srgbClr val="FFC000"/>
                </a:solidFill>
              </a:rPr>
              <a:t>ΠΥΛΩΝΑΣ  </a:t>
            </a:r>
            <a:r>
              <a:rPr lang="en-US" sz="2800" b="1" dirty="0">
                <a:solidFill>
                  <a:srgbClr val="FFC000"/>
                </a:solidFill>
              </a:rPr>
              <a:t>II</a:t>
            </a:r>
            <a:endParaRPr lang="el-GR" sz="2800" b="1" dirty="0">
              <a:solidFill>
                <a:srgbClr val="FFC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l-GR" sz="2800" b="1" dirty="0">
              <a:solidFill>
                <a:srgbClr val="E5E500"/>
              </a:solidFill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el-GR" sz="2800" dirty="0"/>
              <a:t>Μέτρα σε τομείς δημόσιας υγείας, περιβάλλοντος, ασφάλειας προϊόντων...</a:t>
            </a:r>
            <a:endParaRPr lang="el-GR" sz="2800" b="1" dirty="0">
              <a:solidFill>
                <a:srgbClr val="E5E5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l-GR" sz="2400" b="1" dirty="0">
              <a:solidFill>
                <a:srgbClr val="E5E5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l-GR" sz="2400" b="1" dirty="0">
              <a:solidFill>
                <a:srgbClr val="E5E5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l-GR" sz="2400" b="1" dirty="0"/>
              <a:t>  </a:t>
            </a:r>
            <a:endParaRPr lang="el-GR" sz="2400" b="1" dirty="0">
              <a:solidFill>
                <a:srgbClr val="E5E5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endParaRPr lang="el-GR" sz="2400" b="1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93187-43C5-B12D-8CA9-8148A7B6E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2800" dirty="0"/>
              <a:t>ΕΠΕΜΒΑΣΕΙΣ ΤΟΜΕΑ ΑΓΟΡΩΝ  </a:t>
            </a:r>
            <a:r>
              <a:rPr lang="el-GR" sz="2800" dirty="0">
                <a:solidFill>
                  <a:srgbClr val="FFC000"/>
                </a:solidFill>
              </a:rPr>
              <a:t>ΠΥΛΩΝΑΣ </a:t>
            </a:r>
            <a:r>
              <a:rPr lang="en-US" sz="2800" dirty="0">
                <a:solidFill>
                  <a:srgbClr val="FFC000"/>
                </a:solidFill>
              </a:rPr>
              <a:t>I</a:t>
            </a:r>
            <a:br>
              <a:rPr lang="en-US" sz="2800" dirty="0">
                <a:solidFill>
                  <a:srgbClr val="FFC000"/>
                </a:solidFill>
              </a:rPr>
            </a:br>
            <a:r>
              <a:rPr lang="el-GR" sz="2800" dirty="0">
                <a:solidFill>
                  <a:srgbClr val="FFC000"/>
                </a:solidFill>
              </a:rPr>
              <a:t>Πρώτα χρόνια εφαρμογής της ΚΑΠ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E502F-AD7F-01BF-5352-8361EBC38D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427913" cy="4530725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dirty="0"/>
              <a:t>Θεσμικές τιμές προϊόντων</a:t>
            </a:r>
            <a:r>
              <a:rPr lang="en-US" sz="2400" dirty="0"/>
              <a:t> </a:t>
            </a:r>
            <a:r>
              <a:rPr lang="el-GR" sz="2400" dirty="0"/>
              <a:t>(ΚΑΠ)</a:t>
            </a:r>
            <a:r>
              <a:rPr lang="en-US" sz="2400" dirty="0"/>
              <a:t>–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</a:rPr>
              <a:t>Διεθνείς τιμές</a:t>
            </a:r>
          </a:p>
          <a:p>
            <a:pPr eaLnBrk="1" hangingPunct="1">
              <a:defRPr/>
            </a:pPr>
            <a:endParaRPr lang="el-GR" sz="2400" dirty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l-GR" sz="2400" dirty="0"/>
              <a:t>Ενδεικτική τιμή προϊόντος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l-GR" sz="2400" dirty="0"/>
              <a:t>Τιμή κατωφλίου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l-GR" sz="2400" dirty="0"/>
              <a:t>Τιμή παρέμβασης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el-GR" sz="2400" dirty="0"/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el-GR" dirty="0">
                <a:solidFill>
                  <a:srgbClr val="FFFF00"/>
                </a:solidFill>
              </a:rPr>
              <a:t>Σύστημα διπλών τιμών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ED7486-1B00-0C3B-D6C3-ABE7C5D1B7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0F53C7E4-5294-C63A-2AB4-A70B2C34332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703262"/>
          </a:xfrm>
        </p:spPr>
        <p:txBody>
          <a:bodyPr anchorCtr="1"/>
          <a:lstStyle/>
          <a:p>
            <a:pPr eaLnBrk="1" hangingPunct="1">
              <a:defRPr/>
            </a:pPr>
            <a:r>
              <a:rPr lang="el-GR" sz="2800" dirty="0"/>
              <a:t>ΕΠΕΜΒΑΣΕΙΣ ΤΟΜΕΑ ΔΙΑΡΘΡΩΣΕΩΝ </a:t>
            </a:r>
            <a:r>
              <a:rPr lang="el-GR" sz="2800" dirty="0">
                <a:solidFill>
                  <a:srgbClr val="FFC000"/>
                </a:solidFill>
              </a:rPr>
              <a:t>ΑΓΡΟΤΙΚΗ ΑΝΑΠΤΥΞΗ ΠΥΛΩΝΑΣ </a:t>
            </a:r>
            <a:r>
              <a:rPr lang="en-US" sz="2800" dirty="0">
                <a:solidFill>
                  <a:srgbClr val="FFC000"/>
                </a:solidFill>
              </a:rPr>
              <a:t>II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EE6ED867-E49B-266E-27BD-162BFEEA214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25538"/>
            <a:ext cx="8229600" cy="55895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l-GR" sz="2400" dirty="0">
                <a:solidFill>
                  <a:srgbClr val="FFC000"/>
                </a:solidFill>
              </a:rPr>
              <a:t>ΑΓΡΟΤΙΚΗ ΓΗ – ΑΓΡΟΤΙΚΗ ΕΚΜΕΤΑΛΛΕΥΣΗ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el-GR" sz="2400" dirty="0"/>
              <a:t>Επιδοτήσεις για εγγειοβελτιωτικά έργα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el-GR" sz="2400" dirty="0"/>
              <a:t>Επιδοτήσεις επενδύσεων για τη γεωργική εκμετάλλευση, την εμπορία και μεταποίηση των γεωργικών προϊόντων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el-GR" sz="2400" dirty="0"/>
              <a:t>Παροχή κινήτρων για την αναδιάρθρωση των καλλιεργειών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l-GR" sz="2400" dirty="0">
                <a:solidFill>
                  <a:srgbClr val="FFC000"/>
                </a:solidFill>
              </a:rPr>
              <a:t>ΑΓΡΟΤΗ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el-GR" sz="2400" dirty="0"/>
              <a:t>Παροχή κινήτρων για την πρόωρη συνταξιοδότηση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el-GR" sz="2400" dirty="0"/>
              <a:t>Εξισωτικές αποζημιώσεις σε παραγωγούς ορεινών και προβληματικών περιοχών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el-GR" sz="2400" dirty="0"/>
              <a:t>Εισοδηματικές ενισχύσεις σε αγρότες με πολύ χαμηλό εισόδημα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el-GR" sz="2400" dirty="0"/>
              <a:t>Παροχή κινήτρων σε νέους αγρότες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l-GR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l-GR" sz="2400" dirty="0">
                <a:solidFill>
                  <a:schemeClr val="tx2">
                    <a:lumMod val="75000"/>
                  </a:schemeClr>
                </a:solidFill>
              </a:rPr>
              <a:t>Γ) Δράσεις στους τομείς της δημόσιας υγείας, έρευνας, φυτοπροστασίας, προστασίας περιβ/ντος</a:t>
            </a:r>
            <a:r>
              <a:rPr lang="el-GR" sz="2400">
                <a:solidFill>
                  <a:schemeClr val="tx2">
                    <a:lumMod val="75000"/>
                  </a:schemeClr>
                </a:solidFill>
              </a:rPr>
              <a:t>, προστασία </a:t>
            </a:r>
            <a:r>
              <a:rPr lang="el-GR" sz="2400" dirty="0">
                <a:solidFill>
                  <a:schemeClr val="tx2">
                    <a:lumMod val="75000"/>
                  </a:schemeClr>
                </a:solidFill>
              </a:rPr>
              <a:t>καταναλωτή κλπ.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552CBA-F8A7-CD47-1A87-F6E50ABC8D1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2800" dirty="0">
                <a:latin typeface="+mj-lt"/>
              </a:rPr>
              <a:t>ΚΑΛΛΙΕΡΓΟΥΜΕΝΕΣ ΕΚΤΑΣΕΙΣ</a:t>
            </a:r>
            <a:r>
              <a:rPr lang="en-US" sz="2800" dirty="0">
                <a:latin typeface="+mj-lt"/>
              </a:rPr>
              <a:t> (</a:t>
            </a:r>
            <a:r>
              <a:rPr lang="el-GR" sz="2800" dirty="0">
                <a:latin typeface="+mj-lt"/>
              </a:rPr>
              <a:t>στρ.)</a:t>
            </a:r>
            <a:endParaRPr lang="en-US" sz="2800" dirty="0">
              <a:latin typeface="+mj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52FFFE-55E8-7C86-F8E0-3910EE232AAC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6372225" cy="4530725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dirty="0">
                <a:latin typeface="+mn-lt"/>
              </a:rPr>
              <a:t>Χερσαία επιφάνεια    132  10</a:t>
            </a:r>
            <a:r>
              <a:rPr lang="el-GR" sz="2400" baseline="30000" dirty="0">
                <a:latin typeface="+mn-lt"/>
              </a:rPr>
              <a:t>6 </a:t>
            </a:r>
            <a:r>
              <a:rPr lang="el-GR" sz="2400" dirty="0" err="1">
                <a:latin typeface="+mn-lt"/>
              </a:rPr>
              <a:t>στρ</a:t>
            </a:r>
            <a:r>
              <a:rPr lang="el-GR" sz="2400" dirty="0">
                <a:latin typeface="+mn-lt"/>
              </a:rPr>
              <a:t>.</a:t>
            </a:r>
          </a:p>
          <a:p>
            <a:pPr eaLnBrk="1" hangingPunct="1">
              <a:defRPr/>
            </a:pPr>
            <a:endParaRPr lang="el-GR" sz="2400" dirty="0">
              <a:latin typeface="+mn-lt"/>
            </a:endParaRPr>
          </a:p>
          <a:p>
            <a:pPr eaLnBrk="1" hangingPunct="1">
              <a:defRPr/>
            </a:pPr>
            <a:r>
              <a:rPr lang="el-GR" sz="2400" dirty="0">
                <a:latin typeface="+mn-lt"/>
              </a:rPr>
              <a:t>Δασικές εκτάσεις        17,9%</a:t>
            </a:r>
          </a:p>
          <a:p>
            <a:pPr eaLnBrk="1" hangingPunct="1">
              <a:defRPr/>
            </a:pPr>
            <a:r>
              <a:rPr lang="el-GR" sz="2400" dirty="0">
                <a:latin typeface="+mn-lt"/>
              </a:rPr>
              <a:t>Φυσικές περιοχές       38,5%</a:t>
            </a:r>
            <a:endParaRPr lang="el-GR" sz="2400" baseline="30000" dirty="0">
              <a:latin typeface="+mn-lt"/>
            </a:endParaRPr>
          </a:p>
          <a:p>
            <a:pPr eaLnBrk="1" hangingPunct="1">
              <a:defRPr/>
            </a:pPr>
            <a:r>
              <a:rPr lang="el-GR" sz="2400" dirty="0">
                <a:latin typeface="+mn-lt"/>
              </a:rPr>
              <a:t>Τεχνητές περιοχές       2,2% </a:t>
            </a:r>
          </a:p>
          <a:p>
            <a:pPr eaLnBrk="1" hangingPunct="1">
              <a:defRPr/>
            </a:pPr>
            <a:r>
              <a:rPr lang="el-GR" sz="2400" dirty="0">
                <a:latin typeface="+mn-lt"/>
              </a:rPr>
              <a:t>Εσωτερικά νερά           1,2%</a:t>
            </a:r>
          </a:p>
          <a:p>
            <a:pPr eaLnBrk="1" hangingPunct="1">
              <a:defRPr/>
            </a:pPr>
            <a:r>
              <a:rPr lang="el-GR" sz="2400" b="1" dirty="0">
                <a:solidFill>
                  <a:srgbClr val="FFC000"/>
                </a:solidFill>
                <a:latin typeface="+mn-lt"/>
              </a:rPr>
              <a:t>Γεωργική γη               40,2%</a:t>
            </a:r>
          </a:p>
          <a:p>
            <a:pPr eaLnBrk="1" hangingPunct="1">
              <a:defRPr/>
            </a:pPr>
            <a:r>
              <a:rPr lang="el-GR" sz="2400" dirty="0" err="1">
                <a:solidFill>
                  <a:srgbClr val="FFC000"/>
                </a:solidFill>
                <a:latin typeface="+mn-lt"/>
              </a:rPr>
              <a:t>Καλ</a:t>
            </a:r>
            <a:r>
              <a:rPr lang="el-GR" sz="2400" dirty="0">
                <a:solidFill>
                  <a:srgbClr val="FFC000"/>
                </a:solidFill>
                <a:latin typeface="+mn-lt"/>
              </a:rPr>
              <a:t>/</a:t>
            </a:r>
            <a:r>
              <a:rPr lang="el-GR" sz="2400" dirty="0" err="1">
                <a:solidFill>
                  <a:srgbClr val="FFC000"/>
                </a:solidFill>
                <a:latin typeface="+mn-lt"/>
              </a:rPr>
              <a:t>μενη</a:t>
            </a:r>
            <a:r>
              <a:rPr lang="el-GR" sz="2400" dirty="0">
                <a:solidFill>
                  <a:srgbClr val="FFC000"/>
                </a:solidFill>
                <a:latin typeface="+mn-lt"/>
              </a:rPr>
              <a:t> έκταση             28,4 10</a:t>
            </a:r>
            <a:r>
              <a:rPr lang="el-GR" sz="2400" baseline="30000" dirty="0">
                <a:solidFill>
                  <a:srgbClr val="FFC000"/>
                </a:solidFill>
                <a:latin typeface="+mn-lt"/>
              </a:rPr>
              <a:t>6</a:t>
            </a:r>
            <a:r>
              <a:rPr lang="el-GR" sz="2400" dirty="0">
                <a:solidFill>
                  <a:srgbClr val="FFC000"/>
                </a:solidFill>
                <a:latin typeface="+mn-lt"/>
              </a:rPr>
              <a:t> </a:t>
            </a:r>
            <a:r>
              <a:rPr lang="el-GR" sz="2400" dirty="0" err="1">
                <a:solidFill>
                  <a:srgbClr val="FFC000"/>
                </a:solidFill>
                <a:latin typeface="+mn-lt"/>
              </a:rPr>
              <a:t>στρ</a:t>
            </a:r>
            <a:r>
              <a:rPr lang="el-GR" sz="2400" dirty="0">
                <a:solidFill>
                  <a:srgbClr val="FFC000"/>
                </a:solidFill>
                <a:latin typeface="+mn-lt"/>
              </a:rPr>
              <a:t>.</a:t>
            </a:r>
          </a:p>
          <a:p>
            <a:pPr eaLnBrk="1" hangingPunct="1">
              <a:defRPr/>
            </a:pPr>
            <a:r>
              <a:rPr lang="el-GR" sz="2400" dirty="0">
                <a:solidFill>
                  <a:srgbClr val="FFC000"/>
                </a:solidFill>
                <a:latin typeface="+mn-lt"/>
              </a:rPr>
              <a:t>Βοσκότοποι &amp; Αγρανάπαυση 6,3 10</a:t>
            </a:r>
            <a:r>
              <a:rPr lang="el-GR" sz="2400" baseline="30000" dirty="0">
                <a:solidFill>
                  <a:srgbClr val="FFC000"/>
                </a:solidFill>
                <a:latin typeface="+mn-lt"/>
              </a:rPr>
              <a:t>6</a:t>
            </a:r>
            <a:r>
              <a:rPr lang="el-GR" sz="2400" dirty="0">
                <a:solidFill>
                  <a:srgbClr val="FFC000"/>
                </a:solidFill>
                <a:latin typeface="+mn-lt"/>
              </a:rPr>
              <a:t> </a:t>
            </a:r>
            <a:r>
              <a:rPr lang="el-GR" sz="2400" dirty="0" err="1">
                <a:solidFill>
                  <a:srgbClr val="FFC000"/>
                </a:solidFill>
                <a:latin typeface="+mn-lt"/>
              </a:rPr>
              <a:t>στρ</a:t>
            </a:r>
            <a:r>
              <a:rPr lang="el-GR" sz="2400" dirty="0">
                <a:solidFill>
                  <a:srgbClr val="FFC000"/>
                </a:solidFill>
                <a:latin typeface="+mn-lt"/>
              </a:rPr>
              <a:t>.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2400" dirty="0"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E2AB2-8CBA-B153-1EEE-221781A6B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2800" dirty="0"/>
              <a:t>ΕΞΕΛΙΞΗ ΤΗΣ ΚΑΠ</a:t>
            </a:r>
            <a:br>
              <a:rPr lang="el-GR" sz="2800" dirty="0"/>
            </a:br>
            <a:r>
              <a:rPr lang="el-GR" sz="2800" dirty="0">
                <a:solidFill>
                  <a:srgbClr val="FFC000"/>
                </a:solidFill>
              </a:rPr>
              <a:t>Δεκαετία 1960 &amp; 1970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24DF2-2F0E-884C-BE24-CBDCB4984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341438"/>
            <a:ext cx="8678863" cy="478948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l-GR" sz="2400" dirty="0">
                <a:solidFill>
                  <a:srgbClr val="FFC000"/>
                </a:solidFill>
              </a:rPr>
              <a:t>Δεκαετίες 1960 &amp; 1970</a:t>
            </a:r>
            <a:endParaRPr lang="en-US" sz="2400" dirty="0">
              <a:solidFill>
                <a:srgbClr val="FFC000"/>
              </a:solidFill>
            </a:endParaRPr>
          </a:p>
          <a:p>
            <a:pPr eaLnBrk="1" hangingPunct="1">
              <a:defRPr/>
            </a:pPr>
            <a:r>
              <a:rPr lang="el-GR" sz="2400" dirty="0"/>
              <a:t>Επιδοτήσεις, εγγυημένες τιμές εκσυγχρονισμός → αύξηση παραγωγής, αύξηση γεωργικού εισοδήματος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l-GR" sz="2400" dirty="0">
                <a:solidFill>
                  <a:srgbClr val="FFC000"/>
                </a:solidFill>
              </a:rPr>
              <a:t>Προβλήματα δεκαετία 1980</a:t>
            </a:r>
          </a:p>
          <a:p>
            <a:pPr eaLnBrk="1" hangingPunct="1">
              <a:defRPr/>
            </a:pPr>
            <a:r>
              <a:rPr lang="el-GR" sz="2400" dirty="0"/>
              <a:t>Πλεονάσματα σε προϊόντα</a:t>
            </a:r>
            <a:endParaRPr lang="en-US" sz="2400" dirty="0"/>
          </a:p>
          <a:p>
            <a:pPr eaLnBrk="1" hangingPunct="1">
              <a:defRPr/>
            </a:pPr>
            <a:r>
              <a:rPr lang="el-GR" sz="2400" dirty="0"/>
              <a:t>Διόγκωση γεωργικών δαπανών του προϋπολογισμού  </a:t>
            </a:r>
          </a:p>
          <a:p>
            <a:pPr eaLnBrk="1" hangingPunct="1">
              <a:defRPr/>
            </a:pPr>
            <a:r>
              <a:rPr lang="el-GR" sz="2400" dirty="0"/>
              <a:t>Διεύρυνση εισοδηματικών ανισοτήτων μεταξύ Κρατών-Μελών, περιοχών &amp; γεωργικών εκμεταλλεύσεων </a:t>
            </a:r>
          </a:p>
          <a:p>
            <a:pPr eaLnBrk="1" hangingPunct="1">
              <a:defRPr/>
            </a:pPr>
            <a:r>
              <a:rPr lang="el-GR" sz="2400" dirty="0"/>
              <a:t>Όξυνση ανταγωνισμού στις διεθνείς αγορές</a:t>
            </a:r>
            <a:endParaRPr lang="en-US" sz="2400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el-GR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3BC11CA5-C6A1-39FE-2F31-FBDEA8EB88A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630237"/>
          </a:xfrm>
        </p:spPr>
        <p:txBody>
          <a:bodyPr anchorCtr="1"/>
          <a:lstStyle/>
          <a:p>
            <a:pPr eaLnBrk="1" hangingPunct="1">
              <a:defRPr/>
            </a:pPr>
            <a:br>
              <a:rPr lang="el-GR" sz="2800" dirty="0"/>
            </a:br>
            <a:r>
              <a:rPr lang="el-GR" sz="2800" dirty="0"/>
              <a:t>ΜΕΤΑΡΡΥΘΜΙΣΕΙΣ  ΚΑΠ  </a:t>
            </a:r>
            <a:br>
              <a:rPr lang="el-GR" sz="2800" b="1" dirty="0"/>
            </a:br>
            <a:endParaRPr lang="en-US" sz="2800" b="1" dirty="0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E3BEE6EC-442C-1828-2A59-6C4CF8763E7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25413" y="981075"/>
            <a:ext cx="9018587" cy="51498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l-GR" sz="2400" dirty="0">
                <a:solidFill>
                  <a:srgbClr val="FFC000"/>
                </a:solidFill>
              </a:rPr>
              <a:t>Περιοριστικά μέτρα του ΠΥΛΩΝΑ </a:t>
            </a:r>
            <a:r>
              <a:rPr lang="en-US" sz="2400" dirty="0">
                <a:solidFill>
                  <a:srgbClr val="FFC000"/>
                </a:solidFill>
              </a:rPr>
              <a:t>I</a:t>
            </a:r>
            <a:r>
              <a:rPr lang="el-GR" sz="2400" dirty="0">
                <a:solidFill>
                  <a:srgbClr val="FFC000"/>
                </a:solidFill>
              </a:rPr>
              <a:t> (1985, 1992)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el-GR" sz="2400" dirty="0"/>
              <a:t>Μείωση επιδοτήσεων, </a:t>
            </a:r>
            <a:r>
              <a:rPr lang="el-GR" sz="2400" dirty="0" err="1"/>
              <a:t>αγραναπαύση</a:t>
            </a:r>
            <a:r>
              <a:rPr lang="el-GR" sz="2400" dirty="0"/>
              <a:t>, πρόωρη συνταξιοδότηση </a:t>
            </a:r>
          </a:p>
          <a:p>
            <a:pPr eaLnBrk="1" hangingPunct="1">
              <a:lnSpc>
                <a:spcPct val="80000"/>
              </a:lnSpc>
              <a:defRPr/>
            </a:pPr>
            <a:endParaRPr lang="el-GR" sz="2400" dirty="0">
              <a:solidFill>
                <a:srgbClr val="FFC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dirty="0">
                <a:solidFill>
                  <a:srgbClr val="FFC000"/>
                </a:solidFill>
              </a:rPr>
              <a:t>Μεταρρύθμιση 2000 - </a:t>
            </a:r>
            <a:r>
              <a:rPr lang="el-GR" sz="2400" dirty="0">
                <a:solidFill>
                  <a:srgbClr val="FFFF00"/>
                </a:solidFill>
              </a:rPr>
              <a:t>Πράσινη ΚΑΠ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l-GR" sz="2400" dirty="0"/>
              <a:t>   ► </a:t>
            </a:r>
            <a:r>
              <a:rPr lang="el-GR" sz="2400" dirty="0" err="1">
                <a:solidFill>
                  <a:srgbClr val="FFC000"/>
                </a:solidFill>
              </a:rPr>
              <a:t>Πολυσυμμόρφωση</a:t>
            </a:r>
            <a:r>
              <a:rPr lang="el-GR" sz="2400" dirty="0"/>
              <a:t> → Μέτρα για το περιβάλλον</a:t>
            </a:r>
            <a:endParaRPr lang="el-GR" sz="2400" dirty="0">
              <a:solidFill>
                <a:srgbClr val="FFC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l-GR" sz="2400" dirty="0">
                <a:solidFill>
                  <a:srgbClr val="FFC000"/>
                </a:solidFill>
              </a:rPr>
              <a:t>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l-GR" sz="2400" dirty="0">
                <a:solidFill>
                  <a:srgbClr val="FFC000"/>
                </a:solidFill>
              </a:rPr>
              <a:t>   ► Κώδικες Ορθής Γεωργικής Πρακτικής – </a:t>
            </a:r>
            <a:r>
              <a:rPr lang="el-GR" sz="2400" dirty="0" err="1">
                <a:solidFill>
                  <a:srgbClr val="FFC000"/>
                </a:solidFill>
              </a:rPr>
              <a:t>αειφορική</a:t>
            </a:r>
            <a:r>
              <a:rPr lang="el-GR" sz="2400" dirty="0">
                <a:solidFill>
                  <a:srgbClr val="FFC000"/>
                </a:solidFill>
              </a:rPr>
              <a:t> διαχείριση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>
                <a:solidFill>
                  <a:srgbClr val="FFC000"/>
                </a:solidFill>
              </a:rPr>
              <a:t>  </a:t>
            </a:r>
            <a:r>
              <a:rPr lang="el-GR" sz="2400" dirty="0">
                <a:solidFill>
                  <a:srgbClr val="FFC0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l-GR" sz="2400" dirty="0">
                <a:solidFill>
                  <a:srgbClr val="FFC000"/>
                </a:solidFill>
              </a:rPr>
              <a:t>   ► </a:t>
            </a:r>
            <a:r>
              <a:rPr lang="el-GR" sz="2400" dirty="0" err="1">
                <a:solidFill>
                  <a:srgbClr val="FFC000"/>
                </a:solidFill>
              </a:rPr>
              <a:t>Διαφορισμός</a:t>
            </a:r>
            <a:r>
              <a:rPr lang="el-GR" sz="2400" dirty="0">
                <a:solidFill>
                  <a:srgbClr val="FFC0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endParaRPr lang="el-GR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195401C-0193-C1EE-1E6A-50FE7E739B2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1119188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 dirty="0"/>
              <a:t>ΚΩΔΙΚΕΣ ΟΡΘΗΣ ΓΕΩΡΓΙΚΗΣ ΠΡΑΚΤΙΚΗΣ</a:t>
            </a:r>
            <a:endParaRPr lang="en-US" sz="2800" dirty="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B4F32DA-B44D-8C49-C827-A1BCAB4889B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643063"/>
            <a:ext cx="8893175" cy="4483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 dirty="0"/>
              <a:t>Διαχείριση εδάφους</a:t>
            </a:r>
          </a:p>
          <a:p>
            <a:pPr eaLnBrk="1" hangingPunct="1">
              <a:lnSpc>
                <a:spcPct val="90000"/>
              </a:lnSpc>
              <a:defRPr/>
            </a:pPr>
            <a:endParaRPr lang="el-GR" sz="2400" dirty="0"/>
          </a:p>
          <a:p>
            <a:pPr eaLnBrk="1" hangingPunct="1">
              <a:lnSpc>
                <a:spcPct val="90000"/>
              </a:lnSpc>
              <a:defRPr/>
            </a:pPr>
            <a:endParaRPr lang="el-GR" sz="2400" dirty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 dirty="0"/>
              <a:t>Διαχείριση υδατικών πόρων</a:t>
            </a:r>
          </a:p>
          <a:p>
            <a:pPr eaLnBrk="1" hangingPunct="1">
              <a:lnSpc>
                <a:spcPct val="90000"/>
              </a:lnSpc>
              <a:defRPr/>
            </a:pPr>
            <a:endParaRPr lang="el-GR" sz="2400" u="sng" dirty="0"/>
          </a:p>
          <a:p>
            <a:pPr eaLnBrk="1" hangingPunct="1">
              <a:lnSpc>
                <a:spcPct val="90000"/>
              </a:lnSpc>
              <a:defRPr/>
            </a:pPr>
            <a:endParaRPr lang="el-GR" sz="2400" u="sng" dirty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 dirty="0"/>
              <a:t>Ορθή χρήση λιπασμάτων &amp; φυτοπροστατευτικών προϊόντων</a:t>
            </a:r>
            <a:endParaRPr lang="el-GR" sz="2400" dirty="0">
              <a:solidFill>
                <a:srgbClr val="FFC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800" dirty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63D4C-8CF4-B820-711B-CDD709C5F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495425"/>
          </a:xfrm>
        </p:spPr>
        <p:txBody>
          <a:bodyPr/>
          <a:lstStyle/>
          <a:p>
            <a:pPr eaLnBrk="1" hangingPunct="1">
              <a:defRPr/>
            </a:pPr>
            <a:br>
              <a:rPr lang="el-GR" sz="2800" dirty="0"/>
            </a:br>
            <a:r>
              <a:rPr lang="el-GR" sz="2800" dirty="0"/>
              <a:t>ΜΕΤΑΡΡΥΘΜΙΣΗ 1999 – </a:t>
            </a:r>
            <a:r>
              <a:rPr lang="en-US" sz="2800" dirty="0"/>
              <a:t>AGENDA</a:t>
            </a:r>
            <a:r>
              <a:rPr lang="el-GR" sz="2800" dirty="0"/>
              <a:t> 2000</a:t>
            </a:r>
            <a:br>
              <a:rPr lang="el-GR" sz="2800" dirty="0"/>
            </a:br>
            <a:r>
              <a:rPr lang="el-GR" sz="2800" dirty="0">
                <a:solidFill>
                  <a:srgbClr val="FFC000"/>
                </a:solidFill>
              </a:rPr>
              <a:t>Μέτρα υπέρ της </a:t>
            </a:r>
            <a:r>
              <a:rPr lang="el-GR" sz="2800" u="sng" dirty="0">
                <a:solidFill>
                  <a:srgbClr val="FFC000"/>
                </a:solidFill>
              </a:rPr>
              <a:t>αειφόρου</a:t>
            </a:r>
            <a:r>
              <a:rPr lang="el-GR" sz="2800" dirty="0">
                <a:solidFill>
                  <a:srgbClr val="FFC000"/>
                </a:solidFill>
              </a:rPr>
              <a:t> αγροτικής ανάπτυξης ΠΥΛΩΝΑΣ </a:t>
            </a:r>
            <a:r>
              <a:rPr lang="en-US" sz="2800" dirty="0">
                <a:solidFill>
                  <a:srgbClr val="FFC000"/>
                </a:solidFill>
              </a:rPr>
              <a:t>II</a:t>
            </a:r>
            <a:r>
              <a:rPr lang="el-GR" sz="2800" dirty="0">
                <a:solidFill>
                  <a:srgbClr val="FFC000"/>
                </a:solidFill>
              </a:rPr>
              <a:t> </a:t>
            </a:r>
            <a:br>
              <a:rPr lang="el-GR" sz="2800" dirty="0">
                <a:solidFill>
                  <a:srgbClr val="FFC000"/>
                </a:solidFill>
              </a:rPr>
            </a:b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C21D4-3E80-1F84-0410-163F2E3A9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785938"/>
            <a:ext cx="8642350" cy="47863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l-GR" altLang="el-GR" sz="2400" dirty="0">
                <a:solidFill>
                  <a:srgbClr val="FFC000"/>
                </a:solidFill>
              </a:rPr>
              <a:t>Προστασία περιβάλλοντος, βιοποικιλότητα, μείωση εισροών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l-GR" altLang="el-GR" sz="2400" dirty="0">
                <a:solidFill>
                  <a:srgbClr val="FFC000"/>
                </a:solidFill>
              </a:rPr>
              <a:t>Ποιοτικά προ</a:t>
            </a:r>
            <a:r>
              <a:rPr lang="el-GR" altLang="el-GR" sz="2400" dirty="0">
                <a:solidFill>
                  <a:srgbClr val="FFC000"/>
                </a:solidFill>
                <a:cs typeface="Calibri" panose="020F0502020204030204" pitchFamily="34" charset="0"/>
              </a:rPr>
              <a:t>ϊόντα, διατήρηση τοπίου, απασχόληση</a:t>
            </a:r>
            <a:endParaRPr lang="el-GR" altLang="el-GR" sz="2400" dirty="0"/>
          </a:p>
          <a:p>
            <a:pPr eaLnBrk="1" hangingPunct="1">
              <a:lnSpc>
                <a:spcPct val="80000"/>
              </a:lnSpc>
              <a:defRPr/>
            </a:pPr>
            <a:endParaRPr lang="el-GR" altLang="el-GR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l-GR" altLang="el-GR" sz="2400" dirty="0"/>
              <a:t>Επενδύσεις εκσυγχρονισμού στις γ. εκμεταλλεύσεις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altLang="el-GR" sz="2400" dirty="0"/>
              <a:t>Αξιοποίηση ανθρώπινου δυναμικού, νέοι αγρότες, κατάρτιση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altLang="el-GR" sz="2400" dirty="0"/>
              <a:t>Εξισωτικές αποζημιώσεις σε αγρότες μειονεκτικών περιοχών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altLang="el-GR" sz="2400" dirty="0"/>
              <a:t>Επενδύσεις στη δασοκομία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altLang="el-GR" sz="2400" dirty="0" err="1"/>
              <a:t>Γεωργοπεριβαλλοντικά</a:t>
            </a:r>
            <a:r>
              <a:rPr lang="el-GR" altLang="el-GR" sz="2400" dirty="0"/>
              <a:t> μέτρα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altLang="el-GR" sz="2400" dirty="0"/>
              <a:t>Μέτρα για την ανάπτυξη των αγροτικών περιοχών (</a:t>
            </a:r>
            <a:r>
              <a:rPr lang="el-GR" altLang="el-GR" sz="2400" dirty="0" err="1"/>
              <a:t>αγροτουρισμός</a:t>
            </a:r>
            <a:r>
              <a:rPr lang="el-GR" altLang="el-GR" sz="2400" dirty="0"/>
              <a:t>, </a:t>
            </a:r>
            <a:r>
              <a:rPr lang="el-GR" altLang="el-GR" sz="2400" dirty="0" err="1"/>
              <a:t>αγροβιοτεχνία</a:t>
            </a:r>
            <a:r>
              <a:rPr lang="el-GR" altLang="el-GR" sz="2400" dirty="0"/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altLang="el-GR" sz="2400" dirty="0"/>
              <a:t>Κοινοτικές πρωτοβουλίες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l-GR" altLang="el-GR" sz="2400" dirty="0"/>
              <a:t>  </a:t>
            </a:r>
            <a:r>
              <a:rPr lang="en-US" altLang="el-GR" sz="2400" dirty="0"/>
              <a:t>  INTERREG</a:t>
            </a:r>
            <a:r>
              <a:rPr lang="el-GR" altLang="el-GR" sz="2400" dirty="0"/>
              <a:t>, </a:t>
            </a:r>
            <a:r>
              <a:rPr lang="en-US" altLang="el-GR" sz="2400" dirty="0"/>
              <a:t>URBAN</a:t>
            </a:r>
            <a:r>
              <a:rPr lang="el-GR" altLang="el-GR" sz="2400" dirty="0"/>
              <a:t>,</a:t>
            </a:r>
            <a:r>
              <a:rPr lang="en-US" altLang="el-GR" sz="2400" dirty="0"/>
              <a:t> LEADER</a:t>
            </a:r>
            <a:r>
              <a:rPr lang="el-GR" altLang="el-GR" sz="2400" dirty="0"/>
              <a:t>,</a:t>
            </a:r>
            <a:r>
              <a:rPr lang="en-US" altLang="el-GR" sz="2400" dirty="0"/>
              <a:t> EQUAL</a:t>
            </a:r>
            <a:endParaRPr lang="el-GR" altLang="el-GR" sz="2400" dirty="0"/>
          </a:p>
          <a:p>
            <a:pPr eaLnBrk="1" hangingPunct="1">
              <a:lnSpc>
                <a:spcPct val="80000"/>
              </a:lnSpc>
              <a:defRPr/>
            </a:pPr>
            <a:endParaRPr lang="el-GR" altLang="el-GR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l-GR" altLang="el-GR" sz="2400" dirty="0"/>
          </a:p>
          <a:p>
            <a:pPr eaLnBrk="1" hangingPunct="1">
              <a:defRPr/>
            </a:pPr>
            <a:endParaRPr lang="en-US" altLang="el-GR" dirty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FD0E09D4-A74E-4327-3336-285AB18B86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4950"/>
            <a:ext cx="82296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Ctr="1"/>
          <a:lstStyle/>
          <a:p>
            <a:r>
              <a:rPr lang="el-GR" altLang="el-GR" sz="2800">
                <a:effectLst/>
                <a:latin typeface="Tahoma" panose="020B0604030504040204" pitchFamily="34" charset="0"/>
              </a:rPr>
              <a:t>Νέες Προτεραιότητες για την </a:t>
            </a:r>
            <a:br>
              <a:rPr lang="en-US" altLang="el-GR" sz="2800">
                <a:effectLst/>
                <a:latin typeface="Tahoma" panose="020B0604030504040204" pitchFamily="34" charset="0"/>
              </a:rPr>
            </a:br>
            <a:r>
              <a:rPr lang="el-GR" altLang="el-GR" sz="2800">
                <a:effectLst/>
                <a:latin typeface="Tahoma" panose="020B0604030504040204" pitchFamily="34" charset="0"/>
              </a:rPr>
              <a:t>ΚΑΠ</a:t>
            </a:r>
            <a:r>
              <a:rPr lang="en-US" altLang="el-GR" sz="2800">
                <a:effectLst/>
                <a:latin typeface="Tahoma" panose="020B0604030504040204" pitchFamily="34" charset="0"/>
              </a:rPr>
              <a:t> 2014-2020</a:t>
            </a:r>
            <a:r>
              <a:rPr lang="el-GR" altLang="el-GR" sz="2800">
                <a:effectLst/>
                <a:latin typeface="Tahoma" panose="020B0604030504040204" pitchFamily="34" charset="0"/>
              </a:rPr>
              <a:t>   ΚΑΠ 2021-2027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78D38D50-2E5A-72BF-6EB4-8FFCD6E467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950" y="1063625"/>
            <a:ext cx="8856663" cy="3598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sz="2000">
                <a:effectLst/>
              </a:rPr>
              <a:t>Διασύνδεση στόχων και μηχανισμών με συνθήκες κλιματικής αλλαγής</a:t>
            </a:r>
          </a:p>
          <a:p>
            <a:pPr>
              <a:lnSpc>
                <a:spcPct val="90000"/>
              </a:lnSpc>
            </a:pPr>
            <a:r>
              <a:rPr lang="el-GR" altLang="el-GR" sz="2000">
                <a:effectLst/>
              </a:rPr>
              <a:t>Ασφάλιση παραγωγής προς αντιμετώπιση φυσικών καταστροφών</a:t>
            </a:r>
          </a:p>
          <a:p>
            <a:pPr>
              <a:lnSpc>
                <a:spcPct val="90000"/>
              </a:lnSpc>
            </a:pPr>
            <a:r>
              <a:rPr lang="el-GR" altLang="el-GR" sz="2000">
                <a:effectLst/>
              </a:rPr>
              <a:t>Διαχείριση υδάτινων πόρων</a:t>
            </a:r>
          </a:p>
          <a:p>
            <a:pPr>
              <a:lnSpc>
                <a:spcPct val="90000"/>
              </a:lnSpc>
            </a:pPr>
            <a:r>
              <a:rPr lang="el-GR" altLang="el-GR" sz="2000">
                <a:effectLst/>
              </a:rPr>
              <a:t>Προστασία βιοποικιλότητας</a:t>
            </a:r>
          </a:p>
          <a:p>
            <a:pPr>
              <a:lnSpc>
                <a:spcPct val="90000"/>
              </a:lnSpc>
            </a:pPr>
            <a:endParaRPr lang="el-GR" altLang="el-GR" sz="2400">
              <a:effectLst/>
            </a:endParaRPr>
          </a:p>
        </p:txBody>
      </p:sp>
      <p:pic>
        <p:nvPicPr>
          <p:cNvPr id="37892" name="Picture 7" descr="ÎÏÎ¿ÏÎ­Î»ÎµÏÎ¼Î± ÎµÎ¹ÎºÏÎ½Î±Ï Î³Î¹Î± climatic changes">
            <a:extLst>
              <a:ext uri="{FF2B5EF4-FFF2-40B4-BE49-F238E27FC236}">
                <a16:creationId xmlns:a16="http://schemas.microsoft.com/office/drawing/2014/main" id="{4EE9C0A0-62A2-7A59-0859-49E93C0E5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7" y="3326246"/>
            <a:ext cx="3540125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9" descr="Î£ÏÎµÏÎ¹ÎºÎ® ÎµÎ¹ÎºÏÎ½Î±">
            <a:extLst>
              <a:ext uri="{FF2B5EF4-FFF2-40B4-BE49-F238E27FC236}">
                <a16:creationId xmlns:a16="http://schemas.microsoft.com/office/drawing/2014/main" id="{DEE749D4-C19D-CD4E-73F2-77FA4EADE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48" y="3877469"/>
            <a:ext cx="29114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11DDD-3F1B-1539-ADB6-F4F9B65A1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/>
          <a:lstStyle/>
          <a:p>
            <a:pPr>
              <a:defRPr/>
            </a:pPr>
            <a:r>
              <a:rPr lang="el-GR" sz="3200" dirty="0"/>
              <a:t>Διαχείριση εδαφικών πόρων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047C7-E727-03F7-5FFA-606FE795E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052513"/>
            <a:ext cx="8229600" cy="4746625"/>
          </a:xfrm>
        </p:spPr>
        <p:txBody>
          <a:bodyPr/>
          <a:lstStyle/>
          <a:p>
            <a:pPr>
              <a:defRPr/>
            </a:pPr>
            <a:r>
              <a:rPr lang="el-GR" altLang="el-GR" sz="2400" dirty="0" err="1">
                <a:effectLst/>
              </a:rPr>
              <a:t>Αειφορική</a:t>
            </a:r>
            <a:r>
              <a:rPr lang="el-GR" altLang="el-GR" sz="2400" dirty="0">
                <a:effectLst/>
              </a:rPr>
              <a:t> διαχείριση εδάφους </a:t>
            </a:r>
          </a:p>
          <a:p>
            <a:pPr>
              <a:defRPr/>
            </a:pPr>
            <a:r>
              <a:rPr lang="el-GR" altLang="el-GR" sz="2400" dirty="0">
                <a:effectLst/>
              </a:rPr>
              <a:t>Προστασία από διάβρωση</a:t>
            </a:r>
          </a:p>
          <a:p>
            <a:pPr>
              <a:defRPr/>
            </a:pPr>
            <a:r>
              <a:rPr lang="el-GR" altLang="el-GR" sz="2400" dirty="0" err="1">
                <a:effectLst/>
              </a:rPr>
              <a:t>υφαλμύρωση</a:t>
            </a:r>
            <a:r>
              <a:rPr lang="el-GR" altLang="el-GR" sz="2400" dirty="0">
                <a:effectLst/>
              </a:rPr>
              <a:t>, ερημοποίηση</a:t>
            </a:r>
            <a:r>
              <a:rPr lang="en-US" altLang="el-GR" sz="2400" dirty="0">
                <a:effectLst/>
              </a:rPr>
              <a:t>, </a:t>
            </a:r>
            <a:r>
              <a:rPr lang="el-GR" altLang="el-GR" sz="2400" dirty="0" err="1">
                <a:effectLst/>
              </a:rPr>
              <a:t>αλατότητα</a:t>
            </a:r>
            <a:r>
              <a:rPr lang="el-GR" altLang="el-GR" sz="2400" dirty="0">
                <a:effectLst/>
              </a:rPr>
              <a:t> </a:t>
            </a:r>
          </a:p>
          <a:p>
            <a:pPr>
              <a:defRPr/>
            </a:pPr>
            <a:r>
              <a:rPr lang="el-GR" altLang="el-GR" sz="2400" dirty="0" err="1">
                <a:effectLst/>
              </a:rPr>
              <a:t>έκπλυση</a:t>
            </a:r>
            <a:r>
              <a:rPr lang="el-GR" altLang="el-GR" sz="2400" dirty="0">
                <a:effectLst/>
              </a:rPr>
              <a:t> θρεπτικών στοιχείων</a:t>
            </a:r>
          </a:p>
          <a:p>
            <a:pPr>
              <a:defRPr/>
            </a:pPr>
            <a:r>
              <a:rPr lang="el-GR" altLang="el-GR" sz="2400" dirty="0">
                <a:effectLst/>
              </a:rPr>
              <a:t>απώλεια οργανικής ουσίας</a:t>
            </a:r>
          </a:p>
          <a:p>
            <a:pPr>
              <a:defRPr/>
            </a:pPr>
            <a:r>
              <a:rPr lang="el-GR" altLang="el-GR" sz="2400" dirty="0">
                <a:effectLst/>
              </a:rPr>
              <a:t>εδαφική συμπίεση </a:t>
            </a:r>
          </a:p>
          <a:p>
            <a:pPr>
              <a:defRPr/>
            </a:pPr>
            <a:endParaRPr lang="en-US" sz="2400" dirty="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C5952-34EB-0281-8809-EB18AB744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pic>
        <p:nvPicPr>
          <p:cNvPr id="41987" name="Picture 2">
            <a:extLst>
              <a:ext uri="{FF2B5EF4-FFF2-40B4-BE49-F238E27FC236}">
                <a16:creationId xmlns:a16="http://schemas.microsoft.com/office/drawing/2014/main" id="{51A655D7-40AE-82DD-03FB-8A2DC54B4E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604838"/>
            <a:ext cx="8137525" cy="6048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1B1ED-B09A-5771-CB6E-4EBD8CFC0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sz="2800" dirty="0"/>
              <a:t>Ευρωπαϊκή Πράσινη Συμφωνία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78DEF-C43B-5481-C81F-9B30F3DA0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l-GR" sz="2400" dirty="0"/>
              <a:t>Κλιματική ουδετερότητα - 2050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l-GR" sz="2400" dirty="0">
                <a:solidFill>
                  <a:srgbClr val="FFC000"/>
                </a:solidFill>
              </a:rPr>
              <a:t>Στρατηγικές</a:t>
            </a:r>
            <a:r>
              <a:rPr lang="el-GR" sz="2400" dirty="0"/>
              <a:t>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l-GR" sz="2400" dirty="0"/>
              <a:t>Μείωση των ΕΑΘ κατά 55% έως 20</a:t>
            </a:r>
            <a:r>
              <a:rPr lang="en-US" sz="2400" dirty="0"/>
              <a:t>3</a:t>
            </a:r>
            <a:r>
              <a:rPr lang="el-GR" sz="2400" dirty="0"/>
              <a:t>0 (</a:t>
            </a:r>
            <a:r>
              <a:rPr lang="en-US" sz="2400" dirty="0"/>
              <a:t>fit for 55)</a:t>
            </a:r>
            <a:endParaRPr lang="el-GR" sz="2400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l-GR" sz="2400" dirty="0"/>
              <a:t>Ανάκαμψη της βιοποικιλότητας έως 2030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l-GR" sz="2400" dirty="0"/>
              <a:t>Σύστημα παραγωγής τροφίμων από το αγρόκτημα στο πιάτο (</a:t>
            </a:r>
            <a:r>
              <a:rPr lang="en-US" sz="2400" dirty="0"/>
              <a:t>farm to fork)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l-GR" sz="2400" dirty="0"/>
              <a:t>Βιομηχανική στρατηγική → κυκλική οικονομία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l-GR" sz="2400" dirty="0"/>
              <a:t>Χρήση και παραγωγή ενέργειας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l-GR" sz="2400" dirty="0"/>
              <a:t>Βιωσιμότητα χημικών προϊόντων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l-GR" sz="2400" dirty="0"/>
              <a:t>Δασική πολιτική</a:t>
            </a:r>
            <a:endParaRPr lang="en-US" sz="24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400" dirty="0"/>
          </a:p>
        </p:txBody>
      </p:sp>
      <p:pic>
        <p:nvPicPr>
          <p:cNvPr id="45060" name="Picture 3">
            <a:extLst>
              <a:ext uri="{FF2B5EF4-FFF2-40B4-BE49-F238E27FC236}">
                <a16:creationId xmlns:a16="http://schemas.microsoft.com/office/drawing/2014/main" id="{9E7D4119-D7D0-D6BC-8024-647130C84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687888"/>
            <a:ext cx="3132138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A4683-D3D6-353C-E7ED-44036FC48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6083" name="Content Placeholder 6">
            <a:extLst>
              <a:ext uri="{FF2B5EF4-FFF2-40B4-BE49-F238E27FC236}">
                <a16:creationId xmlns:a16="http://schemas.microsoft.com/office/drawing/2014/main" id="{810CC63C-459C-8DFE-58FE-8B6ED52331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0914" y="433473"/>
            <a:ext cx="8425019" cy="6146714"/>
          </a:xfrm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929B2-26A0-9A31-B372-85ED6647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7107" name="Content Placeholder 3">
            <a:extLst>
              <a:ext uri="{FF2B5EF4-FFF2-40B4-BE49-F238E27FC236}">
                <a16:creationId xmlns:a16="http://schemas.microsoft.com/office/drawing/2014/main" id="{BBDB670A-996D-C078-F9AD-DAD188C7F6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0023" y="391617"/>
            <a:ext cx="8387208" cy="6074766"/>
          </a:xfr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4C6A70-CA32-ABBB-654E-7F922161581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85750" y="1071563"/>
            <a:ext cx="4211638" cy="642937"/>
          </a:xfrm>
        </p:spPr>
        <p:txBody>
          <a:bodyPr anchor="b"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l-GR" sz="2400" b="1" dirty="0">
                <a:latin typeface="+mn-lt"/>
              </a:rPr>
              <a:t>Κατανομή επιφάνειας</a:t>
            </a:r>
            <a:r>
              <a:rPr lang="en-US" sz="2400" b="1" dirty="0">
                <a:latin typeface="+mn-lt"/>
              </a:rPr>
              <a:t> </a:t>
            </a:r>
            <a:r>
              <a:rPr lang="el-GR" sz="2400" b="1" dirty="0">
                <a:latin typeface="+mn-lt"/>
              </a:rPr>
              <a:t>%  </a:t>
            </a:r>
            <a:endParaRPr lang="en-US" sz="2400" b="1" dirty="0">
              <a:latin typeface="+mn-lt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14711AD-979B-BB83-27C7-F4CFFB41B35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645025" y="1071563"/>
            <a:ext cx="4041775" cy="714375"/>
          </a:xfrm>
        </p:spPr>
        <p:txBody>
          <a:bodyPr anchor="b"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l-GR" sz="2400" b="1" dirty="0">
                <a:latin typeface="+mn-lt"/>
              </a:rPr>
              <a:t>Αξία παραγωγής</a:t>
            </a:r>
            <a:r>
              <a:rPr lang="en-US" sz="2400" b="1" dirty="0">
                <a:latin typeface="+mn-lt"/>
              </a:rPr>
              <a:t> </a:t>
            </a:r>
            <a:r>
              <a:rPr lang="el-GR" sz="2400" b="1" dirty="0">
                <a:latin typeface="+mn-lt"/>
              </a:rPr>
              <a:t>% </a:t>
            </a:r>
            <a:endParaRPr lang="en-US" sz="2400" b="1" dirty="0">
              <a:latin typeface="+mn-lt"/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A5B4F77D-DE1F-8873-E835-464F6A5D7FE2}"/>
              </a:ext>
            </a:extLst>
          </p:cNvPr>
          <p:cNvGraphicFramePr>
            <a:graphicFrameLocks noGrp="1"/>
          </p:cNvGraphicFramePr>
          <p:nvPr>
            <p:ph sz="half" idx="4294967295"/>
          </p:nvPr>
        </p:nvGraphicFramePr>
        <p:xfrm>
          <a:off x="285720" y="1928802"/>
          <a:ext cx="4211668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284B78BE-A0D3-AA6B-741E-246A40244D41}"/>
              </a:ext>
            </a:extLst>
          </p:cNvPr>
          <p:cNvGraphicFramePr>
            <a:graphicFrameLocks noGrp="1"/>
          </p:cNvGraphicFramePr>
          <p:nvPr>
            <p:ph sz="quarter" idx="4294967295"/>
          </p:nvPr>
        </p:nvGraphicFramePr>
        <p:xfrm>
          <a:off x="4645025" y="2174874"/>
          <a:ext cx="4041775" cy="4468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B93D2-1786-8DF3-64BA-F68C54D86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C5ADD-F71B-940F-1BD8-268D75D98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8132" name="Picture 3">
            <a:extLst>
              <a:ext uri="{FF2B5EF4-FFF2-40B4-BE49-F238E27FC236}">
                <a16:creationId xmlns:a16="http://schemas.microsoft.com/office/drawing/2014/main" id="{C38F3CC9-2A3F-EECB-EA18-ABAC20071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84" y="414347"/>
            <a:ext cx="8685696" cy="616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F9A63-0306-680B-2C7D-2B5B626AD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9155" name="Content Placeholder 3">
            <a:extLst>
              <a:ext uri="{FF2B5EF4-FFF2-40B4-BE49-F238E27FC236}">
                <a16:creationId xmlns:a16="http://schemas.microsoft.com/office/drawing/2014/main" id="{B09D4445-C2EC-22D3-BEE7-CDFE845B47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447092"/>
            <a:ext cx="8336966" cy="5963816"/>
          </a:xfrm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55BC8-F0BA-8974-6A2B-282B99FC2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0179" name="Content Placeholder 3">
            <a:extLst>
              <a:ext uri="{FF2B5EF4-FFF2-40B4-BE49-F238E27FC236}">
                <a16:creationId xmlns:a16="http://schemas.microsoft.com/office/drawing/2014/main" id="{63C4EB7E-CD23-73EF-B973-FF960D5E85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717" y="285631"/>
            <a:ext cx="8802565" cy="6302374"/>
          </a:xfrm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303FC-6446-82FF-24B9-2D09EBB08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E3E76-F51A-6464-0D2B-66C9AC2BC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1204" name="Picture 3">
            <a:extLst>
              <a:ext uri="{FF2B5EF4-FFF2-40B4-BE49-F238E27FC236}">
                <a16:creationId xmlns:a16="http://schemas.microsoft.com/office/drawing/2014/main" id="{BC6E210D-EDE9-0842-C0A6-517B66DF3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63" y="401272"/>
            <a:ext cx="8327637" cy="617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9AEDE-DB5A-0DDE-95FE-2E9C2B08B97B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57200" y="620713"/>
            <a:ext cx="5267325" cy="1008062"/>
          </a:xfrm>
        </p:spPr>
        <p:txBody>
          <a:bodyPr anchor="b"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l-GR" sz="2400" b="1" dirty="0">
                <a:latin typeface="+mn-lt"/>
              </a:rPr>
              <a:t>Κατανομή </a:t>
            </a:r>
            <a:r>
              <a:rPr lang="el-GR" sz="2400" b="1" dirty="0" err="1">
                <a:latin typeface="+mn-lt"/>
              </a:rPr>
              <a:t>καλ</a:t>
            </a:r>
            <a:r>
              <a:rPr lang="el-GR" sz="2400" b="1" dirty="0">
                <a:latin typeface="+mn-lt"/>
              </a:rPr>
              <a:t>/</a:t>
            </a:r>
            <a:r>
              <a:rPr lang="el-GR" sz="2400" b="1" dirty="0" err="1">
                <a:latin typeface="+mn-lt"/>
              </a:rPr>
              <a:t>νων</a:t>
            </a:r>
            <a:r>
              <a:rPr lang="el-GR" sz="2400" b="1" dirty="0">
                <a:latin typeface="+mn-lt"/>
              </a:rPr>
              <a:t> εκτάσεων%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l-GR" sz="2400" b="1" dirty="0">
                <a:latin typeface="+mn-lt"/>
              </a:rPr>
              <a:t>Αρδευόμενες 12 10</a:t>
            </a:r>
            <a:r>
              <a:rPr lang="el-GR" sz="2400" b="1" baseline="30000" dirty="0">
                <a:latin typeface="+mn-lt"/>
              </a:rPr>
              <a:t>6</a:t>
            </a:r>
            <a:r>
              <a:rPr lang="el-GR" sz="2400" b="1" dirty="0">
                <a:latin typeface="+mn-lt"/>
              </a:rPr>
              <a:t> </a:t>
            </a:r>
            <a:r>
              <a:rPr lang="el-GR" sz="2400" b="1" dirty="0" err="1">
                <a:latin typeface="+mn-lt"/>
              </a:rPr>
              <a:t>στρ</a:t>
            </a:r>
            <a:r>
              <a:rPr lang="el-GR" sz="2400" b="1" dirty="0">
                <a:latin typeface="+mn-lt"/>
              </a:rPr>
              <a:t>. 43%</a:t>
            </a:r>
            <a:endParaRPr lang="en-US" sz="2400" b="1" dirty="0">
              <a:latin typeface="+mn-lt"/>
            </a:endParaRPr>
          </a:p>
        </p:txBody>
      </p:sp>
      <p:graphicFrame>
        <p:nvGraphicFramePr>
          <p:cNvPr id="13315" name="Chart 9">
            <a:extLst>
              <a:ext uri="{FF2B5EF4-FFF2-40B4-BE49-F238E27FC236}">
                <a16:creationId xmlns:a16="http://schemas.microsoft.com/office/drawing/2014/main" id="{F788C255-E1CE-8E8A-6E61-E9B61CBCF8BF}"/>
              </a:ext>
            </a:extLst>
          </p:cNvPr>
          <p:cNvGraphicFramePr>
            <a:graphicFrameLocks noGrp="1"/>
          </p:cNvGraphicFramePr>
          <p:nvPr/>
        </p:nvGraphicFramePr>
        <p:xfrm>
          <a:off x="488950" y="1938338"/>
          <a:ext cx="8469313" cy="588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8474174" imgH="5895343" progId="Excel.Chart.8">
                  <p:embed/>
                </p:oleObj>
              </mc:Choice>
              <mc:Fallback>
                <p:oleObj name="Chart" r:id="rId3" imgW="8474174" imgH="5895343" progId="Excel.Chart.8">
                  <p:embed/>
                  <p:pic>
                    <p:nvPicPr>
                      <p:cNvPr id="0" name="Chart 9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1938338"/>
                        <a:ext cx="8469313" cy="588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A426A4B-050B-F305-0199-DF10EBE3A1C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2800" dirty="0">
                <a:latin typeface="+mj-lt"/>
              </a:rPr>
              <a:t>Γεωργική παραγωγή</a:t>
            </a:r>
            <a:endParaRPr lang="en-US" sz="2800" dirty="0">
              <a:latin typeface="+mj-lt"/>
            </a:endParaRPr>
          </a:p>
        </p:txBody>
      </p:sp>
      <p:graphicFrame>
        <p:nvGraphicFramePr>
          <p:cNvPr id="8229" name="Group 37">
            <a:extLst>
              <a:ext uri="{FF2B5EF4-FFF2-40B4-BE49-F238E27FC236}">
                <a16:creationId xmlns:a16="http://schemas.microsoft.com/office/drawing/2014/main" id="{48ABE7A1-F34B-19EF-56B6-7D70E18BF3CF}"/>
              </a:ext>
            </a:extLst>
          </p:cNvPr>
          <p:cNvGraphicFramePr>
            <a:graphicFrameLocks noGrp="1"/>
          </p:cNvGraphicFramePr>
          <p:nvPr>
            <p:ph sz="half" idx="4294967295"/>
          </p:nvPr>
        </p:nvGraphicFramePr>
        <p:xfrm>
          <a:off x="457200" y="1600200"/>
          <a:ext cx="4038600" cy="3886200"/>
        </p:xfrm>
        <a:graphic>
          <a:graphicData uri="http://schemas.openxmlformats.org/drawingml/2006/table">
            <a:tbl>
              <a:tblPr/>
              <a:tblGrid>
                <a:gridCol w="1614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4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Verdana" pitchFamily="34" charset="0"/>
                        </a:rPr>
                        <a:t>Προϊόντα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Verdana" pitchFamily="34" charset="0"/>
                        </a:rPr>
                        <a:t>Συμμετοχή % αξία γεωργικής παραγωγής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99"/>
                          </a:solidFill>
                          <a:effectLst/>
                          <a:latin typeface="Verdana" pitchFamily="34" charset="0"/>
                        </a:rPr>
                        <a:t>Σιτηρά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99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9999"/>
                          </a:solidFill>
                          <a:effectLst/>
                          <a:latin typeface="Verdana" pitchFamily="34" charset="0"/>
                        </a:rPr>
                        <a:t>9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99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</a:rPr>
                        <a:t>Βαμβάκι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</a:rPr>
                        <a:t>13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</a:rPr>
                        <a:t>Κηπευτικά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</a:rPr>
                        <a:t>15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9999"/>
                          </a:solidFill>
                          <a:effectLst/>
                          <a:latin typeface="Verdana" pitchFamily="34" charset="0"/>
                        </a:rPr>
                        <a:t>Φρούτα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99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99"/>
                          </a:solidFill>
                          <a:effectLst/>
                          <a:latin typeface="Verdana" pitchFamily="34" charset="0"/>
                        </a:rPr>
                        <a:t>9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99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9999"/>
                          </a:solidFill>
                          <a:effectLst/>
                          <a:latin typeface="Verdana" pitchFamily="34" charset="0"/>
                        </a:rPr>
                        <a:t>Ελαιόλαδο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99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99"/>
                          </a:solidFill>
                          <a:effectLst/>
                          <a:latin typeface="Verdana" pitchFamily="34" charset="0"/>
                        </a:rPr>
                        <a:t>10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99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</a:rPr>
                        <a:t>Γάλα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</a:rPr>
                        <a:t>13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</a:rPr>
                        <a:t>Κρέας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</a:rPr>
                        <a:t>15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9999"/>
                          </a:solidFill>
                          <a:effectLst/>
                          <a:latin typeface="Verdana" pitchFamily="34" charset="0"/>
                        </a:rPr>
                        <a:t>Λοιπά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99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99"/>
                          </a:solidFill>
                          <a:effectLst/>
                          <a:latin typeface="Verdana" pitchFamily="34" charset="0"/>
                        </a:rPr>
                        <a:t>19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99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7204626-8A50-3261-8401-8FB43FC02552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4958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dirty="0">
                <a:latin typeface="+mn-lt"/>
              </a:rPr>
              <a:t>Αρ. γεωργικών εκμεταλλεύσεων  530.679</a:t>
            </a:r>
          </a:p>
          <a:p>
            <a:pPr eaLnBrk="1" hangingPunct="1">
              <a:defRPr/>
            </a:pPr>
            <a:r>
              <a:rPr lang="el-GR" sz="2400" dirty="0">
                <a:latin typeface="+mn-lt"/>
              </a:rPr>
              <a:t>Μέση έκταση /εκμ.                    53,8 στρ. (187 στρ. ΕΕ)</a:t>
            </a:r>
          </a:p>
          <a:p>
            <a:pPr eaLnBrk="1" hangingPunct="1">
              <a:defRPr/>
            </a:pPr>
            <a:r>
              <a:rPr lang="el-GR" sz="2400" dirty="0">
                <a:latin typeface="+mn-lt"/>
              </a:rPr>
              <a:t>Μείωση γεωργικού εισοδήματος</a:t>
            </a:r>
          </a:p>
          <a:p>
            <a:pPr eaLnBrk="1" hangingPunct="1">
              <a:defRPr/>
            </a:pPr>
            <a:r>
              <a:rPr lang="el-GR" sz="2400" dirty="0" err="1">
                <a:solidFill>
                  <a:srgbClr val="FFC000"/>
                </a:solidFill>
                <a:latin typeface="+mn-lt"/>
              </a:rPr>
              <a:t>Αγροδιατροφικός</a:t>
            </a:r>
            <a:r>
              <a:rPr lang="el-GR" sz="2400" dirty="0">
                <a:solidFill>
                  <a:srgbClr val="FFC000"/>
                </a:solidFill>
                <a:latin typeface="+mn-lt"/>
              </a:rPr>
              <a:t> τομέας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l-GR" sz="2400" dirty="0">
                <a:latin typeface="+mn-lt"/>
              </a:rPr>
              <a:t>    Εργαζόμενοι 13%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l-GR" sz="2400" dirty="0">
                <a:latin typeface="+mn-lt"/>
              </a:rPr>
              <a:t>    ΑΠΑ 8,5%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l-GR" sz="2400" dirty="0">
                <a:latin typeface="+mn-lt"/>
              </a:rPr>
              <a:t>    Αξία εξαγωγών 21%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1EC67A0-11C3-5E06-A5E9-8CDDDF1F53D9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2800" dirty="0">
                <a:latin typeface="+mj-lt"/>
              </a:rPr>
              <a:t>Ποιότητα &amp; ασφάλεια των τροφίμων</a:t>
            </a:r>
            <a:br>
              <a:rPr lang="en-US" sz="2800" dirty="0">
                <a:latin typeface="+mj-lt"/>
              </a:rPr>
            </a:br>
            <a:r>
              <a:rPr lang="el-GR" sz="2800" dirty="0">
                <a:solidFill>
                  <a:srgbClr val="FFC000"/>
                </a:solidFill>
                <a:latin typeface="+mj-lt"/>
              </a:rPr>
              <a:t>Προϊόντα Ποιότητας</a:t>
            </a:r>
            <a:endParaRPr lang="en-US" sz="28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EC880A-DEA3-5701-D8F5-32A37298ECA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8401050" cy="1900238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dirty="0">
                <a:latin typeface="+mn-lt"/>
              </a:rPr>
              <a:t>Προϊόντα Προστατευόμενης Ονομασίας Προέλευσης (ΠΟΠ)</a:t>
            </a:r>
          </a:p>
          <a:p>
            <a:pPr eaLnBrk="1" hangingPunct="1">
              <a:defRPr/>
            </a:pPr>
            <a:r>
              <a:rPr lang="el-GR" sz="2400" dirty="0">
                <a:latin typeface="+mn-lt"/>
              </a:rPr>
              <a:t>Προϊόντα Γεωγραφικής Ένδειξης (ΠΓΕ)</a:t>
            </a:r>
          </a:p>
          <a:p>
            <a:pPr eaLnBrk="1" hangingPunct="1">
              <a:defRPr/>
            </a:pPr>
            <a:r>
              <a:rPr lang="el-GR" sz="2400" dirty="0">
                <a:latin typeface="+mn-lt"/>
              </a:rPr>
              <a:t>Ειδικά Παραδοσιακά Προϊόντα Εγγυημένα (ΕΠΠΕ) ή Εγγυημένα Παραδοσιακά Ιδιότυπα Προϊόντα (ΕΠΙΠ)</a:t>
            </a:r>
          </a:p>
        </p:txBody>
      </p:sp>
      <p:pic>
        <p:nvPicPr>
          <p:cNvPr id="17412" name="Content Placeholder 7">
            <a:extLst>
              <a:ext uri="{FF2B5EF4-FFF2-40B4-BE49-F238E27FC236}">
                <a16:creationId xmlns:a16="http://schemas.microsoft.com/office/drawing/2014/main" id="{D42868B2-5D61-83EA-6F49-6896CDCF39DA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4337" y="3806825"/>
            <a:ext cx="5946775" cy="29019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1B05E580-8994-FFB8-811E-DBB25690713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eaLnBrk="1" hangingPunct="1">
              <a:defRPr/>
            </a:pPr>
            <a:endParaRPr lang="el-GR" altLang="el-G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574C6D0B-9AE7-DE52-41EF-43002887B30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125538"/>
            <a:ext cx="8229600" cy="4970462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l-GR" altLang="el-GR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Παραδοσιακές ποικιλίες – Προβολή</a:t>
            </a:r>
          </a:p>
          <a:p>
            <a:pPr eaLnBrk="1" hangingPunct="1">
              <a:buFont typeface="Arial" charset="0"/>
              <a:buNone/>
              <a:defRPr/>
            </a:pPr>
            <a:endParaRPr lang="el-GR" altLang="el-GR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l-GR" altLang="el-GR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Τοπικό προϊόν με ανεξάρτητη κατοχύρωση 112 προϊόντα</a:t>
            </a:r>
          </a:p>
          <a:p>
            <a:pPr eaLnBrk="1" hangingPunct="1">
              <a:defRPr/>
            </a:pPr>
            <a:r>
              <a:rPr lang="el-GR" altLang="el-GR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ΠΟΠ </a:t>
            </a:r>
          </a:p>
          <a:p>
            <a:pPr eaLnBrk="1" hangingPunct="1">
              <a:defRPr/>
            </a:pPr>
            <a:r>
              <a:rPr lang="el-GR" altLang="el-GR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ΠΓΕ</a:t>
            </a:r>
          </a:p>
          <a:p>
            <a:pPr eaLnBrk="1" hangingPunct="1">
              <a:defRPr/>
            </a:pPr>
            <a:endParaRPr lang="el-GR" altLang="el-GR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el-GR" altLang="el-GR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el-GR" altLang="el-GR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l-GR" altLang="el-GR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l-GR" altLang="el-GR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9460" name="Line 4">
            <a:extLst>
              <a:ext uri="{FF2B5EF4-FFF2-40B4-BE49-F238E27FC236}">
                <a16:creationId xmlns:a16="http://schemas.microsoft.com/office/drawing/2014/main" id="{3454DF2F-7E26-155A-C972-7CD67DDBFB61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25" y="836613"/>
            <a:ext cx="8637588" cy="0"/>
          </a:xfrm>
          <a:prstGeom prst="line">
            <a:avLst/>
          </a:prstGeom>
          <a:noFill/>
          <a:ln w="57150" cmpd="thickThin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461" name="Picture 9" descr="ΠΟΠ ΠΓΕ">
            <a:extLst>
              <a:ext uri="{FF2B5EF4-FFF2-40B4-BE49-F238E27FC236}">
                <a16:creationId xmlns:a16="http://schemas.microsoft.com/office/drawing/2014/main" id="{6C2BF439-412F-D9FB-28DC-BB3612082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860800"/>
            <a:ext cx="34036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0">
            <a:extLst>
              <a:ext uri="{FF2B5EF4-FFF2-40B4-BE49-F238E27FC236}">
                <a16:creationId xmlns:a16="http://schemas.microsoft.com/office/drawing/2014/main" id="{78EE204D-ACBC-B6EE-0C5B-D9DB672D9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3860800"/>
            <a:ext cx="4471987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90328AED-F173-C09D-B011-AEF30F267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7010400" cy="77470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l-GR" sz="2800" b="1">
                <a:latin typeface="Times New Roman" pitchFamily="18" charset="0"/>
                <a:cs typeface="Times New Roman" pitchFamily="18" charset="0"/>
              </a:rPr>
              <a:t>Σημαντικότερες παραδοσιακές ποικιλίες </a:t>
            </a:r>
            <a:endParaRPr lang="el-GR" sz="2800">
              <a:solidFill>
                <a:srgbClr val="FFC000"/>
              </a:solidFill>
            </a:endParaRP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51ADD5FE-3E8A-786B-8310-2B38E5187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435975" cy="365760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l-GR" sz="2400">
                <a:latin typeface="Times New Roman" pitchFamily="18" charset="0"/>
                <a:cs typeface="Times New Roman" pitchFamily="18" charset="0"/>
              </a:rPr>
              <a:t>Λαθούρι Σαντορίνης (φάβα) ΠΟΠ</a:t>
            </a:r>
          </a:p>
        </p:txBody>
      </p:sp>
      <p:pic>
        <p:nvPicPr>
          <p:cNvPr id="22532" name="Picture 11" descr="φάβα σαντορίνης">
            <a:extLst>
              <a:ext uri="{FF2B5EF4-FFF2-40B4-BE49-F238E27FC236}">
                <a16:creationId xmlns:a16="http://schemas.microsoft.com/office/drawing/2014/main" id="{511DD1A7-F97D-FE17-D54A-6EC36F89C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48430"/>
            <a:ext cx="2454178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8">
            <a:extLst>
              <a:ext uri="{FF2B5EF4-FFF2-40B4-BE49-F238E27FC236}">
                <a16:creationId xmlns:a16="http://schemas.microsoft.com/office/drawing/2014/main" id="{34B98488-B8D9-1353-95D2-48E1272A1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144" y="2953246"/>
            <a:ext cx="1514475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2233C989-8BC2-C7BB-445A-34D70F4BA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57200"/>
            <a:ext cx="7010400" cy="77470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l-GR" sz="2800" b="1">
                <a:latin typeface="Times New Roman" pitchFamily="18" charset="0"/>
                <a:cs typeface="Times New Roman" pitchFamily="18" charset="0"/>
              </a:rPr>
              <a:t>Σημαντικότερες παραδοσιακές ποικιλίες </a:t>
            </a:r>
            <a:endParaRPr lang="el-GR" sz="2800">
              <a:solidFill>
                <a:srgbClr val="FFC000"/>
              </a:solidFill>
            </a:endParaRP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979EA7C8-8B53-7F9A-8FF5-63C5921AB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435975" cy="365760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l-GR" sz="2400">
                <a:latin typeface="Times New Roman" pitchFamily="18" charset="0"/>
                <a:cs typeface="Times New Roman" pitchFamily="18" charset="0"/>
              </a:rPr>
              <a:t>Φακή Εγκλουβής Λευκάδας (ΠΟΠ)</a:t>
            </a:r>
          </a:p>
        </p:txBody>
      </p:sp>
      <p:pic>
        <p:nvPicPr>
          <p:cNvPr id="23556" name="Picture 10" descr="ΦΑΚΕΣ ΕΓΚΛΟΥΒΗΣ">
            <a:extLst>
              <a:ext uri="{FF2B5EF4-FFF2-40B4-BE49-F238E27FC236}">
                <a16:creationId xmlns:a16="http://schemas.microsoft.com/office/drawing/2014/main" id="{30DFC26C-2107-7862-4838-3E0A1A32C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4" y="2860674"/>
            <a:ext cx="3633540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2">
            <a:extLst>
              <a:ext uri="{FF2B5EF4-FFF2-40B4-BE49-F238E27FC236}">
                <a16:creationId xmlns:a16="http://schemas.microsoft.com/office/drawing/2014/main" id="{873DBB59-7AB2-960E-E4C4-61534B04E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30" y="2860674"/>
            <a:ext cx="3487431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2_Cliff">
  <a:themeElements>
    <a:clrScheme name="Cliff 7">
      <a:dk1>
        <a:srgbClr val="336699"/>
      </a:dk1>
      <a:lt1>
        <a:srgbClr val="F8F8F8"/>
      </a:lt1>
      <a:dk2>
        <a:srgbClr val="003366"/>
      </a:dk2>
      <a:lt2>
        <a:srgbClr val="D1DDD4"/>
      </a:lt2>
      <a:accent1>
        <a:srgbClr val="3399FF"/>
      </a:accent1>
      <a:accent2>
        <a:srgbClr val="006699"/>
      </a:accent2>
      <a:accent3>
        <a:srgbClr val="AAADB8"/>
      </a:accent3>
      <a:accent4>
        <a:srgbClr val="D4D4D4"/>
      </a:accent4>
      <a:accent5>
        <a:srgbClr val="ADCAFF"/>
      </a:accent5>
      <a:accent6>
        <a:srgbClr val="005C8A"/>
      </a:accent6>
      <a:hlink>
        <a:srgbClr val="86C0CE"/>
      </a:hlink>
      <a:folHlink>
        <a:srgbClr val="008080"/>
      </a:folHlink>
    </a:clrScheme>
    <a:fontScheme name="2_Cliff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iff 7">
    <a:dk1>
      <a:srgbClr val="336699"/>
    </a:dk1>
    <a:lt1>
      <a:srgbClr val="F8F8F8"/>
    </a:lt1>
    <a:dk2>
      <a:srgbClr val="003366"/>
    </a:dk2>
    <a:lt2>
      <a:srgbClr val="D1DDD4"/>
    </a:lt2>
    <a:accent1>
      <a:srgbClr val="3399FF"/>
    </a:accent1>
    <a:accent2>
      <a:srgbClr val="006699"/>
    </a:accent2>
    <a:accent3>
      <a:srgbClr val="AAADB8"/>
    </a:accent3>
    <a:accent4>
      <a:srgbClr val="D4D4D4"/>
    </a:accent4>
    <a:accent5>
      <a:srgbClr val="ADCAFF"/>
    </a:accent5>
    <a:accent6>
      <a:srgbClr val="005C8A"/>
    </a:accent6>
    <a:hlink>
      <a:srgbClr val="86C0CE"/>
    </a:hlink>
    <a:folHlink>
      <a:srgbClr val="008080"/>
    </a:folHlink>
  </a:clrScheme>
  <a:fontScheme name="2_Cliff">
    <a:majorFont>
      <a:latin typeface=""/>
      <a:ea typeface=""/>
      <a:cs typeface=""/>
    </a:majorFont>
    <a:minorFont>
      <a:latin typeface="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liff 7">
    <a:dk1>
      <a:srgbClr val="336699"/>
    </a:dk1>
    <a:lt1>
      <a:srgbClr val="F8F8F8"/>
    </a:lt1>
    <a:dk2>
      <a:srgbClr val="003366"/>
    </a:dk2>
    <a:lt2>
      <a:srgbClr val="D1DDD4"/>
    </a:lt2>
    <a:accent1>
      <a:srgbClr val="3399FF"/>
    </a:accent1>
    <a:accent2>
      <a:srgbClr val="006699"/>
    </a:accent2>
    <a:accent3>
      <a:srgbClr val="AAADB8"/>
    </a:accent3>
    <a:accent4>
      <a:srgbClr val="D4D4D4"/>
    </a:accent4>
    <a:accent5>
      <a:srgbClr val="ADCAFF"/>
    </a:accent5>
    <a:accent6>
      <a:srgbClr val="005C8A"/>
    </a:accent6>
    <a:hlink>
      <a:srgbClr val="86C0CE"/>
    </a:hlink>
    <a:folHlink>
      <a:srgbClr val="008080"/>
    </a:folHlink>
  </a:clrScheme>
  <a:fontScheme name="2_Cliff">
    <a:majorFont>
      <a:latin typeface=""/>
      <a:ea typeface=""/>
      <a:cs typeface=""/>
    </a:majorFont>
    <a:minorFont>
      <a:latin typeface="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1231</TotalTime>
  <Words>1158</Words>
  <Application>Microsoft Office PowerPoint</Application>
  <PresentationFormat>On-screen Show (4:3)</PresentationFormat>
  <Paragraphs>227</Paragraphs>
  <Slides>33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Tahoma</vt:lpstr>
      <vt:lpstr>Times New Roman</vt:lpstr>
      <vt:lpstr>Verdana</vt:lpstr>
      <vt:lpstr>Wingdings</vt:lpstr>
      <vt:lpstr>2_Cliff</vt:lpstr>
      <vt:lpstr>Chart</vt:lpstr>
      <vt:lpstr>Η ΓΕΩΡΓΙΑ ΣΤΗΝ ΕΛΛΑΔΑ ΒΑΣΙΚΑ ΜΕΓΕΘΗ</vt:lpstr>
      <vt:lpstr>ΚΑΛΛΙΕΡΓΟΥΜΕΝΕΣ ΕΚΤΑΣΕΙΣ (στρ.)</vt:lpstr>
      <vt:lpstr>PowerPoint Presentation</vt:lpstr>
      <vt:lpstr>PowerPoint Presentation</vt:lpstr>
      <vt:lpstr>Γεωργική παραγωγή</vt:lpstr>
      <vt:lpstr>Ποιότητα &amp; ασφάλεια των τροφίμων Προϊόντα Ποιότητας</vt:lpstr>
      <vt:lpstr>PowerPoint Presentation</vt:lpstr>
      <vt:lpstr>Σημαντικότερες παραδοσιακές ποικιλίες </vt:lpstr>
      <vt:lpstr>Σημαντικότερες παραδοσιακές ποικιλίες </vt:lpstr>
      <vt:lpstr>Σημαντικότερες παραδοσιακές ποικιλίες </vt:lpstr>
      <vt:lpstr>Σημαντικότερες παραδοσιακές ποικιλίες </vt:lpstr>
      <vt:lpstr>Σημαντικότερες παραδοσιακές ποικιλίες </vt:lpstr>
      <vt:lpstr> ΕΥΡΩΠΑΪΚΗ ΕΝΩΣΗ Ιστορική αναδρομή </vt:lpstr>
      <vt:lpstr>PowerPoint Presentation</vt:lpstr>
      <vt:lpstr>ΚΟΙΝΗ ΑΓΡΟΤΙΚΗ ΠΟΛΙΤΙΚΗ (1962)  ΒΑΣΙΚΕΣ ΑΡΧΕΣ </vt:lpstr>
      <vt:lpstr>ΒΑΣΙΚΟΙ ΣΤΟΧΟΙ ΤΗΣ Κ.Α.Π. Άρθρο 39 Συνθήκης Ρώμης 1957</vt:lpstr>
      <vt:lpstr>ΥΛΟΠΟΙΗΣΗ &amp; ΕΦΑΡΜΟΓΗ ΤΗΣ Κ.Α.Π. ΜΕ ΕΠΕΜΒΑΣΕΙΣ</vt:lpstr>
      <vt:lpstr>ΕΠΕΜΒΑΣΕΙΣ ΤΟΜΕΑ ΑΓΟΡΩΝ  ΠΥΛΩΝΑΣ I Πρώτα χρόνια εφαρμογής της ΚΑΠ</vt:lpstr>
      <vt:lpstr>ΕΠΕΜΒΑΣΕΙΣ ΤΟΜΕΑ ΔΙΑΡΘΡΩΣΕΩΝ ΑΓΡΟΤΙΚΗ ΑΝΑΠΤΥΞΗ ΠΥΛΩΝΑΣ II</vt:lpstr>
      <vt:lpstr>ΕΞΕΛΙΞΗ ΤΗΣ ΚΑΠ Δεκαετία 1960 &amp; 1970</vt:lpstr>
      <vt:lpstr> ΜΕΤΑΡΡΥΘΜΙΣΕΙΣ  ΚΑΠ   </vt:lpstr>
      <vt:lpstr>ΚΩΔΙΚΕΣ ΟΡΘΗΣ ΓΕΩΡΓΙΚΗΣ ΠΡΑΚΤΙΚΗΣ</vt:lpstr>
      <vt:lpstr> ΜΕΤΑΡΡΥΘΜΙΣΗ 1999 – AGENDA 2000 Μέτρα υπέρ της αειφόρου αγροτικής ανάπτυξης ΠΥΛΩΝΑΣ II  </vt:lpstr>
      <vt:lpstr>Νέες Προτεραιότητες για την  ΚΑΠ 2014-2020   ΚΑΠ 2021-2027</vt:lpstr>
      <vt:lpstr>Διαχείριση εδαφικών πόρων</vt:lpstr>
      <vt:lpstr>PowerPoint Presentation</vt:lpstr>
      <vt:lpstr>Ευρωπαϊκή Πράσινη Συμφωνία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Papastylianou</dc:creator>
  <cp:lastModifiedBy>Panayiota Papastylianou</cp:lastModifiedBy>
  <cp:revision>86</cp:revision>
  <dcterms:created xsi:type="dcterms:W3CDTF">2007-11-22T19:34:51Z</dcterms:created>
  <dcterms:modified xsi:type="dcterms:W3CDTF">2023-11-21T12:26:27Z</dcterms:modified>
</cp:coreProperties>
</file>