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2" r:id="rId9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25/11/2022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1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1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6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1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1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1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25-Nov-22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Μεταβιβάσιμες Άδειες Ρύπανσης</a:t>
            </a:r>
            <a:br>
              <a:rPr lang="el-GR" b="1" dirty="0"/>
            </a:br>
            <a:r>
              <a:rPr lang="en-US" b="1" dirty="0"/>
              <a:t>(</a:t>
            </a:r>
            <a:r>
              <a:rPr lang="en-US" b="1" dirty="0" err="1"/>
              <a:t>Tradeable</a:t>
            </a:r>
            <a:r>
              <a:rPr lang="en-US" b="1" dirty="0"/>
              <a:t> Emission Permits)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Οικονομική Ανάλυση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1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Ορολογία</a:t>
            </a:r>
            <a:r>
              <a:rPr lang="en-US" dirty="0" smtClean="0"/>
              <a:t> (CAP&amp; TRADE)</a:t>
            </a:r>
            <a:endParaRPr lang="el-G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69800"/>
              </p:ext>
            </p:extLst>
          </p:nvPr>
        </p:nvGraphicFramePr>
        <p:xfrm>
          <a:off x="5946345" y="1355024"/>
          <a:ext cx="1525830" cy="107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3" imgW="609336" imgH="431613" progId="Equation.DSMT4">
                  <p:embed/>
                </p:oleObj>
              </mc:Choice>
              <mc:Fallback>
                <p:oleObj name="Equation" r:id="rId3" imgW="609336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345" y="1355024"/>
                        <a:ext cx="1525830" cy="1072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113748"/>
              </p:ext>
            </p:extLst>
          </p:nvPr>
        </p:nvGraphicFramePr>
        <p:xfrm>
          <a:off x="1227449" y="4054971"/>
          <a:ext cx="6689101" cy="1497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5" imgW="1917700" imgH="431800" progId="Equation.DSMT4">
                  <p:embed/>
                </p:oleObj>
              </mc:Choice>
              <mc:Fallback>
                <p:oleObj name="Equation" r:id="rId5" imgW="19177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449" y="4054971"/>
                        <a:ext cx="6689101" cy="1497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670" y="1706783"/>
            <a:ext cx="180671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Άδειες Ρύπανσης</a:t>
            </a:r>
            <a:endParaRPr lang="el-GR" dirty="0"/>
          </a:p>
        </p:txBody>
      </p:sp>
      <p:cxnSp>
        <p:nvCxnSpPr>
          <p:cNvPr id="9" name="Ευθύγραμμο βέλος σύνδεσης 8"/>
          <p:cNvCxnSpPr/>
          <p:nvPr/>
        </p:nvCxnSpPr>
        <p:spPr>
          <a:xfrm>
            <a:off x="6251755" y="2818180"/>
            <a:ext cx="0" cy="9162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>
            <a:off x="1525497" y="2207360"/>
            <a:ext cx="0" cy="1527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>
            <a:stCxn id="7" idx="3"/>
          </p:cNvCxnSpPr>
          <p:nvPr/>
        </p:nvCxnSpPr>
        <p:spPr>
          <a:xfrm>
            <a:off x="2408383" y="1891449"/>
            <a:ext cx="338525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01010" y="6241612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Μειώσεις</a:t>
            </a:r>
            <a:endParaRPr lang="el-GR" dirty="0"/>
          </a:p>
        </p:txBody>
      </p:sp>
      <p:cxnSp>
        <p:nvCxnSpPr>
          <p:cNvPr id="16" name="Ευθύγραμμο βέλος σύνδεσης 15"/>
          <p:cNvCxnSpPr>
            <a:stCxn id="14" idx="0"/>
          </p:cNvCxnSpPr>
          <p:nvPr/>
        </p:nvCxnSpPr>
        <p:spPr>
          <a:xfrm flipH="1" flipV="1">
            <a:off x="4651000" y="5478087"/>
            <a:ext cx="1" cy="763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08383" y="2512770"/>
            <a:ext cx="3232552" cy="13997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Ποσοτικοί περιορισμοί ΑΛΛΑ με</a:t>
            </a:r>
          </a:p>
          <a:p>
            <a:pPr algn="ctr">
              <a:lnSpc>
                <a:spcPct val="200000"/>
              </a:lnSpc>
            </a:pPr>
            <a:r>
              <a:rPr lang="el-GR" b="1" dirty="0" smtClean="0">
                <a:solidFill>
                  <a:srgbClr val="FF0000"/>
                </a:solidFill>
              </a:rPr>
              <a:t>δυνατότητα </a:t>
            </a:r>
            <a:r>
              <a:rPr lang="el-GR" b="1" dirty="0" smtClean="0">
                <a:solidFill>
                  <a:srgbClr val="FF0000"/>
                </a:solidFill>
              </a:rPr>
              <a:t>αγοροπωλησίας</a:t>
            </a:r>
            <a:r>
              <a:rPr lang="en-US" b="1" dirty="0" smtClean="0">
                <a:solidFill>
                  <a:srgbClr val="FF0000"/>
                </a:solidFill>
              </a:rPr>
              <a:t> (TRADE)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6550" y="2818180"/>
            <a:ext cx="5597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CAP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472175" y="2076115"/>
            <a:ext cx="444375" cy="742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7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Κόστος συμμόρφωσης</a:t>
            </a:r>
            <a:endParaRPr lang="el-G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57388"/>
              </p:ext>
            </p:extLst>
          </p:nvPr>
        </p:nvGraphicFramePr>
        <p:xfrm>
          <a:off x="2265363" y="1749425"/>
          <a:ext cx="375443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3" imgW="1409400" imgH="279360" progId="Equation.DSMT4">
                  <p:embed/>
                </p:oleObj>
              </mc:Choice>
              <mc:Fallback>
                <p:oleObj name="Equation" r:id="rId3" imgW="140940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1749425"/>
                        <a:ext cx="3754437" cy="73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618233"/>
              </p:ext>
            </p:extLst>
          </p:nvPr>
        </p:nvGraphicFramePr>
        <p:xfrm>
          <a:off x="678223" y="3290887"/>
          <a:ext cx="3931050" cy="58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5" imgW="1866900" imgH="279400" progId="Equation.DSMT4">
                  <p:embed/>
                </p:oleObj>
              </mc:Choice>
              <mc:Fallback>
                <p:oleObj name="Equation" r:id="rId5" imgW="18669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223" y="3290887"/>
                        <a:ext cx="3931050" cy="581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926819"/>
              </p:ext>
            </p:extLst>
          </p:nvPr>
        </p:nvGraphicFramePr>
        <p:xfrm>
          <a:off x="3656013" y="5108575"/>
          <a:ext cx="3878262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7" imgW="1879560" imgH="533160" progId="Equation.DSMT4">
                  <p:embed/>
                </p:oleObj>
              </mc:Choice>
              <mc:Fallback>
                <p:oleObj name="Equation" r:id="rId7" imgW="187956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5108575"/>
                        <a:ext cx="3878262" cy="1087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ύγραμμο βέλος σύνδεσης 9"/>
          <p:cNvCxnSpPr/>
          <p:nvPr/>
        </p:nvCxnSpPr>
        <p:spPr>
          <a:xfrm>
            <a:off x="5335525" y="2360065"/>
            <a:ext cx="0" cy="2443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>
            <a:off x="3655770" y="2360065"/>
            <a:ext cx="0" cy="763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της κοινωνίας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927684"/>
              </p:ext>
            </p:extLst>
          </p:nvPr>
        </p:nvGraphicFramePr>
        <p:xfrm>
          <a:off x="1057275" y="1597025"/>
          <a:ext cx="672306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3" imgW="2349360" imgH="431640" progId="Equation.DSMT4">
                  <p:embed/>
                </p:oleObj>
              </mc:Choice>
              <mc:Fallback>
                <p:oleObj name="Equation" r:id="rId3" imgW="2349360" imgH="431640" progId="Equation.DSMT4">
                  <p:embed/>
                  <p:pic>
                    <p:nvPicPr>
                      <p:cNvPr id="0" name="Αντικείμενο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1597025"/>
                        <a:ext cx="6723063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683284"/>
              </p:ext>
            </p:extLst>
          </p:nvPr>
        </p:nvGraphicFramePr>
        <p:xfrm>
          <a:off x="1550709" y="3123590"/>
          <a:ext cx="6124107" cy="106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5" imgW="2616200" imgH="457200" progId="Equation.DSMT4">
                  <p:embed/>
                </p:oleObj>
              </mc:Choice>
              <mc:Fallback>
                <p:oleObj name="Equation" r:id="rId5" imgW="26162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709" y="3123590"/>
                        <a:ext cx="6124107" cy="10689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637520"/>
              </p:ext>
            </p:extLst>
          </p:nvPr>
        </p:nvGraphicFramePr>
        <p:xfrm>
          <a:off x="1924050" y="5260975"/>
          <a:ext cx="5053013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Equation" r:id="rId7" imgW="2260440" imgH="495000" progId="Equation.DSMT4">
                  <p:embed/>
                </p:oleObj>
              </mc:Choice>
              <mc:Fallback>
                <p:oleObj name="Equation" r:id="rId7" imgW="2260440" imgH="495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5260975"/>
                        <a:ext cx="5053013" cy="1106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Ορθογώνιο 8"/>
          <p:cNvSpPr/>
          <p:nvPr/>
        </p:nvSpPr>
        <p:spPr>
          <a:xfrm>
            <a:off x="1517900" y="4956050"/>
            <a:ext cx="5802790" cy="16797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86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Πρόβλημα </a:t>
            </a:r>
            <a:r>
              <a:rPr lang="el-GR" dirty="0" smtClean="0"/>
              <a:t>των παραγωγών</a:t>
            </a:r>
            <a:endParaRPr lang="el-G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700415"/>
              </p:ext>
            </p:extLst>
          </p:nvPr>
        </p:nvGraphicFramePr>
        <p:xfrm>
          <a:off x="1670605" y="1441728"/>
          <a:ext cx="5275263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3" imgW="1917360" imgH="609480" progId="Equation.DSMT4">
                  <p:embed/>
                </p:oleObj>
              </mc:Choice>
              <mc:Fallback>
                <p:oleObj name="Equation" r:id="rId3" imgW="1917360" imgH="609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605" y="1441728"/>
                        <a:ext cx="5275263" cy="167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652609"/>
              </p:ext>
            </p:extLst>
          </p:nvPr>
        </p:nvGraphicFramePr>
        <p:xfrm>
          <a:off x="1032876" y="3540937"/>
          <a:ext cx="2765646" cy="57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5" imgW="1346040" imgH="279360" progId="Equation.DSMT4">
                  <p:embed/>
                </p:oleObj>
              </mc:Choice>
              <mc:Fallback>
                <p:oleObj name="Equation" r:id="rId5" imgW="1346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2876" y="3540937"/>
                        <a:ext cx="2765646" cy="574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235135"/>
              </p:ext>
            </p:extLst>
          </p:nvPr>
        </p:nvGraphicFramePr>
        <p:xfrm>
          <a:off x="1040188" y="4498914"/>
          <a:ext cx="63404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7" imgW="3085920" imgH="279360" progId="Equation.DSMT4">
                  <p:embed/>
                </p:oleObj>
              </mc:Choice>
              <mc:Fallback>
                <p:oleObj name="Equation" r:id="rId7" imgW="3085920" imgH="2793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0188" y="4498914"/>
                        <a:ext cx="6340475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40857"/>
              </p:ext>
            </p:extLst>
          </p:nvPr>
        </p:nvGraphicFramePr>
        <p:xfrm>
          <a:off x="995123" y="5492550"/>
          <a:ext cx="66262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9" imgW="3225600" imgH="279360" progId="Equation.DSMT4">
                  <p:embed/>
                </p:oleObj>
              </mc:Choice>
              <mc:Fallback>
                <p:oleObj name="Equation" r:id="rId9" imgW="3225600" imgH="2793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5123" y="5492550"/>
                        <a:ext cx="6626225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55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</a:t>
            </a:r>
            <a:endParaRPr lang="el-GR" dirty="0"/>
          </a:p>
        </p:txBody>
      </p:sp>
      <p:graphicFrame>
        <p:nvGraphicFramePr>
          <p:cNvPr id="3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890453"/>
              </p:ext>
            </p:extLst>
          </p:nvPr>
        </p:nvGraphicFramePr>
        <p:xfrm>
          <a:off x="1823310" y="3581705"/>
          <a:ext cx="1835150" cy="1069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850680" imgH="495000" progId="Equation.DSMT4">
                  <p:embed/>
                </p:oleObj>
              </mc:Choice>
              <mc:Fallback>
                <p:oleObj name="Equation" r:id="rId3" imgW="850680" imgH="495000" progId="Equation.DSMT4">
                  <p:embed/>
                  <p:pic>
                    <p:nvPicPr>
                      <p:cNvPr id="5" name="Αντικείμενο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3310" y="3581705"/>
                        <a:ext cx="1835150" cy="1069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25970"/>
              </p:ext>
            </p:extLst>
          </p:nvPr>
        </p:nvGraphicFramePr>
        <p:xfrm>
          <a:off x="5946345" y="3683918"/>
          <a:ext cx="1296231" cy="666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444240" imgH="228600" progId="Equation.DSMT4">
                  <p:embed/>
                </p:oleObj>
              </mc:Choice>
              <mc:Fallback>
                <p:oleObj name="Equation" r:id="rId5" imgW="444240" imgH="228600" progId="Equation.DSMT4">
                  <p:embed/>
                  <p:pic>
                    <p:nvPicPr>
                      <p:cNvPr id="8" name="Αντικείμενο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46345" y="3683918"/>
                        <a:ext cx="1296231" cy="666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4266590" y="3887115"/>
            <a:ext cx="1068935" cy="610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223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670" y="985720"/>
            <a:ext cx="769018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 </a:t>
            </a:r>
          </a:p>
          <a:p>
            <a:pPr>
              <a:lnSpc>
                <a:spcPct val="200000"/>
              </a:lnSpc>
            </a:pPr>
            <a:r>
              <a:rPr lang="el-GR" b="1" u="sng" dirty="0">
                <a:solidFill>
                  <a:srgbClr val="FF0000"/>
                </a:solidFill>
              </a:rPr>
              <a:t>Συμπεράσματα</a:t>
            </a:r>
          </a:p>
          <a:p>
            <a:pPr lvl="0">
              <a:lnSpc>
                <a:spcPct val="200000"/>
              </a:lnSpc>
            </a:pPr>
            <a:r>
              <a:rPr lang="el-GR" dirty="0" smtClean="0"/>
              <a:t>1) Ο </a:t>
            </a:r>
            <a:r>
              <a:rPr lang="el-GR" dirty="0"/>
              <a:t>συντελεστής </a:t>
            </a:r>
            <a:r>
              <a:rPr lang="el-GR" dirty="0" err="1"/>
              <a:t>Lagrange</a:t>
            </a:r>
            <a:r>
              <a:rPr lang="el-GR" dirty="0"/>
              <a:t>, </a:t>
            </a:r>
            <a:r>
              <a:rPr lang="el-GR" dirty="0" smtClean="0"/>
              <a:t> </a:t>
            </a:r>
            <a:r>
              <a:rPr lang="el-GR" dirty="0"/>
              <a:t>δίνει την τιμή της μοναδιαίας άδειας ρύπανσης.</a:t>
            </a:r>
          </a:p>
          <a:p>
            <a:pPr lvl="0">
              <a:lnSpc>
                <a:spcPct val="200000"/>
              </a:lnSpc>
            </a:pPr>
            <a:r>
              <a:rPr lang="el-GR" dirty="0" smtClean="0"/>
              <a:t>2) Οι </a:t>
            </a:r>
            <a:r>
              <a:rPr lang="el-GR" dirty="0"/>
              <a:t>επιχειρήσεις αγοράζουν και πωλούν άδειες ρύπανσης σε </a:t>
            </a:r>
            <a:r>
              <a:rPr lang="el-GR" dirty="0" smtClean="0"/>
              <a:t>μια τιμή  </a:t>
            </a:r>
          </a:p>
          <a:p>
            <a:pPr lvl="0">
              <a:lnSpc>
                <a:spcPct val="200000"/>
              </a:lnSpc>
            </a:pPr>
            <a:r>
              <a:rPr lang="el-GR" dirty="0" smtClean="0"/>
              <a:t>3) </a:t>
            </a:r>
            <a:r>
              <a:rPr lang="el-GR" dirty="0"/>
              <a:t>Η αποτελεσματικότητα του μέτρου δεν εξαρτάται από τη μέθοδο κατανομής </a:t>
            </a:r>
            <a:endParaRPr lang="el-GR" dirty="0" smtClean="0"/>
          </a:p>
          <a:p>
            <a:pPr lvl="0">
              <a:lnSpc>
                <a:spcPct val="200000"/>
              </a:lnSpc>
            </a:pPr>
            <a:r>
              <a:rPr lang="el-GR" dirty="0" smtClean="0"/>
              <a:t>των </a:t>
            </a:r>
            <a:r>
              <a:rPr lang="el-GR" dirty="0"/>
              <a:t>δικαιωμάτων ρύπανσης στις επιχειρήσεις. </a:t>
            </a:r>
            <a:r>
              <a:rPr lang="el-GR" dirty="0" smtClean="0"/>
              <a:t>???? (ΓΙΑΤΙ???)</a:t>
            </a:r>
            <a:endParaRPr lang="el-GR" dirty="0"/>
          </a:p>
          <a:p>
            <a:pPr lvl="0">
              <a:lnSpc>
                <a:spcPct val="200000"/>
              </a:lnSpc>
            </a:pPr>
            <a:r>
              <a:rPr lang="el-GR" dirty="0" smtClean="0"/>
              <a:t>4) Απεναντίας</a:t>
            </a:r>
            <a:r>
              <a:rPr lang="el-GR" dirty="0"/>
              <a:t>, ο τρόπος κατανομής των αδειών έχει εισοδηματικό </a:t>
            </a:r>
            <a:r>
              <a:rPr lang="el-GR" dirty="0" smtClean="0"/>
              <a:t>αποτέλεσμα</a:t>
            </a:r>
          </a:p>
          <a:p>
            <a:pPr lvl="0">
              <a:lnSpc>
                <a:spcPct val="200000"/>
              </a:lnSpc>
            </a:pPr>
            <a:r>
              <a:rPr lang="el-GR" dirty="0" smtClean="0"/>
              <a:t> </a:t>
            </a:r>
            <a:r>
              <a:rPr lang="el-GR" dirty="0"/>
              <a:t>και επηρεάζει την οικονομικότητα της κάθε επιχείρησης</a:t>
            </a:r>
          </a:p>
          <a:p>
            <a:pPr>
              <a:lnSpc>
                <a:spcPct val="200000"/>
              </a:lnSpc>
            </a:pPr>
            <a:r>
              <a:rPr lang="el-GR" dirty="0"/>
              <a:t>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71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85" y="985720"/>
            <a:ext cx="7181789" cy="48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05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111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Office Theme</vt:lpstr>
      <vt:lpstr>Equation</vt:lpstr>
      <vt:lpstr>MathType 7.0 Equation</vt:lpstr>
      <vt:lpstr>Μεταβιβάσιμες Άδειες Ρύπανσης (Tradeable Emission Permits)</vt:lpstr>
      <vt:lpstr>Ορολογία (CAP&amp; TRADE)</vt:lpstr>
      <vt:lpstr>Κόστος συμμόρφωσης</vt:lpstr>
      <vt:lpstr>Πρόβλημα της κοινωνίας</vt:lpstr>
      <vt:lpstr>Πρόβλημα των παραγωγών</vt:lpstr>
      <vt:lpstr>FOC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178</cp:revision>
  <cp:lastPrinted>2015-11-27T08:53:14Z</cp:lastPrinted>
  <dcterms:created xsi:type="dcterms:W3CDTF">2013-08-21T19:17:07Z</dcterms:created>
  <dcterms:modified xsi:type="dcterms:W3CDTF">2022-11-25T07:37:02Z</dcterms:modified>
</cp:coreProperties>
</file>