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331" r:id="rId3"/>
    <p:sldId id="334" r:id="rId4"/>
    <p:sldId id="315" r:id="rId5"/>
    <p:sldId id="321" r:id="rId6"/>
    <p:sldId id="335" r:id="rId7"/>
    <p:sldId id="336" r:id="rId8"/>
    <p:sldId id="322" r:id="rId9"/>
    <p:sldId id="297" r:id="rId10"/>
    <p:sldId id="330" r:id="rId11"/>
    <p:sldId id="329" r:id="rId12"/>
    <p:sldId id="320" r:id="rId13"/>
    <p:sldId id="300" r:id="rId14"/>
    <p:sldId id="326" r:id="rId15"/>
    <p:sldId id="327" r:id="rId1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74364F-1A9A-4968-BDEE-67199AA72A2C}" v="290" dt="2023-11-28T19:29:48.3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3792" autoAdjust="0"/>
  </p:normalViewPr>
  <p:slideViewPr>
    <p:cSldViewPr snapToGrid="0">
      <p:cViewPr varScale="1">
        <p:scale>
          <a:sx n="55" d="100"/>
          <a:sy n="55" d="100"/>
        </p:scale>
        <p:origin x="900" y="32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E5EE3-42A6-4F2C-9D79-715A0F784169}" type="datetimeFigureOut">
              <a:rPr lang="el-GR" smtClean="0"/>
              <a:t>28/11/2023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28FE4-D1FB-4EDE-9E81-52EA601AF4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6762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8FE4-D1FB-4EDE-9E81-52EA601AF4CC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4384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8FE4-D1FB-4EDE-9E81-52EA601AF4CC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2432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86300" y="534467"/>
            <a:ext cx="10820400" cy="5791200"/>
          </a:xfrm>
          <a:prstGeom prst="rect">
            <a:avLst/>
          </a:prstGeom>
          <a:noFill/>
          <a:ln w="76200" cap="flat" cmpd="sng">
            <a:solidFill>
              <a:srgbClr val="A1C4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849135" y="438466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829400" y="1160367"/>
            <a:ext cx="8533200" cy="31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64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1856633" y="4426267"/>
            <a:ext cx="757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4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674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subTitle" idx="1"/>
          </p:nvPr>
        </p:nvSpPr>
        <p:spPr>
          <a:xfrm>
            <a:off x="960000" y="3107300"/>
            <a:ext cx="3115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2"/>
          </p:nvPr>
        </p:nvSpPr>
        <p:spPr>
          <a:xfrm>
            <a:off x="960000" y="40131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3"/>
          </p:nvPr>
        </p:nvSpPr>
        <p:spPr>
          <a:xfrm>
            <a:off x="4538400" y="40131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4"/>
          </p:nvPr>
        </p:nvSpPr>
        <p:spPr>
          <a:xfrm>
            <a:off x="8116800" y="40131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5"/>
          </p:nvPr>
        </p:nvSpPr>
        <p:spPr>
          <a:xfrm>
            <a:off x="4538400" y="3107300"/>
            <a:ext cx="3115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6"/>
          </p:nvPr>
        </p:nvSpPr>
        <p:spPr>
          <a:xfrm>
            <a:off x="8116800" y="3107300"/>
            <a:ext cx="3115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30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>
            <a:off x="960000" y="3107300"/>
            <a:ext cx="3115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ubTitle" idx="2"/>
          </p:nvPr>
        </p:nvSpPr>
        <p:spPr>
          <a:xfrm>
            <a:off x="960000" y="40131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ubTitle" idx="3"/>
          </p:nvPr>
        </p:nvSpPr>
        <p:spPr>
          <a:xfrm>
            <a:off x="4538400" y="40131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ubTitle" idx="4"/>
          </p:nvPr>
        </p:nvSpPr>
        <p:spPr>
          <a:xfrm>
            <a:off x="8116800" y="40131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ubTitle" idx="5"/>
          </p:nvPr>
        </p:nvSpPr>
        <p:spPr>
          <a:xfrm>
            <a:off x="4538400" y="3107300"/>
            <a:ext cx="3115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ubTitle" idx="6"/>
          </p:nvPr>
        </p:nvSpPr>
        <p:spPr>
          <a:xfrm>
            <a:off x="8116800" y="3107300"/>
            <a:ext cx="3115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6773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subTitle" idx="1"/>
          </p:nvPr>
        </p:nvSpPr>
        <p:spPr>
          <a:xfrm>
            <a:off x="1594500" y="2074633"/>
            <a:ext cx="38228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2"/>
          </p:nvPr>
        </p:nvSpPr>
        <p:spPr>
          <a:xfrm>
            <a:off x="1594484" y="3025833"/>
            <a:ext cx="3822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ubTitle" idx="3"/>
          </p:nvPr>
        </p:nvSpPr>
        <p:spPr>
          <a:xfrm>
            <a:off x="6774724" y="3025833"/>
            <a:ext cx="3822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4"/>
          </p:nvPr>
        </p:nvSpPr>
        <p:spPr>
          <a:xfrm>
            <a:off x="1594484" y="4879067"/>
            <a:ext cx="3822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ubTitle" idx="5"/>
          </p:nvPr>
        </p:nvSpPr>
        <p:spPr>
          <a:xfrm>
            <a:off x="6774724" y="4879067"/>
            <a:ext cx="3822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ubTitle" idx="6"/>
          </p:nvPr>
        </p:nvSpPr>
        <p:spPr>
          <a:xfrm>
            <a:off x="1594500" y="3927867"/>
            <a:ext cx="38228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subTitle" idx="7"/>
          </p:nvPr>
        </p:nvSpPr>
        <p:spPr>
          <a:xfrm>
            <a:off x="6774733" y="2074633"/>
            <a:ext cx="38228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8"/>
          </p:nvPr>
        </p:nvSpPr>
        <p:spPr>
          <a:xfrm>
            <a:off x="6774733" y="3927867"/>
            <a:ext cx="38228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0552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1"/>
          </p:nvPr>
        </p:nvSpPr>
        <p:spPr>
          <a:xfrm>
            <a:off x="960000" y="2928648"/>
            <a:ext cx="311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ubTitle" idx="2"/>
          </p:nvPr>
        </p:nvSpPr>
        <p:spPr>
          <a:xfrm>
            <a:off x="4538400" y="2928648"/>
            <a:ext cx="311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3"/>
          </p:nvPr>
        </p:nvSpPr>
        <p:spPr>
          <a:xfrm>
            <a:off x="8116800" y="2928648"/>
            <a:ext cx="311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subTitle" idx="4"/>
          </p:nvPr>
        </p:nvSpPr>
        <p:spPr>
          <a:xfrm>
            <a:off x="960000" y="5134804"/>
            <a:ext cx="311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5"/>
          </p:nvPr>
        </p:nvSpPr>
        <p:spPr>
          <a:xfrm>
            <a:off x="4538400" y="5134804"/>
            <a:ext cx="311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ubTitle" idx="6"/>
          </p:nvPr>
        </p:nvSpPr>
        <p:spPr>
          <a:xfrm>
            <a:off x="8116800" y="5134804"/>
            <a:ext cx="311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7"/>
          </p:nvPr>
        </p:nvSpPr>
        <p:spPr>
          <a:xfrm>
            <a:off x="953467" y="1980700"/>
            <a:ext cx="3115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subTitle" idx="8"/>
          </p:nvPr>
        </p:nvSpPr>
        <p:spPr>
          <a:xfrm>
            <a:off x="4538400" y="1980700"/>
            <a:ext cx="3115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subTitle" idx="9"/>
          </p:nvPr>
        </p:nvSpPr>
        <p:spPr>
          <a:xfrm>
            <a:off x="8123333" y="1980700"/>
            <a:ext cx="3115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3"/>
          </p:nvPr>
        </p:nvSpPr>
        <p:spPr>
          <a:xfrm>
            <a:off x="953467" y="4180800"/>
            <a:ext cx="3115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subTitle" idx="14"/>
          </p:nvPr>
        </p:nvSpPr>
        <p:spPr>
          <a:xfrm>
            <a:off x="4538400" y="4180800"/>
            <a:ext cx="3115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15"/>
          </p:nvPr>
        </p:nvSpPr>
        <p:spPr>
          <a:xfrm>
            <a:off x="8123333" y="4180800"/>
            <a:ext cx="3115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1476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 hasCustomPrompt="1"/>
          </p:nvPr>
        </p:nvSpPr>
        <p:spPr>
          <a:xfrm>
            <a:off x="1712000" y="720000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6" name="Google Shape;116;p21"/>
          <p:cNvSpPr txBox="1">
            <a:spLocks noGrp="1"/>
          </p:cNvSpPr>
          <p:nvPr>
            <p:ph type="subTitle" idx="1"/>
          </p:nvPr>
        </p:nvSpPr>
        <p:spPr>
          <a:xfrm>
            <a:off x="1712000" y="166136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title" idx="2" hasCustomPrompt="1"/>
          </p:nvPr>
        </p:nvSpPr>
        <p:spPr>
          <a:xfrm>
            <a:off x="1712000" y="2661517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8" name="Google Shape;118;p21"/>
          <p:cNvSpPr txBox="1">
            <a:spLocks noGrp="1"/>
          </p:cNvSpPr>
          <p:nvPr>
            <p:ph type="subTitle" idx="3"/>
          </p:nvPr>
        </p:nvSpPr>
        <p:spPr>
          <a:xfrm>
            <a:off x="1712000" y="3602884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title" idx="4" hasCustomPrompt="1"/>
          </p:nvPr>
        </p:nvSpPr>
        <p:spPr>
          <a:xfrm>
            <a:off x="1712000" y="4603051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20" name="Google Shape;120;p21"/>
          <p:cNvSpPr txBox="1">
            <a:spLocks noGrp="1"/>
          </p:cNvSpPr>
          <p:nvPr>
            <p:ph type="subTitle" idx="5"/>
          </p:nvPr>
        </p:nvSpPr>
        <p:spPr>
          <a:xfrm>
            <a:off x="1712000" y="554441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6803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24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745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835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60000" y="489897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2988733" y="1798333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7176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0485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766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960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 hasCustomPrompt="1"/>
          </p:nvPr>
        </p:nvSpPr>
        <p:spPr>
          <a:xfrm>
            <a:off x="960000" y="15328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960000" y="3176415"/>
            <a:ext cx="311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2" hasCustomPrompt="1"/>
          </p:nvPr>
        </p:nvSpPr>
        <p:spPr>
          <a:xfrm>
            <a:off x="4538400" y="15328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4538400" y="3176415"/>
            <a:ext cx="311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4" hasCustomPrompt="1"/>
          </p:nvPr>
        </p:nvSpPr>
        <p:spPr>
          <a:xfrm>
            <a:off x="8116800" y="15328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8116800" y="3176415"/>
            <a:ext cx="311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6" hasCustomPrompt="1"/>
          </p:nvPr>
        </p:nvSpPr>
        <p:spPr>
          <a:xfrm>
            <a:off x="960000" y="39186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960000" y="5590704"/>
            <a:ext cx="311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8" hasCustomPrompt="1"/>
          </p:nvPr>
        </p:nvSpPr>
        <p:spPr>
          <a:xfrm>
            <a:off x="4538400" y="39186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9"/>
          </p:nvPr>
        </p:nvSpPr>
        <p:spPr>
          <a:xfrm>
            <a:off x="4538400" y="5590704"/>
            <a:ext cx="311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6800" y="39186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4"/>
          </p:nvPr>
        </p:nvSpPr>
        <p:spPr>
          <a:xfrm>
            <a:off x="8116800" y="5590704"/>
            <a:ext cx="311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6"/>
          </p:nvPr>
        </p:nvSpPr>
        <p:spPr>
          <a:xfrm>
            <a:off x="953467" y="2228467"/>
            <a:ext cx="3115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7"/>
          </p:nvPr>
        </p:nvSpPr>
        <p:spPr>
          <a:xfrm>
            <a:off x="4538400" y="2228467"/>
            <a:ext cx="3115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8"/>
          </p:nvPr>
        </p:nvSpPr>
        <p:spPr>
          <a:xfrm>
            <a:off x="8123333" y="2228467"/>
            <a:ext cx="3115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9"/>
          </p:nvPr>
        </p:nvSpPr>
        <p:spPr>
          <a:xfrm>
            <a:off x="953467" y="4636700"/>
            <a:ext cx="3115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20"/>
          </p:nvPr>
        </p:nvSpPr>
        <p:spPr>
          <a:xfrm>
            <a:off x="4538400" y="4636700"/>
            <a:ext cx="3115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21"/>
          </p:nvPr>
        </p:nvSpPr>
        <p:spPr>
          <a:xfrm>
            <a:off x="8123333" y="4636700"/>
            <a:ext cx="3115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955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053367" y="4523600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035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960000" y="1616700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886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3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429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●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○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■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●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○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■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●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○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xygen"/>
              <a:buChar char="■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86960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9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9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>
            <a:spLocks noGrp="1"/>
          </p:cNvSpPr>
          <p:nvPr>
            <p:ph type="ctrTitle"/>
          </p:nvPr>
        </p:nvSpPr>
        <p:spPr>
          <a:xfrm>
            <a:off x="1054718" y="838497"/>
            <a:ext cx="4970437" cy="3178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l-GR" dirty="0">
                <a:latin typeface="+mj-lt"/>
              </a:rPr>
              <a:t>Ισχυρισμοί Διατροφής </a:t>
            </a:r>
            <a:br>
              <a:rPr lang="el-GR" dirty="0">
                <a:latin typeface="+mj-lt"/>
              </a:rPr>
            </a:br>
            <a:endParaRPr dirty="0">
              <a:latin typeface="+mj-lt"/>
            </a:endParaRPr>
          </a:p>
        </p:txBody>
      </p:sp>
      <p:pic>
        <p:nvPicPr>
          <p:cNvPr id="135" name="Google Shape;1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115502">
            <a:off x="9513060" y="3052967"/>
            <a:ext cx="1347981" cy="283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172008">
            <a:off x="9028430" y="4216799"/>
            <a:ext cx="4420196" cy="94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40133" y="5080176"/>
            <a:ext cx="1696099" cy="1654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797102">
            <a:off x="10282136" y="200631"/>
            <a:ext cx="1484997" cy="1680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10456">
            <a:off x="9134637" y="174615"/>
            <a:ext cx="1371964" cy="1764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3021605">
            <a:off x="11136532" y="1202059"/>
            <a:ext cx="1030609" cy="1325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6665" y="5012383"/>
            <a:ext cx="1696104" cy="162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819801" y="5043670"/>
            <a:ext cx="1696097" cy="1584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8;p27">
            <a:extLst>
              <a:ext uri="{FF2B5EF4-FFF2-40B4-BE49-F238E27FC236}">
                <a16:creationId xmlns:a16="http://schemas.microsoft.com/office/drawing/2014/main" id="{35BB91EC-7AE1-4E07-3513-78165AEEAB02}"/>
              </a:ext>
            </a:extLst>
          </p:cNvPr>
          <p:cNvSpPr txBox="1">
            <a:spLocks/>
          </p:cNvSpPr>
          <p:nvPr/>
        </p:nvSpPr>
        <p:spPr>
          <a:xfrm>
            <a:off x="1660759" y="863371"/>
            <a:ext cx="887048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 defTabSz="1219170">
              <a:buClr>
                <a:srgbClr val="A1C448"/>
              </a:buClr>
            </a:pPr>
            <a:r>
              <a:rPr lang="el-GR" sz="1800" b="1" kern="0" dirty="0">
                <a:solidFill>
                  <a:srgbClr val="A1C448"/>
                </a:solidFill>
                <a:latin typeface="+mn-lt"/>
              </a:rPr>
              <a:t>Μπορεί το προϊόν να πάρει ισχυρισμό διατροφής πηγή ή πλούσιο σε στις παρακάτω βιταμίνες; </a:t>
            </a:r>
            <a:endParaRPr lang="en-US" sz="1800" b="1" kern="0" dirty="0">
              <a:solidFill>
                <a:srgbClr val="A1C448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878E5B-568E-EBD7-1719-BFB23A456C75}"/>
              </a:ext>
            </a:extLst>
          </p:cNvPr>
          <p:cNvSpPr txBox="1"/>
          <p:nvPr/>
        </p:nvSpPr>
        <p:spPr>
          <a:xfrm>
            <a:off x="7281087" y="2394405"/>
            <a:ext cx="30059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Βιταμίνη Α:</a:t>
            </a:r>
            <a:r>
              <a:rPr lang="en-US" dirty="0"/>
              <a:t>800</a:t>
            </a:r>
            <a:r>
              <a:rPr lang="el-GR" dirty="0"/>
              <a:t>μ</a:t>
            </a:r>
            <a:r>
              <a:rPr lang="en-US" dirty="0"/>
              <a:t>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Βιταμίνη </a:t>
            </a:r>
            <a:r>
              <a:rPr lang="en-US" dirty="0"/>
              <a:t>D: </a:t>
            </a:r>
            <a:r>
              <a:rPr lang="el-GR" dirty="0"/>
              <a:t>7,5μ</a:t>
            </a:r>
            <a:r>
              <a:rPr lang="en-US" dirty="0"/>
              <a:t>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Βιταμίνη Ε: 9,3</a:t>
            </a:r>
            <a:r>
              <a:rPr lang="en-US" dirty="0"/>
              <a:t>mg</a:t>
            </a:r>
          </a:p>
          <a:p>
            <a:endParaRPr lang="el-G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471D2A-B0E4-EB0E-BDFE-4682AA4DE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t="25825" r="35028" b="26456"/>
          <a:stretch/>
        </p:blipFill>
        <p:spPr bwMode="auto">
          <a:xfrm>
            <a:off x="1905000" y="1958439"/>
            <a:ext cx="3965609" cy="327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06979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97B2D8-A7F8-7663-434A-95B42B36E56C}"/>
              </a:ext>
            </a:extLst>
          </p:cNvPr>
          <p:cNvSpPr txBox="1"/>
          <p:nvPr/>
        </p:nvSpPr>
        <p:spPr>
          <a:xfrm>
            <a:off x="885392" y="955195"/>
            <a:ext cx="623730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600" b="1" dirty="0">
                <a:solidFill>
                  <a:schemeClr val="accent1"/>
                </a:solidFill>
              </a:rPr>
              <a:t>«ΠΗΓΗ Ω-3 ΛΙΠΑΡΩΝ ΟΞΕΩΝ» </a:t>
            </a:r>
            <a:r>
              <a:rPr lang="el-GR" sz="1600" dirty="0"/>
              <a:t>Ο ισχυρισμός ότι ένα τρόφιμο είναι πηγή ω-3 λιπαρών οξέων, καθώς και κάθε ισχυρισμός που ενδέχεται να έχει το ίδιο νόημα για τον καταναλωτή, μπορεί να χρησιμοποιείται μόνον όταν το προϊόν περιέχει τουλάχιστον </a:t>
            </a:r>
            <a:r>
              <a:rPr lang="el-GR" sz="1600" b="1" dirty="0"/>
              <a:t>0,3 g α-</a:t>
            </a:r>
            <a:r>
              <a:rPr lang="el-GR" sz="1600" b="1" dirty="0" err="1"/>
              <a:t>λινολενικού</a:t>
            </a:r>
            <a:r>
              <a:rPr lang="el-GR" sz="1600" b="1" dirty="0"/>
              <a:t> οξέος ανά 100 g και ανά 100 </a:t>
            </a:r>
            <a:r>
              <a:rPr lang="el-GR" sz="1600" b="1" dirty="0" err="1"/>
              <a:t>kcal</a:t>
            </a:r>
            <a:r>
              <a:rPr lang="el-GR" sz="1600" b="1" dirty="0"/>
              <a:t> ή τουλάχιστον 40 </a:t>
            </a:r>
            <a:r>
              <a:rPr lang="el-GR" sz="1600" b="1" dirty="0" err="1"/>
              <a:t>mg</a:t>
            </a:r>
            <a:r>
              <a:rPr lang="el-GR" sz="1600" b="1" dirty="0"/>
              <a:t> άθροισμα </a:t>
            </a:r>
            <a:r>
              <a:rPr lang="el-GR" sz="1600" b="1" dirty="0" err="1"/>
              <a:t>εικοσιπενταενοϊκού</a:t>
            </a:r>
            <a:r>
              <a:rPr lang="el-GR" sz="1600" b="1" dirty="0"/>
              <a:t> οξέος και </a:t>
            </a:r>
            <a:r>
              <a:rPr lang="el-GR" sz="1600" b="1" dirty="0" err="1"/>
              <a:t>εικοσιδυαεξαενοϊκού</a:t>
            </a:r>
            <a:r>
              <a:rPr lang="el-GR" sz="1600" b="1" dirty="0"/>
              <a:t> οξέος ανά 100 g και ανά 100 </a:t>
            </a:r>
            <a:r>
              <a:rPr lang="el-GR" sz="1600" b="1" dirty="0" err="1"/>
              <a:t>kcal</a:t>
            </a:r>
            <a:r>
              <a:rPr lang="el-GR" sz="1600" b="1" dirty="0"/>
              <a:t>. </a:t>
            </a:r>
          </a:p>
          <a:p>
            <a:pPr algn="just"/>
            <a:endParaRPr lang="el-GR" sz="1600" dirty="0"/>
          </a:p>
          <a:p>
            <a:pPr algn="just"/>
            <a:r>
              <a:rPr lang="el-GR" sz="1600" b="1" dirty="0">
                <a:solidFill>
                  <a:schemeClr val="accent1"/>
                </a:solidFill>
              </a:rPr>
              <a:t>ΥΨΗΛΗ ΠΕΡΙΕΚΤΙΚΟΤΗΤΑ ΣΕ Ω-3 ΛΙΠΑΡΑ ΟΞΕΑ </a:t>
            </a:r>
            <a:r>
              <a:rPr lang="el-GR" sz="1600" dirty="0"/>
              <a:t>Ο ισχυρισμός ότι ένα τρόφιμο έχει υψηλή περιεκτικότητα σε ω-3 λιπαρά οξέα, καθώς και κάθε ισχυρισμός που ενδέχεται να έχει το ίδιο νόημα για τον καταναλωτή, μπορεί να χρησιμοποιείται μόνον όταν το προϊόν περιέχει τουλάχιστον </a:t>
            </a:r>
            <a:r>
              <a:rPr lang="el-GR" sz="1600" b="1" dirty="0"/>
              <a:t>0,6 g </a:t>
            </a:r>
            <a:r>
              <a:rPr lang="el-GR" sz="1600" b="1" dirty="0" err="1"/>
              <a:t>αλινολενικού</a:t>
            </a:r>
            <a:r>
              <a:rPr lang="el-GR" sz="1600" b="1" dirty="0"/>
              <a:t> οξέος ανά 100 g και ανά 100 </a:t>
            </a:r>
            <a:r>
              <a:rPr lang="el-GR" sz="1600" b="1" dirty="0" err="1"/>
              <a:t>kcal</a:t>
            </a:r>
            <a:r>
              <a:rPr lang="el-GR" sz="1600" b="1" dirty="0"/>
              <a:t> ή τουλάχιστον 80 </a:t>
            </a:r>
            <a:r>
              <a:rPr lang="el-GR" sz="1600" b="1" dirty="0" err="1"/>
              <a:t>mg</a:t>
            </a:r>
            <a:r>
              <a:rPr lang="el-GR" sz="1600" b="1" dirty="0"/>
              <a:t> άθροισμα </a:t>
            </a:r>
            <a:r>
              <a:rPr lang="el-GR" sz="1600" b="1" dirty="0" err="1"/>
              <a:t>εικοσιπενταενοϊκού</a:t>
            </a:r>
            <a:r>
              <a:rPr lang="el-GR" sz="1600" b="1" dirty="0"/>
              <a:t> οξέος και </a:t>
            </a:r>
            <a:r>
              <a:rPr lang="el-GR" sz="1600" b="1" dirty="0" err="1"/>
              <a:t>εικοσιδυαεξαενοϊκού</a:t>
            </a:r>
            <a:r>
              <a:rPr lang="el-GR" sz="1600" b="1" dirty="0"/>
              <a:t> οξέος ανά 100 g και ανά 100 </a:t>
            </a:r>
            <a:r>
              <a:rPr lang="el-GR" sz="1600" b="1" dirty="0" err="1"/>
              <a:t>kcal</a:t>
            </a:r>
            <a:endParaRPr lang="el-GR" sz="1600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FE48529-EB85-19F6-6C84-FE31C3709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t="25825" r="35028" b="26456"/>
          <a:stretch/>
        </p:blipFill>
        <p:spPr bwMode="auto">
          <a:xfrm>
            <a:off x="7381775" y="1573428"/>
            <a:ext cx="3965609" cy="327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975E80-D717-2B64-EA37-309FF8C29C67}"/>
              </a:ext>
            </a:extLst>
          </p:cNvPr>
          <p:cNvSpPr txBox="1"/>
          <p:nvPr/>
        </p:nvSpPr>
        <p:spPr>
          <a:xfrm>
            <a:off x="7899935" y="4846018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3,7 g α-</a:t>
            </a:r>
            <a:r>
              <a:rPr lang="el-GR" dirty="0" err="1"/>
              <a:t>λινολενικού</a:t>
            </a:r>
            <a:r>
              <a:rPr lang="el-GR" dirty="0"/>
              <a:t> οξέος</a:t>
            </a:r>
          </a:p>
        </p:txBody>
      </p:sp>
    </p:spTree>
    <p:extLst>
      <p:ext uri="{BB962C8B-B14F-4D97-AF65-F5344CB8AC3E}">
        <p14:creationId xmlns:p14="http://schemas.microsoft.com/office/powerpoint/2010/main" val="413321450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;p27">
            <a:extLst>
              <a:ext uri="{FF2B5EF4-FFF2-40B4-BE49-F238E27FC236}">
                <a16:creationId xmlns:a16="http://schemas.microsoft.com/office/drawing/2014/main" id="{C938B79F-E283-A5B0-37DC-385FD38CF6D7}"/>
              </a:ext>
            </a:extLst>
          </p:cNvPr>
          <p:cNvSpPr txBox="1">
            <a:spLocks/>
          </p:cNvSpPr>
          <p:nvPr/>
        </p:nvSpPr>
        <p:spPr>
          <a:xfrm>
            <a:off x="6705599" y="1315958"/>
            <a:ext cx="4394200" cy="3844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285750" indent="-285750" defTabSz="1219170">
              <a:buClr>
                <a:schemeClr val="accent6"/>
              </a:buClr>
              <a:buSzPct val="292000"/>
              <a:buFont typeface="Arial" panose="020B0604020202020204" pitchFamily="34" charset="0"/>
              <a:buChar char="•"/>
            </a:pPr>
            <a:r>
              <a:rPr lang="el-GR" sz="1400" kern="0" dirty="0">
                <a:solidFill>
                  <a:srgbClr val="D24141"/>
                </a:solidFill>
                <a:latin typeface="Arial"/>
              </a:rPr>
              <a:t>Ο ισχυρισμός ότι ένα προϊόν είναι </a:t>
            </a:r>
            <a:r>
              <a:rPr lang="en-US" sz="1400" kern="0" dirty="0">
                <a:solidFill>
                  <a:srgbClr val="D24141"/>
                </a:solidFill>
                <a:latin typeface="Arial"/>
              </a:rPr>
              <a:t>light,</a:t>
            </a:r>
            <a:r>
              <a:rPr lang="el-GR" sz="1400" kern="0" dirty="0">
                <a:solidFill>
                  <a:srgbClr val="D24141"/>
                </a:solidFill>
                <a:latin typeface="Arial"/>
              </a:rPr>
              <a:t> και κάθε ισχυρισμός που ενδέχεται να έχει το ίδιο νόημα για τον καταναλωτή, πρέπει να πληροί τις ίδιες προϋποθέσεις με αυτές που καθορίζονται για τον όρο «μειωμένο».</a:t>
            </a:r>
          </a:p>
          <a:p>
            <a:pPr defTabSz="1219170">
              <a:buClr>
                <a:srgbClr val="A1C448"/>
              </a:buClr>
              <a:buSzPct val="292000"/>
            </a:pPr>
            <a:endParaRPr lang="en-US" sz="1400" kern="0" dirty="0">
              <a:solidFill>
                <a:srgbClr val="D24141"/>
              </a:solidFill>
              <a:latin typeface="Arial"/>
            </a:endParaRPr>
          </a:p>
          <a:p>
            <a:pPr marL="285750" indent="-285750" defTabSz="1219170">
              <a:buClr>
                <a:srgbClr val="A1C448"/>
              </a:buClr>
              <a:buSzPct val="292000"/>
              <a:buFont typeface="Arial" panose="020B0604020202020204" pitchFamily="34" charset="0"/>
              <a:buChar char="•"/>
            </a:pPr>
            <a:r>
              <a:rPr lang="el-GR" sz="1400" kern="0" dirty="0">
                <a:solidFill>
                  <a:srgbClr val="D24141"/>
                </a:solidFill>
                <a:latin typeface="Arial"/>
              </a:rPr>
              <a:t>Ο ισχυρισμός ότι έχει μειωθεί η περιεκτικότητα μιας ή περισσοτέρων θρεπτικών ουσιών, και κάθε ισχυρισμός που ενδέχεται να έχει το ίδιο νόημα για τον καταναλωτή, μπορεί να χρησιμοποιείται μόνον </a:t>
            </a:r>
            <a:r>
              <a:rPr lang="el-GR" sz="1400" b="1" kern="0" dirty="0">
                <a:solidFill>
                  <a:srgbClr val="D24141"/>
                </a:solidFill>
                <a:latin typeface="Arial"/>
              </a:rPr>
              <a:t>όταν η περιεκτικότητα έχει μειωθεί τουλάχιστον κατά 30 % σε σύγκριση με ένα παρόμοιο προϊόν</a:t>
            </a:r>
            <a:endParaRPr lang="en-US" sz="1400" b="1" kern="0" dirty="0">
              <a:solidFill>
                <a:srgbClr val="D24141"/>
              </a:solidFill>
              <a:latin typeface="Arial"/>
            </a:endParaRPr>
          </a:p>
        </p:txBody>
      </p:sp>
      <p:sp>
        <p:nvSpPr>
          <p:cNvPr id="3" name="Google Shape;148;p27">
            <a:extLst>
              <a:ext uri="{FF2B5EF4-FFF2-40B4-BE49-F238E27FC236}">
                <a16:creationId xmlns:a16="http://schemas.microsoft.com/office/drawing/2014/main" id="{28D3D9A8-DB0A-3BD9-91C9-88382A50C78A}"/>
              </a:ext>
            </a:extLst>
          </p:cNvPr>
          <p:cNvSpPr txBox="1">
            <a:spLocks/>
          </p:cNvSpPr>
          <p:nvPr/>
        </p:nvSpPr>
        <p:spPr>
          <a:xfrm>
            <a:off x="7016808" y="4832765"/>
            <a:ext cx="2117697" cy="65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defTabSz="1219170">
              <a:buClr>
                <a:srgbClr val="A1C448"/>
              </a:buClr>
            </a:pPr>
            <a:r>
              <a:rPr lang="el-GR" sz="1600" b="1" kern="0" dirty="0">
                <a:solidFill>
                  <a:srgbClr val="D24141"/>
                </a:solidFill>
                <a:latin typeface="Arial"/>
              </a:rPr>
              <a:t>Λιπαρά </a:t>
            </a:r>
            <a:r>
              <a:rPr lang="en-US" sz="1600" b="1" kern="0" dirty="0">
                <a:solidFill>
                  <a:srgbClr val="D24141"/>
                </a:solidFill>
                <a:latin typeface="Arial"/>
              </a:rPr>
              <a:t>22g</a:t>
            </a:r>
          </a:p>
          <a:p>
            <a:pPr defTabSz="1219170">
              <a:buClr>
                <a:srgbClr val="A1C448"/>
              </a:buClr>
            </a:pPr>
            <a:endParaRPr lang="en-US" sz="1600" b="1" kern="0" dirty="0">
              <a:solidFill>
                <a:srgbClr val="D24141"/>
              </a:solidFill>
              <a:latin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A9D0239-8E90-2AD4-EB56-496D903322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1" t="6172" r="19549" b="10370"/>
          <a:stretch/>
        </p:blipFill>
        <p:spPr bwMode="auto">
          <a:xfrm rot="5400000">
            <a:off x="1795484" y="864719"/>
            <a:ext cx="4316901" cy="572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48;p27">
            <a:extLst>
              <a:ext uri="{FF2B5EF4-FFF2-40B4-BE49-F238E27FC236}">
                <a16:creationId xmlns:a16="http://schemas.microsoft.com/office/drawing/2014/main" id="{1DE56C81-090B-213D-60AC-D2FC733BEF35}"/>
              </a:ext>
            </a:extLst>
          </p:cNvPr>
          <p:cNvSpPr txBox="1">
            <a:spLocks/>
          </p:cNvSpPr>
          <p:nvPr/>
        </p:nvSpPr>
        <p:spPr>
          <a:xfrm>
            <a:off x="1002271" y="845159"/>
            <a:ext cx="9369396" cy="495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defTabSz="1219170">
              <a:buClr>
                <a:srgbClr val="A1C448"/>
              </a:buClr>
            </a:pPr>
            <a:r>
              <a:rPr lang="el-GR" sz="1600" b="1" kern="0" dirty="0">
                <a:solidFill>
                  <a:srgbClr val="D24141"/>
                </a:solidFill>
                <a:latin typeface="Arial"/>
              </a:rPr>
              <a:t>Πόσα πρέπει να είναι τα λιπαρά για να θεωρηθεί το προϊόν</a:t>
            </a:r>
            <a:r>
              <a:rPr lang="en-US" sz="1600" b="1" kern="0" dirty="0">
                <a:solidFill>
                  <a:srgbClr val="D24141"/>
                </a:solidFill>
                <a:latin typeface="Arial"/>
              </a:rPr>
              <a:t> light; </a:t>
            </a:r>
            <a:r>
              <a:rPr lang="el-GR" sz="1600" b="1" kern="0" dirty="0">
                <a:solidFill>
                  <a:srgbClr val="D24141"/>
                </a:solidFill>
                <a:latin typeface="Arial"/>
              </a:rPr>
              <a:t> </a:t>
            </a:r>
            <a:endParaRPr lang="en-US" sz="1600" b="1" kern="0" dirty="0">
              <a:solidFill>
                <a:srgbClr val="D2414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60866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65331E9-4D94-4B94-4ADE-35CE5FC26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6" t="6470" r="5997" b="8509"/>
          <a:stretch/>
        </p:blipFill>
        <p:spPr bwMode="auto">
          <a:xfrm rot="5400000">
            <a:off x="985825" y="1144142"/>
            <a:ext cx="5019089" cy="482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48;p27">
            <a:extLst>
              <a:ext uri="{FF2B5EF4-FFF2-40B4-BE49-F238E27FC236}">
                <a16:creationId xmlns:a16="http://schemas.microsoft.com/office/drawing/2014/main" id="{3169E83B-9846-68C3-DD10-C84841EE8248}"/>
              </a:ext>
            </a:extLst>
          </p:cNvPr>
          <p:cNvSpPr txBox="1">
            <a:spLocks/>
          </p:cNvSpPr>
          <p:nvPr/>
        </p:nvSpPr>
        <p:spPr>
          <a:xfrm>
            <a:off x="6096000" y="1125282"/>
            <a:ext cx="4826665" cy="2303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defTabSz="1219170">
              <a:buClr>
                <a:srgbClr val="A1C448"/>
              </a:buClr>
            </a:pPr>
            <a:r>
              <a:rPr lang="el-GR" sz="1600" b="1" kern="0" dirty="0">
                <a:solidFill>
                  <a:srgbClr val="D24141"/>
                </a:solidFill>
                <a:latin typeface="Arial"/>
              </a:rPr>
              <a:t>Λιπαρά </a:t>
            </a:r>
            <a:r>
              <a:rPr lang="en-US" sz="1600" b="1" kern="0" dirty="0">
                <a:solidFill>
                  <a:srgbClr val="D24141"/>
                </a:solidFill>
                <a:latin typeface="Arial"/>
              </a:rPr>
              <a:t>22g</a:t>
            </a:r>
          </a:p>
          <a:p>
            <a:pPr defTabSz="1219170">
              <a:buClr>
                <a:srgbClr val="A1C448"/>
              </a:buClr>
            </a:pPr>
            <a:endParaRPr lang="en-US" sz="1600" b="1" kern="0" dirty="0">
              <a:solidFill>
                <a:srgbClr val="D24141"/>
              </a:solidFill>
              <a:latin typeface="Arial"/>
            </a:endParaRPr>
          </a:p>
          <a:p>
            <a:pPr defTabSz="1219170">
              <a:buClr>
                <a:srgbClr val="A1C448"/>
              </a:buClr>
            </a:pPr>
            <a:r>
              <a:rPr lang="en-US" sz="1600" b="1" kern="0" dirty="0">
                <a:solidFill>
                  <a:srgbClr val="D24141"/>
                </a:solidFill>
                <a:latin typeface="Arial"/>
              </a:rPr>
              <a:t>30/100x22=</a:t>
            </a:r>
            <a:r>
              <a:rPr lang="el-GR" sz="1600" b="1" kern="0" dirty="0">
                <a:solidFill>
                  <a:srgbClr val="D24141"/>
                </a:solidFill>
                <a:latin typeface="Arial"/>
              </a:rPr>
              <a:t>6,6</a:t>
            </a:r>
            <a:r>
              <a:rPr lang="en-US" sz="1600" b="1" kern="0" dirty="0">
                <a:solidFill>
                  <a:srgbClr val="D24141"/>
                </a:solidFill>
                <a:latin typeface="Arial"/>
              </a:rPr>
              <a:t>g</a:t>
            </a:r>
            <a:endParaRPr lang="el-GR" sz="1600" b="1" kern="0" dirty="0">
              <a:solidFill>
                <a:srgbClr val="D24141"/>
              </a:solidFill>
              <a:latin typeface="Arial"/>
            </a:endParaRPr>
          </a:p>
          <a:p>
            <a:pPr defTabSz="1219170">
              <a:buClr>
                <a:srgbClr val="A1C448"/>
              </a:buClr>
            </a:pPr>
            <a:r>
              <a:rPr lang="el-GR" sz="1600" b="1" kern="0" dirty="0">
                <a:solidFill>
                  <a:srgbClr val="D24141"/>
                </a:solidFill>
                <a:latin typeface="Arial"/>
              </a:rPr>
              <a:t>22-6,6=15,4</a:t>
            </a:r>
            <a:r>
              <a:rPr lang="en-US" sz="1600" b="1" kern="0" dirty="0">
                <a:solidFill>
                  <a:srgbClr val="D24141"/>
                </a:solidFill>
                <a:latin typeface="Arial"/>
              </a:rPr>
              <a:t>g</a:t>
            </a:r>
          </a:p>
          <a:p>
            <a:pPr defTabSz="1219170">
              <a:buClr>
                <a:srgbClr val="A1C448"/>
              </a:buClr>
            </a:pPr>
            <a:endParaRPr lang="en-US" sz="1600" b="1" kern="0" dirty="0">
              <a:solidFill>
                <a:srgbClr val="D24141"/>
              </a:solidFill>
              <a:latin typeface="Arial"/>
            </a:endParaRPr>
          </a:p>
          <a:p>
            <a:pPr defTabSz="1219170">
              <a:buClr>
                <a:srgbClr val="A1C448"/>
              </a:buClr>
            </a:pPr>
            <a:r>
              <a:rPr lang="el-GR" sz="1600" b="1" kern="0" dirty="0">
                <a:solidFill>
                  <a:srgbClr val="D24141"/>
                </a:solidFill>
                <a:latin typeface="Arial"/>
              </a:rPr>
              <a:t>Για να είναι </a:t>
            </a:r>
            <a:r>
              <a:rPr lang="en-US" sz="1600" b="1" kern="0" dirty="0">
                <a:solidFill>
                  <a:srgbClr val="D24141"/>
                </a:solidFill>
                <a:latin typeface="Arial"/>
              </a:rPr>
              <a:t>light </a:t>
            </a:r>
            <a:r>
              <a:rPr lang="el-GR" sz="1600" b="1" kern="0" dirty="0">
                <a:solidFill>
                  <a:srgbClr val="D24141"/>
                </a:solidFill>
                <a:latin typeface="Arial"/>
              </a:rPr>
              <a:t>πρέπει να περιέχει λιγότερο από 15,4</a:t>
            </a:r>
            <a:r>
              <a:rPr lang="en-US" sz="1600" b="1" kern="0" dirty="0">
                <a:solidFill>
                  <a:srgbClr val="D24141"/>
                </a:solidFill>
                <a:latin typeface="Arial"/>
              </a:rPr>
              <a:t>g </a:t>
            </a:r>
            <a:r>
              <a:rPr lang="el-GR" sz="1600" b="1" kern="0" dirty="0">
                <a:solidFill>
                  <a:srgbClr val="D24141"/>
                </a:solidFill>
                <a:latin typeface="Arial"/>
              </a:rPr>
              <a:t> λιπαρά </a:t>
            </a:r>
            <a:endParaRPr lang="en-US" sz="1600" b="1" kern="0" dirty="0">
              <a:solidFill>
                <a:srgbClr val="D24141"/>
              </a:solidFill>
              <a:latin typeface="Arial"/>
            </a:endParaRPr>
          </a:p>
          <a:p>
            <a:pPr defTabSz="1219170">
              <a:buClr>
                <a:srgbClr val="A1C448"/>
              </a:buClr>
            </a:pPr>
            <a:endParaRPr lang="en-US" sz="1600" b="1" kern="0" dirty="0">
              <a:solidFill>
                <a:srgbClr val="D2414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682948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8;p27">
            <a:extLst>
              <a:ext uri="{FF2B5EF4-FFF2-40B4-BE49-F238E27FC236}">
                <a16:creationId xmlns:a16="http://schemas.microsoft.com/office/drawing/2014/main" id="{3169E83B-9846-68C3-DD10-C84841EE8248}"/>
              </a:ext>
            </a:extLst>
          </p:cNvPr>
          <p:cNvSpPr txBox="1">
            <a:spLocks/>
          </p:cNvSpPr>
          <p:nvPr/>
        </p:nvSpPr>
        <p:spPr>
          <a:xfrm>
            <a:off x="5031650" y="874845"/>
            <a:ext cx="6097836" cy="485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defTabSz="1219170">
              <a:buClr>
                <a:srgbClr val="A1C448"/>
              </a:buClr>
            </a:pPr>
            <a:r>
              <a:rPr lang="el-GR" sz="1400" b="1" kern="0" dirty="0">
                <a:solidFill>
                  <a:srgbClr val="D24141"/>
                </a:solidFill>
                <a:latin typeface="Arial"/>
              </a:rPr>
              <a:t>ΧΑΜΗΛΗ ΠΕΡΙΕΚΤΙΚΟΤΗΤΑ ΣΕ ΝΑΤΡΙΟ/ΑΛΑΤΙ </a:t>
            </a:r>
          </a:p>
          <a:p>
            <a:pPr defTabSz="1219170">
              <a:buClr>
                <a:srgbClr val="A1C448"/>
              </a:buClr>
            </a:pPr>
            <a:r>
              <a:rPr lang="el-GR" sz="1400" kern="0" dirty="0">
                <a:solidFill>
                  <a:srgbClr val="D24141"/>
                </a:solidFill>
                <a:latin typeface="Arial"/>
              </a:rPr>
              <a:t>Ο ισχυρισμός ότι ένα τρόφιμο έχει χαμηλή περιεκτικότητα σε νάτριο/αλάτι καθώς και κάθε ισχυρισμός που ενδέχεται να έχει το ίδιο νόημα για τον καταναλωτή, μπορεί να χρησιμοποιείται μόνον όταν το προϊόν </a:t>
            </a:r>
            <a:r>
              <a:rPr lang="el-GR" sz="1400" b="1" kern="0" dirty="0">
                <a:solidFill>
                  <a:srgbClr val="D24141"/>
                </a:solidFill>
                <a:latin typeface="Arial"/>
              </a:rPr>
              <a:t>δεν περιέχει περισσότερα από 0,12 g νατρίου, ή ισοδύναμη ποσότητα αλατιού, ανά 100 g ή ανά 100 </a:t>
            </a:r>
            <a:r>
              <a:rPr lang="el-GR" sz="1400" b="1" kern="0" dirty="0" err="1">
                <a:solidFill>
                  <a:srgbClr val="D24141"/>
                </a:solidFill>
                <a:latin typeface="Arial"/>
              </a:rPr>
              <a:t>ml</a:t>
            </a:r>
            <a:r>
              <a:rPr lang="el-GR" sz="1400" b="1" kern="0" dirty="0">
                <a:solidFill>
                  <a:srgbClr val="D24141"/>
                </a:solidFill>
                <a:latin typeface="Arial"/>
              </a:rPr>
              <a:t>. </a:t>
            </a:r>
          </a:p>
          <a:p>
            <a:pPr defTabSz="1219170">
              <a:buClr>
                <a:srgbClr val="A1C448"/>
              </a:buClr>
            </a:pPr>
            <a:endParaRPr lang="el-GR" sz="1400" b="1" kern="0" dirty="0">
              <a:solidFill>
                <a:srgbClr val="D24141"/>
              </a:solidFill>
              <a:latin typeface="Arial"/>
            </a:endParaRPr>
          </a:p>
          <a:p>
            <a:pPr defTabSz="1219170">
              <a:buClr>
                <a:srgbClr val="A1C448"/>
              </a:buClr>
            </a:pPr>
            <a:r>
              <a:rPr lang="el-GR" sz="1400" b="1" kern="0" dirty="0">
                <a:solidFill>
                  <a:srgbClr val="D24141"/>
                </a:solidFill>
                <a:latin typeface="Arial"/>
              </a:rPr>
              <a:t>ΠΟΛΥ ΧΑΜΗΛΗ ΠΕΡΙΕΚΤΙΚΟΤΗΤΑ ΣΕ ΝΑΤΡΙΟ/ΑΛΑΤΙ</a:t>
            </a:r>
          </a:p>
          <a:p>
            <a:pPr defTabSz="1219170">
              <a:buClr>
                <a:srgbClr val="A1C448"/>
              </a:buClr>
            </a:pPr>
            <a:r>
              <a:rPr lang="el-GR" sz="1400" kern="0" dirty="0">
                <a:solidFill>
                  <a:srgbClr val="D24141"/>
                </a:solidFill>
                <a:latin typeface="Arial"/>
              </a:rPr>
              <a:t>Ο ισχυρισμός ότι ένα τρόφιμο έχει πολύ χαμηλή περιεκτικότητα σε νάτριο/αλάτι καθώς και κάθε ισχυρισμός που ενδέχεται να έχει το ίδιο νόημα για τον καταναλωτή, μπορεί να χρησιμοποιείται μόνον όταν το προϊόν </a:t>
            </a:r>
            <a:r>
              <a:rPr lang="el-GR" sz="1400" b="1" kern="0" dirty="0">
                <a:solidFill>
                  <a:srgbClr val="D24141"/>
                </a:solidFill>
                <a:latin typeface="Arial"/>
              </a:rPr>
              <a:t>δεν περιέχει περισσότερα από 0,04 g </a:t>
            </a:r>
            <a:r>
              <a:rPr lang="el-GR" sz="1400" b="1" kern="0" dirty="0" err="1">
                <a:solidFill>
                  <a:srgbClr val="D24141"/>
                </a:solidFill>
                <a:latin typeface="Arial"/>
              </a:rPr>
              <a:t>νάτριου</a:t>
            </a:r>
            <a:r>
              <a:rPr lang="el-GR" sz="1400" b="1" kern="0" dirty="0">
                <a:solidFill>
                  <a:srgbClr val="D24141"/>
                </a:solidFill>
                <a:latin typeface="Arial"/>
              </a:rPr>
              <a:t>, ή ισοδύναμη ποσότητα αλατιού, ανά 100 g ή ανά 100 </a:t>
            </a:r>
            <a:r>
              <a:rPr lang="el-GR" sz="1400" b="1" kern="0" dirty="0" err="1">
                <a:solidFill>
                  <a:srgbClr val="D24141"/>
                </a:solidFill>
                <a:latin typeface="Arial"/>
              </a:rPr>
              <a:t>ml</a:t>
            </a:r>
            <a:r>
              <a:rPr lang="el-GR" sz="1400" b="1" kern="0" dirty="0">
                <a:solidFill>
                  <a:srgbClr val="D24141"/>
                </a:solidFill>
                <a:latin typeface="Arial"/>
              </a:rPr>
              <a:t>.. </a:t>
            </a:r>
          </a:p>
          <a:p>
            <a:pPr defTabSz="1219170">
              <a:buClr>
                <a:srgbClr val="A1C448"/>
              </a:buClr>
            </a:pPr>
            <a:endParaRPr lang="el-GR" sz="1400" b="1" kern="0" dirty="0">
              <a:solidFill>
                <a:srgbClr val="D24141"/>
              </a:solidFill>
              <a:latin typeface="Arial"/>
            </a:endParaRPr>
          </a:p>
          <a:p>
            <a:pPr defTabSz="1219170">
              <a:buClr>
                <a:srgbClr val="A1C448"/>
              </a:buClr>
            </a:pPr>
            <a:r>
              <a:rPr lang="el-GR" sz="1400" b="1" kern="0" dirty="0">
                <a:solidFill>
                  <a:srgbClr val="D24141"/>
                </a:solidFill>
                <a:latin typeface="Arial"/>
              </a:rPr>
              <a:t>ΧΩΡΙΣ ΝΑΤΡΙΟ Ή ΑΛΑΤΙ </a:t>
            </a:r>
          </a:p>
          <a:p>
            <a:pPr defTabSz="1219170">
              <a:buClr>
                <a:srgbClr val="A1C448"/>
              </a:buClr>
            </a:pPr>
            <a:r>
              <a:rPr lang="el-GR" sz="1400" kern="0" dirty="0">
                <a:solidFill>
                  <a:srgbClr val="D24141"/>
                </a:solidFill>
                <a:latin typeface="Arial"/>
              </a:rPr>
              <a:t>Ο ισχυρισμός ότι ένα τρόφιμο δεν περιέχει νάτριο ή αλάτι, καθώς και κάθε ισχυρισμός που ενδέχεται να έχει το ίδιο νόημα για τον καταναλωτή, μπορεί να χρησιμοποιείται μόνον όταν το προϊόν δεν περιέχει περισσότερα από 0,005 g </a:t>
            </a:r>
            <a:r>
              <a:rPr lang="el-GR" sz="1400" kern="0" dirty="0" err="1">
                <a:solidFill>
                  <a:srgbClr val="D24141"/>
                </a:solidFill>
                <a:latin typeface="Arial"/>
              </a:rPr>
              <a:t>νάτριου</a:t>
            </a:r>
            <a:r>
              <a:rPr lang="el-GR" sz="1400" kern="0" dirty="0">
                <a:solidFill>
                  <a:srgbClr val="D24141"/>
                </a:solidFill>
                <a:latin typeface="Arial"/>
              </a:rPr>
              <a:t>, ή ισοδύναμη ποσότητα αλατιού, ανά 100 g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0C60967-C69F-4A87-B990-FBC1DD232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2593" r="26944" b="20741"/>
          <a:stretch/>
        </p:blipFill>
        <p:spPr bwMode="auto">
          <a:xfrm rot="5400000">
            <a:off x="413121" y="1794788"/>
            <a:ext cx="4859866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A7559A-9054-B4A3-EC7F-640D7874E51D}"/>
              </a:ext>
            </a:extLst>
          </p:cNvPr>
          <p:cNvSpPr txBox="1"/>
          <p:nvPr/>
        </p:nvSpPr>
        <p:spPr>
          <a:xfrm>
            <a:off x="1062514" y="690179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A1C448"/>
              </a:buClr>
            </a:pPr>
            <a:r>
              <a:rPr lang="el-GR" b="1" kern="0" dirty="0">
                <a:solidFill>
                  <a:srgbClr val="D24141"/>
                </a:solidFill>
                <a:latin typeface="Arial"/>
              </a:rPr>
              <a:t>Μπορεί το προϊόν να πάρει ισχυρισμό για το αλάτι; </a:t>
            </a:r>
            <a:endParaRPr lang="en-US" sz="1800" b="1" kern="0" dirty="0">
              <a:solidFill>
                <a:srgbClr val="D24141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569197-F226-5AA4-B123-AC0D2AF050AE}"/>
              </a:ext>
            </a:extLst>
          </p:cNvPr>
          <p:cNvSpPr txBox="1"/>
          <p:nvPr/>
        </p:nvSpPr>
        <p:spPr>
          <a:xfrm>
            <a:off x="5031650" y="5550045"/>
            <a:ext cx="60978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A1C448"/>
              </a:buClr>
            </a:pPr>
            <a:r>
              <a:rPr lang="el-GR" sz="1800" b="1" kern="0" dirty="0">
                <a:solidFill>
                  <a:srgbClr val="D24141"/>
                </a:solidFill>
                <a:latin typeface="Arial"/>
              </a:rPr>
              <a:t>Περιέχει 0,</a:t>
            </a:r>
            <a:r>
              <a:rPr lang="en-US" sz="1800" b="1" kern="0" dirty="0">
                <a:solidFill>
                  <a:srgbClr val="D24141"/>
                </a:solidFill>
                <a:latin typeface="Arial"/>
              </a:rPr>
              <a:t>0</a:t>
            </a:r>
            <a:r>
              <a:rPr lang="el-GR" sz="1800" b="1" kern="0" dirty="0">
                <a:solidFill>
                  <a:srgbClr val="D24141"/>
                </a:solidFill>
                <a:latin typeface="Arial"/>
              </a:rPr>
              <a:t>3</a:t>
            </a:r>
            <a:r>
              <a:rPr lang="en-US" sz="1800" b="1" kern="0" dirty="0">
                <a:solidFill>
                  <a:srgbClr val="D24141"/>
                </a:solidFill>
                <a:latin typeface="Arial"/>
              </a:rPr>
              <a:t>g </a:t>
            </a:r>
            <a:r>
              <a:rPr lang="el-GR" b="1" kern="0" dirty="0">
                <a:solidFill>
                  <a:srgbClr val="D24141"/>
                </a:solidFill>
                <a:latin typeface="Arial"/>
              </a:rPr>
              <a:t>αλάτι στα 100</a:t>
            </a:r>
            <a:r>
              <a:rPr lang="en-US" b="1" kern="0" dirty="0">
                <a:solidFill>
                  <a:srgbClr val="D24141"/>
                </a:solidFill>
                <a:latin typeface="Arial"/>
              </a:rPr>
              <a:t>g</a:t>
            </a:r>
            <a:endParaRPr lang="el-GR" b="1" kern="0" dirty="0">
              <a:solidFill>
                <a:srgbClr val="D24141"/>
              </a:solidFill>
              <a:latin typeface="Arial"/>
            </a:endParaRPr>
          </a:p>
          <a:p>
            <a:pPr defTabSz="1219170">
              <a:buClr>
                <a:srgbClr val="A1C448"/>
              </a:buClr>
            </a:pPr>
            <a:r>
              <a:rPr lang="el-GR" sz="1800" b="1" kern="0" dirty="0">
                <a:latin typeface="Arial"/>
              </a:rPr>
              <a:t>Νάτριο</a:t>
            </a:r>
            <a:r>
              <a:rPr lang="nl-NL" sz="1800" b="1" kern="0" dirty="0">
                <a:latin typeface="Arial"/>
              </a:rPr>
              <a:t> (g) × 2.5 = </a:t>
            </a:r>
            <a:r>
              <a:rPr lang="el-GR" sz="1800" b="1" kern="0" dirty="0">
                <a:latin typeface="Arial"/>
              </a:rPr>
              <a:t>Αλάτι</a:t>
            </a:r>
            <a:r>
              <a:rPr lang="nl-NL" sz="1800" b="1" kern="0" dirty="0">
                <a:latin typeface="Arial"/>
              </a:rPr>
              <a:t>(g</a:t>
            </a:r>
            <a:r>
              <a:rPr lang="el-GR" sz="1800" b="1" kern="0" dirty="0">
                <a:latin typeface="Arial"/>
              </a:rPr>
              <a:t>)</a:t>
            </a:r>
          </a:p>
          <a:p>
            <a:pPr defTabSz="1219170">
              <a:buClr>
                <a:srgbClr val="A1C448"/>
              </a:buClr>
            </a:pPr>
            <a:endParaRPr lang="en-US" sz="1800" b="1" kern="0" dirty="0">
              <a:solidFill>
                <a:srgbClr val="D2414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207783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8;p27">
            <a:extLst>
              <a:ext uri="{FF2B5EF4-FFF2-40B4-BE49-F238E27FC236}">
                <a16:creationId xmlns:a16="http://schemas.microsoft.com/office/drawing/2014/main" id="{3169E83B-9846-68C3-DD10-C84841EE8248}"/>
              </a:ext>
            </a:extLst>
          </p:cNvPr>
          <p:cNvSpPr txBox="1">
            <a:spLocks/>
          </p:cNvSpPr>
          <p:nvPr/>
        </p:nvSpPr>
        <p:spPr>
          <a:xfrm>
            <a:off x="5070151" y="1879078"/>
            <a:ext cx="6097836" cy="123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defTabSz="1219170">
              <a:buClr>
                <a:srgbClr val="A1C448"/>
              </a:buClr>
            </a:pPr>
            <a:r>
              <a:rPr lang="el-GR" sz="1600" b="1" kern="0" dirty="0">
                <a:latin typeface="Arial"/>
              </a:rPr>
              <a:t>Νάτριο</a:t>
            </a:r>
            <a:r>
              <a:rPr lang="nl-NL" sz="1600" b="1" kern="0" dirty="0">
                <a:latin typeface="Arial"/>
              </a:rPr>
              <a:t> (g) × 2.5 = </a:t>
            </a:r>
            <a:r>
              <a:rPr lang="el-GR" sz="1600" b="1" kern="0" dirty="0">
                <a:latin typeface="Arial"/>
              </a:rPr>
              <a:t>Αλάτι</a:t>
            </a:r>
            <a:r>
              <a:rPr lang="nl-NL" sz="1600" b="1" kern="0" dirty="0">
                <a:latin typeface="Arial"/>
              </a:rPr>
              <a:t>(g</a:t>
            </a:r>
            <a:r>
              <a:rPr lang="el-GR" sz="1600" b="1" kern="0" dirty="0">
                <a:latin typeface="Arial"/>
              </a:rPr>
              <a:t>)</a:t>
            </a:r>
          </a:p>
          <a:p>
            <a:pPr defTabSz="1219170">
              <a:buClr>
                <a:srgbClr val="A1C448"/>
              </a:buClr>
            </a:pPr>
            <a:endParaRPr lang="en-US" sz="1600" kern="0" dirty="0">
              <a:solidFill>
                <a:srgbClr val="D24141"/>
              </a:solidFill>
              <a:latin typeface="Arial"/>
            </a:endParaRPr>
          </a:p>
          <a:p>
            <a:pPr defTabSz="1219170">
              <a:buClr>
                <a:srgbClr val="A1C448"/>
              </a:buClr>
            </a:pPr>
            <a:r>
              <a:rPr lang="el-GR" sz="1600" kern="0" dirty="0">
                <a:solidFill>
                  <a:srgbClr val="D24141"/>
                </a:solidFill>
                <a:latin typeface="Arial"/>
              </a:rPr>
              <a:t>Νάτριο= 0,03/2,5=0,01</a:t>
            </a:r>
            <a:r>
              <a:rPr lang="en-US" sz="1600" kern="0" dirty="0">
                <a:solidFill>
                  <a:srgbClr val="D24141"/>
                </a:solidFill>
                <a:latin typeface="Arial"/>
              </a:rPr>
              <a:t>2g</a:t>
            </a:r>
            <a:endParaRPr lang="el-GR" sz="1600" kern="0" dirty="0">
              <a:solidFill>
                <a:srgbClr val="D24141"/>
              </a:solidFill>
              <a:latin typeface="Arial"/>
            </a:endParaRPr>
          </a:p>
          <a:p>
            <a:pPr defTabSz="1219170">
              <a:buClr>
                <a:srgbClr val="A1C448"/>
              </a:buClr>
            </a:pPr>
            <a:endParaRPr lang="el-GR" sz="1400" kern="0" dirty="0">
              <a:solidFill>
                <a:srgbClr val="D24141"/>
              </a:solidFill>
              <a:latin typeface="Arial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0C60967-C69F-4A87-B990-FBC1DD232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2593" r="26944" b="20741"/>
          <a:stretch/>
        </p:blipFill>
        <p:spPr bwMode="auto">
          <a:xfrm rot="5400000">
            <a:off x="423281" y="1794788"/>
            <a:ext cx="4859866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A7559A-9054-B4A3-EC7F-640D7874E51D}"/>
              </a:ext>
            </a:extLst>
          </p:cNvPr>
          <p:cNvSpPr txBox="1"/>
          <p:nvPr/>
        </p:nvSpPr>
        <p:spPr>
          <a:xfrm>
            <a:off x="1062514" y="690179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A1C448"/>
              </a:buClr>
            </a:pPr>
            <a:r>
              <a:rPr lang="el-GR" b="1" kern="0" dirty="0">
                <a:solidFill>
                  <a:srgbClr val="D24141"/>
                </a:solidFill>
                <a:latin typeface="Arial"/>
              </a:rPr>
              <a:t>Μπορεί το προϊόν να πάρει ισχυρισμό για το αλάτι; </a:t>
            </a:r>
            <a:endParaRPr lang="en-US" sz="1800" b="1" kern="0" dirty="0">
              <a:solidFill>
                <a:srgbClr val="D24141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569197-F226-5AA4-B123-AC0D2AF050AE}"/>
              </a:ext>
            </a:extLst>
          </p:cNvPr>
          <p:cNvSpPr txBox="1"/>
          <p:nvPr/>
        </p:nvSpPr>
        <p:spPr>
          <a:xfrm>
            <a:off x="5070151" y="1509746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A1C448"/>
              </a:buClr>
            </a:pPr>
            <a:r>
              <a:rPr lang="el-GR" sz="1800" b="1" kern="0" dirty="0">
                <a:solidFill>
                  <a:srgbClr val="D24141"/>
                </a:solidFill>
                <a:latin typeface="Arial"/>
              </a:rPr>
              <a:t>Περιέχει 0,</a:t>
            </a:r>
            <a:r>
              <a:rPr lang="en-US" sz="1800" b="1" kern="0" dirty="0">
                <a:solidFill>
                  <a:srgbClr val="D24141"/>
                </a:solidFill>
                <a:latin typeface="Arial"/>
              </a:rPr>
              <a:t>0</a:t>
            </a:r>
            <a:r>
              <a:rPr lang="el-GR" sz="1800" b="1" kern="0" dirty="0">
                <a:solidFill>
                  <a:srgbClr val="D24141"/>
                </a:solidFill>
                <a:latin typeface="Arial"/>
              </a:rPr>
              <a:t>3</a:t>
            </a:r>
            <a:r>
              <a:rPr lang="en-US" sz="1800" b="1" kern="0" dirty="0">
                <a:solidFill>
                  <a:srgbClr val="D24141"/>
                </a:solidFill>
                <a:latin typeface="Arial"/>
              </a:rPr>
              <a:t>g </a:t>
            </a:r>
            <a:r>
              <a:rPr lang="el-GR" b="1" kern="0" dirty="0">
                <a:solidFill>
                  <a:srgbClr val="D24141"/>
                </a:solidFill>
                <a:latin typeface="Arial"/>
              </a:rPr>
              <a:t>αλάτι στα 100</a:t>
            </a:r>
            <a:r>
              <a:rPr lang="en-US" b="1" kern="0" dirty="0">
                <a:solidFill>
                  <a:srgbClr val="D24141"/>
                </a:solidFill>
                <a:latin typeface="Arial"/>
              </a:rPr>
              <a:t>g</a:t>
            </a:r>
            <a:endParaRPr lang="en-US" sz="1800" b="1" kern="0" dirty="0">
              <a:solidFill>
                <a:srgbClr val="D24141"/>
              </a:solidFill>
              <a:latin typeface="Arial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090D10E-68C1-2C3E-40FB-96D837826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6" t="21801" r="50890" b="59982"/>
          <a:stretch/>
        </p:blipFill>
        <p:spPr bwMode="auto">
          <a:xfrm rot="5400000">
            <a:off x="1625813" y="3939930"/>
            <a:ext cx="973546" cy="210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18687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81D7519-17AF-7B6E-575A-704A171839F7}"/>
              </a:ext>
            </a:extLst>
          </p:cNvPr>
          <p:cNvSpPr>
            <a:spLocks noGrp="1"/>
          </p:cNvSpPr>
          <p:nvPr/>
        </p:nvSpPr>
        <p:spPr>
          <a:xfrm>
            <a:off x="1293095" y="810767"/>
            <a:ext cx="9625060" cy="5236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l-GR" sz="1800" b="0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ΧΑΜΗΛΗ ΠΕΡΙΕΚΤΙΚΟΤΗΤΑ ΣΕ ΣΑΚΧΑΡΑ 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Ο ισχυρισμός ότι ένα τρόφιμο έχει χαμηλή περιεκτικότητα σε σάκχαρα, καθώς και κάθε ισχυρισμός που ενδέχεται να έχει το ίδιο νόημα για τον καταναλωτή, μπορεί να χρησιμοποιείται μόνον όταν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το προϊόν δεν περιέχει περισσότερα από 5 g σακχάρων ανά 100 g για στερεές τροφές ή 2,5 g σακχάρων ανά 100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ml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για υγρές τροφές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l-GR" sz="1800" b="0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ΧΩΡΙΣ ΣΑΚΧΑΡΑ 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Ο ισχυρισμός ότι ένα τρόφιμο δεν περιέχει σάκχαρα, καθώς και κάθε ισχυρισμός που ενδέχεται να έχει το ίδιο νόημα για τον καταναλωτή, μπορεί να χρησιμοποιείται μόνον όταν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το προϊόν δεν περιέχει περισσότερα από 0,5 g σακχάρων ανά 100 g ή 100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ml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l-GR" sz="1800" b="0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ΧΩΡΙΣ ΠΡΟΣΘΕΤΑ ΣΑΚΧΑΡΑ 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Ο ισχυρισμός ότι ένα τρόφιμο δεν περιέχει πρόσθετα σάκχαρα, καθώς και κάθε ισχυρισμός που ενδέχεται να έχει το ίδιο νόημα για τον καταναλωτή, μπορεί να χρησιμοποιείται μόνον όταν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το προϊόν δεν περιέχει πρόσθετους μονοσακχαρίτες ή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δισακχαρίτες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ή άλλο τρόφιμο που χρησιμοποιείται για τις γλυκαντικές του ιδιότητες.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Εάν υπάρχουν φυσικά σάκχαρα στο τρόφιμο, η επισήμανση θα πρέπει να φέρει και την ακόλουθη ένδειξη: «ΠΕΡΙΕΧΕΙ ΦΥΣΙΚΑ ΣΑΚΧΑΡΑ».</a:t>
            </a:r>
          </a:p>
        </p:txBody>
      </p:sp>
    </p:spTree>
    <p:extLst>
      <p:ext uri="{BB962C8B-B14F-4D97-AF65-F5344CB8AC3E}">
        <p14:creationId xmlns:p14="http://schemas.microsoft.com/office/powerpoint/2010/main" val="248266577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FBB6860F-2D75-B539-ED75-C213A6211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5" t="4913" r="27793" b="16069"/>
          <a:stretch/>
        </p:blipFill>
        <p:spPr bwMode="auto">
          <a:xfrm>
            <a:off x="6096000" y="957713"/>
            <a:ext cx="2101401" cy="381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8B260ED-5F81-6583-2C93-CB18987A7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t="21400" b="28538"/>
          <a:stretch/>
        </p:blipFill>
        <p:spPr bwMode="auto">
          <a:xfrm rot="5400000">
            <a:off x="502456" y="1821422"/>
            <a:ext cx="3792410" cy="245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E711065-EBB4-A08E-DEEE-4F7FFC288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4" t="28620" r="15684" b="21555"/>
          <a:stretch/>
        </p:blipFill>
        <p:spPr bwMode="auto">
          <a:xfrm rot="5400000">
            <a:off x="1591460" y="3716216"/>
            <a:ext cx="2685795" cy="227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388B061-420D-BE0A-58F6-9D5B0B6D2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" t="9761" r="26046" b="10322"/>
          <a:stretch/>
        </p:blipFill>
        <p:spPr bwMode="auto">
          <a:xfrm>
            <a:off x="6541922" y="2492944"/>
            <a:ext cx="3042401" cy="361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2B6D7-4CE4-3665-A7A2-2829F6B17575}"/>
              </a:ext>
            </a:extLst>
          </p:cNvPr>
          <p:cNvSpPr txBox="1"/>
          <p:nvPr/>
        </p:nvSpPr>
        <p:spPr>
          <a:xfrm>
            <a:off x="8335840" y="2092980"/>
            <a:ext cx="1578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Σάκχαρα:</a:t>
            </a:r>
            <a:r>
              <a:rPr lang="en-US" sz="1400" dirty="0"/>
              <a:t> </a:t>
            </a:r>
            <a:r>
              <a:rPr lang="el-GR" sz="1400" dirty="0"/>
              <a:t>62,3</a:t>
            </a:r>
            <a:r>
              <a:rPr lang="en-US" sz="1400" dirty="0"/>
              <a:t>g</a:t>
            </a:r>
            <a:endParaRPr lang="el-GR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48BB1-8D62-C4B8-3A13-901ACBD9A90D}"/>
              </a:ext>
            </a:extLst>
          </p:cNvPr>
          <p:cNvSpPr txBox="1"/>
          <p:nvPr/>
        </p:nvSpPr>
        <p:spPr>
          <a:xfrm>
            <a:off x="3766943" y="3049431"/>
            <a:ext cx="1884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Σάκχαρα:</a:t>
            </a:r>
            <a:r>
              <a:rPr lang="en-US" sz="1400" dirty="0"/>
              <a:t> 0,2g/100g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23603126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;p27">
            <a:extLst>
              <a:ext uri="{FF2B5EF4-FFF2-40B4-BE49-F238E27FC236}">
                <a16:creationId xmlns:a16="http://schemas.microsoft.com/office/drawing/2014/main" id="{C938B79F-E283-A5B0-37DC-385FD38CF6D7}"/>
              </a:ext>
            </a:extLst>
          </p:cNvPr>
          <p:cNvSpPr txBox="1">
            <a:spLocks/>
          </p:cNvSpPr>
          <p:nvPr/>
        </p:nvSpPr>
        <p:spPr>
          <a:xfrm>
            <a:off x="1115392" y="553368"/>
            <a:ext cx="1095807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defTabSz="1219170">
              <a:buClr>
                <a:srgbClr val="A1C448"/>
              </a:buClr>
            </a:pPr>
            <a:r>
              <a:rPr lang="el-GR" sz="2000" b="1" kern="0" dirty="0">
                <a:solidFill>
                  <a:srgbClr val="D24141"/>
                </a:solidFill>
                <a:latin typeface="Arial"/>
              </a:rPr>
              <a:t>Μπορεί το παρακάτω γιαούρτι να πάρει ισχυρισμό διατροφής για πρωτεΐνη; </a:t>
            </a:r>
            <a:endParaRPr lang="en-US" sz="2000" b="1" kern="0" dirty="0">
              <a:solidFill>
                <a:srgbClr val="D24141"/>
              </a:solidFill>
              <a:latin typeface="Arial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ADB722F-CF95-E8BE-E027-F0A6C8F6D8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47" t="15598" r="23864" b="16625"/>
          <a:stretch/>
        </p:blipFill>
        <p:spPr>
          <a:xfrm rot="5400000">
            <a:off x="1145078" y="1835191"/>
            <a:ext cx="4000576" cy="430953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4C743B0-6543-CD6D-B0A2-0553E2C1D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2" t="5763"/>
          <a:stretch/>
        </p:blipFill>
        <p:spPr bwMode="auto">
          <a:xfrm rot="5400000">
            <a:off x="3265509" y="1612993"/>
            <a:ext cx="2879680" cy="27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C511A5-0A6B-EB4B-C745-711C5407101C}"/>
              </a:ext>
            </a:extLst>
          </p:cNvPr>
          <p:cNvSpPr>
            <a:spLocks noGrp="1"/>
          </p:cNvSpPr>
          <p:nvPr/>
        </p:nvSpPr>
        <p:spPr>
          <a:xfrm>
            <a:off x="6656917" y="1563803"/>
            <a:ext cx="4099392" cy="35980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l-GR" sz="2300" b="0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ΠΗΓΗ ΠΡΩΤΕΪΝΩΝ </a:t>
            </a:r>
            <a:endParaRPr kumimoji="0" lang="en-US" sz="23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Ο ισχυρισμός ότι ένα τρόφιμο αποτελεί πηγή πρωτεϊνών, καθώς και κάθε ισχυρισμός που ενδέχεται να έχει το ίδιο νόημα για τον καταναλωτή, μπορεί να χρησιμοποιείται μόνον όταν τουλάχιστον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το 12 % της ενεργειακής αξίας του τροφίμου παρέχεται από πρωτεΐνες.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l-GR" sz="2300" b="0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ΥΨΗΛΗ ΠΕΡΙΕΚΤΙΚΟΤΗΤΑ ΣΕ ΠΡΩΤΕΪΝΕΣ</a:t>
            </a:r>
            <a:endParaRPr kumimoji="0" lang="en-US" sz="23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Ο ισχυρισμός ότι ένα τρόφιμο έχει υψηλή περιεκτικότητα σε πρωτεΐνες, καθώς και κάθε ισχυρισμός που ενδέχεται να έχει το ίδιο νόημα για τον καταναλωτή, μπορεί να χρησιμοποιείται μόνον όταν τουλάχιστον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το 20 % της ενεργειακής αξίας του τροφίμου παρέχεται από πρωτεΐνες.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C228F-4880-CC48-91E1-72A95182DD5D}"/>
              </a:ext>
            </a:extLst>
          </p:cNvPr>
          <p:cNvSpPr txBox="1"/>
          <p:nvPr/>
        </p:nvSpPr>
        <p:spPr>
          <a:xfrm>
            <a:off x="6656917" y="508554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rgbClr val="90C226"/>
              </a:buClr>
              <a:buNone/>
              <a:defRPr/>
            </a:pPr>
            <a:r>
              <a:rPr kumimoji="0" lang="el-GR" sz="1800" b="0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Ενέργεια:</a:t>
            </a: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l-GR" sz="1800" b="0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70</a:t>
            </a: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kcal/100g</a:t>
            </a:r>
          </a:p>
          <a:p>
            <a:pPr marL="0" indent="0">
              <a:buClr>
                <a:srgbClr val="90C226"/>
              </a:buClr>
              <a:buNone/>
              <a:defRPr/>
            </a:pPr>
            <a:r>
              <a:rPr lang="el-GR" sz="1800" dirty="0">
                <a:solidFill>
                  <a:schemeClr val="accent1"/>
                </a:solidFill>
                <a:latin typeface="Trebuchet MS" panose="020B0603020202020204"/>
              </a:rPr>
              <a:t>Πρωτεΐνη: 9,9</a:t>
            </a:r>
            <a:r>
              <a:rPr lang="en-US" sz="1800" dirty="0">
                <a:solidFill>
                  <a:schemeClr val="accent1"/>
                </a:solidFill>
                <a:latin typeface="Trebuchet MS" panose="020B0603020202020204"/>
              </a:rPr>
              <a:t>g/100g</a:t>
            </a:r>
          </a:p>
        </p:txBody>
      </p:sp>
    </p:spTree>
    <p:extLst>
      <p:ext uri="{BB962C8B-B14F-4D97-AF65-F5344CB8AC3E}">
        <p14:creationId xmlns:p14="http://schemas.microsoft.com/office/powerpoint/2010/main" val="402665227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;p27">
            <a:extLst>
              <a:ext uri="{FF2B5EF4-FFF2-40B4-BE49-F238E27FC236}">
                <a16:creationId xmlns:a16="http://schemas.microsoft.com/office/drawing/2014/main" id="{C938B79F-E283-A5B0-37DC-385FD38CF6D7}"/>
              </a:ext>
            </a:extLst>
          </p:cNvPr>
          <p:cNvSpPr txBox="1">
            <a:spLocks/>
          </p:cNvSpPr>
          <p:nvPr/>
        </p:nvSpPr>
        <p:spPr>
          <a:xfrm>
            <a:off x="1115392" y="553368"/>
            <a:ext cx="1095807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defTabSz="1219170">
              <a:buClr>
                <a:srgbClr val="A1C448"/>
              </a:buClr>
            </a:pPr>
            <a:r>
              <a:rPr lang="el-GR" sz="2000" b="1" kern="0" dirty="0">
                <a:solidFill>
                  <a:srgbClr val="D24141"/>
                </a:solidFill>
                <a:latin typeface="Arial"/>
              </a:rPr>
              <a:t>Μπορεί το παρακάτω γιαούρτι να πάρει ισχυρισμό διατροφής για πρωτεΐνη; </a:t>
            </a:r>
            <a:endParaRPr lang="en-US" sz="2000" b="1" kern="0" dirty="0">
              <a:solidFill>
                <a:srgbClr val="D24141"/>
              </a:solidFill>
              <a:latin typeface="Arial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ADB722F-CF95-E8BE-E027-F0A6C8F6D8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47" t="15598" r="23864" b="16625"/>
          <a:stretch/>
        </p:blipFill>
        <p:spPr>
          <a:xfrm rot="5400000">
            <a:off x="1149161" y="1831106"/>
            <a:ext cx="4106331" cy="442345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4C743B0-6543-CD6D-B0A2-0553E2C1D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2" t="5763"/>
          <a:stretch/>
        </p:blipFill>
        <p:spPr bwMode="auto">
          <a:xfrm rot="5400000">
            <a:off x="3265509" y="1612993"/>
            <a:ext cx="2879680" cy="27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C511A5-0A6B-EB4B-C745-711C5407101C}"/>
              </a:ext>
            </a:extLst>
          </p:cNvPr>
          <p:cNvSpPr>
            <a:spLocks noGrp="1"/>
          </p:cNvSpPr>
          <p:nvPr/>
        </p:nvSpPr>
        <p:spPr>
          <a:xfrm>
            <a:off x="6656917" y="1563803"/>
            <a:ext cx="4099392" cy="3598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0C226"/>
              </a:buClr>
              <a:buNone/>
              <a:defRPr/>
            </a:pPr>
            <a:r>
              <a:rPr kumimoji="0" lang="el-GR" sz="1600" b="0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Ενέργεια:</a:t>
            </a:r>
            <a:r>
              <a:rPr kumimoji="0" lang="en-US" sz="1600" b="0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l-GR" sz="1600" b="0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70</a:t>
            </a:r>
            <a:r>
              <a:rPr kumimoji="0" lang="en-US" sz="1600" b="0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kcal</a:t>
            </a:r>
          </a:p>
          <a:p>
            <a:pPr marL="0" indent="0">
              <a:buClr>
                <a:srgbClr val="90C226"/>
              </a:buClr>
              <a:buNone/>
              <a:defRPr/>
            </a:pPr>
            <a:r>
              <a:rPr lang="el-GR" sz="1600" dirty="0">
                <a:solidFill>
                  <a:schemeClr val="accent1"/>
                </a:solidFill>
                <a:latin typeface="Trebuchet MS" panose="020B0603020202020204"/>
              </a:rPr>
              <a:t>Πρωτεΐνη: 9,9</a:t>
            </a:r>
            <a:r>
              <a:rPr lang="en-US" sz="1600" dirty="0">
                <a:solidFill>
                  <a:schemeClr val="accent1"/>
                </a:solidFill>
                <a:latin typeface="Trebuchet MS" panose="020B0603020202020204"/>
              </a:rPr>
              <a:t>g</a:t>
            </a:r>
          </a:p>
          <a:p>
            <a:pPr marL="0" indent="0">
              <a:buClr>
                <a:srgbClr val="90C226"/>
              </a:buClr>
              <a:buNone/>
              <a:defRPr/>
            </a:pPr>
            <a:r>
              <a:rPr lang="en-US" sz="1600" dirty="0">
                <a:solidFill>
                  <a:schemeClr val="accent1"/>
                </a:solidFill>
                <a:latin typeface="Trebuchet MS" panose="020B0603020202020204"/>
              </a:rPr>
              <a:t>1g </a:t>
            </a:r>
            <a:r>
              <a:rPr lang="el-GR" sz="1600" dirty="0" err="1">
                <a:solidFill>
                  <a:schemeClr val="accent1"/>
                </a:solidFill>
                <a:latin typeface="Trebuchet MS" panose="020B0603020202020204"/>
              </a:rPr>
              <a:t>πρωτεϊνης</a:t>
            </a:r>
            <a:r>
              <a:rPr lang="el-GR" sz="1600" dirty="0">
                <a:solidFill>
                  <a:schemeClr val="accent1"/>
                </a:solidFill>
                <a:latin typeface="Trebuchet MS" panose="020B0603020202020204"/>
              </a:rPr>
              <a:t> χ 4</a:t>
            </a:r>
            <a:r>
              <a:rPr lang="en-US" sz="1600" dirty="0">
                <a:solidFill>
                  <a:schemeClr val="accent1"/>
                </a:solidFill>
                <a:latin typeface="Trebuchet MS" panose="020B0603020202020204"/>
              </a:rPr>
              <a:t> kcal</a:t>
            </a:r>
          </a:p>
          <a:p>
            <a:pPr marL="0" indent="0">
              <a:buClr>
                <a:srgbClr val="90C226"/>
              </a:buClr>
              <a:buNone/>
              <a:defRPr/>
            </a:pPr>
            <a:endParaRPr kumimoji="0" lang="el-GR" sz="1600" b="0" i="0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indent="0">
              <a:buClr>
                <a:srgbClr val="90C226"/>
              </a:buClr>
              <a:buNone/>
              <a:defRPr/>
            </a:pPr>
            <a:r>
              <a:rPr lang="el-GR" sz="1600" dirty="0">
                <a:solidFill>
                  <a:schemeClr val="accent6"/>
                </a:solidFill>
                <a:latin typeface="Trebuchet MS" panose="020B0603020202020204"/>
              </a:rPr>
              <a:t>Συνεπώς, </a:t>
            </a:r>
            <a:endParaRPr kumimoji="0" lang="en-US" sz="1600" b="0" i="0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indent="0">
              <a:buClr>
                <a:srgbClr val="90C226"/>
              </a:buClr>
              <a:buNone/>
              <a:defRPr/>
            </a:pPr>
            <a:r>
              <a:rPr lang="en-US" sz="1600" dirty="0">
                <a:solidFill>
                  <a:schemeClr val="accent6"/>
                </a:solidFill>
                <a:latin typeface="Trebuchet MS" panose="020B0603020202020204"/>
              </a:rPr>
              <a:t>9,9x4=39,6 kcal</a:t>
            </a:r>
            <a:endParaRPr lang="el-GR" sz="1600" dirty="0">
              <a:solidFill>
                <a:schemeClr val="accent6"/>
              </a:solidFill>
              <a:latin typeface="Trebuchet MS" panose="020B0603020202020204"/>
            </a:endParaRPr>
          </a:p>
          <a:p>
            <a:pPr marL="0" indent="0">
              <a:buClr>
                <a:srgbClr val="90C226"/>
              </a:buClr>
              <a:buNone/>
              <a:defRPr/>
            </a:pPr>
            <a:r>
              <a:rPr lang="el-GR" sz="1600" b="1" dirty="0">
                <a:solidFill>
                  <a:schemeClr val="accent6"/>
                </a:solidFill>
                <a:latin typeface="Trebuchet MS" panose="020B0603020202020204"/>
              </a:rPr>
              <a:t>39,6/70χ100=56,6%</a:t>
            </a:r>
          </a:p>
          <a:p>
            <a:pPr marL="0" indent="0">
              <a:buClr>
                <a:srgbClr val="90C226"/>
              </a:buClr>
              <a:buNone/>
              <a:defRPr/>
            </a:pPr>
            <a:endParaRPr lang="el-GR" sz="1600" b="1" dirty="0">
              <a:solidFill>
                <a:schemeClr val="accent6"/>
              </a:solidFill>
              <a:latin typeface="Trebuchet MS" panose="020B0603020202020204"/>
            </a:endParaRPr>
          </a:p>
          <a:p>
            <a:pPr marL="0" indent="0">
              <a:buClr>
                <a:srgbClr val="90C226"/>
              </a:buClr>
              <a:buNone/>
              <a:defRPr/>
            </a:pPr>
            <a:endParaRPr lang="en-US" sz="1600" dirty="0">
              <a:solidFill>
                <a:schemeClr val="accent6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205121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;p27">
            <a:extLst>
              <a:ext uri="{FF2B5EF4-FFF2-40B4-BE49-F238E27FC236}">
                <a16:creationId xmlns:a16="http://schemas.microsoft.com/office/drawing/2014/main" id="{C938B79F-E283-A5B0-37DC-385FD38CF6D7}"/>
              </a:ext>
            </a:extLst>
          </p:cNvPr>
          <p:cNvSpPr txBox="1">
            <a:spLocks/>
          </p:cNvSpPr>
          <p:nvPr/>
        </p:nvSpPr>
        <p:spPr>
          <a:xfrm>
            <a:off x="1115392" y="553368"/>
            <a:ext cx="1095807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defTabSz="1219170">
              <a:buClr>
                <a:srgbClr val="A1C448"/>
              </a:buClr>
            </a:pPr>
            <a:r>
              <a:rPr lang="el-GR" sz="2000" b="1" kern="0" dirty="0">
                <a:solidFill>
                  <a:srgbClr val="D24141"/>
                </a:solidFill>
                <a:latin typeface="Arial"/>
              </a:rPr>
              <a:t>Μπορεί το παρακάτω να πάρει ισχυρισμό διατροφής για πρωτεΐνη; </a:t>
            </a:r>
            <a:endParaRPr lang="en-US" sz="2000" b="1" kern="0" dirty="0">
              <a:solidFill>
                <a:srgbClr val="D24141"/>
              </a:solidFill>
              <a:latin typeface="Arial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667F631-5CE7-4D01-D37F-14E2B9478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646" y="2126588"/>
            <a:ext cx="4361417" cy="327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7D15A4-8BD1-35AD-11DF-D08DC970D97A}"/>
              </a:ext>
            </a:extLst>
          </p:cNvPr>
          <p:cNvSpPr txBox="1"/>
          <p:nvPr/>
        </p:nvSpPr>
        <p:spPr>
          <a:xfrm>
            <a:off x="5455118" y="158141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rgbClr val="90C226"/>
              </a:buClr>
              <a:buNone/>
              <a:defRPr/>
            </a:pPr>
            <a:r>
              <a:rPr kumimoji="0" lang="el-GR" sz="1800" b="0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Ενέργεια:</a:t>
            </a: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lang="el-GR" sz="1800" dirty="0">
                <a:solidFill>
                  <a:schemeClr val="accent1"/>
                </a:solidFill>
                <a:latin typeface="Trebuchet MS" panose="020B0603020202020204"/>
              </a:rPr>
              <a:t>412</a:t>
            </a: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kcal</a:t>
            </a:r>
          </a:p>
          <a:p>
            <a:pPr marL="0" indent="0">
              <a:buClr>
                <a:srgbClr val="90C226"/>
              </a:buClr>
              <a:buNone/>
              <a:defRPr/>
            </a:pPr>
            <a:r>
              <a:rPr lang="el-GR" sz="1800" dirty="0">
                <a:solidFill>
                  <a:schemeClr val="accent1"/>
                </a:solidFill>
                <a:latin typeface="Trebuchet MS" panose="020B0603020202020204"/>
              </a:rPr>
              <a:t>Πρωτεΐνη: 20,5</a:t>
            </a:r>
            <a:r>
              <a:rPr lang="en-US" sz="1800" dirty="0">
                <a:solidFill>
                  <a:schemeClr val="accent1"/>
                </a:solidFill>
                <a:latin typeface="Trebuchet MS" panose="020B0603020202020204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54507561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;p27">
            <a:extLst>
              <a:ext uri="{FF2B5EF4-FFF2-40B4-BE49-F238E27FC236}">
                <a16:creationId xmlns:a16="http://schemas.microsoft.com/office/drawing/2014/main" id="{C938B79F-E283-A5B0-37DC-385FD38CF6D7}"/>
              </a:ext>
            </a:extLst>
          </p:cNvPr>
          <p:cNvSpPr txBox="1">
            <a:spLocks/>
          </p:cNvSpPr>
          <p:nvPr/>
        </p:nvSpPr>
        <p:spPr>
          <a:xfrm>
            <a:off x="1115392" y="553368"/>
            <a:ext cx="1095807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defTabSz="1219170">
              <a:buClr>
                <a:srgbClr val="A1C448"/>
              </a:buClr>
            </a:pPr>
            <a:r>
              <a:rPr lang="el-GR" sz="2000" b="1" kern="0" dirty="0">
                <a:solidFill>
                  <a:srgbClr val="D24141"/>
                </a:solidFill>
                <a:latin typeface="Arial"/>
              </a:rPr>
              <a:t>Μπορεί το παρακάτω να πάρει ισχυρισμό διατροφής για πρωτεΐνη; </a:t>
            </a:r>
            <a:endParaRPr lang="en-US" sz="2000" b="1" kern="0" dirty="0">
              <a:solidFill>
                <a:srgbClr val="D24141"/>
              </a:solidFill>
              <a:latin typeface="Arial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C511A5-0A6B-EB4B-C745-711C5407101C}"/>
              </a:ext>
            </a:extLst>
          </p:cNvPr>
          <p:cNvSpPr>
            <a:spLocks noGrp="1"/>
          </p:cNvSpPr>
          <p:nvPr/>
        </p:nvSpPr>
        <p:spPr>
          <a:xfrm>
            <a:off x="6656917" y="1563803"/>
            <a:ext cx="4099392" cy="3598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0C226"/>
              </a:buClr>
              <a:buNone/>
              <a:defRPr/>
            </a:pPr>
            <a:r>
              <a:rPr kumimoji="0" lang="el-GR" sz="1600" b="0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Ενέργεια:</a:t>
            </a:r>
            <a:r>
              <a:rPr kumimoji="0" lang="en-US" sz="1600" b="0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lang="el-GR" sz="1600" dirty="0">
                <a:solidFill>
                  <a:schemeClr val="accent1"/>
                </a:solidFill>
                <a:latin typeface="Trebuchet MS" panose="020B0603020202020204"/>
              </a:rPr>
              <a:t>412</a:t>
            </a:r>
            <a:r>
              <a:rPr kumimoji="0" lang="en-US" sz="1600" b="0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kcal</a:t>
            </a:r>
          </a:p>
          <a:p>
            <a:pPr marL="0" indent="0">
              <a:buClr>
                <a:srgbClr val="90C226"/>
              </a:buClr>
              <a:buNone/>
              <a:defRPr/>
            </a:pPr>
            <a:r>
              <a:rPr lang="el-GR" sz="1600" dirty="0">
                <a:solidFill>
                  <a:schemeClr val="accent1"/>
                </a:solidFill>
                <a:latin typeface="Trebuchet MS" panose="020B0603020202020204"/>
              </a:rPr>
              <a:t>Πρωτεΐνη: 20,5</a:t>
            </a:r>
            <a:r>
              <a:rPr lang="en-US" sz="1600" dirty="0">
                <a:solidFill>
                  <a:schemeClr val="accent1"/>
                </a:solidFill>
                <a:latin typeface="Trebuchet MS" panose="020B0603020202020204"/>
              </a:rPr>
              <a:t>g</a:t>
            </a:r>
          </a:p>
          <a:p>
            <a:pPr marL="0" indent="0">
              <a:buClr>
                <a:srgbClr val="90C226"/>
              </a:buClr>
              <a:buNone/>
              <a:defRPr/>
            </a:pPr>
            <a:r>
              <a:rPr lang="en-US" sz="1600" dirty="0">
                <a:solidFill>
                  <a:schemeClr val="accent1"/>
                </a:solidFill>
                <a:latin typeface="Trebuchet MS" panose="020B0603020202020204"/>
              </a:rPr>
              <a:t>1g </a:t>
            </a:r>
            <a:r>
              <a:rPr lang="el-GR" sz="1600" dirty="0" err="1">
                <a:solidFill>
                  <a:schemeClr val="accent1"/>
                </a:solidFill>
                <a:latin typeface="Trebuchet MS" panose="020B0603020202020204"/>
              </a:rPr>
              <a:t>πρωτεϊνης</a:t>
            </a:r>
            <a:r>
              <a:rPr lang="el-GR" sz="1600" dirty="0">
                <a:solidFill>
                  <a:schemeClr val="accent1"/>
                </a:solidFill>
                <a:latin typeface="Trebuchet MS" panose="020B0603020202020204"/>
              </a:rPr>
              <a:t> χ 4</a:t>
            </a:r>
            <a:r>
              <a:rPr lang="en-US" sz="1600" dirty="0">
                <a:solidFill>
                  <a:schemeClr val="accent1"/>
                </a:solidFill>
                <a:latin typeface="Trebuchet MS" panose="020B0603020202020204"/>
              </a:rPr>
              <a:t> kcal</a:t>
            </a:r>
          </a:p>
          <a:p>
            <a:pPr marL="0" indent="0">
              <a:buClr>
                <a:srgbClr val="90C226"/>
              </a:buClr>
              <a:buNone/>
              <a:defRPr/>
            </a:pPr>
            <a:endParaRPr kumimoji="0" lang="el-GR" sz="1600" b="0" i="0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indent="0">
              <a:buClr>
                <a:srgbClr val="90C226"/>
              </a:buClr>
              <a:buNone/>
              <a:defRPr/>
            </a:pPr>
            <a:r>
              <a:rPr lang="el-GR" sz="1600" dirty="0">
                <a:solidFill>
                  <a:schemeClr val="accent6"/>
                </a:solidFill>
                <a:latin typeface="Trebuchet MS" panose="020B0603020202020204"/>
              </a:rPr>
              <a:t>Συνεπώς, </a:t>
            </a:r>
            <a:endParaRPr kumimoji="0" lang="en-US" sz="1600" b="0" i="0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indent="0">
              <a:buClr>
                <a:srgbClr val="90C226"/>
              </a:buClr>
              <a:buNone/>
              <a:defRPr/>
            </a:pPr>
            <a:r>
              <a:rPr lang="el-GR" sz="1600" dirty="0">
                <a:solidFill>
                  <a:schemeClr val="accent6"/>
                </a:solidFill>
                <a:latin typeface="Trebuchet MS" panose="020B0603020202020204"/>
              </a:rPr>
              <a:t>20,5</a:t>
            </a:r>
            <a:r>
              <a:rPr lang="en-US" sz="1600" dirty="0">
                <a:solidFill>
                  <a:schemeClr val="accent6"/>
                </a:solidFill>
                <a:latin typeface="Trebuchet MS" panose="020B0603020202020204"/>
              </a:rPr>
              <a:t>x4=</a:t>
            </a:r>
            <a:r>
              <a:rPr lang="el-GR" sz="1600" dirty="0">
                <a:solidFill>
                  <a:schemeClr val="accent6"/>
                </a:solidFill>
                <a:latin typeface="Trebuchet MS" panose="020B0603020202020204"/>
              </a:rPr>
              <a:t>82</a:t>
            </a:r>
            <a:r>
              <a:rPr lang="en-US" sz="1600" dirty="0">
                <a:solidFill>
                  <a:schemeClr val="accent6"/>
                </a:solidFill>
                <a:latin typeface="Trebuchet MS" panose="020B0603020202020204"/>
              </a:rPr>
              <a:t>kcal</a:t>
            </a:r>
            <a:endParaRPr lang="el-GR" sz="1600" dirty="0">
              <a:solidFill>
                <a:schemeClr val="accent6"/>
              </a:solidFill>
              <a:latin typeface="Trebuchet MS" panose="020B0603020202020204"/>
            </a:endParaRPr>
          </a:p>
          <a:p>
            <a:pPr marL="0" indent="0">
              <a:buClr>
                <a:srgbClr val="90C226"/>
              </a:buClr>
              <a:buNone/>
              <a:defRPr/>
            </a:pPr>
            <a:r>
              <a:rPr lang="el-GR" sz="1600" b="1" dirty="0">
                <a:solidFill>
                  <a:schemeClr val="accent6"/>
                </a:solidFill>
                <a:latin typeface="Trebuchet MS" panose="020B0603020202020204"/>
              </a:rPr>
              <a:t>82/412χ100=19,9%</a:t>
            </a:r>
          </a:p>
          <a:p>
            <a:pPr marL="0" indent="0">
              <a:buClr>
                <a:srgbClr val="90C226"/>
              </a:buClr>
              <a:buNone/>
              <a:defRPr/>
            </a:pPr>
            <a:endParaRPr lang="el-GR" sz="1600" b="1" dirty="0">
              <a:solidFill>
                <a:schemeClr val="accent6"/>
              </a:solidFill>
              <a:latin typeface="Trebuchet MS" panose="020B0603020202020204"/>
            </a:endParaRPr>
          </a:p>
          <a:p>
            <a:pPr marL="0" indent="0">
              <a:buClr>
                <a:srgbClr val="90C226"/>
              </a:buClr>
              <a:buNone/>
              <a:defRPr/>
            </a:pPr>
            <a:endParaRPr lang="en-US" sz="1600" dirty="0">
              <a:solidFill>
                <a:schemeClr val="accent6"/>
              </a:solidFill>
              <a:latin typeface="Trebuchet MS" panose="020B0603020202020204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F713F37-C014-D50E-B49F-50359176E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637" y="1792049"/>
            <a:ext cx="5049790" cy="37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68016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C953F87-A32D-EE8A-E106-0FDAA59076FB}"/>
              </a:ext>
            </a:extLst>
          </p:cNvPr>
          <p:cNvSpPr txBox="1"/>
          <p:nvPr/>
        </p:nvSpPr>
        <p:spPr>
          <a:xfrm>
            <a:off x="1206500" y="980337"/>
            <a:ext cx="97790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l-GR" u="sng" dirty="0">
                <a:solidFill>
                  <a:schemeClr val="accent1"/>
                </a:solidFill>
              </a:rPr>
              <a:t>ΠΗΓΗ [ΟΝΟΜΑ ΒΙΤΑΜΙΝΗΣ/ΩΝ] Ή/ΚΑΙ [ΟΝΟΜΑ ΑΝΟΡΓΑΝΟΥ ΑΛΑΤΟΣ/ΩΝ]</a:t>
            </a:r>
            <a:endParaRPr lang="en-US" u="sng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r>
              <a:rPr lang="el-GR" sz="1600" dirty="0"/>
              <a:t>Ο ισχυρισμός ότι ένα τρόφιμο αποτελεί πηγή βιταμινών ή/και </a:t>
            </a:r>
            <a:r>
              <a:rPr lang="el-GR" sz="1600" dirty="0" err="1"/>
              <a:t>ανοργάνων</a:t>
            </a:r>
            <a:r>
              <a:rPr lang="el-GR" sz="1600" dirty="0"/>
              <a:t> αλάτων, καθώς και κάθε ισχυρισμός που ενδέχεται να έχει το ίδιο νόημα για τον καταναλωτή, μπορεί να χρησιμοποιείται μόνον όταν </a:t>
            </a:r>
            <a:r>
              <a:rPr lang="el-GR" sz="1600" dirty="0">
                <a:solidFill>
                  <a:schemeClr val="accent6"/>
                </a:solidFill>
              </a:rPr>
              <a:t>το προϊόν περιέχει τουλάχιστον μία σημαντική ποσότητα όπως ορίζεται στο παράρτημα της οδηγίας 90/496/ΕΟΚ ή μία ποσότητα που προβλέπεται από παρεκκλίσεις που παρέχονται σύμφωνα με το άρθρο 7 του κανονισμού (ΕΚ) αριθ. 1925/2006 του Ευρωπαϊκού Κοινοβουλίου και του Συμβουλίου, της 20ής Δεκεμβρίου 2006 (1), για την προσθήκη βιταμινών και ανόργανων στοιχείων και ορισμένων άλλων ουσιών στα τρόφιμα</a:t>
            </a:r>
          </a:p>
          <a:p>
            <a:pPr marL="0" indent="0" algn="just">
              <a:buNone/>
            </a:pPr>
            <a:endParaRPr lang="el-GR" sz="18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l-GR" sz="2000" u="sng" dirty="0">
                <a:solidFill>
                  <a:schemeClr val="accent1"/>
                </a:solidFill>
              </a:rPr>
              <a:t>ΥΨΗΛΗ ΠΕΡΙΕΚΤΙΚΟΤΗΤΑ ΣΕ [ΟΝΟΜΑ ΒΙΤΑΜΙΝΗΣ/ΩΝ] Ή/ΚΑΙ [ΟΝΟΜΑ ΑΝΟΡΓΑΝΟΥ ΑΛΑΤΟΣ/ΩΝ] </a:t>
            </a:r>
            <a:endParaRPr lang="en-US" sz="2000" u="sng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r>
              <a:rPr lang="el-GR" sz="1800" dirty="0"/>
              <a:t>Ο ισχυρισμός ότι ένα τρόφιμο έχει υψηλή περιεκτικότητα σε βιταμίνες ή/και ανόργανα άλατα, καθώς και κάθε ισχυρισμός που ενδέχεται να έχει το ίδιο νόημα για τον καταναλωτή, μπορεί να χρησιμοποιείται μόνον όταν </a:t>
            </a:r>
            <a:r>
              <a:rPr lang="el-GR" sz="1800" dirty="0">
                <a:solidFill>
                  <a:schemeClr val="accent6"/>
                </a:solidFill>
              </a:rPr>
              <a:t>το προϊόν περιέχει τουλάχιστον τη διπλάσια ποσότητα από την «πηγή [ΟΝΟΜΑ ΒΙΤΑΜΙΝΗΣ/ΩΝ] ή/και [ΟΝΟΜΑ ΑΝΟΡΓΑΝΟΥ ΑΛΑΤΟΣ/ΩΝ]».</a:t>
            </a:r>
          </a:p>
        </p:txBody>
      </p:sp>
    </p:spTree>
    <p:extLst>
      <p:ext uri="{BB962C8B-B14F-4D97-AF65-F5344CB8AC3E}">
        <p14:creationId xmlns:p14="http://schemas.microsoft.com/office/powerpoint/2010/main" val="69314901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8;p27">
            <a:extLst>
              <a:ext uri="{FF2B5EF4-FFF2-40B4-BE49-F238E27FC236}">
                <a16:creationId xmlns:a16="http://schemas.microsoft.com/office/drawing/2014/main" id="{35BB91EC-7AE1-4E07-3513-78165AEEAB02}"/>
              </a:ext>
            </a:extLst>
          </p:cNvPr>
          <p:cNvSpPr txBox="1">
            <a:spLocks/>
          </p:cNvSpPr>
          <p:nvPr/>
        </p:nvSpPr>
        <p:spPr>
          <a:xfrm>
            <a:off x="800189" y="744266"/>
            <a:ext cx="746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defTabSz="1219170">
              <a:buClr>
                <a:srgbClr val="A1C448"/>
              </a:buClr>
            </a:pPr>
            <a:r>
              <a:rPr lang="el-GR" sz="1800" b="1" kern="0" dirty="0">
                <a:solidFill>
                  <a:srgbClr val="A1C448"/>
                </a:solidFill>
                <a:latin typeface="Arial"/>
              </a:rPr>
              <a:t>Προσλαμβανόμενες ποσότητες αναφοράς</a:t>
            </a:r>
            <a:endParaRPr lang="en-US" sz="1800" b="1" kern="0" dirty="0">
              <a:solidFill>
                <a:srgbClr val="A1C448"/>
              </a:solidFill>
              <a:latin typeface="Arial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9300F8C-FB0E-C55F-B00B-C325ECCA73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08" t="20864" r="24375" b="19877"/>
          <a:stretch/>
        </p:blipFill>
        <p:spPr>
          <a:xfrm>
            <a:off x="800189" y="1430864"/>
            <a:ext cx="7577666" cy="4557995"/>
          </a:xfrm>
          <a:prstGeom prst="rect">
            <a:avLst/>
          </a:prstGeom>
        </p:spPr>
      </p:pic>
      <p:sp>
        <p:nvSpPr>
          <p:cNvPr id="2" name="Google Shape;148;p27">
            <a:extLst>
              <a:ext uri="{FF2B5EF4-FFF2-40B4-BE49-F238E27FC236}">
                <a16:creationId xmlns:a16="http://schemas.microsoft.com/office/drawing/2014/main" id="{CDA91CA5-A848-3696-4988-8CF00D0667AD}"/>
              </a:ext>
            </a:extLst>
          </p:cNvPr>
          <p:cNvSpPr txBox="1">
            <a:spLocks/>
          </p:cNvSpPr>
          <p:nvPr/>
        </p:nvSpPr>
        <p:spPr>
          <a:xfrm>
            <a:off x="8483867" y="1766771"/>
            <a:ext cx="264293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 defTabSz="1219170">
              <a:buClr>
                <a:srgbClr val="A1C448"/>
              </a:buClr>
            </a:pPr>
            <a:r>
              <a:rPr lang="el-GR" sz="1800" b="1" dirty="0">
                <a:latin typeface="+mn-lt"/>
              </a:rPr>
              <a:t>Σημαντική ποσότητα βιταμινών και ανόργανων συστατικών</a:t>
            </a:r>
            <a:endParaRPr lang="en-US" sz="1800" b="1" kern="0" dirty="0">
              <a:solidFill>
                <a:srgbClr val="A1C448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6F2D11-5F5F-0339-0D41-5912B09C5289}"/>
              </a:ext>
            </a:extLst>
          </p:cNvPr>
          <p:cNvSpPr txBox="1"/>
          <p:nvPr/>
        </p:nvSpPr>
        <p:spPr>
          <a:xfrm>
            <a:off x="8317742" y="2881080"/>
            <a:ext cx="3074069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b="1" dirty="0"/>
              <a:t>15 % των διατροφικών τιμών αναφοράς ανά 100 g ή 100 </a:t>
            </a:r>
            <a:r>
              <a:rPr lang="el-GR" sz="1400" b="1" dirty="0" err="1"/>
              <a:t>ml</a:t>
            </a:r>
            <a:r>
              <a:rPr lang="el-GR" sz="1400" b="1" dirty="0"/>
              <a:t> στην περίπτωση προϊόντων εκτός ποτών·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 7,5 % των διατροφικών τιμών αναφοράς που ορίζονται στο σημείο 1, ανά 100 </a:t>
            </a:r>
            <a:r>
              <a:rPr lang="el-GR" sz="1400" dirty="0" err="1"/>
              <a:t>ml</a:t>
            </a:r>
            <a:r>
              <a:rPr lang="el-GR" sz="1400" dirty="0"/>
              <a:t> στην περίπτωση των ποτών· 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 15 % των διατροφικών τιμών αναφοράς που ορίζονται στο σημείο 1, ανά μερίδα εάν η συσκευασία περιέχει μία μόνο μερίδα</a:t>
            </a:r>
          </a:p>
        </p:txBody>
      </p:sp>
    </p:spTree>
    <p:extLst>
      <p:ext uri="{BB962C8B-B14F-4D97-AF65-F5344CB8AC3E}">
        <p14:creationId xmlns:p14="http://schemas.microsoft.com/office/powerpoint/2010/main" val="125263883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ood Day Campaign Infographics by Slidesgo">
  <a:themeElements>
    <a:clrScheme name="Simple Light">
      <a:dk1>
        <a:srgbClr val="191919"/>
      </a:dk1>
      <a:lt1>
        <a:srgbClr val="FFFFFF"/>
      </a:lt1>
      <a:dk2>
        <a:srgbClr val="595959"/>
      </a:dk2>
      <a:lt2>
        <a:srgbClr val="EEEEEE"/>
      </a:lt2>
      <a:accent1>
        <a:srgbClr val="A1C448"/>
      </a:accent1>
      <a:accent2>
        <a:srgbClr val="657C2B"/>
      </a:accent2>
      <a:accent3>
        <a:srgbClr val="DFEBC0"/>
      </a:accent3>
      <a:accent4>
        <a:srgbClr val="F7D1D1"/>
      </a:accent4>
      <a:accent5>
        <a:srgbClr val="F9E2E2"/>
      </a:accent5>
      <a:accent6>
        <a:srgbClr val="D24141"/>
      </a:accent6>
      <a:hlink>
        <a:srgbClr val="A1C4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mple Light">
    <a:dk1>
      <a:srgbClr val="191919"/>
    </a:dk1>
    <a:lt1>
      <a:srgbClr val="FFFFFF"/>
    </a:lt1>
    <a:dk2>
      <a:srgbClr val="595959"/>
    </a:dk2>
    <a:lt2>
      <a:srgbClr val="EEEEEE"/>
    </a:lt2>
    <a:accent1>
      <a:srgbClr val="A1C448"/>
    </a:accent1>
    <a:accent2>
      <a:srgbClr val="657C2B"/>
    </a:accent2>
    <a:accent3>
      <a:srgbClr val="DFEBC0"/>
    </a:accent3>
    <a:accent4>
      <a:srgbClr val="F7D1D1"/>
    </a:accent4>
    <a:accent5>
      <a:srgbClr val="F9E2E2"/>
    </a:accent5>
    <a:accent6>
      <a:srgbClr val="D24141"/>
    </a:accent6>
    <a:hlink>
      <a:srgbClr val="A1C448"/>
    </a:hlink>
    <a:folHlink>
      <a:srgbClr val="0097A7"/>
    </a:folHlink>
  </a:clrScheme>
</a:themeOverride>
</file>

<file path=ppt/theme/themeOverride10.xml><?xml version="1.0" encoding="utf-8"?>
<a:themeOverride xmlns:a="http://schemas.openxmlformats.org/drawingml/2006/main">
  <a:clrScheme name="Simple Light">
    <a:dk1>
      <a:srgbClr val="191919"/>
    </a:dk1>
    <a:lt1>
      <a:srgbClr val="FFFFFF"/>
    </a:lt1>
    <a:dk2>
      <a:srgbClr val="595959"/>
    </a:dk2>
    <a:lt2>
      <a:srgbClr val="EEEEEE"/>
    </a:lt2>
    <a:accent1>
      <a:srgbClr val="A1C448"/>
    </a:accent1>
    <a:accent2>
      <a:srgbClr val="657C2B"/>
    </a:accent2>
    <a:accent3>
      <a:srgbClr val="DFEBC0"/>
    </a:accent3>
    <a:accent4>
      <a:srgbClr val="F7D1D1"/>
    </a:accent4>
    <a:accent5>
      <a:srgbClr val="F9E2E2"/>
    </a:accent5>
    <a:accent6>
      <a:srgbClr val="D24141"/>
    </a:accent6>
    <a:hlink>
      <a:srgbClr val="A1C448"/>
    </a:hlink>
    <a:folHlink>
      <a:srgbClr val="0097A7"/>
    </a:folHlink>
  </a:clrScheme>
</a:themeOverride>
</file>

<file path=ppt/theme/themeOverride11.xml><?xml version="1.0" encoding="utf-8"?>
<a:themeOverride xmlns:a="http://schemas.openxmlformats.org/drawingml/2006/main">
  <a:clrScheme name="Simple Light">
    <a:dk1>
      <a:srgbClr val="191919"/>
    </a:dk1>
    <a:lt1>
      <a:srgbClr val="FFFFFF"/>
    </a:lt1>
    <a:dk2>
      <a:srgbClr val="595959"/>
    </a:dk2>
    <a:lt2>
      <a:srgbClr val="EEEEEE"/>
    </a:lt2>
    <a:accent1>
      <a:srgbClr val="A1C448"/>
    </a:accent1>
    <a:accent2>
      <a:srgbClr val="657C2B"/>
    </a:accent2>
    <a:accent3>
      <a:srgbClr val="DFEBC0"/>
    </a:accent3>
    <a:accent4>
      <a:srgbClr val="F7D1D1"/>
    </a:accent4>
    <a:accent5>
      <a:srgbClr val="F9E2E2"/>
    </a:accent5>
    <a:accent6>
      <a:srgbClr val="D24141"/>
    </a:accent6>
    <a:hlink>
      <a:srgbClr val="A1C448"/>
    </a:hlink>
    <a:folHlink>
      <a:srgbClr val="0097A7"/>
    </a:folHlink>
  </a:clrScheme>
</a:themeOverride>
</file>

<file path=ppt/theme/themeOverride12.xml><?xml version="1.0" encoding="utf-8"?>
<a:themeOverride xmlns:a="http://schemas.openxmlformats.org/drawingml/2006/main">
  <a:clrScheme name="Simple Light">
    <a:dk1>
      <a:srgbClr val="191919"/>
    </a:dk1>
    <a:lt1>
      <a:srgbClr val="FFFFFF"/>
    </a:lt1>
    <a:dk2>
      <a:srgbClr val="595959"/>
    </a:dk2>
    <a:lt2>
      <a:srgbClr val="EEEEEE"/>
    </a:lt2>
    <a:accent1>
      <a:srgbClr val="A1C448"/>
    </a:accent1>
    <a:accent2>
      <a:srgbClr val="657C2B"/>
    </a:accent2>
    <a:accent3>
      <a:srgbClr val="DFEBC0"/>
    </a:accent3>
    <a:accent4>
      <a:srgbClr val="F7D1D1"/>
    </a:accent4>
    <a:accent5>
      <a:srgbClr val="F9E2E2"/>
    </a:accent5>
    <a:accent6>
      <a:srgbClr val="D24141"/>
    </a:accent6>
    <a:hlink>
      <a:srgbClr val="A1C448"/>
    </a:hlink>
    <a:folHlink>
      <a:srgbClr val="0097A7"/>
    </a:folHlink>
  </a:clrScheme>
</a:themeOverride>
</file>

<file path=ppt/theme/themeOverride13.xml><?xml version="1.0" encoding="utf-8"?>
<a:themeOverride xmlns:a="http://schemas.openxmlformats.org/drawingml/2006/main">
  <a:clrScheme name="Simple Light">
    <a:dk1>
      <a:srgbClr val="191919"/>
    </a:dk1>
    <a:lt1>
      <a:srgbClr val="FFFFFF"/>
    </a:lt1>
    <a:dk2>
      <a:srgbClr val="595959"/>
    </a:dk2>
    <a:lt2>
      <a:srgbClr val="EEEEEE"/>
    </a:lt2>
    <a:accent1>
      <a:srgbClr val="A1C448"/>
    </a:accent1>
    <a:accent2>
      <a:srgbClr val="657C2B"/>
    </a:accent2>
    <a:accent3>
      <a:srgbClr val="DFEBC0"/>
    </a:accent3>
    <a:accent4>
      <a:srgbClr val="F7D1D1"/>
    </a:accent4>
    <a:accent5>
      <a:srgbClr val="F9E2E2"/>
    </a:accent5>
    <a:accent6>
      <a:srgbClr val="D24141"/>
    </a:accent6>
    <a:hlink>
      <a:srgbClr val="A1C448"/>
    </a:hlink>
    <a:folHlink>
      <a:srgbClr val="0097A7"/>
    </a:folHlink>
  </a:clrScheme>
</a:themeOverride>
</file>

<file path=ppt/theme/themeOverride14.xml><?xml version="1.0" encoding="utf-8"?>
<a:themeOverride xmlns:a="http://schemas.openxmlformats.org/drawingml/2006/main">
  <a:clrScheme name="Simple Light">
    <a:dk1>
      <a:srgbClr val="191919"/>
    </a:dk1>
    <a:lt1>
      <a:srgbClr val="FFFFFF"/>
    </a:lt1>
    <a:dk2>
      <a:srgbClr val="595959"/>
    </a:dk2>
    <a:lt2>
      <a:srgbClr val="EEEEEE"/>
    </a:lt2>
    <a:accent1>
      <a:srgbClr val="A1C448"/>
    </a:accent1>
    <a:accent2>
      <a:srgbClr val="657C2B"/>
    </a:accent2>
    <a:accent3>
      <a:srgbClr val="DFEBC0"/>
    </a:accent3>
    <a:accent4>
      <a:srgbClr val="F7D1D1"/>
    </a:accent4>
    <a:accent5>
      <a:srgbClr val="F9E2E2"/>
    </a:accent5>
    <a:accent6>
      <a:srgbClr val="D24141"/>
    </a:accent6>
    <a:hlink>
      <a:srgbClr val="A1C448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Simple Light">
    <a:dk1>
      <a:srgbClr val="191919"/>
    </a:dk1>
    <a:lt1>
      <a:srgbClr val="FFFFFF"/>
    </a:lt1>
    <a:dk2>
      <a:srgbClr val="595959"/>
    </a:dk2>
    <a:lt2>
      <a:srgbClr val="EEEEEE"/>
    </a:lt2>
    <a:accent1>
      <a:srgbClr val="A1C448"/>
    </a:accent1>
    <a:accent2>
      <a:srgbClr val="657C2B"/>
    </a:accent2>
    <a:accent3>
      <a:srgbClr val="DFEBC0"/>
    </a:accent3>
    <a:accent4>
      <a:srgbClr val="F7D1D1"/>
    </a:accent4>
    <a:accent5>
      <a:srgbClr val="F9E2E2"/>
    </a:accent5>
    <a:accent6>
      <a:srgbClr val="D24141"/>
    </a:accent6>
    <a:hlink>
      <a:srgbClr val="A1C448"/>
    </a:hlink>
    <a:folHlink>
      <a:srgbClr val="0097A7"/>
    </a:folHlink>
  </a:clrScheme>
</a:themeOverride>
</file>

<file path=ppt/theme/themeOverride3.xml><?xml version="1.0" encoding="utf-8"?>
<a:themeOverride xmlns:a="http://schemas.openxmlformats.org/drawingml/2006/main">
  <a:clrScheme name="Simple Light">
    <a:dk1>
      <a:srgbClr val="191919"/>
    </a:dk1>
    <a:lt1>
      <a:srgbClr val="FFFFFF"/>
    </a:lt1>
    <a:dk2>
      <a:srgbClr val="595959"/>
    </a:dk2>
    <a:lt2>
      <a:srgbClr val="EEEEEE"/>
    </a:lt2>
    <a:accent1>
      <a:srgbClr val="A1C448"/>
    </a:accent1>
    <a:accent2>
      <a:srgbClr val="657C2B"/>
    </a:accent2>
    <a:accent3>
      <a:srgbClr val="DFEBC0"/>
    </a:accent3>
    <a:accent4>
      <a:srgbClr val="F7D1D1"/>
    </a:accent4>
    <a:accent5>
      <a:srgbClr val="F9E2E2"/>
    </a:accent5>
    <a:accent6>
      <a:srgbClr val="D24141"/>
    </a:accent6>
    <a:hlink>
      <a:srgbClr val="A1C448"/>
    </a:hlink>
    <a:folHlink>
      <a:srgbClr val="0097A7"/>
    </a:folHlink>
  </a:clrScheme>
</a:themeOverride>
</file>

<file path=ppt/theme/themeOverride4.xml><?xml version="1.0" encoding="utf-8"?>
<a:themeOverride xmlns:a="http://schemas.openxmlformats.org/drawingml/2006/main">
  <a:clrScheme name="Simple Light">
    <a:dk1>
      <a:srgbClr val="191919"/>
    </a:dk1>
    <a:lt1>
      <a:srgbClr val="FFFFFF"/>
    </a:lt1>
    <a:dk2>
      <a:srgbClr val="595959"/>
    </a:dk2>
    <a:lt2>
      <a:srgbClr val="EEEEEE"/>
    </a:lt2>
    <a:accent1>
      <a:srgbClr val="A1C448"/>
    </a:accent1>
    <a:accent2>
      <a:srgbClr val="657C2B"/>
    </a:accent2>
    <a:accent3>
      <a:srgbClr val="DFEBC0"/>
    </a:accent3>
    <a:accent4>
      <a:srgbClr val="F7D1D1"/>
    </a:accent4>
    <a:accent5>
      <a:srgbClr val="F9E2E2"/>
    </a:accent5>
    <a:accent6>
      <a:srgbClr val="D24141"/>
    </a:accent6>
    <a:hlink>
      <a:srgbClr val="A1C448"/>
    </a:hlink>
    <a:folHlink>
      <a:srgbClr val="0097A7"/>
    </a:folHlink>
  </a:clrScheme>
</a:themeOverride>
</file>

<file path=ppt/theme/themeOverride5.xml><?xml version="1.0" encoding="utf-8"?>
<a:themeOverride xmlns:a="http://schemas.openxmlformats.org/drawingml/2006/main">
  <a:clrScheme name="Simple Light">
    <a:dk1>
      <a:srgbClr val="191919"/>
    </a:dk1>
    <a:lt1>
      <a:srgbClr val="FFFFFF"/>
    </a:lt1>
    <a:dk2>
      <a:srgbClr val="595959"/>
    </a:dk2>
    <a:lt2>
      <a:srgbClr val="EEEEEE"/>
    </a:lt2>
    <a:accent1>
      <a:srgbClr val="A1C448"/>
    </a:accent1>
    <a:accent2>
      <a:srgbClr val="657C2B"/>
    </a:accent2>
    <a:accent3>
      <a:srgbClr val="DFEBC0"/>
    </a:accent3>
    <a:accent4>
      <a:srgbClr val="F7D1D1"/>
    </a:accent4>
    <a:accent5>
      <a:srgbClr val="F9E2E2"/>
    </a:accent5>
    <a:accent6>
      <a:srgbClr val="D24141"/>
    </a:accent6>
    <a:hlink>
      <a:srgbClr val="A1C448"/>
    </a:hlink>
    <a:folHlink>
      <a:srgbClr val="0097A7"/>
    </a:folHlink>
  </a:clrScheme>
</a:themeOverride>
</file>

<file path=ppt/theme/themeOverride6.xml><?xml version="1.0" encoding="utf-8"?>
<a:themeOverride xmlns:a="http://schemas.openxmlformats.org/drawingml/2006/main">
  <a:clrScheme name="Simple Light">
    <a:dk1>
      <a:srgbClr val="191919"/>
    </a:dk1>
    <a:lt1>
      <a:srgbClr val="FFFFFF"/>
    </a:lt1>
    <a:dk2>
      <a:srgbClr val="595959"/>
    </a:dk2>
    <a:lt2>
      <a:srgbClr val="EEEEEE"/>
    </a:lt2>
    <a:accent1>
      <a:srgbClr val="A1C448"/>
    </a:accent1>
    <a:accent2>
      <a:srgbClr val="657C2B"/>
    </a:accent2>
    <a:accent3>
      <a:srgbClr val="DFEBC0"/>
    </a:accent3>
    <a:accent4>
      <a:srgbClr val="F7D1D1"/>
    </a:accent4>
    <a:accent5>
      <a:srgbClr val="F9E2E2"/>
    </a:accent5>
    <a:accent6>
      <a:srgbClr val="D24141"/>
    </a:accent6>
    <a:hlink>
      <a:srgbClr val="A1C448"/>
    </a:hlink>
    <a:folHlink>
      <a:srgbClr val="0097A7"/>
    </a:folHlink>
  </a:clrScheme>
</a:themeOverride>
</file>

<file path=ppt/theme/themeOverride7.xml><?xml version="1.0" encoding="utf-8"?>
<a:themeOverride xmlns:a="http://schemas.openxmlformats.org/drawingml/2006/main">
  <a:clrScheme name="Simple Light">
    <a:dk1>
      <a:srgbClr val="191919"/>
    </a:dk1>
    <a:lt1>
      <a:srgbClr val="FFFFFF"/>
    </a:lt1>
    <a:dk2>
      <a:srgbClr val="595959"/>
    </a:dk2>
    <a:lt2>
      <a:srgbClr val="EEEEEE"/>
    </a:lt2>
    <a:accent1>
      <a:srgbClr val="A1C448"/>
    </a:accent1>
    <a:accent2>
      <a:srgbClr val="657C2B"/>
    </a:accent2>
    <a:accent3>
      <a:srgbClr val="DFEBC0"/>
    </a:accent3>
    <a:accent4>
      <a:srgbClr val="F7D1D1"/>
    </a:accent4>
    <a:accent5>
      <a:srgbClr val="F9E2E2"/>
    </a:accent5>
    <a:accent6>
      <a:srgbClr val="D24141"/>
    </a:accent6>
    <a:hlink>
      <a:srgbClr val="A1C448"/>
    </a:hlink>
    <a:folHlink>
      <a:srgbClr val="0097A7"/>
    </a:folHlink>
  </a:clrScheme>
</a:themeOverride>
</file>

<file path=ppt/theme/themeOverride8.xml><?xml version="1.0" encoding="utf-8"?>
<a:themeOverride xmlns:a="http://schemas.openxmlformats.org/drawingml/2006/main">
  <a:clrScheme name="Simple Light">
    <a:dk1>
      <a:srgbClr val="191919"/>
    </a:dk1>
    <a:lt1>
      <a:srgbClr val="FFFFFF"/>
    </a:lt1>
    <a:dk2>
      <a:srgbClr val="595959"/>
    </a:dk2>
    <a:lt2>
      <a:srgbClr val="EEEEEE"/>
    </a:lt2>
    <a:accent1>
      <a:srgbClr val="A1C448"/>
    </a:accent1>
    <a:accent2>
      <a:srgbClr val="657C2B"/>
    </a:accent2>
    <a:accent3>
      <a:srgbClr val="DFEBC0"/>
    </a:accent3>
    <a:accent4>
      <a:srgbClr val="F7D1D1"/>
    </a:accent4>
    <a:accent5>
      <a:srgbClr val="F9E2E2"/>
    </a:accent5>
    <a:accent6>
      <a:srgbClr val="D24141"/>
    </a:accent6>
    <a:hlink>
      <a:srgbClr val="A1C448"/>
    </a:hlink>
    <a:folHlink>
      <a:srgbClr val="0097A7"/>
    </a:folHlink>
  </a:clrScheme>
</a:themeOverride>
</file>

<file path=ppt/theme/themeOverride9.xml><?xml version="1.0" encoding="utf-8"?>
<a:themeOverride xmlns:a="http://schemas.openxmlformats.org/drawingml/2006/main">
  <a:clrScheme name="Simple Light">
    <a:dk1>
      <a:srgbClr val="191919"/>
    </a:dk1>
    <a:lt1>
      <a:srgbClr val="FFFFFF"/>
    </a:lt1>
    <a:dk2>
      <a:srgbClr val="595959"/>
    </a:dk2>
    <a:lt2>
      <a:srgbClr val="EEEEEE"/>
    </a:lt2>
    <a:accent1>
      <a:srgbClr val="A1C448"/>
    </a:accent1>
    <a:accent2>
      <a:srgbClr val="657C2B"/>
    </a:accent2>
    <a:accent3>
      <a:srgbClr val="DFEBC0"/>
    </a:accent3>
    <a:accent4>
      <a:srgbClr val="F7D1D1"/>
    </a:accent4>
    <a:accent5>
      <a:srgbClr val="F9E2E2"/>
    </a:accent5>
    <a:accent6>
      <a:srgbClr val="D24141"/>
    </a:accent6>
    <a:hlink>
      <a:srgbClr val="A1C448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</TotalTime>
  <Words>1195</Words>
  <Application>Microsoft Office PowerPoint</Application>
  <PresentationFormat>Ευρεία οθόνη</PresentationFormat>
  <Paragraphs>83</Paragraphs>
  <Slides>15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23" baseType="lpstr">
      <vt:lpstr>Abril Fatface</vt:lpstr>
      <vt:lpstr>Arial</vt:lpstr>
      <vt:lpstr>Bebas Neue</vt:lpstr>
      <vt:lpstr>Calibri</vt:lpstr>
      <vt:lpstr>Oxygen</vt:lpstr>
      <vt:lpstr>Trebuchet MS</vt:lpstr>
      <vt:lpstr>Wingdings 3</vt:lpstr>
      <vt:lpstr>Food Day Campaign Infographics by Slidesgo</vt:lpstr>
      <vt:lpstr>Ισχυρισμοί Διατροφής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Ισχυρισμοί Υγείας</dc:title>
  <dc:creator>Stephania Xanthopoulou</dc:creator>
  <cp:lastModifiedBy>Stephania Xanthopoulou</cp:lastModifiedBy>
  <cp:revision>3</cp:revision>
  <dcterms:created xsi:type="dcterms:W3CDTF">2022-11-25T09:05:55Z</dcterms:created>
  <dcterms:modified xsi:type="dcterms:W3CDTF">2023-11-28T19:53:28Z</dcterms:modified>
</cp:coreProperties>
</file>