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9" r:id="rId2"/>
    <p:sldId id="256" r:id="rId3"/>
    <p:sldId id="270" r:id="rId4"/>
    <p:sldId id="271" r:id="rId5"/>
    <p:sldId id="272" r:id="rId6"/>
    <p:sldId id="273" r:id="rId7"/>
    <p:sldId id="274" r:id="rId8"/>
    <p:sldId id="275" r:id="rId9"/>
    <p:sldId id="276" r:id="rId10"/>
    <p:sldId id="277" r:id="rId11"/>
    <p:sldId id="279" r:id="rId12"/>
    <p:sldId id="278" r:id="rId13"/>
    <p:sldId id="280" r:id="rId14"/>
    <p:sldId id="284" r:id="rId15"/>
    <p:sldId id="283" r:id="rId16"/>
    <p:sldId id="282" r:id="rId17"/>
    <p:sldId id="285" r:id="rId18"/>
    <p:sldId id="28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0E4FE63-C8FD-408D-B66E-F7A2F00D72A0}" type="datetimeFigureOut">
              <a:rPr lang="el-GR" smtClean="0"/>
              <a:pPr/>
              <a:t>9/4/2020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FB20B9-8549-4B88-B853-2EE448209A5B}" type="slidenum">
              <a:rPr lang="el-GR" smtClean="0"/>
              <a:pPr/>
              <a:t>‹#›</a:t>
            </a:fld>
            <a:endParaRPr lang="el-G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18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4FE63-C8FD-408D-B66E-F7A2F00D72A0}" type="datetimeFigureOut">
              <a:rPr lang="el-GR" smtClean="0"/>
              <a:pPr/>
              <a:t>9/4/2020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260163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4FE63-C8FD-408D-B66E-F7A2F00D72A0}" type="datetimeFigureOut">
              <a:rPr lang="el-GR" smtClean="0"/>
              <a:pPr/>
              <a:t>9/4/2020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FB20B9-8549-4B88-B853-2EE448209A5B}" type="slidenum">
              <a:rPr lang="el-GR" smtClean="0"/>
              <a:pPr/>
              <a:t>‹#›</a:t>
            </a:fld>
            <a:endParaRPr lang="el-G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044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4FE63-C8FD-408D-B66E-F7A2F00D72A0}" type="datetimeFigureOut">
              <a:rPr lang="el-GR" smtClean="0"/>
              <a:pPr/>
              <a:t>9/4/2020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880134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4FE63-C8FD-408D-B66E-F7A2F00D72A0}" type="datetimeFigureOut">
              <a:rPr lang="el-GR" smtClean="0"/>
              <a:pPr/>
              <a:t>9/4/2020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FB20B9-8549-4B88-B853-2EE448209A5B}" type="slidenum">
              <a:rPr lang="el-GR" smtClean="0"/>
              <a:pPr/>
              <a:t>‹#›</a:t>
            </a:fld>
            <a:endParaRPr lang="el-G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541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4FE63-C8FD-408D-B66E-F7A2F00D72A0}" type="datetimeFigureOut">
              <a:rPr lang="el-GR" smtClean="0"/>
              <a:pPr/>
              <a:t>9/4/2020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43383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4FE63-C8FD-408D-B66E-F7A2F00D72A0}" type="datetimeFigureOut">
              <a:rPr lang="el-GR" smtClean="0"/>
              <a:pPr/>
              <a:t>9/4/2020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338946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4FE63-C8FD-408D-B66E-F7A2F00D72A0}" type="datetimeFigureOut">
              <a:rPr lang="el-GR" smtClean="0"/>
              <a:pPr/>
              <a:t>9/4/2020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2294313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4FE63-C8FD-408D-B66E-F7A2F00D72A0}" type="datetimeFigureOut">
              <a:rPr lang="el-GR" smtClean="0"/>
              <a:pPr/>
              <a:t>9/4/2020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2378444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E4FE63-C8FD-408D-B66E-F7A2F00D72A0}" type="datetimeFigureOut">
              <a:rPr lang="el-GR" smtClean="0"/>
              <a:pPr/>
              <a:t>9/4/2020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BFB20B9-8549-4B88-B853-2EE448209A5B}" type="slidenum">
              <a:rPr lang="el-GR" smtClean="0"/>
              <a:pPr/>
              <a:t>‹#›</a:t>
            </a:fld>
            <a:endParaRPr lang="el-GR"/>
          </a:p>
        </p:txBody>
      </p:sp>
    </p:spTree>
    <p:extLst>
      <p:ext uri="{BB962C8B-B14F-4D97-AF65-F5344CB8AC3E}">
        <p14:creationId xmlns:p14="http://schemas.microsoft.com/office/powerpoint/2010/main" val="196290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0E4FE63-C8FD-408D-B66E-F7A2F00D72A0}" type="datetimeFigureOut">
              <a:rPr lang="el-GR" smtClean="0"/>
              <a:pPr/>
              <a:t>9/4/2020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BFB20B9-8549-4B88-B853-2EE448209A5B}" type="slidenum">
              <a:rPr lang="el-GR" smtClean="0"/>
              <a:pPr/>
              <a:t>‹#›</a:t>
            </a:fld>
            <a:endParaRPr lang="el-G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63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E4FE63-C8FD-408D-B66E-F7A2F00D72A0}" type="datetimeFigureOut">
              <a:rPr lang="el-GR" smtClean="0"/>
              <a:pPr/>
              <a:t>9/4/2020</a:t>
            </a:fld>
            <a:endParaRPr lang="el-G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l-G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BFB20B9-8549-4B88-B853-2EE448209A5B}" type="slidenum">
              <a:rPr lang="el-GR" smtClean="0"/>
              <a:pPr/>
              <a:t>‹#›</a:t>
            </a:fld>
            <a:endParaRPr lang="el-G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7354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paideia-news.com/ypoyrgos/2020/03/13/yppan-prostheta-metra-profylaksis-se-sxesi-me-tin-epidimia-toy-koronoioy-covid/"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eufic.org/en/healthy-living/article/10-healthy-lifestyle-tips-for-adul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lifo.gr/now/world/277661/dramatiki-proeidopoiisi-o-koronoios-mporei-na-diplasiasei-ta-pososta-pagkosmias-peina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err="1" smtClean="0"/>
              <a:t>Γραπτη</a:t>
            </a:r>
            <a:r>
              <a:rPr lang="el-GR" dirty="0" smtClean="0"/>
              <a:t> </a:t>
            </a:r>
            <a:r>
              <a:rPr lang="el-GR" dirty="0" err="1" smtClean="0"/>
              <a:t>επικοινωνια</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041869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Αναπτυξη</a:t>
            </a:r>
            <a:r>
              <a:rPr lang="el-GR" dirty="0" smtClean="0"/>
              <a:t> </a:t>
            </a:r>
            <a:r>
              <a:rPr lang="el-GR" dirty="0" err="1" smtClean="0"/>
              <a:t>περιεχομενου</a:t>
            </a:r>
            <a:endParaRPr lang="el-GR"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ClrTx/>
              <a:buSzTx/>
              <a:buNone/>
            </a:pPr>
            <a:r>
              <a:rPr lang="el-GR" dirty="0">
                <a:latin typeface="Arial" pitchFamily="34" charset="0"/>
                <a:cs typeface="Arial" pitchFamily="34" charset="0"/>
              </a:rPr>
              <a:t>Σκεφτείτε </a:t>
            </a:r>
            <a:r>
              <a:rPr lang="el-GR" dirty="0">
                <a:solidFill>
                  <a:schemeClr val="tx2">
                    <a:lumMod val="60000"/>
                    <a:lumOff val="40000"/>
                  </a:schemeClr>
                </a:solidFill>
                <a:latin typeface="Arial" pitchFamily="34" charset="0"/>
                <a:cs typeface="Arial" pitchFamily="34" charset="0"/>
              </a:rPr>
              <a:t>τι θέλετε να </a:t>
            </a:r>
            <a:r>
              <a:rPr lang="el-GR" dirty="0" smtClean="0">
                <a:solidFill>
                  <a:schemeClr val="tx2">
                    <a:lumMod val="60000"/>
                    <a:lumOff val="40000"/>
                  </a:schemeClr>
                </a:solidFill>
                <a:latin typeface="Arial" pitchFamily="34" charset="0"/>
                <a:cs typeface="Arial" pitchFamily="34" charset="0"/>
              </a:rPr>
              <a:t>πείτε </a:t>
            </a:r>
            <a:r>
              <a:rPr lang="el-GR" dirty="0">
                <a:latin typeface="Arial" pitchFamily="34" charset="0"/>
                <a:cs typeface="Arial" pitchFamily="34" charset="0"/>
              </a:rPr>
              <a:t>πριν γράψετε </a:t>
            </a:r>
          </a:p>
          <a:p>
            <a:pPr marL="0" lvl="0" indent="0" eaLnBrk="0" fontAlgn="base" hangingPunct="0">
              <a:lnSpc>
                <a:spcPct val="100000"/>
              </a:lnSpc>
              <a:spcBef>
                <a:spcPct val="0"/>
              </a:spcBef>
              <a:spcAft>
                <a:spcPct val="0"/>
              </a:spcAft>
              <a:buClrTx/>
              <a:buSzTx/>
              <a:buNone/>
            </a:pPr>
            <a:endParaRPr lang="el-GR" dirty="0">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el-GR" dirty="0" smtClean="0">
                <a:latin typeface="Arial" pitchFamily="34" charset="0"/>
                <a:cs typeface="Arial" pitchFamily="34" charset="0"/>
              </a:rPr>
              <a:t>Καθορίστε </a:t>
            </a:r>
            <a:r>
              <a:rPr lang="el-GR" dirty="0">
                <a:latin typeface="Arial" pitchFamily="34" charset="0"/>
                <a:cs typeface="Arial" pitchFamily="34" charset="0"/>
              </a:rPr>
              <a:t>τον </a:t>
            </a:r>
            <a:r>
              <a:rPr lang="el-GR" dirty="0">
                <a:solidFill>
                  <a:schemeClr val="tx2">
                    <a:lumMod val="60000"/>
                    <a:lumOff val="40000"/>
                  </a:schemeClr>
                </a:solidFill>
                <a:latin typeface="Arial" pitchFamily="34" charset="0"/>
                <a:cs typeface="Arial" pitchFamily="34" charset="0"/>
              </a:rPr>
              <a:t>Στόχο </a:t>
            </a:r>
            <a:r>
              <a:rPr lang="el-GR" dirty="0">
                <a:latin typeface="Arial" pitchFamily="34" charset="0"/>
                <a:cs typeface="Arial" pitchFamily="34" charset="0"/>
              </a:rPr>
              <a:t>σας</a:t>
            </a:r>
          </a:p>
          <a:p>
            <a:pPr marL="0" lvl="0" indent="0" eaLnBrk="0" fontAlgn="base" hangingPunct="0">
              <a:lnSpc>
                <a:spcPct val="100000"/>
              </a:lnSpc>
              <a:spcBef>
                <a:spcPct val="0"/>
              </a:spcBef>
              <a:spcAft>
                <a:spcPct val="0"/>
              </a:spcAft>
              <a:buClrTx/>
              <a:buSzTx/>
              <a:buNone/>
            </a:pPr>
            <a:endParaRPr lang="el-GR" dirty="0">
              <a:latin typeface="Arial" pitchFamily="34" charset="0"/>
              <a:cs typeface="Arial" pitchFamily="34" charset="0"/>
            </a:endParaRPr>
          </a:p>
          <a:p>
            <a:pPr marL="0" lvl="0" indent="0" eaLnBrk="0" fontAlgn="base" hangingPunct="0">
              <a:spcBef>
                <a:spcPct val="0"/>
              </a:spcBef>
              <a:spcAft>
                <a:spcPct val="0"/>
              </a:spcAft>
              <a:buNone/>
            </a:pPr>
            <a:r>
              <a:rPr lang="el-GR" dirty="0">
                <a:latin typeface="Arial" pitchFamily="34" charset="0"/>
                <a:cs typeface="Arial" pitchFamily="34" charset="0"/>
              </a:rPr>
              <a:t>Σκεφτείτε τα </a:t>
            </a:r>
            <a:r>
              <a:rPr lang="el-GR" dirty="0">
                <a:solidFill>
                  <a:schemeClr val="tx2">
                    <a:lumMod val="60000"/>
                    <a:lumOff val="40000"/>
                  </a:schemeClr>
                </a:solidFill>
                <a:latin typeface="Arial" pitchFamily="34" charset="0"/>
                <a:cs typeface="Arial" pitchFamily="34" charset="0"/>
              </a:rPr>
              <a:t>σημεία Κλειδιά </a:t>
            </a:r>
            <a:r>
              <a:rPr lang="el-GR" dirty="0">
                <a:latin typeface="Arial" pitchFamily="34" charset="0"/>
                <a:cs typeface="Arial" pitchFamily="34" charset="0"/>
              </a:rPr>
              <a:t>πριν γράψετε</a:t>
            </a:r>
          </a:p>
          <a:p>
            <a:pPr marL="0" lvl="0" indent="0" eaLnBrk="0" fontAlgn="base" hangingPunct="0">
              <a:lnSpc>
                <a:spcPct val="100000"/>
              </a:lnSpc>
              <a:spcBef>
                <a:spcPct val="0"/>
              </a:spcBef>
              <a:spcAft>
                <a:spcPct val="0"/>
              </a:spcAft>
              <a:buClrTx/>
              <a:buSzTx/>
              <a:buNone/>
            </a:pPr>
            <a:endParaRPr lang="el-GR" dirty="0">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el-GR" dirty="0" smtClean="0">
                <a:latin typeface="Arial" pitchFamily="34" charset="0"/>
                <a:cs typeface="Arial" pitchFamily="34" charset="0"/>
              </a:rPr>
              <a:t>Να </a:t>
            </a:r>
            <a:r>
              <a:rPr lang="el-GR" dirty="0">
                <a:latin typeface="Arial" pitchFamily="34" charset="0"/>
                <a:cs typeface="Arial" pitchFamily="34" charset="0"/>
              </a:rPr>
              <a:t>είστε </a:t>
            </a:r>
            <a:r>
              <a:rPr lang="el-GR" dirty="0">
                <a:solidFill>
                  <a:schemeClr val="tx2">
                    <a:lumMod val="60000"/>
                    <a:lumOff val="40000"/>
                  </a:schemeClr>
                </a:solidFill>
                <a:latin typeface="Arial" pitchFamily="34" charset="0"/>
                <a:cs typeface="Arial" pitchFamily="34" charset="0"/>
              </a:rPr>
              <a:t>Σαφείς  και Ακριβείς</a:t>
            </a:r>
            <a:endParaRPr lang="en-US" dirty="0">
              <a:solidFill>
                <a:schemeClr val="tx2">
                  <a:lumMod val="60000"/>
                  <a:lumOff val="40000"/>
                </a:schemeClr>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endParaRPr lang="el-GR" dirty="0">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el-GR" dirty="0" smtClean="0">
                <a:latin typeface="Arial" pitchFamily="34" charset="0"/>
                <a:cs typeface="Arial" pitchFamily="34" charset="0"/>
              </a:rPr>
              <a:t>Ακολουθείστε </a:t>
            </a:r>
            <a:r>
              <a:rPr lang="el-GR" dirty="0">
                <a:latin typeface="Arial" pitchFamily="34" charset="0"/>
                <a:cs typeface="Arial" pitchFamily="34" charset="0"/>
              </a:rPr>
              <a:t>μια </a:t>
            </a:r>
            <a:r>
              <a:rPr lang="el-GR" dirty="0" smtClean="0">
                <a:solidFill>
                  <a:schemeClr val="tx2">
                    <a:lumMod val="60000"/>
                    <a:lumOff val="40000"/>
                  </a:schemeClr>
                </a:solidFill>
                <a:latin typeface="Arial" pitchFamily="34" charset="0"/>
                <a:cs typeface="Arial" pitchFamily="34" charset="0"/>
              </a:rPr>
              <a:t>κατανοητή </a:t>
            </a:r>
            <a:r>
              <a:rPr lang="el-GR" dirty="0">
                <a:solidFill>
                  <a:schemeClr val="tx2">
                    <a:lumMod val="60000"/>
                    <a:lumOff val="40000"/>
                  </a:schemeClr>
                </a:solidFill>
                <a:latin typeface="Arial" pitchFamily="34" charset="0"/>
                <a:cs typeface="Arial" pitchFamily="34" charset="0"/>
              </a:rPr>
              <a:t>και λογική σειρά</a:t>
            </a:r>
          </a:p>
          <a:p>
            <a:pPr marL="0" lvl="0" indent="0" eaLnBrk="0" fontAlgn="base" hangingPunct="0">
              <a:lnSpc>
                <a:spcPct val="100000"/>
              </a:lnSpc>
              <a:spcBef>
                <a:spcPct val="0"/>
              </a:spcBef>
              <a:spcAft>
                <a:spcPct val="0"/>
              </a:spcAft>
              <a:buClrTx/>
              <a:buSzTx/>
              <a:buNone/>
            </a:pPr>
            <a:endParaRPr lang="el-GR" dirty="0">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el-GR" dirty="0" smtClean="0">
                <a:latin typeface="Arial" pitchFamily="34" charset="0"/>
                <a:cs typeface="Arial" pitchFamily="34" charset="0"/>
              </a:rPr>
              <a:t>Ελέγξτε </a:t>
            </a:r>
            <a:r>
              <a:rPr lang="el-GR" dirty="0">
                <a:latin typeface="Arial" pitchFamily="34" charset="0"/>
                <a:cs typeface="Arial" pitchFamily="34" charset="0"/>
              </a:rPr>
              <a:t>την </a:t>
            </a:r>
            <a:r>
              <a:rPr lang="el-GR" dirty="0">
                <a:solidFill>
                  <a:schemeClr val="tx2">
                    <a:lumMod val="60000"/>
                    <a:lumOff val="40000"/>
                  </a:schemeClr>
                </a:solidFill>
                <a:latin typeface="Arial" pitchFamily="34" charset="0"/>
                <a:cs typeface="Arial" pitchFamily="34" charset="0"/>
              </a:rPr>
              <a:t>σύνταξη και την ορθογραφία</a:t>
            </a:r>
          </a:p>
        </p:txBody>
      </p:sp>
    </p:spTree>
    <p:extLst>
      <p:ext uri="{BB962C8B-B14F-4D97-AF65-F5344CB8AC3E}">
        <p14:creationId xmlns:p14="http://schemas.microsoft.com/office/powerpoint/2010/main" val="2606036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συμπερασματικα</a:t>
            </a: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41284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cap="none" dirty="0" smtClean="0">
                <a:solidFill>
                  <a:schemeClr val="tx2">
                    <a:lumMod val="60000"/>
                    <a:lumOff val="40000"/>
                  </a:schemeClr>
                </a:solidFill>
              </a:rPr>
              <a:t>ΤΟ ΓΡΑΠΤΟ ΚΕΙΜΕΝΟ ΠΡΕΠΕΙ ΝΑ ΕΙΝΑΙ:</a:t>
            </a:r>
            <a:endParaRPr lang="en-US" cap="none"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buFont typeface="Arial" pitchFamily="34" charset="0"/>
              <a:buChar char="•"/>
            </a:pPr>
            <a:r>
              <a:rPr lang="el-GR" sz="2400" dirty="0"/>
              <a:t>ΣΑΦΕΣ</a:t>
            </a:r>
          </a:p>
          <a:p>
            <a:pPr>
              <a:buFont typeface="Arial" pitchFamily="34" charset="0"/>
              <a:buChar char="•"/>
            </a:pPr>
            <a:r>
              <a:rPr lang="el-GR" sz="2400" dirty="0" smtClean="0"/>
              <a:t>ΠΕΡΙΕΚΤΙΚΟ</a:t>
            </a:r>
            <a:endParaRPr lang="el-GR" sz="2400" dirty="0"/>
          </a:p>
          <a:p>
            <a:pPr>
              <a:buFont typeface="Arial" pitchFamily="34" charset="0"/>
              <a:buChar char="•"/>
            </a:pPr>
            <a:r>
              <a:rPr lang="el-GR" sz="2400" dirty="0" smtClean="0"/>
              <a:t>ΧΩΡΙΣ </a:t>
            </a:r>
            <a:r>
              <a:rPr lang="el-GR" sz="2400" dirty="0"/>
              <a:t>ΠΕΡΙΤΤΕΣ ΚΟΥΡΑΣΤΙΚΕΣ ΦΡΑΣΕΙΣ</a:t>
            </a:r>
          </a:p>
          <a:p>
            <a:pPr>
              <a:buFont typeface="Arial" pitchFamily="34" charset="0"/>
              <a:buChar char="•"/>
            </a:pPr>
            <a:r>
              <a:rPr lang="el-GR" sz="2400" dirty="0" smtClean="0"/>
              <a:t> </a:t>
            </a:r>
            <a:r>
              <a:rPr lang="el-GR" sz="2400" dirty="0"/>
              <a:t>ΣΩΣΤΑ ΔΟΜΗΜΕΝΟ</a:t>
            </a:r>
          </a:p>
          <a:p>
            <a:pPr>
              <a:buFont typeface="Arial" pitchFamily="34" charset="0"/>
              <a:buChar char="•"/>
            </a:pPr>
            <a:r>
              <a:rPr lang="el-GR" sz="2400" dirty="0" smtClean="0"/>
              <a:t>ΠΛΗΡΕΣ</a:t>
            </a:r>
            <a:endParaRPr lang="el-GR" sz="2400" dirty="0"/>
          </a:p>
          <a:p>
            <a:pPr>
              <a:buFont typeface="Arial" pitchFamily="34" charset="0"/>
              <a:buChar char="•"/>
            </a:pPr>
            <a:r>
              <a:rPr lang="el-GR" sz="2400" dirty="0"/>
              <a:t>ΕΥΓΕΝΙΚΟ (ΝΑ ΣΕΒΕΤΑΙ ΤΟΝ ΑΠΟΔΕΚΤΗ)</a:t>
            </a:r>
          </a:p>
        </p:txBody>
      </p:sp>
    </p:spTree>
    <p:extLst>
      <p:ext uri="{BB962C8B-B14F-4D97-AF65-F5344CB8AC3E}">
        <p14:creationId xmlns:p14="http://schemas.microsoft.com/office/powerpoint/2010/main" val="225363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ΔΙΑΔΙΚΑΣΙΑ ΓΡΑΠΤΗΣ ΕΠΙΚΟΙΝΩΝΙΑΣ</a:t>
            </a:r>
          </a:p>
        </p:txBody>
      </p:sp>
      <p:sp>
        <p:nvSpPr>
          <p:cNvPr id="3" name="Content Placeholder 2"/>
          <p:cNvSpPr>
            <a:spLocks noGrp="1"/>
          </p:cNvSpPr>
          <p:nvPr>
            <p:ph idx="1"/>
          </p:nvPr>
        </p:nvSpPr>
        <p:spPr>
          <a:xfrm>
            <a:off x="768096" y="2286000"/>
            <a:ext cx="7290055" cy="4023360"/>
          </a:xfrm>
        </p:spPr>
        <p:txBody>
          <a:bodyPr>
            <a:noAutofit/>
          </a:bodyPr>
          <a:lstStyle/>
          <a:p>
            <a:pPr>
              <a:buFont typeface="Wingdings" panose="05000000000000000000" pitchFamily="2" charset="2"/>
              <a:buChar char="ü"/>
            </a:pPr>
            <a:r>
              <a:rPr lang="el-GR" dirty="0">
                <a:solidFill>
                  <a:srgbClr val="0070C0"/>
                </a:solidFill>
                <a:latin typeface="Arial" pitchFamily="34" charset="0"/>
                <a:cs typeface="Arial" pitchFamily="34" charset="0"/>
              </a:rPr>
              <a:t>ΠΡΟΕΤΟΙΜΑΣΙΑ: ΚΑΘΟΡΙΣΜΟΣ ΣΤΟΧΟΥ, ΚΥΡΙΩΝ ΣΗΜΕΙΩΝ ΚΑΙ ΔΟΜΗΣ</a:t>
            </a:r>
          </a:p>
          <a:p>
            <a:pPr>
              <a:buFont typeface="Wingdings" panose="05000000000000000000" pitchFamily="2" charset="2"/>
              <a:buChar char="ü"/>
            </a:pPr>
            <a:r>
              <a:rPr lang="el-GR" dirty="0" smtClean="0">
                <a:solidFill>
                  <a:srgbClr val="0070C0"/>
                </a:solidFill>
                <a:latin typeface="Arial" pitchFamily="34" charset="0"/>
                <a:cs typeface="Arial" pitchFamily="34" charset="0"/>
              </a:rPr>
              <a:t>ΠΡΟΧΕΙΡΟ </a:t>
            </a:r>
            <a:r>
              <a:rPr lang="el-GR" dirty="0">
                <a:solidFill>
                  <a:srgbClr val="0070C0"/>
                </a:solidFill>
                <a:latin typeface="Arial" pitchFamily="34" charset="0"/>
                <a:cs typeface="Arial" pitchFamily="34" charset="0"/>
              </a:rPr>
              <a:t>ΓΡΑΠΤΟ</a:t>
            </a:r>
          </a:p>
          <a:p>
            <a:pPr>
              <a:buFont typeface="Wingdings" panose="05000000000000000000" pitchFamily="2" charset="2"/>
              <a:buChar char="ü"/>
            </a:pPr>
            <a:r>
              <a:rPr lang="el-GR" dirty="0" smtClean="0">
                <a:solidFill>
                  <a:srgbClr val="0070C0"/>
                </a:solidFill>
                <a:latin typeface="Arial" pitchFamily="34" charset="0"/>
                <a:cs typeface="Arial" pitchFamily="34" charset="0"/>
              </a:rPr>
              <a:t>ΕΛΕΓΧΟΣ </a:t>
            </a:r>
            <a:r>
              <a:rPr lang="el-GR" dirty="0">
                <a:solidFill>
                  <a:srgbClr val="0070C0"/>
                </a:solidFill>
                <a:latin typeface="Arial" pitchFamily="34" charset="0"/>
                <a:cs typeface="Arial" pitchFamily="34" charset="0"/>
              </a:rPr>
              <a:t>(ΔΟΜΗ, ΣΤΥΛ , ΠΕΡΙΕΧΟΜΕΝΟ, ΣΥΝΤΑΞΗ, ΟΡΘΟΓΡΑΦΙΑ)</a:t>
            </a:r>
          </a:p>
          <a:p>
            <a:pPr>
              <a:buFont typeface="Wingdings" panose="05000000000000000000" pitchFamily="2" charset="2"/>
              <a:buChar char="ü"/>
            </a:pPr>
            <a:r>
              <a:rPr lang="el-GR" dirty="0" smtClean="0">
                <a:solidFill>
                  <a:srgbClr val="0070C0"/>
                </a:solidFill>
                <a:latin typeface="Arial" pitchFamily="34" charset="0"/>
                <a:cs typeface="Arial" pitchFamily="34" charset="0"/>
              </a:rPr>
              <a:t>ΔΙΟΡΘΩΣΗ</a:t>
            </a:r>
            <a:endParaRPr lang="el-GR" dirty="0">
              <a:solidFill>
                <a:srgbClr val="0070C0"/>
              </a:solidFill>
              <a:latin typeface="Arial" pitchFamily="34" charset="0"/>
              <a:cs typeface="Arial" pitchFamily="34" charset="0"/>
            </a:endParaRPr>
          </a:p>
          <a:p>
            <a:pPr>
              <a:buFont typeface="Wingdings" panose="05000000000000000000" pitchFamily="2" charset="2"/>
              <a:buChar char="ü"/>
            </a:pPr>
            <a:r>
              <a:rPr lang="el-GR" dirty="0" smtClean="0">
                <a:solidFill>
                  <a:srgbClr val="0070C0"/>
                </a:solidFill>
                <a:latin typeface="Arial" pitchFamily="34" charset="0"/>
                <a:cs typeface="Arial" pitchFamily="34" charset="0"/>
              </a:rPr>
              <a:t>ΤΕΛΙΚΗ </a:t>
            </a:r>
            <a:r>
              <a:rPr lang="el-GR" dirty="0">
                <a:solidFill>
                  <a:srgbClr val="0070C0"/>
                </a:solidFill>
                <a:latin typeface="Arial" pitchFamily="34" charset="0"/>
                <a:cs typeface="Arial" pitchFamily="34" charset="0"/>
              </a:rPr>
              <a:t>ΣΥΓΓΡΑΦΗ </a:t>
            </a:r>
          </a:p>
        </p:txBody>
      </p:sp>
    </p:spTree>
    <p:extLst>
      <p:ext uri="{BB962C8B-B14F-4D97-AF65-F5344CB8AC3E}">
        <p14:creationId xmlns:p14="http://schemas.microsoft.com/office/powerpoint/2010/main" val="3683711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Παραδειγματα</a:t>
            </a: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215312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428868"/>
            <a:ext cx="7929618" cy="3416320"/>
          </a:xfrm>
          <a:prstGeom prst="rect">
            <a:avLst/>
          </a:prstGeom>
        </p:spPr>
        <p:txBody>
          <a:bodyPr wrap="square">
            <a:spAutoFit/>
          </a:bodyPr>
          <a:lstStyle/>
          <a:p>
            <a:r>
              <a:rPr lang="el-GR" b="1" dirty="0"/>
              <a:t>Κλειστά μέχρι τις 10 Απριλίου θα παραμείνουν τα σχολεία</a:t>
            </a:r>
          </a:p>
          <a:p>
            <a:r>
              <a:rPr lang="el-GR" dirty="0" smtClean="0"/>
              <a:t/>
            </a:r>
            <a:br>
              <a:rPr lang="el-GR" dirty="0" smtClean="0"/>
            </a:br>
            <a:r>
              <a:rPr lang="el-GR" dirty="0" smtClean="0"/>
              <a:t>Κλειστά μέχρι τις 10 Απριλίου θα παραμείνουν τα σχολεία ανακοίνωσε πριν από λίγο ο Πρόεδρος της Δημοκρατίας Νίκος Αναστασιάδης στο πλαίσιο των μέτρων κατά του κορονοϊού.</a:t>
            </a:r>
          </a:p>
          <a:p>
            <a:r>
              <a:rPr lang="el-GR" dirty="0" smtClean="0"/>
              <a:t>Είπε ο Πρόεδρος της Δημοκρταίας </a:t>
            </a:r>
          </a:p>
          <a:p>
            <a:r>
              <a:rPr lang="el-GR" dirty="0" smtClean="0"/>
              <a:t>"Γ. Παρατείνεται η αναστολή φοίτησης στα δημόσια και ιδιωτικά εκπαιδευτήρια της χώρας μέχρι τη 10</a:t>
            </a:r>
            <a:r>
              <a:rPr lang="el-GR" baseline="30000" dirty="0" smtClean="0"/>
              <a:t>η</a:t>
            </a:r>
            <a:r>
              <a:rPr lang="el-GR" dirty="0" smtClean="0"/>
              <a:t> Απριλίου.</a:t>
            </a:r>
          </a:p>
          <a:p>
            <a:r>
              <a:rPr lang="el-GR" dirty="0" smtClean="0"/>
              <a:t>Κατά τη διάρκεια αναστολής της λειτουργίας των δημόσιων εκπαιδευτηρίων, το αρμόδιο Υπουργείο Παιδείας θα μεριμνήσει για την κάλυψη του εκπαιδευτικού προγράμματος". </a:t>
            </a:r>
          </a:p>
          <a:p>
            <a:r>
              <a:rPr lang="el-GR" b="1" dirty="0" smtClean="0">
                <a:hlinkClick r:id="rId2"/>
              </a:rPr>
              <a:t>Διευκρινιστική ανακοίνωση Υπουργείο Παιδείας.  </a:t>
            </a:r>
            <a:endParaRPr lang="el-GR" dirty="0"/>
          </a:p>
        </p:txBody>
      </p:sp>
      <p:sp>
        <p:nvSpPr>
          <p:cNvPr id="3" name="TextBox 2"/>
          <p:cNvSpPr txBox="1"/>
          <p:nvPr/>
        </p:nvSpPr>
        <p:spPr>
          <a:xfrm>
            <a:off x="500034" y="1214422"/>
            <a:ext cx="764386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smtClean="0"/>
              <a:t>ΥΠ.ΠΑΙΔΕΙΑΣ                                                                            13 Μαρτίου 2020, 21:30</a:t>
            </a:r>
            <a:endParaRPr lang="el-GR" dirty="0"/>
          </a:p>
        </p:txBody>
      </p:sp>
    </p:spTree>
    <p:extLst>
      <p:ext uri="{BB962C8B-B14F-4D97-AF65-F5344CB8AC3E}">
        <p14:creationId xmlns:p14="http://schemas.microsoft.com/office/powerpoint/2010/main" val="2997874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500174"/>
            <a:ext cx="8115328" cy="785818"/>
          </a:xfrm>
        </p:spPr>
        <p:txBody>
          <a:bodyPr>
            <a:normAutofit fontScale="90000"/>
          </a:bodyPr>
          <a:lstStyle/>
          <a:p>
            <a:r>
              <a:rPr lang="en-US" sz="4000" b="1" dirty="0" smtClean="0"/>
              <a:t>10 Healthy Lifestyle Tips for Adults</a:t>
            </a:r>
            <a:r>
              <a:rPr lang="en-US" b="1" dirty="0" smtClean="0"/>
              <a:t/>
            </a:r>
            <a:br>
              <a:rPr lang="en-US" b="1" dirty="0" smtClean="0"/>
            </a:br>
            <a:r>
              <a:rPr lang="en-US" sz="3100" dirty="0" smtClean="0"/>
              <a:t>Last Updated : 07 June 2017</a:t>
            </a:r>
            <a:endParaRPr lang="el-GR" sz="3100" dirty="0"/>
          </a:p>
        </p:txBody>
      </p:sp>
      <p:sp>
        <p:nvSpPr>
          <p:cNvPr id="3" name="Content Placeholder 2"/>
          <p:cNvSpPr>
            <a:spLocks noGrp="1"/>
          </p:cNvSpPr>
          <p:nvPr>
            <p:ph idx="1"/>
          </p:nvPr>
        </p:nvSpPr>
        <p:spPr>
          <a:xfrm>
            <a:off x="571472" y="2428868"/>
            <a:ext cx="8115328" cy="3697295"/>
          </a:xfrm>
        </p:spPr>
        <p:txBody>
          <a:bodyPr>
            <a:normAutofit fontScale="85000" lnSpcReduction="20000"/>
          </a:bodyPr>
          <a:lstStyle/>
          <a:p>
            <a:r>
              <a:rPr lang="en-US" dirty="0" smtClean="0">
                <a:hlinkClick r:id="rId2"/>
              </a:rPr>
              <a:t>Eat a variety of foods</a:t>
            </a:r>
            <a:endParaRPr lang="en-US" dirty="0" smtClean="0"/>
          </a:p>
          <a:p>
            <a:r>
              <a:rPr lang="en-US" dirty="0" smtClean="0">
                <a:hlinkClick r:id="rId2"/>
              </a:rPr>
              <a:t>Base your diet on plenty of foods rich in carbohydrates </a:t>
            </a:r>
            <a:endParaRPr lang="en-US" dirty="0" smtClean="0"/>
          </a:p>
          <a:p>
            <a:r>
              <a:rPr lang="en-US" dirty="0" smtClean="0">
                <a:hlinkClick r:id="rId2"/>
              </a:rPr>
              <a:t>Replace saturated with unsaturated fat </a:t>
            </a:r>
            <a:endParaRPr lang="en-US" dirty="0" smtClean="0"/>
          </a:p>
          <a:p>
            <a:r>
              <a:rPr lang="en-US" dirty="0" smtClean="0">
                <a:hlinkClick r:id="rId2"/>
              </a:rPr>
              <a:t>Enjoy plenty of fruits and vegetables </a:t>
            </a:r>
            <a:endParaRPr lang="en-US" dirty="0" smtClean="0"/>
          </a:p>
          <a:p>
            <a:r>
              <a:rPr lang="en-US" dirty="0" smtClean="0">
                <a:hlinkClick r:id="rId2"/>
              </a:rPr>
              <a:t>Reduce salt and sugar intake </a:t>
            </a:r>
            <a:endParaRPr lang="en-US" dirty="0" smtClean="0"/>
          </a:p>
          <a:p>
            <a:r>
              <a:rPr lang="en-US" dirty="0" smtClean="0">
                <a:hlinkClick r:id="rId2"/>
              </a:rPr>
              <a:t>Eat regularly, control the portion size </a:t>
            </a:r>
            <a:endParaRPr lang="en-US" dirty="0" smtClean="0"/>
          </a:p>
          <a:p>
            <a:r>
              <a:rPr lang="en-US" dirty="0" smtClean="0">
                <a:hlinkClick r:id="rId2"/>
              </a:rPr>
              <a:t>Drink plenty of fluids </a:t>
            </a:r>
            <a:endParaRPr lang="en-US" dirty="0" smtClean="0"/>
          </a:p>
          <a:p>
            <a:r>
              <a:rPr lang="en-US" dirty="0" smtClean="0">
                <a:hlinkClick r:id="rId2"/>
              </a:rPr>
              <a:t>Maintain a healthy body weight </a:t>
            </a:r>
            <a:endParaRPr lang="en-US" dirty="0" smtClean="0"/>
          </a:p>
          <a:p>
            <a:r>
              <a:rPr lang="en-US" dirty="0" smtClean="0">
                <a:hlinkClick r:id="rId2"/>
              </a:rPr>
              <a:t>Get on the move, make it a habit! </a:t>
            </a:r>
            <a:endParaRPr lang="en-US" dirty="0" smtClean="0"/>
          </a:p>
          <a:p>
            <a:r>
              <a:rPr lang="en-US" dirty="0" smtClean="0">
                <a:hlinkClick r:id="rId2"/>
              </a:rPr>
              <a:t>Start now! And keep changing gradually.</a:t>
            </a:r>
            <a:endParaRPr lang="en-US" dirty="0" smtClean="0"/>
          </a:p>
          <a:p>
            <a:endParaRPr lang="el-GR" dirty="0"/>
          </a:p>
        </p:txBody>
      </p:sp>
      <p:sp>
        <p:nvSpPr>
          <p:cNvPr id="4" name="TextBox 3"/>
          <p:cNvSpPr txBox="1"/>
          <p:nvPr/>
        </p:nvSpPr>
        <p:spPr>
          <a:xfrm>
            <a:off x="785786" y="642918"/>
            <a:ext cx="2130030" cy="584775"/>
          </a:xfrm>
          <a:prstGeom prst="rect">
            <a:avLst/>
          </a:prstGeom>
          <a:noFill/>
        </p:spPr>
        <p:txBody>
          <a:bodyPr wrap="square" rtlCol="0">
            <a:spAutoFit/>
          </a:bodyPr>
          <a:lstStyle/>
          <a:p>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EUF</a:t>
            </a:r>
            <a:r>
              <a:rPr lang="el-G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Ι</a:t>
            </a: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el-GR"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933371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https://www.lifo.gr/now/world/277661/dramatiki-proeidopoiisi-o-koronoios-mporei-na-diplasiasei-ta-pososta-pagkosmias-peinas</a:t>
            </a:r>
            <a:endParaRPr lang="el-GR" dirty="0"/>
          </a:p>
        </p:txBody>
      </p:sp>
    </p:spTree>
    <p:extLst>
      <p:ext uri="{BB962C8B-B14F-4D97-AF65-F5344CB8AC3E}">
        <p14:creationId xmlns:p14="http://schemas.microsoft.com/office/powerpoint/2010/main" val="2805893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8096" y="404664"/>
            <a:ext cx="7290055" cy="5904696"/>
          </a:xfrm>
        </p:spPr>
        <p:txBody>
          <a:bodyPr>
            <a:noAutofit/>
          </a:bodyPr>
          <a:lstStyle/>
          <a:p>
            <a:r>
              <a:rPr lang="el-GR" sz="1050" dirty="0"/>
              <a:t>SOS από κολοσσούς τροφίμων: Ο </a:t>
            </a:r>
            <a:r>
              <a:rPr lang="el-GR" sz="1050" dirty="0" err="1"/>
              <a:t>κορωνοϊός</a:t>
            </a:r>
            <a:r>
              <a:rPr lang="el-GR" sz="1050" dirty="0"/>
              <a:t> ίσως διπλασιάσει τα ποσοστά παγκόσμιας πείνας Να παραμείνουν τα σύνορα ανοιχτά και το εμπόριο ελεύθερο για να αποτραπεί ενδεχόμενη επισιτιστική και ανθρωπιστική κρίση, προειδοποιούν οι επικεφαλής κάποιων από τις μεγαλύτερες εταιρείες τροφίμων, παγκοσμίως. LIFOTEAM9.4.2020 | 14:29 ΕΡΑ 11       Οι προμήθειες τροφίμων σε όλο τον κόσμο θα «διαταραχθούν σε μεγάλο βαθμό» από τον </a:t>
            </a:r>
            <a:r>
              <a:rPr lang="el-GR" sz="1050" dirty="0" err="1"/>
              <a:t>κορωνοϊό</a:t>
            </a:r>
            <a:r>
              <a:rPr lang="el-GR" sz="1050" dirty="0"/>
              <a:t>, με τα ποσοστά της παγκόσμιας πείνας ενδεχομένως να διπλασιάζονται, αν δεν ληφθούν άμεσα μέτρα από τις κυβερνήσεις, προειδοποιούν κάποιοι από τους ηγέτες παγκόσμιων κολοσσών τροφίμων.   Unilever, </a:t>
            </a:r>
            <a:r>
              <a:rPr lang="el-GR" sz="1050" dirty="0" err="1"/>
              <a:t>Nestlé</a:t>
            </a:r>
            <a:r>
              <a:rPr lang="el-GR" sz="1050" dirty="0"/>
              <a:t> και </a:t>
            </a:r>
            <a:r>
              <a:rPr lang="el-GR" sz="1050" dirty="0" err="1"/>
              <a:t>PepsiCo</a:t>
            </a:r>
            <a:r>
              <a:rPr lang="el-GR" sz="1050" dirty="0"/>
              <a:t>, από κοινού με διεθνή σωματεία αγροτών και κτηνοτρόφων, τον ΟΗΕ, ακαδημαϊκούς και πλήθος κοινωνικών οργανώσεων, υπογράφουν επιστολή, καλώντας τους ηγέτες του κόσμου να αφήσουν τα σύνορα ανοιχτά για το εμπόριο και να επενδύσουν σε μία περιβαλλοντικά βιώσιμη παραγωγή τροφίμων, προκειμένου να στηρίξουν τους ευάλωτους των κοινωνιών.   Καλούν τις κυβερνήσεις να «αναλάβουν επείγουσα και συντονισμένη δράση για να αποτρέψουν την πανδημία </a:t>
            </a:r>
            <a:r>
              <a:rPr lang="el-GR" sz="1050" dirty="0" err="1"/>
              <a:t>κορωνοϊού</a:t>
            </a:r>
            <a:r>
              <a:rPr lang="el-GR" sz="1050" dirty="0"/>
              <a:t> να εξελιχθεί σε μία παγκόσμια επισιτιστική και ανθρωπιστική κρίση». Όπως εξηγούν, «κλειδί» προς αυτόν το στόχο αποτελεί το ανοιχτό εμπόριο, η προστασία των αγροτών στις ανεπτυγμένες και αναπτυσσόμενες οικονομίες καθώς και η επένδυση στην αλυσίδα εφοδιασμού τροφίμων.   Η επείγουσα αυτή προειδοποίηση από τους ηγέτες της παγκόσμιας βιομηχανίας τροφίμων έρχεται καθώς πολλές χώρες αρχίζουν την επιβολή περιορισμών σε συγκεκριμένα προϊόντα. Οι περιορισμοί στην μετακίνηση των ανθρώπων, εξαιτίας των </a:t>
            </a:r>
            <a:r>
              <a:rPr lang="el-GR" sz="1050" dirty="0" err="1"/>
              <a:t>lockdown</a:t>
            </a:r>
            <a:r>
              <a:rPr lang="el-GR" sz="1050" dirty="0"/>
              <a:t>, επίσης απειλεί να προκαλέσει ελλείψεις εργατικού δυναμικού, σε μία ευαίσθητη όσο και κρίσιμη συγκυρία για πολλές καλλιέργειες.   «Ο κίνδυνος για σοβαρά προβλήματα στην αλυσίδα προμηθειών τροφίμων τους επόμενους μήνες αυξάνεται ολοένα και περισσότερο, ιδίως για τις χαμηλών εισοδημάτων, εισαγωγέων χωρών, πολλές από τις οποίες βρίσκονται στην </a:t>
            </a:r>
            <a:r>
              <a:rPr lang="el-GR" sz="1050" dirty="0" err="1"/>
              <a:t>υποσαχάρια</a:t>
            </a:r>
            <a:r>
              <a:rPr lang="el-GR" sz="1050" dirty="0"/>
              <a:t> Αφρική» αναφέρεται μεταξύ άλλων στην επιστολή.   Όπως επισημαίνεται ακόμα, τα λιμάνια και τα σύνορα πρέπει να παραμείνουν ανοιχτά και οι μεγάλες </a:t>
            </a:r>
            <a:r>
              <a:rPr lang="el-GR" sz="1050" dirty="0" err="1"/>
              <a:t>εξαγωγείς</a:t>
            </a:r>
            <a:r>
              <a:rPr lang="el-GR" sz="1050" dirty="0"/>
              <a:t> χώρες «να καταστήσουν σαφές πως θα συνεχίσουν να προμηθεύουν απρόσκοπτα τις διεθνείς αγορές και τους καταναλωτές».   Όσο οι άνθρωποι οδηγούνται στην ανεργία ή τη μείωση των εισοδημάτων τους, λόγω προσβολής από τον ιό ή των </a:t>
            </a:r>
            <a:r>
              <a:rPr lang="el-GR" sz="1050" dirty="0" err="1"/>
              <a:t>lockdown</a:t>
            </a:r>
            <a:r>
              <a:rPr lang="el-GR" sz="1050" dirty="0"/>
              <a:t>, τόσο πιθανότερο είναι να αυξηθούν τα επίπεδα παγκόσμιας πείνας. «Δεν είναι δύσκολο να προβλέψουμε σενάρια σύμφωνα με τα οποία ο αριθμός των ανθρώπων που υποφέρουν από πείνα σε ημερήσια βάση και ήδη υπολογίζεται περί τα 800 εκατομμύρια παγκοσμίως, ίσως διπλασιαστεί τους προσεχείς μήνες, με τεράστιο κίνδυνο αύξησης του υποσιτισμού και του παιδικού νανισμού» προειδοποιούν.   </a:t>
            </a:r>
            <a:r>
              <a:rPr lang="el-GR" sz="1050" dirty="0" err="1"/>
              <a:t>Στοχευμένα</a:t>
            </a:r>
            <a:r>
              <a:rPr lang="el-GR" sz="1050" dirty="0"/>
              <a:t> επισιτιστικά προγράμματα από τις κυβερνήσεις, κινητοποίηση του ιδιωτικού τομέα και των οργανώσεων, μέτρα - «δίχτυ» ασφαλείας όπως διευκολύνσεις τραπεζών προς τους μικρούς παραγωγούς και ευνοϊκά δάνεια προς τους ευπαθείς εργοδότες, προστασία των οικονομικών μεταναστών, ανακούφιση χρεών των αδύναμων κρατών και διασφάλιση της ρευστότητας, στήριξη των τοπικών δικτύων προμήθειας τροφίμων και επένδυση σε νέες τεχνολογίες με τη βοήθεια των πλουσιότερων εθνών, μεταξύ όσων προτείνουν οι ηγέτες στην επιστολή τους.   «Η παγκόσμια αλυσίδα τροφίμων είναι σήμερα ευάλωτη, λόγω των χρόνων </a:t>
            </a:r>
            <a:r>
              <a:rPr lang="el-GR" sz="1050" dirty="0" err="1"/>
              <a:t>υπο</a:t>
            </a:r>
            <a:r>
              <a:rPr lang="el-GR" sz="1050" dirty="0"/>
              <a:t>-επενδύσεων, της εξάντλησης των φυσικών πόρων και της ανορθολογικής κατανομής των άνω των 700 </a:t>
            </a:r>
            <a:r>
              <a:rPr lang="el-GR" sz="1050" dirty="0" err="1"/>
              <a:t>δισ.δολαρίων</a:t>
            </a:r>
            <a:r>
              <a:rPr lang="el-GR" sz="1050" dirty="0"/>
              <a:t> από τα ετήσια μέτρα στήριξης. Δεν υπάρχει βραχυπρόθεσμος τρόπος να αντιμετωπίσουμε αυτές τις προκλήσεις, ωστόσο μπορούμε να αξιοποιήσουμε την ευκαιρία να επανακάμψουμε με ένα καλύτερο και σταθερότερο τρόπο» διαμηνύουν οι υπογράφοντες.   «Το να αποκαταστήσουμε το σύστημα παγκόσμιου εφοδιασμού τροφίμων είναι κομβικό για μία ανθεκτική επαναφορά σε όλο τον κόσμο, με τη δημιουργία προοπτικών για εκατομμύρια νέες θέσεις εργασίας, λιγότερη πείνα, μεγαλύτερη επισιτιστική ασφάλεια και καλύτερη διαχείριση των βασικών φυσικών πόρων: της γης, του νερού, των δασών και των ωκεανών» καταλήγει η επιστολή.   </a:t>
            </a:r>
            <a:endParaRPr lang="en-US" sz="1050" dirty="0" smtClean="0"/>
          </a:p>
          <a:p>
            <a:r>
              <a:rPr lang="el-GR" sz="1050" dirty="0" smtClean="0"/>
              <a:t>Με </a:t>
            </a:r>
            <a:r>
              <a:rPr lang="el-GR" sz="1050" dirty="0"/>
              <a:t>πληροφορίες από </a:t>
            </a:r>
            <a:r>
              <a:rPr lang="el-GR" sz="1050" dirty="0" err="1"/>
              <a:t>Guardian</a:t>
            </a:r>
            <a:r>
              <a:rPr lang="el-GR" sz="1050" dirty="0"/>
              <a:t>   26.3.2020 ΟΗΕ: Τα μέτρα λόγω </a:t>
            </a:r>
            <a:r>
              <a:rPr lang="el-GR" sz="1050" dirty="0" err="1"/>
              <a:t>κορωνοϊού</a:t>
            </a:r>
            <a:r>
              <a:rPr lang="el-GR" sz="1050" dirty="0"/>
              <a:t> μπορεί να προκαλέσουν ελλείψεις τροφίμων παγκοσμίως   Διεθνή επισιτισμός Τρόφιμα </a:t>
            </a:r>
            <a:r>
              <a:rPr lang="el-GR" sz="1050" dirty="0" err="1"/>
              <a:t>Κορωνοϊός</a:t>
            </a:r>
            <a:r>
              <a:rPr lang="el-GR" sz="1050" dirty="0"/>
              <a:t> </a:t>
            </a:r>
            <a:r>
              <a:rPr lang="el-GR" sz="1050" dirty="0" smtClean="0"/>
              <a:t>Πείνα</a:t>
            </a:r>
            <a:endParaRPr lang="el-GR" sz="1050" dirty="0"/>
          </a:p>
        </p:txBody>
      </p:sp>
    </p:spTree>
    <p:extLst>
      <p:ext uri="{BB962C8B-B14F-4D97-AF65-F5344CB8AC3E}">
        <p14:creationId xmlns:p14="http://schemas.microsoft.com/office/powerpoint/2010/main" val="1234199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923335"/>
            <a:ext cx="9144000" cy="4116830"/>
          </a:xfrm>
          <a:prstGeom prst="rect">
            <a:avLst/>
          </a:prstGeom>
          <a:noFill/>
          <a:ln w="9525">
            <a:noFill/>
            <a:miter lim="800000"/>
            <a:headEnd/>
            <a:tailEnd/>
          </a:ln>
          <a:effectLst/>
        </p:spPr>
        <p:txBody>
          <a:bodyPr vert="horz" wrap="square" lIns="91440" tIns="45720" rIns="91440" bIns="793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rgbClr val="28429D"/>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sng" strike="noStrike" cap="none" normalizeH="0" baseline="0" dirty="0" smtClean="0">
                <a:ln>
                  <a:noFill/>
                </a:ln>
                <a:solidFill>
                  <a:schemeClr val="tx1"/>
                </a:solidFill>
                <a:effectLst/>
                <a:latin typeface="Arial" pitchFamily="34" charset="0"/>
                <a:cs typeface="Arial" pitchFamily="34" charset="0"/>
              </a:rPr>
              <a:t> </a:t>
            </a:r>
            <a:r>
              <a:rPr kumimoji="0" lang="en-US" sz="2400" b="1" i="0" u="sng" strike="noStrike" cap="none" normalizeH="0" baseline="0" dirty="0" smtClean="0">
                <a:ln>
                  <a:noFill/>
                </a:ln>
                <a:solidFill>
                  <a:schemeClr val="tx2">
                    <a:lumMod val="60000"/>
                    <a:lumOff val="40000"/>
                  </a:schemeClr>
                </a:solidFill>
                <a:effectLst/>
                <a:latin typeface="Arial" pitchFamily="34" charset="0"/>
                <a:cs typeface="Arial" pitchFamily="34" charset="0"/>
              </a:rPr>
              <a:t>1- </a:t>
            </a:r>
            <a:r>
              <a:rPr lang="el-GR" sz="2400" b="1" u="sng" dirty="0" smtClean="0">
                <a:solidFill>
                  <a:schemeClr val="tx2">
                    <a:lumMod val="60000"/>
                    <a:lumOff val="40000"/>
                  </a:schemeClr>
                </a:solidFill>
                <a:latin typeface="Arial" pitchFamily="34" charset="0"/>
                <a:cs typeface="Arial" pitchFamily="34" charset="0"/>
              </a:rPr>
              <a:t>Δομή </a:t>
            </a:r>
            <a:r>
              <a:rPr kumimoji="0" lang="el-GR" sz="2400" b="0" i="0" u="none" strike="noStrike" cap="none" normalizeH="0" baseline="0" dirty="0" smtClean="0">
                <a:ln>
                  <a:noFill/>
                </a:ln>
                <a:solidFill>
                  <a:schemeClr val="tx1"/>
                </a:solidFill>
                <a:effectLst/>
                <a:latin typeface="Arial" pitchFamily="34" charset="0"/>
                <a:cs typeface="Arial" pitchFamily="34" charset="0"/>
              </a:rPr>
              <a:t>( πως</a:t>
            </a:r>
            <a:r>
              <a:rPr kumimoji="0" lang="el-GR" sz="2400" b="0" i="0" u="none" strike="noStrike" cap="none" normalizeH="0" dirty="0" smtClean="0">
                <a:ln>
                  <a:noFill/>
                </a:ln>
                <a:solidFill>
                  <a:schemeClr val="tx1"/>
                </a:solidFill>
                <a:effectLst/>
                <a:latin typeface="Arial" pitchFamily="34" charset="0"/>
                <a:cs typeface="Arial" pitchFamily="34" charset="0"/>
              </a:rPr>
              <a:t> </a:t>
            </a:r>
            <a:r>
              <a:rPr kumimoji="0" lang="el-GR" sz="2400" b="0" i="0" u="none" strike="noStrike" cap="none" normalizeH="0" baseline="0" dirty="0" smtClean="0">
                <a:ln>
                  <a:noFill/>
                </a:ln>
                <a:solidFill>
                  <a:schemeClr val="tx1"/>
                </a:solidFill>
                <a:effectLst/>
                <a:latin typeface="Arial" pitchFamily="34" charset="0"/>
                <a:cs typeface="Arial" pitchFamily="34" charset="0"/>
              </a:rPr>
              <a:t>παρουσιάζετε το θέμα;</a:t>
            </a:r>
            <a:r>
              <a:rPr kumimoji="0" lang="el-GR" sz="2400" b="0" i="0" u="none" strike="noStrike" cap="none" normalizeH="0" dirty="0" smtClean="0">
                <a:ln>
                  <a:noFill/>
                </a:ln>
                <a:solidFill>
                  <a:schemeClr val="tx1"/>
                </a:solidFill>
                <a:effectLst/>
                <a:latin typeface="Arial" pitchFamily="34" charset="0"/>
                <a:cs typeface="Arial" pitchFamily="34" charset="0"/>
              </a:rPr>
              <a:t>  π.χ εισαγωγή, Βασική περίληψη, Αναλυτική ανάπτυξη, Διαχωρισμός σε :υπο – θέματα, παράγραφοι ...κλπ)</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sng" strike="noStrike" cap="none" normalizeH="0" baseline="0" dirty="0" smtClean="0">
                <a:ln>
                  <a:noFill/>
                </a:ln>
                <a:solidFill>
                  <a:schemeClr val="tx1"/>
                </a:solidFill>
                <a:effectLst/>
                <a:latin typeface="Arial" pitchFamily="34" charset="0"/>
                <a:cs typeface="Arial" pitchFamily="34" charset="0"/>
              </a:rPr>
              <a:t> </a:t>
            </a:r>
            <a:r>
              <a:rPr kumimoji="0" lang="en-US" sz="2400" b="1" i="0" u="sng" strike="noStrike" cap="none" normalizeH="0" baseline="0" dirty="0" smtClean="0">
                <a:ln>
                  <a:noFill/>
                </a:ln>
                <a:solidFill>
                  <a:schemeClr val="tx2">
                    <a:lumMod val="60000"/>
                    <a:lumOff val="40000"/>
                  </a:schemeClr>
                </a:solidFill>
                <a:effectLst/>
                <a:latin typeface="Arial" pitchFamily="34" charset="0"/>
                <a:cs typeface="Arial" pitchFamily="34" charset="0"/>
              </a:rPr>
              <a:t>2- </a:t>
            </a:r>
            <a:r>
              <a:rPr lang="el-GR" sz="2400" b="1" u="sng" dirty="0" smtClean="0">
                <a:solidFill>
                  <a:schemeClr val="tx2">
                    <a:lumMod val="60000"/>
                    <a:lumOff val="40000"/>
                  </a:schemeClr>
                </a:solidFill>
                <a:latin typeface="Arial" pitchFamily="34" charset="0"/>
                <a:cs typeface="Arial" pitchFamily="34" charset="0"/>
              </a:rPr>
              <a:t>Στυλ</a:t>
            </a:r>
            <a:r>
              <a:rPr kumimoji="0" lang="el-GR" sz="2400" b="0" i="0" u="none" strike="noStrike" cap="none" normalizeH="0" baseline="0" dirty="0" smtClean="0">
                <a:ln>
                  <a:noFill/>
                </a:ln>
                <a:solidFill>
                  <a:schemeClr val="tx2">
                    <a:lumMod val="60000"/>
                    <a:lumOff val="40000"/>
                  </a:schemeClr>
                </a:solidFill>
                <a:effectLst/>
                <a:latin typeface="Arial" pitchFamily="34" charset="0"/>
                <a:cs typeface="Arial" pitchFamily="34" charset="0"/>
              </a:rPr>
              <a:t> </a:t>
            </a:r>
            <a:r>
              <a:rPr kumimoji="0" lang="el-GR" sz="2400" b="0" i="0" u="none" strike="noStrike" cap="none" normalizeH="0" baseline="0" dirty="0" smtClean="0">
                <a:ln>
                  <a:noFill/>
                </a:ln>
                <a:solidFill>
                  <a:schemeClr val="tx1"/>
                </a:solidFill>
                <a:effectLst/>
                <a:latin typeface="Arial" pitchFamily="34" charset="0"/>
                <a:cs typeface="Arial" pitchFamily="34" charset="0"/>
              </a:rPr>
              <a:t>(</a:t>
            </a:r>
            <a:r>
              <a:rPr lang="el-GR" sz="2400" dirty="0" smtClean="0">
                <a:latin typeface="Arial" pitchFamily="34" charset="0"/>
                <a:cs typeface="Arial" pitchFamily="34" charset="0"/>
              </a:rPr>
              <a:t>Τι</a:t>
            </a:r>
            <a:r>
              <a:rPr kumimoji="0" lang="el-GR" sz="2400" b="0" i="0" u="none" strike="noStrike" cap="none" normalizeH="0" baseline="0" dirty="0" smtClean="0">
                <a:ln>
                  <a:noFill/>
                </a:ln>
                <a:solidFill>
                  <a:schemeClr val="tx1"/>
                </a:solidFill>
                <a:effectLst/>
                <a:latin typeface="Arial" pitchFamily="34" charset="0"/>
                <a:cs typeface="Arial" pitchFamily="34" charset="0"/>
              </a:rPr>
              <a:t> ύφος  χρησιμοποιείτε; π.χ</a:t>
            </a:r>
            <a:r>
              <a:rPr kumimoji="0" lang="el-GR" sz="2400" b="0" i="0" u="none" strike="noStrike" cap="none" normalizeH="0" dirty="0" smtClean="0">
                <a:ln>
                  <a:noFill/>
                </a:ln>
                <a:solidFill>
                  <a:schemeClr val="tx1"/>
                </a:solidFill>
                <a:effectLst/>
                <a:latin typeface="Arial" pitchFamily="34" charset="0"/>
                <a:cs typeface="Arial" pitchFamily="34" charset="0"/>
              </a:rPr>
              <a:t> επίσημο, απλό/καθημερινό, αυταρχικό ή  συμβουλευτικό, σε τι κοινό απευθύνεστε;...κλπ)</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sng" strike="noStrike" cap="none" normalizeH="0" baseline="0" dirty="0" smtClean="0">
                <a:ln>
                  <a:noFill/>
                </a:ln>
                <a:solidFill>
                  <a:schemeClr val="tx1"/>
                </a:solidFill>
                <a:effectLst/>
                <a:latin typeface="Arial" pitchFamily="34" charset="0"/>
                <a:cs typeface="Arial" pitchFamily="34" charset="0"/>
              </a:rPr>
              <a:t> </a:t>
            </a:r>
            <a:r>
              <a:rPr kumimoji="0" lang="en-US" sz="2400" b="1" i="0" u="sng" strike="noStrike" cap="none" normalizeH="0" baseline="0" dirty="0" smtClean="0">
                <a:ln>
                  <a:noFill/>
                </a:ln>
                <a:solidFill>
                  <a:schemeClr val="tx2">
                    <a:lumMod val="60000"/>
                    <a:lumOff val="40000"/>
                  </a:schemeClr>
                </a:solidFill>
                <a:effectLst/>
                <a:latin typeface="Arial" pitchFamily="34" charset="0"/>
                <a:cs typeface="Arial" pitchFamily="34" charset="0"/>
              </a:rPr>
              <a:t>3- </a:t>
            </a:r>
            <a:r>
              <a:rPr lang="el-GR" sz="2400" b="1" u="sng" dirty="0" smtClean="0">
                <a:solidFill>
                  <a:schemeClr val="tx2">
                    <a:lumMod val="60000"/>
                    <a:lumOff val="40000"/>
                  </a:schemeClr>
                </a:solidFill>
                <a:latin typeface="Arial" pitchFamily="34" charset="0"/>
                <a:cs typeface="Arial" pitchFamily="34" charset="0"/>
              </a:rPr>
              <a:t>Περιεχόμενο </a:t>
            </a:r>
            <a:r>
              <a:rPr kumimoji="0" lang="el-GR" sz="2400" b="0" i="0" u="none" strike="noStrike" cap="none" normalizeH="0" baseline="0" dirty="0" smtClean="0">
                <a:ln>
                  <a:noFill/>
                </a:ln>
                <a:solidFill>
                  <a:schemeClr val="tx1"/>
                </a:solidFill>
                <a:effectLst/>
                <a:latin typeface="Arial" pitchFamily="34" charset="0"/>
                <a:cs typeface="Arial" pitchFamily="34" charset="0"/>
              </a:rPr>
              <a:t>(</a:t>
            </a:r>
            <a:r>
              <a:rPr kumimoji="0" lang="el-GR" sz="2400" b="0" i="0" u="none" strike="noStrike" cap="none" normalizeH="0" dirty="0" smtClean="0">
                <a:ln>
                  <a:noFill/>
                </a:ln>
                <a:solidFill>
                  <a:schemeClr val="tx1"/>
                </a:solidFill>
                <a:effectLst/>
                <a:latin typeface="Arial" pitchFamily="34" charset="0"/>
                <a:cs typeface="Arial" pitchFamily="34" charset="0"/>
              </a:rPr>
              <a:t> τι παρουσιάζετε;</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404664"/>
            <a:ext cx="8496944" cy="461665"/>
          </a:xfrm>
          <a:prstGeom prst="rect">
            <a:avLst/>
          </a:prstGeom>
          <a:noFill/>
        </p:spPr>
        <p:txBody>
          <a:bodyPr wrap="square" rtlCol="0">
            <a:spAutoFit/>
          </a:bodyPr>
          <a:lstStyle/>
          <a:p>
            <a:pPr lvl="0" algn="ctr" defTabSz="914400" fontAlgn="base">
              <a:spcBef>
                <a:spcPct val="0"/>
              </a:spcBef>
              <a:spcAft>
                <a:spcPct val="0"/>
              </a:spcAft>
            </a:pPr>
            <a:r>
              <a:rPr lang="el-GR" sz="2400" b="1" dirty="0">
                <a:solidFill>
                  <a:srgbClr val="28429D"/>
                </a:solidFill>
                <a:effectLst>
                  <a:outerShdw blurRad="38100" dist="38100" dir="2700000" algn="tl">
                    <a:srgbClr val="000000">
                      <a:alpha val="43137"/>
                    </a:srgbClr>
                  </a:outerShdw>
                </a:effectLst>
                <a:latin typeface="Verdana" pitchFamily="34" charset="0"/>
                <a:cs typeface="Arial" pitchFamily="34" charset="0"/>
              </a:rPr>
              <a:t>Τρία Βασικά </a:t>
            </a:r>
            <a:r>
              <a:rPr lang="el-GR" sz="2400" b="1" dirty="0" smtClean="0">
                <a:solidFill>
                  <a:srgbClr val="28429D"/>
                </a:solidFill>
                <a:effectLst>
                  <a:outerShdw blurRad="38100" dist="38100" dir="2700000" algn="tl">
                    <a:srgbClr val="000000">
                      <a:alpha val="43137"/>
                    </a:srgbClr>
                  </a:outerShdw>
                </a:effectLst>
                <a:latin typeface="Verdana" pitchFamily="34" charset="0"/>
                <a:cs typeface="Arial" pitchFamily="34" charset="0"/>
              </a:rPr>
              <a:t>Σημεία</a:t>
            </a:r>
            <a:endParaRPr lang="en-US" sz="2400" b="1" dirty="0">
              <a:solidFill>
                <a:srgbClr val="28429D"/>
              </a:solidFill>
              <a:effectLst>
                <a:outerShdw blurRad="38100" dist="38100" dir="2700000" algn="tl">
                  <a:srgbClr val="000000">
                    <a:alpha val="43137"/>
                  </a:srgbClr>
                </a:outerShdw>
              </a:effectLst>
              <a:latin typeface="Verdana" pitchFamily="34" charset="0"/>
              <a:cs typeface="Arial" pitchFamily="34" charset="0"/>
            </a:endParaRPr>
          </a:p>
        </p:txBody>
      </p:sp>
      <p:pic>
        <p:nvPicPr>
          <p:cNvPr id="4" name="Picture 4"/>
          <p:cNvPicPr>
            <a:picLocks noChangeAspect="1" noChangeArrowheads="1"/>
          </p:cNvPicPr>
          <p:nvPr/>
        </p:nvPicPr>
        <p:blipFill>
          <a:blip r:embed="rId2"/>
          <a:srcRect/>
          <a:stretch>
            <a:fillRect/>
          </a:stretch>
        </p:blipFill>
        <p:spPr bwMode="auto">
          <a:xfrm>
            <a:off x="357158" y="4857760"/>
            <a:ext cx="1500198" cy="15001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ΔΟΜΗ</a:t>
            </a: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193425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u="sng" cap="none" dirty="0" smtClean="0">
                <a:solidFill>
                  <a:schemeClr val="tx2">
                    <a:lumMod val="60000"/>
                    <a:lumOff val="40000"/>
                  </a:schemeClr>
                </a:solidFill>
              </a:rPr>
              <a:t>ΒΑΣΙΚΟΙ ΚΑΝΟΝΕΣ ΔΟΜΗΣ </a:t>
            </a:r>
            <a:endParaRPr lang="el-GR" dirty="0"/>
          </a:p>
        </p:txBody>
      </p:sp>
      <p:sp>
        <p:nvSpPr>
          <p:cNvPr id="3" name="Content Placeholder 2"/>
          <p:cNvSpPr>
            <a:spLocks noGrp="1"/>
          </p:cNvSpPr>
          <p:nvPr>
            <p:ph idx="1"/>
          </p:nvPr>
        </p:nvSpPr>
        <p:spPr>
          <a:xfrm>
            <a:off x="251520" y="2286000"/>
            <a:ext cx="8280920" cy="4023360"/>
          </a:xfrm>
        </p:spPr>
        <p:txBody>
          <a:bodyPr>
            <a:noAutofit/>
          </a:bodyPr>
          <a:lstStyle/>
          <a:p>
            <a:pPr marL="310896" lvl="2" indent="0">
              <a:buNone/>
            </a:pPr>
            <a:r>
              <a:rPr lang="el-GR" sz="2400" dirty="0" smtClean="0">
                <a:solidFill>
                  <a:schemeClr val="tx2">
                    <a:lumMod val="60000"/>
                    <a:lumOff val="40000"/>
                  </a:schemeClr>
                </a:solidFill>
              </a:rPr>
              <a:t>Αποσαφηνίστε </a:t>
            </a:r>
            <a:r>
              <a:rPr lang="el-GR" sz="2400" dirty="0">
                <a:solidFill>
                  <a:schemeClr val="tx2">
                    <a:lumMod val="60000"/>
                    <a:lumOff val="40000"/>
                  </a:schemeClr>
                </a:solidFill>
              </a:rPr>
              <a:t>τις σκέψεις σας και τον σκοπό </a:t>
            </a:r>
            <a:r>
              <a:rPr lang="el-GR" sz="2400" dirty="0" smtClean="0">
                <a:solidFill>
                  <a:schemeClr val="tx2">
                    <a:lumMod val="60000"/>
                    <a:lumOff val="40000"/>
                  </a:schemeClr>
                </a:solidFill>
              </a:rPr>
              <a:t>σας</a:t>
            </a:r>
          </a:p>
          <a:p>
            <a:pPr marL="310896" lvl="2" indent="0">
              <a:buNone/>
            </a:pPr>
            <a:endParaRPr lang="el-GR" sz="2400" dirty="0"/>
          </a:p>
          <a:p>
            <a:pPr marL="310896" lvl="2" indent="0">
              <a:buNone/>
            </a:pPr>
            <a:r>
              <a:rPr lang="el-GR" sz="2400" dirty="0" err="1" smtClean="0">
                <a:solidFill>
                  <a:schemeClr val="tx2">
                    <a:lumMod val="60000"/>
                    <a:lumOff val="40000"/>
                  </a:schemeClr>
                </a:solidFill>
              </a:rPr>
              <a:t>Ταυτοποιείστε</a:t>
            </a:r>
            <a:r>
              <a:rPr lang="el-GR" sz="2400" dirty="0" smtClean="0">
                <a:solidFill>
                  <a:schemeClr val="tx2">
                    <a:lumMod val="60000"/>
                    <a:lumOff val="40000"/>
                  </a:schemeClr>
                </a:solidFill>
              </a:rPr>
              <a:t> </a:t>
            </a:r>
            <a:r>
              <a:rPr lang="el-GR" sz="2400" dirty="0">
                <a:solidFill>
                  <a:schemeClr val="tx2">
                    <a:lumMod val="60000"/>
                    <a:lumOff val="40000"/>
                  </a:schemeClr>
                </a:solidFill>
              </a:rPr>
              <a:t>/ αναδείξτε τα Σημεία κλειδιά, Σημαντικά γεγονότα &amp; </a:t>
            </a:r>
            <a:r>
              <a:rPr lang="el-GR" sz="2400" dirty="0" smtClean="0">
                <a:solidFill>
                  <a:schemeClr val="tx2">
                    <a:lumMod val="60000"/>
                    <a:lumOff val="40000"/>
                  </a:schemeClr>
                </a:solidFill>
              </a:rPr>
              <a:t>Θέματα</a:t>
            </a:r>
          </a:p>
          <a:p>
            <a:pPr marL="310896" lvl="2" indent="0">
              <a:buNone/>
            </a:pPr>
            <a:endParaRPr lang="el-GR" sz="2400" dirty="0">
              <a:solidFill>
                <a:schemeClr val="tx2">
                  <a:lumMod val="60000"/>
                  <a:lumOff val="40000"/>
                </a:schemeClr>
              </a:solidFill>
            </a:endParaRPr>
          </a:p>
          <a:p>
            <a:pPr marL="310896" lvl="2" indent="0">
              <a:buNone/>
            </a:pPr>
            <a:r>
              <a:rPr lang="el-GR" sz="2400" dirty="0" smtClean="0">
                <a:solidFill>
                  <a:schemeClr val="tx2">
                    <a:lumMod val="60000"/>
                    <a:lumOff val="40000"/>
                  </a:schemeClr>
                </a:solidFill>
              </a:rPr>
              <a:t>Βρείτε </a:t>
            </a:r>
            <a:r>
              <a:rPr lang="el-GR" sz="2400" dirty="0">
                <a:solidFill>
                  <a:schemeClr val="tx2">
                    <a:lumMod val="60000"/>
                    <a:lumOff val="40000"/>
                  </a:schemeClr>
                </a:solidFill>
              </a:rPr>
              <a:t>μια Λογική /Κατανοητή σειρά αυτών που θέλετε να </a:t>
            </a:r>
            <a:r>
              <a:rPr lang="el-GR" sz="2400" dirty="0" smtClean="0">
                <a:solidFill>
                  <a:schemeClr val="tx2">
                    <a:lumMod val="60000"/>
                    <a:lumOff val="40000"/>
                  </a:schemeClr>
                </a:solidFill>
              </a:rPr>
              <a:t>γράψετε</a:t>
            </a:r>
          </a:p>
          <a:p>
            <a:pPr marL="310896" lvl="2" indent="0">
              <a:buNone/>
            </a:pPr>
            <a:endParaRPr lang="el-GR" sz="2400" dirty="0">
              <a:solidFill>
                <a:schemeClr val="tx2">
                  <a:lumMod val="60000"/>
                  <a:lumOff val="40000"/>
                </a:schemeClr>
              </a:solidFill>
            </a:endParaRPr>
          </a:p>
          <a:p>
            <a:pPr marL="310896" lvl="2" indent="0">
              <a:buNone/>
            </a:pPr>
            <a:r>
              <a:rPr lang="el-GR" sz="2400" dirty="0" smtClean="0">
                <a:solidFill>
                  <a:schemeClr val="tx2">
                    <a:lumMod val="60000"/>
                    <a:lumOff val="40000"/>
                  </a:schemeClr>
                </a:solidFill>
              </a:rPr>
              <a:t>Συντάξτε  </a:t>
            </a:r>
            <a:r>
              <a:rPr lang="el-GR" sz="2400" dirty="0">
                <a:solidFill>
                  <a:schemeClr val="tx2">
                    <a:lumMod val="60000"/>
                    <a:lumOff val="40000"/>
                  </a:schemeClr>
                </a:solidFill>
              </a:rPr>
              <a:t>μιας </a:t>
            </a:r>
            <a:r>
              <a:rPr lang="el-GR" sz="2400" dirty="0" smtClean="0">
                <a:solidFill>
                  <a:schemeClr val="tx2">
                    <a:lumMod val="60000"/>
                    <a:lumOff val="40000"/>
                  </a:schemeClr>
                </a:solidFill>
              </a:rPr>
              <a:t>«Δυνατή» </a:t>
            </a:r>
            <a:r>
              <a:rPr lang="el-GR" sz="2400" dirty="0">
                <a:solidFill>
                  <a:schemeClr val="tx2">
                    <a:lumMod val="60000"/>
                    <a:lumOff val="40000"/>
                  </a:schemeClr>
                </a:solidFill>
              </a:rPr>
              <a:t>εισαγωγή και ένα επίσης «Δυνατό» συμπέρασμα /κλείσιμο. </a:t>
            </a:r>
          </a:p>
        </p:txBody>
      </p:sp>
    </p:spTree>
    <p:extLst>
      <p:ext uri="{BB962C8B-B14F-4D97-AF65-F5344CB8AC3E}">
        <p14:creationId xmlns:p14="http://schemas.microsoft.com/office/powerpoint/2010/main" val="1083541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u="sng" cap="none" dirty="0" smtClean="0">
                <a:solidFill>
                  <a:schemeClr val="tx2">
                    <a:lumMod val="60000"/>
                    <a:lumOff val="40000"/>
                  </a:schemeClr>
                </a:solidFill>
              </a:rPr>
              <a:t>ΒΑΣΙΚΟΙ ΚΑΝΟΝΕΣ ΔΟΜΗΣ </a:t>
            </a:r>
            <a:endParaRPr lang="el-GR" dirty="0"/>
          </a:p>
        </p:txBody>
      </p:sp>
      <p:sp>
        <p:nvSpPr>
          <p:cNvPr id="3" name="Content Placeholder 2"/>
          <p:cNvSpPr>
            <a:spLocks noGrp="1"/>
          </p:cNvSpPr>
          <p:nvPr>
            <p:ph idx="1"/>
          </p:nvPr>
        </p:nvSpPr>
        <p:spPr>
          <a:xfrm>
            <a:off x="251520" y="2286000"/>
            <a:ext cx="8280920" cy="4023360"/>
          </a:xfrm>
        </p:spPr>
        <p:txBody>
          <a:bodyPr>
            <a:noAutofit/>
          </a:bodyPr>
          <a:lstStyle/>
          <a:p>
            <a:pPr marL="310896" lvl="2" indent="0">
              <a:buNone/>
            </a:pPr>
            <a:r>
              <a:rPr lang="el-GR" sz="2400" dirty="0" smtClean="0">
                <a:solidFill>
                  <a:schemeClr val="tx2">
                    <a:lumMod val="60000"/>
                    <a:lumOff val="40000"/>
                  </a:schemeClr>
                </a:solidFill>
              </a:rPr>
              <a:t>Χρησιμοποιείτε </a:t>
            </a:r>
            <a:r>
              <a:rPr lang="el-GR" sz="2400" dirty="0">
                <a:solidFill>
                  <a:schemeClr val="tx2">
                    <a:lumMod val="60000"/>
                    <a:lumOff val="40000"/>
                  </a:schemeClr>
                </a:solidFill>
              </a:rPr>
              <a:t>σύντομες παραγράφους και προτάσεις αντί για μακριές &amp; ασαφείς.</a:t>
            </a:r>
          </a:p>
          <a:p>
            <a:pPr lvl="2">
              <a:buFont typeface="Arial" pitchFamily="34" charset="0"/>
              <a:buChar char="•"/>
            </a:pPr>
            <a:endParaRPr lang="el-GR" sz="2400" dirty="0"/>
          </a:p>
          <a:p>
            <a:pPr marL="310896" lvl="2" indent="0">
              <a:buNone/>
            </a:pPr>
            <a:r>
              <a:rPr lang="el-GR" sz="2400" dirty="0" smtClean="0">
                <a:solidFill>
                  <a:schemeClr val="tx2">
                    <a:lumMod val="60000"/>
                    <a:lumOff val="40000"/>
                  </a:schemeClr>
                </a:solidFill>
              </a:rPr>
              <a:t>Διατυπώστε </a:t>
            </a:r>
            <a:r>
              <a:rPr lang="el-GR" sz="2400" dirty="0">
                <a:solidFill>
                  <a:schemeClr val="tx2">
                    <a:lumMod val="60000"/>
                    <a:lumOff val="40000"/>
                  </a:schemeClr>
                </a:solidFill>
              </a:rPr>
              <a:t>ένα </a:t>
            </a:r>
            <a:r>
              <a:rPr lang="el-GR" sz="2400" dirty="0" smtClean="0">
                <a:solidFill>
                  <a:schemeClr val="tx2">
                    <a:lumMod val="60000"/>
                    <a:lumOff val="40000"/>
                  </a:schemeClr>
                </a:solidFill>
              </a:rPr>
              <a:t>μήνυμα  </a:t>
            </a:r>
            <a:r>
              <a:rPr lang="el-GR" sz="2400" dirty="0">
                <a:solidFill>
                  <a:schemeClr val="tx2">
                    <a:lumMod val="60000"/>
                    <a:lumOff val="40000"/>
                  </a:schemeClr>
                </a:solidFill>
              </a:rPr>
              <a:t>ανά παράγραφο και να το αναφέρετε  στην πρώτη γραμμή  </a:t>
            </a:r>
          </a:p>
          <a:p>
            <a:pPr marL="310896" lvl="2" indent="0">
              <a:buNone/>
            </a:pPr>
            <a:r>
              <a:rPr lang="el-GR" sz="2400" dirty="0"/>
              <a:t>(στη συνέχεια, προσθέστε  πληροφορίες υποστήριξης )</a:t>
            </a:r>
          </a:p>
          <a:p>
            <a:pPr lvl="2"/>
            <a:endParaRPr lang="el-GR" sz="2400" dirty="0"/>
          </a:p>
          <a:p>
            <a:pPr marL="310896" lvl="2" indent="0">
              <a:buNone/>
            </a:pPr>
            <a:r>
              <a:rPr lang="el-GR" sz="2400" dirty="0" smtClean="0">
                <a:solidFill>
                  <a:schemeClr val="tx2">
                    <a:lumMod val="60000"/>
                    <a:lumOff val="40000"/>
                  </a:schemeClr>
                </a:solidFill>
              </a:rPr>
              <a:t>Δώστε </a:t>
            </a:r>
            <a:r>
              <a:rPr lang="el-GR" sz="2400" dirty="0">
                <a:solidFill>
                  <a:schemeClr val="tx2">
                    <a:lumMod val="60000"/>
                    <a:lumOff val="40000"/>
                  </a:schemeClr>
                </a:solidFill>
              </a:rPr>
              <a:t>έμφαση τα βασικά σημεία, ώστε να </a:t>
            </a:r>
            <a:r>
              <a:rPr lang="el-GR" sz="2400" dirty="0" smtClean="0">
                <a:solidFill>
                  <a:schemeClr val="tx2">
                    <a:lumMod val="60000"/>
                    <a:lumOff val="40000"/>
                  </a:schemeClr>
                </a:solidFill>
              </a:rPr>
              <a:t>ξεχωρίζουν </a:t>
            </a:r>
            <a:endParaRPr lang="el-GR" sz="2400" dirty="0">
              <a:solidFill>
                <a:schemeClr val="tx2">
                  <a:lumMod val="60000"/>
                  <a:lumOff val="40000"/>
                </a:schemeClr>
              </a:solidFill>
            </a:endParaRPr>
          </a:p>
          <a:p>
            <a:pPr marL="310896" lvl="2" indent="0">
              <a:buNone/>
            </a:pPr>
            <a:r>
              <a:rPr lang="el-GR" sz="2400" dirty="0" smtClean="0"/>
              <a:t>(χρήση </a:t>
            </a:r>
            <a:r>
              <a:rPr lang="el-GR" sz="2400" dirty="0"/>
              <a:t>των επικεφαλίδων,  </a:t>
            </a:r>
            <a:r>
              <a:rPr lang="el-GR" sz="2400" dirty="0" smtClean="0"/>
              <a:t>υπογράμμιση, </a:t>
            </a:r>
            <a:r>
              <a:rPr lang="el-GR" sz="2400" dirty="0"/>
              <a:t>πλάγια γράμματα </a:t>
            </a:r>
            <a:r>
              <a:rPr lang="el-GR" sz="2400" dirty="0" err="1"/>
              <a:t>κλπ</a:t>
            </a:r>
            <a:r>
              <a:rPr lang="el-GR" sz="2400" dirty="0" smtClean="0"/>
              <a:t>)</a:t>
            </a:r>
            <a:endParaRPr lang="en-US" sz="2400" dirty="0"/>
          </a:p>
        </p:txBody>
      </p:sp>
    </p:spTree>
    <p:extLst>
      <p:ext uri="{BB962C8B-B14F-4D97-AF65-F5344CB8AC3E}">
        <p14:creationId xmlns:p14="http://schemas.microsoft.com/office/powerpoint/2010/main" val="4124750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u="sng" cap="none" dirty="0" smtClean="0">
                <a:solidFill>
                  <a:schemeClr val="tx2">
                    <a:lumMod val="60000"/>
                    <a:lumOff val="40000"/>
                  </a:schemeClr>
                </a:solidFill>
              </a:rPr>
              <a:t>ΒΑΣΙΚΟΙ ΚΑΝΟΝΕΣ ΔΟΜΗΣ </a:t>
            </a:r>
            <a:endParaRPr lang="el-GR" dirty="0"/>
          </a:p>
        </p:txBody>
      </p:sp>
      <p:sp>
        <p:nvSpPr>
          <p:cNvPr id="3" name="Content Placeholder 2"/>
          <p:cNvSpPr>
            <a:spLocks noGrp="1"/>
          </p:cNvSpPr>
          <p:nvPr>
            <p:ph idx="1"/>
          </p:nvPr>
        </p:nvSpPr>
        <p:spPr>
          <a:xfrm>
            <a:off x="251520" y="2286000"/>
            <a:ext cx="8280920" cy="4023360"/>
          </a:xfrm>
        </p:spPr>
        <p:txBody>
          <a:bodyPr>
            <a:noAutofit/>
          </a:bodyPr>
          <a:lstStyle/>
          <a:p>
            <a:r>
              <a:rPr lang="el-GR" sz="2400" dirty="0">
                <a:solidFill>
                  <a:schemeClr val="tx2">
                    <a:lumMod val="60000"/>
                    <a:lumOff val="40000"/>
                  </a:schemeClr>
                </a:solidFill>
              </a:rPr>
              <a:t>Ελέγξτε </a:t>
            </a:r>
            <a:r>
              <a:rPr lang="el-GR" sz="2400" dirty="0" smtClean="0">
                <a:solidFill>
                  <a:schemeClr val="tx2">
                    <a:lumMod val="60000"/>
                    <a:lumOff val="40000"/>
                  </a:schemeClr>
                </a:solidFill>
              </a:rPr>
              <a:t>τη Δομή </a:t>
            </a:r>
            <a:r>
              <a:rPr lang="el-GR" sz="2400" dirty="0">
                <a:solidFill>
                  <a:schemeClr val="tx2">
                    <a:lumMod val="60000"/>
                    <a:lumOff val="40000"/>
                  </a:schemeClr>
                </a:solidFill>
              </a:rPr>
              <a:t>του γραπτού σας</a:t>
            </a:r>
          </a:p>
          <a:p>
            <a:pPr marL="0" indent="0">
              <a:buNone/>
            </a:pPr>
            <a:r>
              <a:rPr lang="en-US" sz="2400" dirty="0" smtClean="0">
                <a:solidFill>
                  <a:schemeClr val="tx2">
                    <a:lumMod val="60000"/>
                    <a:lumOff val="40000"/>
                  </a:schemeClr>
                </a:solidFill>
              </a:rPr>
              <a:t>(</a:t>
            </a:r>
            <a:r>
              <a:rPr lang="el-GR" sz="2400" dirty="0" smtClean="0">
                <a:solidFill>
                  <a:schemeClr val="tx2">
                    <a:lumMod val="60000"/>
                    <a:lumOff val="40000"/>
                  </a:schemeClr>
                </a:solidFill>
              </a:rPr>
              <a:t>ΠΡΟΛΟΓΟΣ</a:t>
            </a:r>
            <a:r>
              <a:rPr lang="el-GR" sz="2400" dirty="0">
                <a:solidFill>
                  <a:schemeClr val="tx2">
                    <a:lumMod val="60000"/>
                    <a:lumOff val="40000"/>
                  </a:schemeClr>
                </a:solidFill>
              </a:rPr>
              <a:t>, ΠΕΡΙΛΗΨΗ, ΚΥΡΙΑ ΣΗΜΕΙΑ, ΑΝΑΛΥΣΗ, ΣΥΜΠΕΡΑΣΜΑ</a:t>
            </a:r>
          </a:p>
          <a:p>
            <a:r>
              <a:rPr lang="el-GR" sz="2400" dirty="0" smtClean="0">
                <a:solidFill>
                  <a:schemeClr val="tx2">
                    <a:lumMod val="60000"/>
                    <a:lumOff val="40000"/>
                  </a:schemeClr>
                </a:solidFill>
              </a:rPr>
              <a:t>Ελέγξτε </a:t>
            </a:r>
            <a:r>
              <a:rPr lang="el-GR" sz="2400" dirty="0">
                <a:solidFill>
                  <a:schemeClr val="tx2">
                    <a:lumMod val="60000"/>
                    <a:lumOff val="40000"/>
                  </a:schemeClr>
                </a:solidFill>
              </a:rPr>
              <a:t>τη </a:t>
            </a:r>
            <a:r>
              <a:rPr lang="el-GR" sz="2400" dirty="0" smtClean="0">
                <a:solidFill>
                  <a:schemeClr val="tx2">
                    <a:lumMod val="60000"/>
                    <a:lumOff val="40000"/>
                  </a:schemeClr>
                </a:solidFill>
              </a:rPr>
              <a:t>Ροή </a:t>
            </a:r>
            <a:r>
              <a:rPr lang="el-GR" sz="2400" dirty="0">
                <a:solidFill>
                  <a:schemeClr val="tx2">
                    <a:lumMod val="60000"/>
                    <a:lumOff val="40000"/>
                  </a:schemeClr>
                </a:solidFill>
              </a:rPr>
              <a:t>του γραπτού σας</a:t>
            </a:r>
          </a:p>
          <a:p>
            <a:endParaRPr lang="el-GR" sz="2400" dirty="0">
              <a:solidFill>
                <a:schemeClr val="tx2">
                  <a:lumMod val="60000"/>
                  <a:lumOff val="40000"/>
                </a:schemeClr>
              </a:solidFill>
            </a:endParaRPr>
          </a:p>
          <a:p>
            <a:r>
              <a:rPr lang="el-GR" sz="2400" dirty="0" smtClean="0">
                <a:solidFill>
                  <a:schemeClr val="tx2">
                    <a:lumMod val="60000"/>
                    <a:lumOff val="40000"/>
                  </a:schemeClr>
                </a:solidFill>
              </a:rPr>
              <a:t>ΕΠΙΣΗΣ: Αποφύγετε:</a:t>
            </a:r>
          </a:p>
          <a:p>
            <a:r>
              <a:rPr lang="el-GR" sz="2400" dirty="0" smtClean="0">
                <a:solidFill>
                  <a:schemeClr val="tx2">
                    <a:lumMod val="60000"/>
                    <a:lumOff val="40000"/>
                  </a:schemeClr>
                </a:solidFill>
              </a:rPr>
              <a:t>την παθητική φωνή</a:t>
            </a:r>
          </a:p>
          <a:p>
            <a:pPr marL="0" indent="0">
              <a:buNone/>
            </a:pPr>
            <a:r>
              <a:rPr lang="el-GR" sz="2400" dirty="0">
                <a:solidFill>
                  <a:schemeClr val="tx2">
                    <a:lumMod val="60000"/>
                    <a:lumOff val="40000"/>
                  </a:schemeClr>
                </a:solidFill>
              </a:rPr>
              <a:t> </a:t>
            </a:r>
            <a:r>
              <a:rPr lang="el-GR" sz="2400" dirty="0" smtClean="0">
                <a:solidFill>
                  <a:schemeClr val="tx2">
                    <a:lumMod val="60000"/>
                    <a:lumOff val="40000"/>
                  </a:schemeClr>
                </a:solidFill>
              </a:rPr>
              <a:t>τις μεγάλες παραγράφους, μεγάλες προτάσεις, περίπλοκες λέξεις και ιδιωματισμούς</a:t>
            </a:r>
            <a:endParaRPr lang="el-GR" sz="2400" dirty="0">
              <a:solidFill>
                <a:schemeClr val="tx2">
                  <a:lumMod val="60000"/>
                  <a:lumOff val="40000"/>
                </a:schemeClr>
              </a:solidFill>
            </a:endParaRPr>
          </a:p>
          <a:p>
            <a:pPr marL="0" indent="0">
              <a:buNone/>
            </a:pPr>
            <a:r>
              <a:rPr lang="el-GR" sz="2400" dirty="0" smtClean="0">
                <a:solidFill>
                  <a:schemeClr val="tx2">
                    <a:lumMod val="60000"/>
                    <a:lumOff val="40000"/>
                  </a:schemeClr>
                </a:solidFill>
              </a:rPr>
              <a:t> </a:t>
            </a:r>
            <a:endParaRPr lang="el-GR" b="1" i="1" dirty="0">
              <a:solidFill>
                <a:schemeClr val="tx2">
                  <a:lumMod val="60000"/>
                  <a:lumOff val="40000"/>
                </a:schemeClr>
              </a:solidFill>
            </a:endParaRPr>
          </a:p>
        </p:txBody>
      </p:sp>
    </p:spTree>
    <p:extLst>
      <p:ext uri="{BB962C8B-B14F-4D97-AF65-F5344CB8AC3E}">
        <p14:creationId xmlns:p14="http://schemas.microsoft.com/office/powerpoint/2010/main" val="408555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ΣΤΥΛ</a:t>
            </a: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480086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cap="none" dirty="0" smtClean="0">
                <a:solidFill>
                  <a:schemeClr val="tx2">
                    <a:lumMod val="60000"/>
                    <a:lumOff val="40000"/>
                  </a:schemeClr>
                </a:solidFill>
                <a:effectLst>
                  <a:outerShdw blurRad="38100" dist="38100" dir="2700000" algn="tl">
                    <a:srgbClr val="000000">
                      <a:alpha val="43137"/>
                    </a:srgbClr>
                  </a:outerShdw>
                </a:effectLst>
              </a:rPr>
              <a:t>ΓΡΑΦΟΝΤΑΣ </a:t>
            </a:r>
            <a:r>
              <a:rPr lang="el-GR" b="1" dirty="0" smtClean="0">
                <a:solidFill>
                  <a:schemeClr val="tx2">
                    <a:lumMod val="60000"/>
                    <a:lumOff val="40000"/>
                  </a:schemeClr>
                </a:solidFill>
                <a:effectLst>
                  <a:outerShdw blurRad="38100" dist="38100" dir="2700000" algn="tl">
                    <a:srgbClr val="000000">
                      <a:alpha val="43137"/>
                    </a:srgbClr>
                  </a:outerShdw>
                </a:effectLst>
              </a:rPr>
              <a:t>με </a:t>
            </a:r>
            <a:r>
              <a:rPr lang="el-GR" b="1" u="sng" dirty="0">
                <a:solidFill>
                  <a:schemeClr val="tx2">
                    <a:lumMod val="60000"/>
                    <a:lumOff val="40000"/>
                  </a:schemeClr>
                </a:solidFill>
                <a:effectLst>
                  <a:outerShdw blurRad="38100" dist="38100" dir="2700000" algn="tl">
                    <a:srgbClr val="000000">
                      <a:alpha val="43137"/>
                    </a:srgbClr>
                  </a:outerShdw>
                </a:effectLst>
              </a:rPr>
              <a:t>Στυλ</a:t>
            </a:r>
            <a:endParaRPr lang="el-GR"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lvl="0" indent="0" fontAlgn="base">
              <a:lnSpc>
                <a:spcPct val="100000"/>
              </a:lnSpc>
              <a:spcBef>
                <a:spcPct val="0"/>
              </a:spcBef>
              <a:spcAft>
                <a:spcPct val="0"/>
              </a:spcAft>
              <a:buClrTx/>
              <a:buSzTx/>
              <a:buNone/>
            </a:pPr>
            <a:r>
              <a:rPr lang="el-GR" sz="2400" dirty="0">
                <a:solidFill>
                  <a:schemeClr val="tx2">
                    <a:lumMod val="60000"/>
                    <a:lumOff val="40000"/>
                  </a:schemeClr>
                </a:solidFill>
              </a:rPr>
              <a:t>Σκεφθείτε τον αποδέκτη του γραπτού κειμένου σας</a:t>
            </a:r>
          </a:p>
          <a:p>
            <a:pPr marL="0" lvl="0" indent="0" fontAlgn="base">
              <a:lnSpc>
                <a:spcPct val="100000"/>
              </a:lnSpc>
              <a:spcBef>
                <a:spcPct val="0"/>
              </a:spcBef>
              <a:spcAft>
                <a:spcPct val="0"/>
              </a:spcAft>
              <a:buClrTx/>
              <a:buSzTx/>
              <a:buNone/>
            </a:pPr>
            <a:endParaRPr lang="el-GR"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r>
              <a:rPr lang="el-GR" sz="2400" dirty="0">
                <a:solidFill>
                  <a:schemeClr val="tx2">
                    <a:lumMod val="60000"/>
                    <a:lumOff val="40000"/>
                  </a:schemeClr>
                </a:solidFill>
              </a:rPr>
              <a:t>Πόσες πληροφορίες </a:t>
            </a:r>
            <a:r>
              <a:rPr lang="el-GR" sz="2400" dirty="0" smtClean="0">
                <a:solidFill>
                  <a:schemeClr val="tx2">
                    <a:lumMod val="60000"/>
                    <a:lumOff val="40000"/>
                  </a:schemeClr>
                </a:solidFill>
              </a:rPr>
              <a:t>χρειάζεται; </a:t>
            </a:r>
            <a:r>
              <a:rPr lang="el-GR" sz="2400" dirty="0">
                <a:solidFill>
                  <a:schemeClr val="tx2">
                    <a:lumMod val="60000"/>
                    <a:lumOff val="40000"/>
                  </a:schemeClr>
                </a:solidFill>
              </a:rPr>
              <a:t>Θέλει </a:t>
            </a:r>
            <a:r>
              <a:rPr lang="el-GR" sz="2400" dirty="0" smtClean="0">
                <a:solidFill>
                  <a:schemeClr val="tx2">
                    <a:lumMod val="60000"/>
                    <a:lumOff val="40000"/>
                  </a:schemeClr>
                </a:solidFill>
              </a:rPr>
              <a:t>λεπτομέρειες;</a:t>
            </a:r>
            <a:endParaRPr lang="en-US"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endParaRPr lang="el-GR"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r>
              <a:rPr lang="el-GR" sz="2400" dirty="0">
                <a:solidFill>
                  <a:schemeClr val="tx2">
                    <a:lumMod val="60000"/>
                    <a:lumOff val="40000"/>
                  </a:schemeClr>
                </a:solidFill>
              </a:rPr>
              <a:t>Χρειάζονται ειδικοί </a:t>
            </a:r>
            <a:r>
              <a:rPr lang="el-GR" sz="2400" dirty="0" smtClean="0">
                <a:solidFill>
                  <a:schemeClr val="tx2">
                    <a:lumMod val="60000"/>
                    <a:lumOff val="40000"/>
                  </a:schemeClr>
                </a:solidFill>
              </a:rPr>
              <a:t>όροι;  </a:t>
            </a:r>
            <a:r>
              <a:rPr lang="el-GR" sz="2400" dirty="0">
                <a:solidFill>
                  <a:schemeClr val="tx2">
                    <a:lumMod val="60000"/>
                    <a:lumOff val="40000"/>
                  </a:schemeClr>
                </a:solidFill>
              </a:rPr>
              <a:t>(ή απλοποιημένο </a:t>
            </a:r>
            <a:r>
              <a:rPr lang="el-GR" sz="2400" dirty="0" smtClean="0">
                <a:solidFill>
                  <a:schemeClr val="tx2">
                    <a:lumMod val="60000"/>
                    <a:lumOff val="40000"/>
                  </a:schemeClr>
                </a:solidFill>
              </a:rPr>
              <a:t>κείμενο;)</a:t>
            </a:r>
            <a:endParaRPr lang="en-US"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endParaRPr lang="el-GR"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r>
              <a:rPr lang="el-GR" sz="2400" dirty="0">
                <a:solidFill>
                  <a:schemeClr val="tx2">
                    <a:lumMod val="60000"/>
                    <a:lumOff val="40000"/>
                  </a:schemeClr>
                </a:solidFill>
              </a:rPr>
              <a:t>Πόσο επίσημο ή μη, θα πρέπει να είναι το γραπτό </a:t>
            </a:r>
            <a:r>
              <a:rPr lang="el-GR" sz="2400" dirty="0" smtClean="0">
                <a:solidFill>
                  <a:schemeClr val="tx2">
                    <a:lumMod val="60000"/>
                    <a:lumOff val="40000"/>
                  </a:schemeClr>
                </a:solidFill>
              </a:rPr>
              <a:t>σας; </a:t>
            </a:r>
            <a:r>
              <a:rPr lang="el-GR" sz="2400" dirty="0">
                <a:solidFill>
                  <a:schemeClr val="tx2">
                    <a:lumMod val="60000"/>
                    <a:lumOff val="40000"/>
                  </a:schemeClr>
                </a:solidFill>
              </a:rPr>
              <a:t>(κοινό, σκοπός κλπ..)</a:t>
            </a:r>
            <a:endParaRPr lang="en-US" sz="2400" dirty="0">
              <a:solidFill>
                <a:schemeClr val="tx2">
                  <a:lumMod val="60000"/>
                  <a:lumOff val="40000"/>
                </a:schemeClr>
              </a:solidFill>
            </a:endParaRPr>
          </a:p>
          <a:p>
            <a:pPr marL="0" lvl="0" indent="0" eaLnBrk="0" fontAlgn="base" hangingPunct="0">
              <a:lnSpc>
                <a:spcPct val="100000"/>
              </a:lnSpc>
              <a:spcBef>
                <a:spcPct val="0"/>
              </a:spcBef>
              <a:spcAft>
                <a:spcPct val="0"/>
              </a:spcAft>
              <a:buClrTx/>
              <a:buSzTx/>
              <a:buFontTx/>
              <a:buChar char="•"/>
            </a:pPr>
            <a:r>
              <a:rPr lang="el-GR" sz="600" dirty="0">
                <a:latin typeface="Arial" pitchFamily="34" charset="0"/>
                <a:cs typeface="Arial" pitchFamily="34" charset="0"/>
              </a:rPr>
              <a:t/>
            </a:r>
            <a:br>
              <a:rPr lang="el-GR" sz="600" dirty="0">
                <a:latin typeface="Arial" pitchFamily="34" charset="0"/>
                <a:cs typeface="Arial" pitchFamily="34" charset="0"/>
              </a:rPr>
            </a:br>
            <a:endParaRPr lang="el-GR" sz="600" dirty="0">
              <a:latin typeface="Arial" pitchFamily="34" charset="0"/>
              <a:cs typeface="Arial" pitchFamily="34" charset="0"/>
            </a:endParaRPr>
          </a:p>
        </p:txBody>
      </p:sp>
    </p:spTree>
    <p:extLst>
      <p:ext uri="{BB962C8B-B14F-4D97-AF65-F5344CB8AC3E}">
        <p14:creationId xmlns:p14="http://schemas.microsoft.com/office/powerpoint/2010/main" val="45709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περιεχομενο</a:t>
            </a: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7033860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513</TotalTime>
  <Words>1213</Words>
  <Application>Microsoft Office PowerPoint</Application>
  <PresentationFormat>On-screen Show (4:3)</PresentationFormat>
  <Paragraphs>94</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Tw Cen MT</vt:lpstr>
      <vt:lpstr>Tw Cen MT Condensed</vt:lpstr>
      <vt:lpstr>Verdana</vt:lpstr>
      <vt:lpstr>Wingdings</vt:lpstr>
      <vt:lpstr>Wingdings 3</vt:lpstr>
      <vt:lpstr>Integral</vt:lpstr>
      <vt:lpstr>Γραπτη επικοινωνια</vt:lpstr>
      <vt:lpstr>PowerPoint Presentation</vt:lpstr>
      <vt:lpstr>ΔΟΜΗ</vt:lpstr>
      <vt:lpstr>ΒΑΣΙΚΟΙ ΚΑΝΟΝΕΣ ΔΟΜΗΣ </vt:lpstr>
      <vt:lpstr>ΒΑΣΙΚΟΙ ΚΑΝΟΝΕΣ ΔΟΜΗΣ </vt:lpstr>
      <vt:lpstr>ΒΑΣΙΚΟΙ ΚΑΝΟΝΕΣ ΔΟΜΗΣ </vt:lpstr>
      <vt:lpstr>ΣΤΥΛ</vt:lpstr>
      <vt:lpstr>ΓΡΑΦΟΝΤΑΣ με Στυλ</vt:lpstr>
      <vt:lpstr>περιεχομενο</vt:lpstr>
      <vt:lpstr>Αναπτυξη περιεχομενου</vt:lpstr>
      <vt:lpstr>συμπερασματικα</vt:lpstr>
      <vt:lpstr>ΤΟ ΓΡΑΠΤΟ ΚΕΙΜΕΝΟ ΠΡΕΠΕΙ ΝΑ ΕΙΝΑΙ:</vt:lpstr>
      <vt:lpstr>ΔΙΑΔΙΚΑΣΙΑ ΓΡΑΠΤΗΣ ΕΠΙΚΟΙΝΩΝΙΑΣ</vt:lpstr>
      <vt:lpstr>Παραδειγματα</vt:lpstr>
      <vt:lpstr>PowerPoint Presentation</vt:lpstr>
      <vt:lpstr>10 Healthy Lifestyle Tips for Adults Last Updated : 07 June 2017</vt:lpstr>
      <vt:lpstr>https://www.lifo.gr/now/world/277661/dramatiki-proeidopoiisi-o-koronoios-mporei-na-diplasiasei-ta-pososta-pagkosmias-peinas</vt:lpstr>
      <vt:lpstr>PowerPoint Presentation</vt:lpstr>
    </vt:vector>
  </TitlesOfParts>
  <Company>Unilever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Dimitra.Xenaki</dc:creator>
  <cp:lastModifiedBy>ΜΑΡΙΑ ΚΑΨΟΚΕΦΑΛΟΥ</cp:lastModifiedBy>
  <cp:revision>54</cp:revision>
  <dcterms:created xsi:type="dcterms:W3CDTF">2013-03-29T11:52:03Z</dcterms:created>
  <dcterms:modified xsi:type="dcterms:W3CDTF">2020-04-09T15:06:22Z</dcterms:modified>
</cp:coreProperties>
</file>