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71" r:id="rId13"/>
    <p:sldId id="272" r:id="rId14"/>
    <p:sldId id="265" r:id="rId15"/>
    <p:sldId id="266" r:id="rId16"/>
    <p:sldId id="263" r:id="rId17"/>
    <p:sldId id="270" r:id="rId18"/>
    <p:sldId id="274" r:id="rId19"/>
    <p:sldId id="273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396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976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995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197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971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99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60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89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49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307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17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418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028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07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15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27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BD2365F-95F8-4689-8606-964A1363F0AD}" type="datetimeFigureOut">
              <a:rPr lang="el-GR" smtClean="0"/>
              <a:t>13/5/2021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BE46D-27F6-4DED-81D8-EBC7225259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75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06027" y="479394"/>
            <a:ext cx="7617041" cy="2290439"/>
          </a:xfrm>
        </p:spPr>
        <p:txBody>
          <a:bodyPr/>
          <a:lstStyle/>
          <a:p>
            <a:r>
              <a:rPr lang="el-GR" dirty="0" smtClean="0"/>
              <a:t>ΧΗΜΙΚΗ ΣΥΣΤΑΣΗ ΞΥΛΟΥ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3275002" cy="861420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ΜΑΙΟΣ 2021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288" y="1882066"/>
            <a:ext cx="6958646" cy="47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5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85047" cy="655807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Φυσική μαστίχα Χίου</a:t>
            </a:r>
            <a:endParaRPr lang="el-GR" dirty="0"/>
          </a:p>
        </p:txBody>
      </p:sp>
      <p:pic>
        <p:nvPicPr>
          <p:cNvPr id="4" name="Θέση περιεχομένου 3" descr="http://www.visitgreece.gr/deployedFiles/StaticFiles/Photos/masti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59" y="3710864"/>
            <a:ext cx="5412142" cy="294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901" y="3710864"/>
            <a:ext cx="4379682" cy="288917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43" y="115410"/>
            <a:ext cx="3660140" cy="301840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79394" y="1198485"/>
            <a:ext cx="6916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Pistacia lentiscus var. Chia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86" y="1204643"/>
            <a:ext cx="2908885" cy="219042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13" y="1683496"/>
            <a:ext cx="3517601" cy="17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7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4086" y="365125"/>
            <a:ext cx="4636356" cy="753461"/>
          </a:xfrm>
        </p:spPr>
        <p:txBody>
          <a:bodyPr/>
          <a:lstStyle/>
          <a:p>
            <a:r>
              <a:rPr lang="el-GR" dirty="0" smtClean="0"/>
              <a:t>Φυσική καμφορά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11550"/>
            <a:ext cx="3946864" cy="665825"/>
          </a:xfrm>
        </p:spPr>
        <p:txBody>
          <a:bodyPr/>
          <a:lstStyle/>
          <a:p>
            <a:r>
              <a:rPr lang="el-GR" i="1" dirty="0"/>
              <a:t>Cinnamomum </a:t>
            </a:r>
            <a:r>
              <a:rPr lang="el-GR" i="1" dirty="0" smtClean="0"/>
              <a:t>camphora</a:t>
            </a:r>
          </a:p>
          <a:p>
            <a:endParaRPr lang="el-GR" i="1" dirty="0"/>
          </a:p>
          <a:p>
            <a:endParaRPr lang="el-GR" dirty="0"/>
          </a:p>
        </p:txBody>
      </p:sp>
      <p:pic>
        <p:nvPicPr>
          <p:cNvPr id="1026" name="Picture 2" descr="https://www.yperikon.gr/image/cache/products/camfora-fysiki-1000x1000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0814" y="275018"/>
            <a:ext cx="2273064" cy="22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702" y="3306406"/>
            <a:ext cx="4137265" cy="27560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41" y="2557463"/>
            <a:ext cx="4572000" cy="36195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196" y="951895"/>
            <a:ext cx="2597129" cy="38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7655"/>
            <a:ext cx="7462422" cy="747482"/>
          </a:xfrm>
        </p:spPr>
        <p:txBody>
          <a:bodyPr/>
          <a:lstStyle/>
          <a:p>
            <a:pPr algn="ctr"/>
            <a:r>
              <a:rPr lang="el-GR" dirty="0" smtClean="0"/>
              <a:t>Φυσικό καουτσούκ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6432" y="845137"/>
            <a:ext cx="8114190" cy="1560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Το φυσικό καουτσούκ είναι ένα φυσικό πολυμερές βιοσύνθεσης που λαμβάνεται από </a:t>
            </a:r>
            <a:r>
              <a:rPr lang="el-GR" dirty="0" smtClean="0"/>
              <a:t>το </a:t>
            </a:r>
            <a:r>
              <a:rPr lang="el-GR" dirty="0"/>
              <a:t> </a:t>
            </a:r>
            <a:r>
              <a:rPr lang="en-US" b="1" dirty="0"/>
              <a:t> Para rubber tree</a:t>
            </a:r>
            <a:r>
              <a:rPr lang="en-US" dirty="0"/>
              <a:t> </a:t>
            </a:r>
            <a:r>
              <a:rPr lang="en-US" dirty="0" smtClean="0"/>
              <a:t>- </a:t>
            </a:r>
            <a:r>
              <a:rPr lang="el-GR" i="1" dirty="0" smtClean="0"/>
              <a:t>Hevea</a:t>
            </a:r>
            <a:r>
              <a:rPr lang="el-GR" dirty="0"/>
              <a:t> </a:t>
            </a:r>
            <a:r>
              <a:rPr lang="el-GR" i="1" dirty="0" smtClean="0"/>
              <a:t>brasilliensis</a:t>
            </a:r>
            <a:r>
              <a:rPr lang="en-US" i="1" dirty="0" smtClean="0"/>
              <a:t> </a:t>
            </a:r>
            <a:r>
              <a:rPr lang="en-US" dirty="0" smtClean="0"/>
              <a:t>- </a:t>
            </a:r>
            <a:r>
              <a:rPr lang="el-GR" dirty="0" smtClean="0"/>
              <a:t>καουτσουκόδεντρα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191" y="1549154"/>
            <a:ext cx="2931276" cy="443883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0" y="2210540"/>
            <a:ext cx="5758998" cy="416983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2" y="2494624"/>
            <a:ext cx="2715805" cy="37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62144"/>
            <a:ext cx="10515600" cy="5770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natural latex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64" y="639192"/>
            <a:ext cx="4555908" cy="24452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640" y="3633687"/>
            <a:ext cx="4438650" cy="29051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114" y="1952717"/>
            <a:ext cx="2522086" cy="336194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215" y="1242873"/>
            <a:ext cx="2010016" cy="372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15699"/>
            <a:ext cx="4009008" cy="627679"/>
          </a:xfrm>
        </p:spPr>
        <p:txBody>
          <a:bodyPr/>
          <a:lstStyle/>
          <a:p>
            <a:pPr algn="ctr"/>
            <a:r>
              <a:rPr lang="en-US" b="1" dirty="0"/>
              <a:t>Maple Syrup </a:t>
            </a:r>
            <a:endParaRPr lang="el-GR" dirty="0"/>
          </a:p>
        </p:txBody>
      </p:sp>
      <p:pic>
        <p:nvPicPr>
          <p:cNvPr id="4" name="Θέση περιεχομένου 3" descr="Αποτέλεσμα εικόνας για Maple Syrup Production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5" y="2306455"/>
            <a:ext cx="492839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852" y="260466"/>
            <a:ext cx="3445828" cy="251520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42043" y="1251751"/>
            <a:ext cx="5530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ugar maple, </a:t>
            </a:r>
            <a:r>
              <a:rPr lang="el-GR" b="1" dirty="0" smtClean="0"/>
              <a:t>	</a:t>
            </a:r>
            <a:r>
              <a:rPr lang="en-US" b="1" dirty="0" smtClean="0"/>
              <a:t>  Red</a:t>
            </a:r>
            <a:r>
              <a:rPr lang="en-US" b="1" dirty="0"/>
              <a:t> maple</a:t>
            </a:r>
            <a:r>
              <a:rPr lang="en-US" b="1" dirty="0" smtClean="0"/>
              <a:t>, </a:t>
            </a:r>
            <a:r>
              <a:rPr lang="el-GR" b="1" dirty="0" smtClean="0"/>
              <a:t>	</a:t>
            </a:r>
            <a:r>
              <a:rPr lang="en-US" b="1" dirty="0"/>
              <a:t>B</a:t>
            </a:r>
            <a:r>
              <a:rPr lang="en-US" b="1" dirty="0" smtClean="0"/>
              <a:t>lack</a:t>
            </a:r>
            <a:r>
              <a:rPr lang="en-US" b="1" dirty="0"/>
              <a:t> maple </a:t>
            </a:r>
            <a:r>
              <a:rPr lang="en-US" b="1" dirty="0" smtClean="0"/>
              <a:t>, </a:t>
            </a:r>
          </a:p>
          <a:p>
            <a:r>
              <a:rPr lang="en-US" b="1" i="1" dirty="0"/>
              <a:t>Acer saccharum</a:t>
            </a:r>
            <a:r>
              <a:rPr lang="en-US" b="1" dirty="0"/>
              <a:t>, Acer </a:t>
            </a:r>
            <a:r>
              <a:rPr lang="en-US" b="1" dirty="0" smtClean="0"/>
              <a:t>nigrum , </a:t>
            </a:r>
            <a:r>
              <a:rPr lang="en-US" b="1" i="1" dirty="0" smtClean="0"/>
              <a:t> </a:t>
            </a:r>
            <a:r>
              <a:rPr lang="en-US" b="1" i="1" dirty="0"/>
              <a:t>Acer rubrum</a:t>
            </a:r>
            <a:r>
              <a:rPr lang="en-US" b="1" dirty="0"/>
              <a:t>,</a:t>
            </a:r>
            <a:endParaRPr lang="el-GR" b="1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814" y="2886031"/>
            <a:ext cx="6291617" cy="385910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984" y="215699"/>
            <a:ext cx="2333447" cy="23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4937" y="365125"/>
            <a:ext cx="2684694" cy="6558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Birch sap </a:t>
            </a:r>
            <a:endParaRPr lang="el-GR" dirty="0"/>
          </a:p>
        </p:txBody>
      </p:sp>
      <p:pic>
        <p:nvPicPr>
          <p:cNvPr id="4" name="Θέση περιεχομένου 3" descr="δικός του σημύδα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723" y="115410"/>
            <a:ext cx="3207243" cy="420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059" y="3591325"/>
            <a:ext cx="4820204" cy="30106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82" y="2220199"/>
            <a:ext cx="2283901" cy="304615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059" y="219753"/>
            <a:ext cx="4471017" cy="298067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076" y="4466967"/>
            <a:ext cx="3494890" cy="21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8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6437" y="177553"/>
            <a:ext cx="7452848" cy="1340529"/>
          </a:xfrm>
        </p:spPr>
        <p:txBody>
          <a:bodyPr/>
          <a:lstStyle/>
          <a:p>
            <a:pPr algn="ctr"/>
            <a:r>
              <a:rPr lang="en-US" dirty="0"/>
              <a:t>Chanel </a:t>
            </a:r>
            <a:r>
              <a:rPr lang="el-GR" dirty="0"/>
              <a:t>Νο.5 </a:t>
            </a:r>
            <a:r>
              <a:rPr lang="el-GR" dirty="0" smtClean="0"/>
              <a:t>	</a:t>
            </a:r>
            <a:r>
              <a:rPr lang="en-US" dirty="0"/>
              <a:t>Ylang Ylang </a:t>
            </a:r>
            <a:r>
              <a:rPr lang="el-GR" dirty="0" smtClean="0"/>
              <a:t>–</a:t>
            </a:r>
            <a:br>
              <a:rPr lang="el-GR" dirty="0" smtClean="0"/>
            </a:br>
            <a:r>
              <a:rPr lang="en-US" dirty="0"/>
              <a:t>Cananga</a:t>
            </a:r>
            <a:r>
              <a:rPr lang="en-US" i="1" dirty="0" smtClean="0"/>
              <a:t> </a:t>
            </a:r>
            <a:r>
              <a:rPr lang="en-US" i="1" dirty="0"/>
              <a:t>Odorata</a:t>
            </a:r>
            <a:r>
              <a:rPr lang="en-US" dirty="0"/>
              <a:t> 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36" y="2535715"/>
            <a:ext cx="2634313" cy="351241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85" y="1946801"/>
            <a:ext cx="3317937" cy="442391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959" y="4302003"/>
            <a:ext cx="2188205" cy="23705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011" y="51047"/>
            <a:ext cx="3217153" cy="293407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45" y="3894555"/>
            <a:ext cx="2778003" cy="2778003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7004482" y="3195961"/>
            <a:ext cx="1861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Agarwood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4061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02136" y="452718"/>
            <a:ext cx="2948698" cy="967709"/>
          </a:xfrm>
        </p:spPr>
        <p:txBody>
          <a:bodyPr/>
          <a:lstStyle/>
          <a:p>
            <a:pPr algn="ctr"/>
            <a:r>
              <a:rPr lang="en-US" sz="2400" dirty="0"/>
              <a:t>Organic Wood Vinegar 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4" name="Θέση περιεχομένου 3" descr="71 Best Fab Fiber - Prep - Dye - Spin images | How to dye fabric ..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533" y="3773010"/>
            <a:ext cx="5320961" cy="293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499" y="1738258"/>
            <a:ext cx="3288381" cy="431807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8" y="246645"/>
            <a:ext cx="5840474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4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59798"/>
            <a:ext cx="6660211" cy="719092"/>
          </a:xfrm>
        </p:spPr>
        <p:txBody>
          <a:bodyPr/>
          <a:lstStyle/>
          <a:p>
            <a:pPr algn="ctr"/>
            <a:r>
              <a:rPr lang="el-GR" dirty="0" smtClean="0"/>
              <a:t>ΧΑΡΤΟΠΟΛΤΟΣ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84085" y="878890"/>
            <a:ext cx="7350711" cy="1455938"/>
          </a:xfrm>
        </p:spPr>
        <p:txBody>
          <a:bodyPr>
            <a:normAutofit/>
          </a:bodyPr>
          <a:lstStyle/>
          <a:p>
            <a:r>
              <a:rPr lang="el-GR" dirty="0"/>
              <a:t>Πρώτη ύλη για την παραγωγή χαρτιού είναι οι ίνες </a:t>
            </a:r>
            <a:r>
              <a:rPr lang="el-GR" b="1" dirty="0">
                <a:solidFill>
                  <a:srgbClr val="FFFF00"/>
                </a:solidFill>
              </a:rPr>
              <a:t>κυτταρίνης</a:t>
            </a:r>
            <a:r>
              <a:rPr lang="el-GR" dirty="0"/>
              <a:t>, που προέρχονται από τα φυτά (αποτελούν το κυριότερο στοιχείο του κυτταρικού τοιχώματός τους) </a:t>
            </a:r>
            <a:endParaRPr lang="el-GR" dirty="0" smtClean="0"/>
          </a:p>
          <a:p>
            <a:r>
              <a:rPr lang="el-GR" dirty="0" smtClean="0"/>
              <a:t>Η λιγνίνη απομακρύνεται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965" y="2334828"/>
            <a:ext cx="6191250" cy="20768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32" y="4633959"/>
            <a:ext cx="5381625" cy="20955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100" y="88776"/>
            <a:ext cx="3482265" cy="348226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674" y="3870665"/>
            <a:ext cx="2756330" cy="275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85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65437" y="3524435"/>
            <a:ext cx="1837677" cy="896645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94" y="244103"/>
            <a:ext cx="8895425" cy="64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0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6890"/>
          </a:xfrm>
        </p:spPr>
        <p:txBody>
          <a:bodyPr/>
          <a:lstStyle/>
          <a:p>
            <a:pPr algn="ctr"/>
            <a:r>
              <a:rPr lang="el-GR" dirty="0" smtClean="0"/>
              <a:t>ΧΗΜΙΚΗ ΣΥΣΤΑΣΗ ΞΥΛΟΥ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3883" y="1376040"/>
            <a:ext cx="5015884" cy="4872360"/>
          </a:xfrm>
        </p:spPr>
        <p:txBody>
          <a:bodyPr/>
          <a:lstStyle/>
          <a:p>
            <a:pPr marL="0" indent="0">
              <a:buNone/>
            </a:pPr>
            <a:r>
              <a:rPr lang="el-GR" sz="2800" b="1" dirty="0"/>
              <a:t>ΣΥΣΤΑΣΗ ΞΥΛΟΥ ΣΕ ΔΟΜΙΚΑ ΣΥΣΤΑΤΙΚΑ </a:t>
            </a:r>
            <a:endParaRPr lang="el-GR" sz="2800" dirty="0"/>
          </a:p>
          <a:p>
            <a:r>
              <a:rPr lang="el-GR" sz="2800" dirty="0"/>
              <a:t>Κυτταρίνη </a:t>
            </a:r>
          </a:p>
          <a:p>
            <a:r>
              <a:rPr lang="el-GR" sz="2800" dirty="0"/>
              <a:t>Ημικυτταρίνες </a:t>
            </a:r>
          </a:p>
          <a:p>
            <a:r>
              <a:rPr lang="el-GR" sz="2800" dirty="0"/>
              <a:t>Λιγνίνη 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l-GR" sz="2800" b="1" dirty="0" smtClean="0"/>
              <a:t>ΣΥΣΤΑΣΗ </a:t>
            </a:r>
            <a:r>
              <a:rPr lang="el-GR" sz="2800" b="1" dirty="0"/>
              <a:t>ΞΥΛΟΥ ΣΕ ΜΗ ΔΟΜΙΚΑ ΣΥΣΤΑΤΙΚΑ </a:t>
            </a:r>
            <a:endParaRPr lang="el-GR" sz="2800" dirty="0"/>
          </a:p>
          <a:p>
            <a:r>
              <a:rPr lang="el-GR" sz="2800" dirty="0"/>
              <a:t>Εκχυλίσματα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026" y="1660126"/>
            <a:ext cx="6306598" cy="40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8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6331" y="186431"/>
            <a:ext cx="9784504" cy="1666817"/>
          </a:xfrm>
        </p:spPr>
        <p:txBody>
          <a:bodyPr/>
          <a:lstStyle/>
          <a:p>
            <a:pPr algn="ctr"/>
            <a:r>
              <a:rPr lang="el-GR" b="1" dirty="0"/>
              <a:t>ΣΥΣΤΑΣΗ ΤΟΥ ΞΥΛΟΥ ΣΕ </a:t>
            </a:r>
            <a:r>
              <a:rPr lang="el-GR" b="1" dirty="0" smtClean="0"/>
              <a:t>ΑΝΟΡΓΑΝΑ ΣΤΟΙΧΕΙΑ 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2139517"/>
            <a:ext cx="9212635" cy="4037445"/>
          </a:xfrm>
        </p:spPr>
        <p:txBody>
          <a:bodyPr>
            <a:normAutofit/>
          </a:bodyPr>
          <a:lstStyle/>
          <a:p>
            <a:r>
              <a:rPr lang="el-GR" dirty="0"/>
              <a:t>Άνθρακας </a:t>
            </a:r>
            <a:r>
              <a:rPr lang="el-GR" dirty="0" smtClean="0"/>
              <a:t>		( 48 – 51 % ) </a:t>
            </a:r>
            <a:endParaRPr lang="el-GR" dirty="0"/>
          </a:p>
          <a:p>
            <a:r>
              <a:rPr lang="el-GR" dirty="0"/>
              <a:t>Οξυγόνο </a:t>
            </a:r>
            <a:r>
              <a:rPr lang="el-GR" dirty="0" smtClean="0"/>
              <a:t>		(  43-45 % ) </a:t>
            </a:r>
            <a:endParaRPr lang="el-GR" dirty="0"/>
          </a:p>
          <a:p>
            <a:r>
              <a:rPr lang="el-GR" dirty="0"/>
              <a:t>Υδρογόνο </a:t>
            </a:r>
            <a:r>
              <a:rPr lang="el-GR" dirty="0" smtClean="0"/>
              <a:t>		( 5 – 7 % ) </a:t>
            </a:r>
            <a:endParaRPr lang="el-GR" dirty="0"/>
          </a:p>
          <a:p>
            <a:r>
              <a:rPr lang="el-GR" dirty="0"/>
              <a:t>Άζωτο </a:t>
            </a:r>
            <a:r>
              <a:rPr lang="el-GR" dirty="0" smtClean="0"/>
              <a:t>			( 0,1-0,3% ) </a:t>
            </a:r>
            <a:endParaRPr lang="el-GR" dirty="0"/>
          </a:p>
          <a:p>
            <a:r>
              <a:rPr lang="el-GR" dirty="0"/>
              <a:t>Ανόργανες ουσίες </a:t>
            </a:r>
            <a:r>
              <a:rPr lang="el-GR" dirty="0" smtClean="0"/>
              <a:t>εύκρατα ( 0,2 - 0,6 % ) (</a:t>
            </a:r>
            <a:r>
              <a:rPr lang="el-GR" dirty="0"/>
              <a:t>τέφρα) </a:t>
            </a:r>
            <a:r>
              <a:rPr lang="el-GR" dirty="0" smtClean="0"/>
              <a:t>κυρίως</a:t>
            </a:r>
            <a:r>
              <a:rPr lang="el-GR" dirty="0"/>
              <a:t>: </a:t>
            </a:r>
          </a:p>
          <a:p>
            <a:pPr marL="2335213" indent="-187325"/>
            <a:r>
              <a:rPr lang="el-GR" dirty="0"/>
              <a:t>- ασβέστιο </a:t>
            </a:r>
            <a:r>
              <a:rPr lang="el-GR" dirty="0" smtClean="0"/>
              <a:t>( </a:t>
            </a:r>
            <a:r>
              <a:rPr lang="en-US" dirty="0" smtClean="0"/>
              <a:t>Ca</a:t>
            </a:r>
            <a:r>
              <a:rPr lang="el-GR" dirty="0" smtClean="0"/>
              <a:t> ) </a:t>
            </a:r>
            <a:endParaRPr lang="el-GR" dirty="0"/>
          </a:p>
          <a:p>
            <a:pPr marL="2335213" indent="-187325"/>
            <a:r>
              <a:rPr lang="el-GR" dirty="0"/>
              <a:t>- </a:t>
            </a:r>
            <a:r>
              <a:rPr lang="el-GR" dirty="0" smtClean="0"/>
              <a:t>κάλιο		 ( </a:t>
            </a:r>
            <a:r>
              <a:rPr lang="en-US" dirty="0" smtClean="0"/>
              <a:t>K</a:t>
            </a:r>
            <a:r>
              <a:rPr lang="el-GR" dirty="0" smtClean="0"/>
              <a:t> ) </a:t>
            </a:r>
            <a:endParaRPr lang="el-GR" dirty="0"/>
          </a:p>
          <a:p>
            <a:pPr marL="2335213" indent="-187325"/>
            <a:r>
              <a:rPr lang="el-GR" dirty="0"/>
              <a:t>- μαγνήσιο </a:t>
            </a:r>
            <a:r>
              <a:rPr lang="el-GR" dirty="0" smtClean="0"/>
              <a:t>( </a:t>
            </a:r>
            <a:r>
              <a:rPr lang="en-US" dirty="0" smtClean="0"/>
              <a:t>Mg</a:t>
            </a:r>
            <a:r>
              <a:rPr lang="el-GR" dirty="0" smtClean="0"/>
              <a:t> )</a:t>
            </a:r>
          </a:p>
          <a:p>
            <a:pPr marL="187325" indent="-187325"/>
            <a:r>
              <a:rPr lang="el-GR" dirty="0" smtClean="0"/>
              <a:t>Ανόργανες ουσίες τροπικά ( μέχρι 3 - 5 % ) (τέφρα) κυρίως: πυρίτιο ( </a:t>
            </a:r>
            <a:r>
              <a:rPr lang="en-US" dirty="0" smtClean="0"/>
              <a:t>Si</a:t>
            </a:r>
            <a:r>
              <a:rPr lang="el-GR" dirty="0" smtClean="0"/>
              <a:t> )</a:t>
            </a:r>
          </a:p>
          <a:p>
            <a:pPr marL="2335213" indent="-187325"/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999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96270" cy="64692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ΟΡΓΑΝΙΚΕΣ ΟΥΣΙΕΣ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6431" y="1198485"/>
            <a:ext cx="7563775" cy="4978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ΠΟΛΥΣΑΚΧΑΡΙΤΕΣ </a:t>
            </a:r>
            <a:endParaRPr lang="el-GR" dirty="0"/>
          </a:p>
          <a:p>
            <a:r>
              <a:rPr lang="el-GR" dirty="0"/>
              <a:t>Στην κατηγορία αυτή (πολυσακχαρίτες) ανήκουν: </a:t>
            </a:r>
          </a:p>
          <a:p>
            <a:r>
              <a:rPr lang="el-GR" dirty="0"/>
              <a:t>- κυτταρίνη </a:t>
            </a:r>
          </a:p>
          <a:p>
            <a:r>
              <a:rPr lang="el-GR" dirty="0"/>
              <a:t>- ημικυτταρίνες </a:t>
            </a:r>
          </a:p>
          <a:p>
            <a:r>
              <a:rPr lang="el-GR" dirty="0"/>
              <a:t>- πηκτινικές ουσίες </a:t>
            </a:r>
          </a:p>
          <a:p>
            <a:pPr marL="0" indent="0">
              <a:buNone/>
            </a:pPr>
            <a:r>
              <a:rPr lang="el-GR" dirty="0"/>
              <a:t>Το συνολικό ποσοστό του ξύλου σε πολυσακχαρίτες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( υδατάνθρακες )είναι </a:t>
            </a:r>
            <a:r>
              <a:rPr lang="el-GR" dirty="0"/>
              <a:t>65-75</a:t>
            </a:r>
            <a:r>
              <a:rPr lang="el-GR" dirty="0" smtClean="0"/>
              <a:t>%. ( ολοκυτταρίνη)</a:t>
            </a:r>
            <a:endParaRPr lang="el-GR" dirty="0"/>
          </a:p>
          <a:p>
            <a:pPr marL="0" indent="0">
              <a:buNone/>
            </a:pPr>
            <a:r>
              <a:rPr lang="el-GR" b="1" dirty="0"/>
              <a:t>ΦΑΙΝΟΛΙΚΕΣ ΟΥΣΙΕΣ </a:t>
            </a:r>
            <a:endParaRPr lang="el-GR" dirty="0"/>
          </a:p>
          <a:p>
            <a:r>
              <a:rPr lang="el-GR" dirty="0"/>
              <a:t>Στην κατηγορία αυτή ανήκουν: </a:t>
            </a:r>
          </a:p>
          <a:p>
            <a:r>
              <a:rPr lang="el-GR" dirty="0"/>
              <a:t>- λιγνίνη 25-35% στα κωνοφόρα  17-25% στα πλατύφυλλα </a:t>
            </a:r>
          </a:p>
          <a:p>
            <a:r>
              <a:rPr lang="el-GR" dirty="0"/>
              <a:t>- </a:t>
            </a:r>
            <a:r>
              <a:rPr lang="el-GR" dirty="0" smtClean="0"/>
              <a:t>τανίνες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206" y="116717"/>
            <a:ext cx="4166585" cy="298159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802" y="3448027"/>
            <a:ext cx="3846989" cy="30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4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Cellulose from trees « Inhabitat – Green Design, Innovation ..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44" y="115410"/>
            <a:ext cx="11887200" cy="6604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96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enice.umwblogs.org/files/2008/12/wood-cellulose-rowell-36-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05" y="142044"/>
            <a:ext cx="11876804" cy="641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6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Διαφορές χημικής σύστασης.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44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/>
              <a:t>						Κωνοφόρα </a:t>
            </a:r>
            <a:r>
              <a:rPr lang="el-GR" b="1" dirty="0"/>
              <a:t>(Softwoods) 		 Πλατύφυλλα (Hardwoods) </a:t>
            </a:r>
            <a:endParaRPr lang="el-GR" dirty="0"/>
          </a:p>
          <a:p>
            <a:r>
              <a:rPr lang="el-GR" b="1" dirty="0"/>
              <a:t>Λιγνίνη </a:t>
            </a:r>
            <a:r>
              <a:rPr lang="el-GR" dirty="0"/>
              <a:t>		</a:t>
            </a:r>
            <a:r>
              <a:rPr lang="el-GR" dirty="0" smtClean="0"/>
              <a:t>			</a:t>
            </a:r>
            <a:r>
              <a:rPr lang="el-GR" b="1" dirty="0" smtClean="0"/>
              <a:t>30</a:t>
            </a:r>
            <a:r>
              <a:rPr lang="el-GR" b="1" dirty="0"/>
              <a:t>% ( 23% -35% ) </a:t>
            </a:r>
            <a:r>
              <a:rPr lang="el-GR" b="1" dirty="0" smtClean="0"/>
              <a:t>				21</a:t>
            </a:r>
            <a:r>
              <a:rPr lang="el-GR" b="1" dirty="0"/>
              <a:t>% ( 16% -25% ) </a:t>
            </a:r>
          </a:p>
          <a:p>
            <a:r>
              <a:rPr lang="el-GR" b="1" dirty="0"/>
              <a:t>Κυτταρίνη</a:t>
            </a:r>
            <a:r>
              <a:rPr lang="en-US" b="1" dirty="0"/>
              <a:t> 		</a:t>
            </a:r>
            <a:r>
              <a:rPr lang="el-GR" b="1" dirty="0" smtClean="0"/>
              <a:t>			</a:t>
            </a:r>
            <a:r>
              <a:rPr lang="en-US" b="1" dirty="0" smtClean="0"/>
              <a:t>45-50</a:t>
            </a:r>
            <a:r>
              <a:rPr lang="en-US" b="1" dirty="0"/>
              <a:t>% 			</a:t>
            </a:r>
            <a:r>
              <a:rPr lang="el-GR" b="1" dirty="0" smtClean="0"/>
              <a:t>		</a:t>
            </a:r>
            <a:r>
              <a:rPr lang="en-US" b="1" dirty="0" smtClean="0"/>
              <a:t>45-50</a:t>
            </a:r>
            <a:r>
              <a:rPr lang="en-US" b="1" dirty="0"/>
              <a:t>% 	</a:t>
            </a:r>
            <a:endParaRPr lang="el-GR" b="1" dirty="0"/>
          </a:p>
          <a:p>
            <a:r>
              <a:rPr lang="el-GR" b="1" dirty="0"/>
              <a:t>Ημικυτταρίνες</a:t>
            </a:r>
            <a:r>
              <a:rPr lang="en-US" b="1" dirty="0"/>
              <a:t> 	</a:t>
            </a:r>
            <a:r>
              <a:rPr lang="el-GR" b="1" dirty="0" smtClean="0"/>
              <a:t>			</a:t>
            </a:r>
            <a:r>
              <a:rPr lang="en-US" b="1" dirty="0" smtClean="0"/>
              <a:t>18-25</a:t>
            </a:r>
            <a:r>
              <a:rPr lang="en-US" b="1" dirty="0"/>
              <a:t>% 			</a:t>
            </a:r>
            <a:r>
              <a:rPr lang="el-GR" b="1" dirty="0" smtClean="0"/>
              <a:t>		</a:t>
            </a:r>
            <a:r>
              <a:rPr lang="en-US" b="1" dirty="0" smtClean="0"/>
              <a:t>25-35</a:t>
            </a:r>
            <a:r>
              <a:rPr lang="en-US" b="1" dirty="0"/>
              <a:t>% </a:t>
            </a:r>
            <a:endParaRPr lang="el-GR" b="1" dirty="0" smtClean="0"/>
          </a:p>
          <a:p>
            <a:r>
              <a:rPr lang="el-GR" b="1" dirty="0" smtClean="0"/>
              <a:t>Εκχυλίσματα 				3-5%						5-8% ( 20% )</a:t>
            </a:r>
            <a:endParaRPr lang="el-GR" b="1" dirty="0"/>
          </a:p>
          <a:p>
            <a:r>
              <a:rPr lang="el-GR" b="1" dirty="0"/>
              <a:t>Α</a:t>
            </a:r>
            <a:r>
              <a:rPr lang="el-GR" b="1" dirty="0" smtClean="0"/>
              <a:t>νόργανα </a:t>
            </a:r>
            <a:r>
              <a:rPr lang="el-GR" b="1" dirty="0"/>
              <a:t>συστατικά </a:t>
            </a:r>
            <a:r>
              <a:rPr lang="el-GR" b="1" dirty="0" smtClean="0"/>
              <a:t>		0,4%						0,6 </a:t>
            </a:r>
            <a:r>
              <a:rPr lang="el-GR" b="1" dirty="0"/>
              <a:t>% </a:t>
            </a:r>
            <a:r>
              <a:rPr lang="el-GR" b="1" dirty="0" smtClean="0"/>
              <a:t>- 0,8</a:t>
            </a:r>
            <a:r>
              <a:rPr lang="el-GR" b="1" dirty="0"/>
              <a:t>%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8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9899"/>
            <a:ext cx="10515600" cy="55929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/>
              <a:t>ΕΚΧΥΛΙΣΜΑΤΑ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5309" y="639192"/>
            <a:ext cx="11816177" cy="6019059"/>
          </a:xfrm>
        </p:spPr>
        <p:txBody>
          <a:bodyPr>
            <a:noAutofit/>
          </a:bodyPr>
          <a:lstStyle/>
          <a:p>
            <a:r>
              <a:rPr lang="el-GR" sz="1600" dirty="0"/>
              <a:t>Εκχυλίσματα ξύλου(wood extractives) ονομάζονται -κατά κύριο λόγο- οι οργανικές ενώσεις, συνήθως μονομερείς ή ολιγομερείς, που δεν συγκροτούν τη δομή του ξύλου (μη δομικά συστατικά) δηλ. δεν συμμετέχουν στη δόμηση των κυτταρικών τοιχωμάτων (</a:t>
            </a:r>
            <a:r>
              <a:rPr lang="el-GR" sz="1600" dirty="0" err="1"/>
              <a:t>cell</a:t>
            </a:r>
            <a:r>
              <a:rPr lang="el-GR" sz="1600" dirty="0"/>
              <a:t> </a:t>
            </a:r>
            <a:r>
              <a:rPr lang="el-GR" sz="1600" dirty="0" err="1"/>
              <a:t>walls</a:t>
            </a:r>
            <a:r>
              <a:rPr lang="el-GR" sz="1600" dirty="0"/>
              <a:t>) αλλά αποτίθενται στους κενούς χώρους του και τις κυτταρικές κοιλότητες του. Λέγονται έτσι, διότι μπορούν να εκχυλιστούν (εκπλυθούν) από το ξύλο είτε με νερό, είτε κυρίως με πολικούς ή/και μη πολικούς διαλύτες (π.χ. αιθυλική αλκοόλη, ακετόνη, τολουόλιο, βενζόλιο).</a:t>
            </a:r>
          </a:p>
          <a:p>
            <a:r>
              <a:rPr lang="el-GR" sz="1600" dirty="0"/>
              <a:t>Οι ενώσεις αυτές δίνουν στο </a:t>
            </a:r>
            <a:r>
              <a:rPr lang="el-GR" sz="1600" dirty="0" smtClean="0"/>
              <a:t>ξύλο </a:t>
            </a:r>
            <a:r>
              <a:rPr lang="el-GR" sz="1600" dirty="0"/>
              <a:t>φυσικά χαρακτηριστικά, όπως οσμή, γεύση , χρώμα και τη βιολογική ανθεκτικότητά του σε μύκητες ή έντομα. Ορισμένα εκχυλίσματα ξύλου είναι ουσίες ιδιαίτερα τοξικά  Τα εκχυλίσματα είχαν και έχουν σημαντικές χρήσεις αλλά και πολύτιμες εφαρμογές. Η μελέτη τους γίνεται σε χημικά εργαστήρια ή ινστιτούτα </a:t>
            </a:r>
            <a:r>
              <a:rPr lang="el-GR" sz="1600" dirty="0" smtClean="0"/>
              <a:t>επιστημών ξύλου.</a:t>
            </a:r>
            <a:endParaRPr lang="el-GR" sz="1600" dirty="0"/>
          </a:p>
          <a:p>
            <a:r>
              <a:rPr lang="el-GR" sz="1600" dirty="0" smtClean="0"/>
              <a:t>Τα εκχυλίσματα </a:t>
            </a:r>
            <a:r>
              <a:rPr lang="el-GR" sz="1600" dirty="0"/>
              <a:t>σε </a:t>
            </a:r>
            <a:r>
              <a:rPr lang="el-GR" sz="1600" dirty="0" smtClean="0"/>
              <a:t>εύκρατα είδη </a:t>
            </a:r>
            <a:r>
              <a:rPr lang="el-GR" sz="1600" dirty="0"/>
              <a:t>ξύλου </a:t>
            </a:r>
            <a:r>
              <a:rPr lang="el-GR" sz="1600" dirty="0" smtClean="0"/>
              <a:t>είναι </a:t>
            </a:r>
            <a:r>
              <a:rPr lang="el-GR" sz="1600" dirty="0"/>
              <a:t>χαμηλό </a:t>
            </a:r>
            <a:r>
              <a:rPr lang="el-GR" sz="1600" dirty="0" smtClean="0"/>
              <a:t>περίπου 1 - 5</a:t>
            </a:r>
            <a:r>
              <a:rPr lang="el-GR" sz="1600" dirty="0"/>
              <a:t>%, ενώ είναι αυξημένο στις ρίζες και στους τραυματικούς ιστούς.</a:t>
            </a:r>
          </a:p>
          <a:p>
            <a:r>
              <a:rPr lang="el-GR" sz="1600" dirty="0"/>
              <a:t>Αντίθετα, το ποσοστό των εκχυλισμάτων σε ξύλο τροπικών ειδών μπορεί να φθάσει μέχρι και 20%.</a:t>
            </a:r>
          </a:p>
          <a:p>
            <a:r>
              <a:rPr lang="el-GR" sz="1600" dirty="0"/>
              <a:t>Κυριότερα φυσικά εκχυλίσματα ξύλου  είναι τα εξής: </a:t>
            </a:r>
          </a:p>
          <a:p>
            <a:pPr marL="1074738" lvl="0"/>
            <a:r>
              <a:rPr lang="el-GR" sz="1600" dirty="0"/>
              <a:t>το τερεβινθέλαιο ( νέφτι), </a:t>
            </a:r>
          </a:p>
          <a:p>
            <a:pPr marL="1074738" lvl="0"/>
            <a:r>
              <a:rPr lang="el-GR" sz="1600" dirty="0"/>
              <a:t>τα αιθέρια έλαια (π.χ. καμφορά), </a:t>
            </a:r>
          </a:p>
          <a:p>
            <a:pPr marL="1074738" lvl="0"/>
            <a:r>
              <a:rPr lang="el-GR" sz="1600" dirty="0"/>
              <a:t>τα ρητινικά οξέα (συστατικά του ρετσινιού των κωνοφόρων), </a:t>
            </a:r>
          </a:p>
          <a:p>
            <a:pPr marL="1074738" lvl="0"/>
            <a:r>
              <a:rPr lang="el-GR" sz="1600" dirty="0"/>
              <a:t>τα φαινολικά εκχυλίσματα και οι τανίνες (δεψικές ουσίες, επεξεργασία δερμάτων), </a:t>
            </a:r>
          </a:p>
          <a:p>
            <a:pPr marL="1074738" lvl="0"/>
            <a:r>
              <a:rPr lang="el-GR" sz="1600" dirty="0"/>
              <a:t>οι πηκτινικές ουσίες, </a:t>
            </a:r>
          </a:p>
          <a:p>
            <a:pPr marL="1074738" lvl="0"/>
            <a:r>
              <a:rPr lang="el-GR" sz="1600" dirty="0"/>
              <a:t>οι κηροί, </a:t>
            </a:r>
          </a:p>
          <a:p>
            <a:pPr marL="1074738" lvl="0"/>
            <a:r>
              <a:rPr lang="el-GR" sz="1600" dirty="0"/>
              <a:t>τα λιπαρά οξέα, </a:t>
            </a:r>
          </a:p>
          <a:p>
            <a:pPr marL="1074738" lvl="0"/>
            <a:r>
              <a:rPr lang="el-GR" sz="1600" dirty="0"/>
              <a:t>οι πρωτεΐνες (αζωτούχες ενώσεις) και πάρα πολλές άλλες ενώσεις.</a:t>
            </a:r>
          </a:p>
          <a:p>
            <a:r>
              <a:rPr lang="el-GR" sz="1600" dirty="0"/>
              <a:t> Η χημεία των εκχυλισμάτων είναι εξαιρετικά πολύπλοκη και αποτελεί αντικείμενο έρευνας και ανάλυσης</a:t>
            </a:r>
            <a:r>
              <a:rPr lang="el-GR" sz="1600" dirty="0" smtClean="0"/>
              <a:t>.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15779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91074" cy="700195"/>
          </a:xfrm>
        </p:spPr>
        <p:txBody>
          <a:bodyPr/>
          <a:lstStyle/>
          <a:p>
            <a:pPr algn="ctr"/>
            <a:r>
              <a:rPr lang="el-GR" dirty="0" smtClean="0"/>
              <a:t>Ρητίνη πεύκων </a:t>
            </a:r>
            <a:endParaRPr lang="el-GR" dirty="0"/>
          </a:p>
        </p:txBody>
      </p:sp>
      <p:pic>
        <p:nvPicPr>
          <p:cNvPr id="4" name="Θέση περιεχομένου 3" descr="Ρετσινάδες της Στενής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27" y="1144305"/>
            <a:ext cx="2802621" cy="260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15" y="4041282"/>
            <a:ext cx="3455101" cy="231980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672" y="499972"/>
            <a:ext cx="4318986" cy="287752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796" y="4098848"/>
            <a:ext cx="2143125" cy="214312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909" y="4002165"/>
            <a:ext cx="3115322" cy="233649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869" y="1417791"/>
            <a:ext cx="3465990" cy="18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7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743</TotalTime>
  <Words>431</Words>
  <Application>Microsoft Office PowerPoint</Application>
  <PresentationFormat>Ευρεία οθόνη</PresentationFormat>
  <Paragraphs>76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Ιόν</vt:lpstr>
      <vt:lpstr>ΧΗΜΙΚΗ ΣΥΣΤΑΣΗ ΞΥΛΟΥ</vt:lpstr>
      <vt:lpstr>ΧΗΜΙΚΗ ΣΥΣΤΑΣΗ ΞΥΛΟΥ </vt:lpstr>
      <vt:lpstr>ΣΥΣΤΑΣΗ ΤΟΥ ΞΥΛΟΥ ΣΕ ΑΝΟΡΓΑΝΑ ΣΤΟΙΧΕΙΑ  </vt:lpstr>
      <vt:lpstr>ΟΡΓΑΝΙΚΕΣ ΟΥΣΙΕΣ</vt:lpstr>
      <vt:lpstr>Παρουσίαση του PowerPoint</vt:lpstr>
      <vt:lpstr>Παρουσίαση του PowerPoint</vt:lpstr>
      <vt:lpstr>Διαφορές χημικής σύστασης.</vt:lpstr>
      <vt:lpstr>ΕΚΧΥΛΙΣΜΑΤΑ </vt:lpstr>
      <vt:lpstr>Ρητίνη πεύκων </vt:lpstr>
      <vt:lpstr>Φυσική μαστίχα Χίου</vt:lpstr>
      <vt:lpstr>Φυσική καμφορά</vt:lpstr>
      <vt:lpstr>Φυσικό καουτσούκ</vt:lpstr>
      <vt:lpstr>natural latex</vt:lpstr>
      <vt:lpstr>Maple Syrup </vt:lpstr>
      <vt:lpstr>Birch sap </vt:lpstr>
      <vt:lpstr>Chanel Νο.5  Ylang Ylang – Cananga Odorata </vt:lpstr>
      <vt:lpstr>Organic Wood Vinegar  </vt:lpstr>
      <vt:lpstr>ΧΑΡΤΟΠΟΛΤΟΣ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ΧΗΜΙΚΗ ΣΥΣΤΑΣΗ ΞΥΛΟΥ</dc:title>
  <dc:creator>user</dc:creator>
  <cp:lastModifiedBy>user</cp:lastModifiedBy>
  <cp:revision>40</cp:revision>
  <dcterms:created xsi:type="dcterms:W3CDTF">2021-04-21T20:48:19Z</dcterms:created>
  <dcterms:modified xsi:type="dcterms:W3CDTF">2021-05-13T18:48:10Z</dcterms:modified>
</cp:coreProperties>
</file>