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2">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72" r:id="rId15"/>
    <p:sldId id="271" r:id="rId16"/>
    <p:sldId id="273" r:id="rId17"/>
    <p:sldId id="277" r:id="rId18"/>
    <p:sldId id="274" r:id="rId19"/>
    <p:sldId id="275" r:id="rId20"/>
    <p:sldId id="288" r:id="rId21"/>
    <p:sldId id="276" r:id="rId22"/>
    <p:sldId id="278" r:id="rId23"/>
    <p:sldId id="279" r:id="rId24"/>
    <p:sldId id="280" r:id="rId25"/>
    <p:sldId id="282" r:id="rId26"/>
    <p:sldId id="283" r:id="rId27"/>
    <p:sldId id="281" r:id="rId28"/>
    <p:sldId id="284" r:id="rId29"/>
    <p:sldId id="285" r:id="rId30"/>
    <p:sldId id="286" r:id="rId31"/>
    <p:sldId id="287" r:id="rId32"/>
    <p:sldId id="289"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11/1/2016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3CE19-6090-44BC-825A-16B5514C8CB4}" type="datetimeFigureOut">
              <a:rPr lang="el-GR" smtClean="0"/>
              <a:pPr/>
              <a:t>11/1/2016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8CCB9-4CC1-4A36-B7C1-37B7F0DBA1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Γεωργικοί Προϋπολογισμοί</a:t>
            </a:r>
            <a:endParaRPr lang="el-GR" dirty="0"/>
          </a:p>
        </p:txBody>
      </p:sp>
      <p:sp>
        <p:nvSpPr>
          <p:cNvPr id="3" name="2 - Υπότιτλος"/>
          <p:cNvSpPr>
            <a:spLocks noGrp="1"/>
          </p:cNvSpPr>
          <p:nvPr>
            <p:ph type="subTitle" idx="1"/>
          </p:nvPr>
        </p:nvSpPr>
        <p:spPr/>
        <p:txBody>
          <a:bodyPr/>
          <a:lstStyle/>
          <a:p>
            <a:r>
              <a:rPr lang="el-GR" dirty="0" smtClean="0"/>
              <a:t>Κώστας </a:t>
            </a:r>
            <a:r>
              <a:rPr lang="el-GR" dirty="0" err="1" smtClean="0"/>
              <a:t>Τσιμπούκας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95536" y="404664"/>
            <a:ext cx="8352928" cy="923330"/>
          </a:xfrm>
          <a:prstGeom prst="rect">
            <a:avLst/>
          </a:prstGeom>
        </p:spPr>
        <p:txBody>
          <a:bodyPr wrap="square">
            <a:spAutoFit/>
          </a:bodyPr>
          <a:lstStyle/>
          <a:p>
            <a:r>
              <a:rPr lang="el-GR" b="1" u="sng" dirty="0"/>
              <a:t>Πίνακας ωφελειών</a:t>
            </a:r>
          </a:p>
          <a:p>
            <a:r>
              <a:rPr lang="el-GR" dirty="0"/>
              <a:t>Ο σχηματισμός του πίνακα ωφελειών είναι μια παραλλαγή του προϋπολογισμού του κρίσιμου σημείου. </a:t>
            </a:r>
          </a:p>
        </p:txBody>
      </p:sp>
      <p:sp>
        <p:nvSpPr>
          <p:cNvPr id="22532" name="Rectangle 4"/>
          <p:cNvSpPr>
            <a:spLocks noChangeArrowheads="1"/>
          </p:cNvSpPr>
          <p:nvPr/>
        </p:nvSpPr>
        <p:spPr bwMode="auto">
          <a:xfrm>
            <a:off x="467544" y="1321481"/>
            <a:ext cx="806489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σύνταξη του πίνακα ωφελειών υπολογίζεται η μεταβολή του οικονομικού αποτελέσματος όταν αλλάζουν ταυτόχρονα δύο στοιχεία του πίνακα του μερικού προϋπολογισμού και μάλιστα σε ένα μεγάλο συνδυασμό τιμών.</a:t>
            </a:r>
            <a:endParaRPr kumimoji="0" lang="el-GR" b="0" i="0" u="none" strike="noStrike" cap="none" normalizeH="0" baseline="0" dirty="0" smtClean="0">
              <a:ln>
                <a:noFill/>
              </a:ln>
              <a:solidFill>
                <a:schemeClr val="tx1"/>
              </a:solidFill>
              <a:effectLst/>
            </a:endParaRPr>
          </a:p>
        </p:txBody>
      </p:sp>
      <p:sp>
        <p:nvSpPr>
          <p:cNvPr id="7" name="6 - Ορθογώνιο"/>
          <p:cNvSpPr/>
          <p:nvPr/>
        </p:nvSpPr>
        <p:spPr>
          <a:xfrm>
            <a:off x="395536" y="2924944"/>
            <a:ext cx="8136904" cy="2585323"/>
          </a:xfrm>
          <a:prstGeom prst="rect">
            <a:avLst/>
          </a:prstGeom>
        </p:spPr>
        <p:txBody>
          <a:bodyPr wrap="square">
            <a:spAutoFit/>
          </a:bodyPr>
          <a:lstStyle/>
          <a:p>
            <a:pPr algn="just"/>
            <a:r>
              <a:rPr lang="el-GR" dirty="0"/>
              <a:t>Χρησιμοποιώντας το προηγούμενο παράδειγμα του μερικού προϋπολογισμού με το οποίο εξετάζεται εάν είναι συμφέρουσα η αντικατάσταση της καλλιέργειας του βαμβακιού με την καλλιέργεια των τεύτλων σε έκταση 5 στρεμμάτων δημιουργείται πίνακας ωφελειών για επίπεδα αποδόσεων των τεύτλων 4.500 κιλά/στρέμμα, 5000κιλά/στρέμμα και 5.500 κιλά/ στρέμμα  και για επίπεδα αποδόσεων του βαμβακιού  250 κιλά/ στρέμμα, 300 κιλά/ στρέμμα, 350 κιλά/ στρέμμα και 400 κιλά/ στρέμμα. Όλα τα άλλα στοιχεία που υπολογίζονται στον πίνακα του μερικού προϋπολογισμού (τιμές πώλησης τεύτλων και βαμβακιού, δαπάνες των καλλιεργειών τεύτλων και βαμβακιού) παραμένουν σταθερές.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827584" y="476672"/>
          <a:ext cx="7488834" cy="3918752"/>
        </p:xfrm>
        <a:graphic>
          <a:graphicData uri="http://schemas.openxmlformats.org/drawingml/2006/table">
            <a:tbl>
              <a:tblPr/>
              <a:tblGrid>
                <a:gridCol w="1129894"/>
                <a:gridCol w="1261277"/>
                <a:gridCol w="1699221"/>
                <a:gridCol w="1699221"/>
                <a:gridCol w="1699221"/>
              </a:tblGrid>
              <a:tr h="504057">
                <a:tc>
                  <a:txBody>
                    <a:bodyPr/>
                    <a:lstStyle/>
                    <a:p>
                      <a:pPr>
                        <a:spcAft>
                          <a:spcPts val="0"/>
                        </a:spcAft>
                      </a:pPr>
                      <a:endParaRPr lang="el-GR" sz="1000" dirty="0">
                        <a:latin typeface="Arial"/>
                        <a:ea typeface="Arial Unicode MS"/>
                        <a:cs typeface="Arial Unicode MS"/>
                      </a:endParaRPr>
                    </a:p>
                  </a:txBody>
                  <a:tcPr marL="9525" marR="9525" marT="9525" marB="0" anchor="b">
                    <a:lnL>
                      <a:noFill/>
                    </a:lnL>
                    <a:lnR>
                      <a:noFill/>
                    </a:lnR>
                    <a:lnT>
                      <a:noFill/>
                    </a:lnT>
                    <a:lnB>
                      <a:noFill/>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a:spcAft>
                          <a:spcPts val="0"/>
                        </a:spcAft>
                      </a:pPr>
                      <a:r>
                        <a:rPr lang="el-GR" sz="1800" dirty="0">
                          <a:latin typeface="Arial"/>
                          <a:ea typeface="Times New Roman"/>
                          <a:cs typeface="Times New Roman"/>
                        </a:rPr>
                        <a:t>Στρεμματική απόδοση τεύτλων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536902">
                <a:tc>
                  <a:txBody>
                    <a:bodyPr/>
                    <a:lstStyle/>
                    <a:p>
                      <a:pPr>
                        <a:spcAft>
                          <a:spcPts val="0"/>
                        </a:spcAft>
                      </a:pPr>
                      <a:endParaRPr lang="el-GR" sz="1000">
                        <a:latin typeface="Arial"/>
                        <a:ea typeface="Arial Unicode MS"/>
                        <a:cs typeface="Arial Unicode MS"/>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5000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226">
                <a:tc rowSpan="4">
                  <a:txBody>
                    <a:bodyPr/>
                    <a:lstStyle/>
                    <a:p>
                      <a:pPr algn="ctr">
                        <a:spcAft>
                          <a:spcPts val="0"/>
                        </a:spcAft>
                      </a:pPr>
                      <a:r>
                        <a:rPr lang="el-GR" sz="1800" dirty="0">
                          <a:latin typeface="Arial"/>
                          <a:ea typeface="Times New Roman"/>
                          <a:cs typeface="Times New Roman"/>
                        </a:rPr>
                        <a:t>Στρεμματική απόδοση βαμβακιού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-400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-100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100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79">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150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2400" b="1" dirty="0">
                          <a:latin typeface="Arial"/>
                          <a:ea typeface="Times New Roman"/>
                          <a:cs typeface="Times New Roman"/>
                        </a:rPr>
                        <a:t>300</a:t>
                      </a:r>
                      <a:endParaRPr lang="el-GR" sz="24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42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250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200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350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500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112082"/>
            <a:ext cx="8712968" cy="354706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sng" strike="noStrike" cap="none" normalizeH="0" baseline="0" dirty="0" smtClean="0" bmk="_Toc326218415">
                <a:ln>
                  <a:noFill/>
                </a:ln>
                <a:solidFill>
                  <a:schemeClr val="tx1"/>
                </a:solidFill>
                <a:effectLst/>
                <a:cs typeface="Times New Roman" pitchFamily="18" charset="0"/>
              </a:rPr>
              <a:t>Προϋπολογισμός  ταμιακής ροής</a:t>
            </a: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Δεν αρκεί μια προτεινόμενη βελτίωση στο σχέδιο παραγωγής μιας γεωργικής εκμετάλλευσης να αποδεικνύεται  οικονομικά συμφέρουσα, με βάση τον μερικό ή τον ολικό  προϋπολογισμό, για να θεωρείται αυτομάτως εφικτή η πραγματοποίηση της .</a:t>
            </a: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Η προτεινόμενη αλλαγή, μπορεί να προϋπολογίζεται ότι επιτρέπει την αύξηση των  οικονομικών αποτελεσμάτων που ενδιαφέρουν άμεσα τον αρχηγό της γεωργικής επιχείρησης,  αλλά η εφαρμογή της να κρίνεται αδύνατη ή δύσκολα εφαρμόσιμη εξ' αιτίας  χρηματοδοτικών προβλημάτων που μπορεί να προκαλέσει στην επιχείρηση</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323528" y="3933056"/>
            <a:ext cx="8568952" cy="2677656"/>
          </a:xfrm>
          <a:prstGeom prst="rect">
            <a:avLst/>
          </a:prstGeom>
        </p:spPr>
        <p:txBody>
          <a:bodyPr wrap="square">
            <a:spAutoFit/>
          </a:bodyPr>
          <a:lstStyle/>
          <a:p>
            <a:pPr algn="just">
              <a:lnSpc>
                <a:spcPct val="150000"/>
              </a:lnSpc>
            </a:pPr>
            <a:r>
              <a:rPr lang="el-GR" sz="1600" dirty="0" smtClean="0"/>
              <a:t>Μια αλλαγή στο σχέδιο παραγωγής της γεωργικής επιχείρησης θα μεταβάλλει το ύψος των εισπράξεων και των πληρωμών της  καθώς και την κατανομή τους στο χρόνο (για την διάρκεια μιας παραγωγικής περιόδου), σε σχέση με το υφιστάμενο σχέδιο παραγωγής. Η μεταβολή αυτή  ενδέχεται να δημιουργήσει σημαντικά εμπόδια στην εφαρμογή του νέου προτεινόμενου  σχεδίου. Βέβαια σε αρκετές περιπτώσεις, ο γεωργός μπορεί να εξασφαλίσει την λύση του παραπάνω   προβλήματος, καταφεύγοντας σε πιστωτικό ίδρυμα (εφόσον είναι δυνατόν). Ή να διαπραγματευτεί την χρονική μετακίνηση ορισμένων πληρωμών ή εισπράξεων.</a:t>
            </a: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257275"/>
            <a:ext cx="864096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Ο προϋπολογισμός ταμιακής ροής εξετάζει τις μεταβολές στην ρευστότητα της επιχείρησης (ανά μήνα ή τρίμηνο) συγκρίνοντας την ρευστότητα της εκμετάλλευσης όταν εφαρμόζει το υφιστάμενο σχέδιο παραγωγής σε σχέση με την ρευστότητα της, όταν εφαρμοσθεί το νέο σχέδιο παραγωγής.</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βελτιώνεται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πληρωμές του υφιστάμενου σχεδίου και όταν πραγματοποιούνται οι εισπράξεις του νέου σχεδίου παραγωγής (ωφέλειες λόγω μεταβολής του σχεδίου παραγωγής). </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Αντίθετα 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μειώνεται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εισπράξεις του υφιστάμενου σχεδίου και όταν πραγματοποιούνται οι δαπάνες του νέου σχεδίου παραγωγής (απώλειες λόγω μεταβολής του σχεδίου παραγωγής). </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50602"/>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none" strike="noStrike" cap="none" normalizeH="0" baseline="0" dirty="0" smtClean="0">
                <a:ln>
                  <a:noFill/>
                </a:ln>
                <a:solidFill>
                  <a:schemeClr val="tx1"/>
                </a:solidFill>
                <a:effectLst/>
                <a:ea typeface="Times New Roman" pitchFamily="18" charset="0"/>
              </a:rPr>
              <a:t>Παράδειγμα εφαρμογής προϋπολογισμού ταμιακής ροής</a:t>
            </a:r>
          </a:p>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Γεωργική επιχείρηση καλλιεργεί 10 στρέμματα (τα οποία μπορούν να </a:t>
            </a:r>
            <a:r>
              <a:rPr kumimoji="0" lang="el-GR" b="0" i="0" u="none" strike="noStrike" cap="none" normalizeH="0" baseline="0" dirty="0" err="1" smtClean="0">
                <a:ln>
                  <a:noFill/>
                </a:ln>
                <a:solidFill>
                  <a:schemeClr val="tx1"/>
                </a:solidFill>
                <a:effectLst/>
                <a:ea typeface="Times New Roman" pitchFamily="18" charset="0"/>
              </a:rPr>
              <a:t>αρδευθούν</a:t>
            </a:r>
            <a:r>
              <a:rPr kumimoji="0" lang="el-GR" b="0" i="0" u="none" strike="noStrike" cap="none" normalizeH="0" baseline="0" dirty="0" smtClean="0">
                <a:ln>
                  <a:noFill/>
                </a:ln>
                <a:solidFill>
                  <a:schemeClr val="tx1"/>
                </a:solidFill>
                <a:effectLst/>
                <a:ea typeface="Times New Roman" pitchFamily="18" charset="0"/>
              </a:rPr>
              <a:t>) με μαλακό σιτάρι. Η επιχείρηση εξετάζει για την επόμενη καλλιεργητική περίοδο, εάν είναι συμφέρουσα η αντικατάσταση της καλλιέργειας του σιταριού με αραβόσιτο.</a:t>
            </a: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 Το μόνιμο και </a:t>
            </a:r>
            <a:r>
              <a:rPr kumimoji="0" lang="el-GR" b="0" i="0" u="none" strike="noStrike" cap="none" normalizeH="0" baseline="0" dirty="0" err="1" smtClean="0">
                <a:ln>
                  <a:noFill/>
                </a:ln>
                <a:solidFill>
                  <a:schemeClr val="tx1"/>
                </a:solidFill>
                <a:effectLst/>
                <a:ea typeface="Times New Roman" pitchFamily="18" charset="0"/>
              </a:rPr>
              <a:t>ημιμόνιμο</a:t>
            </a:r>
            <a:r>
              <a:rPr kumimoji="0" lang="el-GR" b="0" i="0" u="none" strike="noStrike" cap="none" normalizeH="0" baseline="0" dirty="0" smtClean="0">
                <a:ln>
                  <a:noFill/>
                </a:ln>
                <a:solidFill>
                  <a:schemeClr val="tx1"/>
                </a:solidFill>
                <a:effectLst/>
                <a:ea typeface="Times New Roman" pitchFamily="18" charset="0"/>
              </a:rPr>
              <a:t> κεφάλαιο της επιχείρησης δεν θα μεταβληθεί ανεξάρτητα την καλλιέργεια που θα χρησιμοποιηθεί</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graphicFrame>
        <p:nvGraphicFramePr>
          <p:cNvPr id="3" name="Table 2"/>
          <p:cNvGraphicFramePr>
            <a:graphicFrameLocks noGrp="1"/>
          </p:cNvGraphicFramePr>
          <p:nvPr/>
        </p:nvGraphicFramePr>
        <p:xfrm>
          <a:off x="611560" y="2564905"/>
          <a:ext cx="7992887" cy="3522834"/>
        </p:xfrm>
        <a:graphic>
          <a:graphicData uri="http://schemas.openxmlformats.org/drawingml/2006/table">
            <a:tbl>
              <a:tblPr/>
              <a:tblGrid>
                <a:gridCol w="1930986"/>
                <a:gridCol w="1755441"/>
                <a:gridCol w="2072773"/>
                <a:gridCol w="2233687"/>
              </a:tblGrid>
              <a:tr h="583156">
                <a:tc gridSpan="2">
                  <a:txBody>
                    <a:bodyPr/>
                    <a:lstStyle/>
                    <a:p>
                      <a:pPr algn="ctr">
                        <a:spcAft>
                          <a:spcPts val="0"/>
                        </a:spcAft>
                      </a:pPr>
                      <a:r>
                        <a:rPr lang="el-GR" sz="1400" b="1" dirty="0">
                          <a:latin typeface="+mn-lt"/>
                          <a:ea typeface="Times New Roman"/>
                        </a:rPr>
                        <a:t>Α) </a:t>
                      </a:r>
                      <a:r>
                        <a:rPr lang="el-GR" sz="1400" b="1" dirty="0" err="1">
                          <a:latin typeface="+mn-lt"/>
                          <a:ea typeface="Times New Roman"/>
                        </a:rPr>
                        <a:t>Περικοπτόμενα</a:t>
                      </a:r>
                      <a:r>
                        <a:rPr lang="el-GR" sz="1400" b="1" dirty="0">
                          <a:latin typeface="+mn-lt"/>
                          <a:ea typeface="Times New Roman"/>
                        </a:rPr>
                        <a:t> </a:t>
                      </a:r>
                      <a:r>
                        <a:rPr lang="el-GR" sz="1400" b="1" dirty="0" err="1">
                          <a:latin typeface="+mn-lt"/>
                          <a:ea typeface="Times New Roman"/>
                        </a:rPr>
                        <a:t>Εξοδα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σιταριού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400" b="1" dirty="0">
                          <a:latin typeface="+mn-lt"/>
                          <a:ea typeface="Times New Roman"/>
                        </a:rPr>
                        <a:t>Γ) Πρόσθετα Έξοδα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αραβοσίτου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56372">
                <a:tc>
                  <a:txBody>
                    <a:bodyPr/>
                    <a:lstStyle/>
                    <a:p>
                      <a:pPr>
                        <a:spcAft>
                          <a:spcPts val="0"/>
                        </a:spcAft>
                      </a:pPr>
                      <a:r>
                        <a:rPr lang="el-GR" sz="1400">
                          <a:latin typeface="+mn-lt"/>
                          <a:ea typeface="Times New Roman"/>
                        </a:rPr>
                        <a:t>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a:latin typeface="+mn-lt"/>
                          <a:ea typeface="Times New Roman"/>
                        </a:rPr>
                        <a:t>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961">
                <a:tc>
                  <a:txBody>
                    <a:bodyPr/>
                    <a:lstStyle/>
                    <a:p>
                      <a:pPr>
                        <a:spcAft>
                          <a:spcPts val="0"/>
                        </a:spcAft>
                      </a:pPr>
                      <a:r>
                        <a:rPr lang="el-GR" sz="1400">
                          <a:latin typeface="+mn-lt"/>
                          <a:ea typeface="Times New Roman"/>
                        </a:rPr>
                        <a:t>Γεωργικά φάρμακα και ζιζανιοκτόνα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35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Γεωργικά φάρμακα και ζιζανιοκτόνα</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dirty="0">
                          <a:latin typeface="+mn-lt"/>
                          <a:ea typeface="Times New Roman"/>
                        </a:rPr>
                        <a:t>Καύσιμα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Καύσιμα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Μηχανική συλλογή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Μηχανική συλλογή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Λοιπές δαπάνες</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Λοιπές δαπάνες</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40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b="1">
                          <a:latin typeface="+mn-lt"/>
                          <a:ea typeface="Times New Roman"/>
                        </a:rPr>
                        <a:t>Σ ύ ν ο λ ο </a:t>
                      </a:r>
                      <a:endParaRPr lang="el-GR" sz="140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290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Σ ύ ν ο λ ο</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Arial Unicode MS"/>
                        </a:rPr>
                        <a:t>855</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741550">
                <a:tc gridSpan="2">
                  <a:txBody>
                    <a:bodyPr/>
                    <a:lstStyle/>
                    <a:p>
                      <a:pPr>
                        <a:spcAft>
                          <a:spcPts val="0"/>
                        </a:spcAft>
                      </a:pPr>
                      <a:r>
                        <a:rPr lang="el-GR" sz="1400" b="1">
                          <a:latin typeface="+mn-lt"/>
                          <a:ea typeface="Times New Roman"/>
                        </a:rPr>
                        <a:t>Β)Πρόσθετα έσοδα </a:t>
                      </a:r>
                      <a:endParaRPr lang="el-GR" sz="1400">
                        <a:latin typeface="+mn-lt"/>
                        <a:ea typeface="Times New Roman"/>
                      </a:endParaRPr>
                    </a:p>
                    <a:p>
                      <a:pPr>
                        <a:spcAft>
                          <a:spcPts val="0"/>
                        </a:spcAft>
                      </a:pPr>
                      <a:r>
                        <a:rPr lang="el-GR" sz="1400">
                          <a:latin typeface="+mn-lt"/>
                          <a:ea typeface="Times New Roman"/>
                        </a:rPr>
                        <a:t>Ακαθάριστη πρόσοδος αραβοσίτου:</a:t>
                      </a:r>
                    </a:p>
                    <a:p>
                      <a:pPr>
                        <a:spcAft>
                          <a:spcPts val="0"/>
                        </a:spcAft>
                      </a:pPr>
                      <a:r>
                        <a:rPr lang="el-GR" sz="1400">
                          <a:latin typeface="+mn-lt"/>
                          <a:ea typeface="Times New Roman"/>
                        </a:rPr>
                        <a:t>12.000 κιλά Χ 0,15 ευρώ/κιλό = 1.800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400" b="1" dirty="0">
                          <a:latin typeface="+mn-lt"/>
                          <a:ea typeface="Times New Roman"/>
                        </a:rPr>
                        <a:t>Δ) </a:t>
                      </a:r>
                      <a:r>
                        <a:rPr lang="el-GR" sz="1400" b="1" dirty="0" err="1">
                          <a:latin typeface="+mn-lt"/>
                          <a:ea typeface="Times New Roman"/>
                        </a:rPr>
                        <a:t>Περικοπτόμενα</a:t>
                      </a:r>
                      <a:r>
                        <a:rPr lang="el-GR" sz="1400" b="1" dirty="0">
                          <a:latin typeface="+mn-lt"/>
                          <a:ea typeface="Times New Roman"/>
                        </a:rPr>
                        <a:t> έσοδα </a:t>
                      </a:r>
                      <a:endParaRPr lang="el-GR" sz="1400" dirty="0">
                        <a:latin typeface="+mn-lt"/>
                        <a:ea typeface="Times New Roman"/>
                      </a:endParaRPr>
                    </a:p>
                    <a:p>
                      <a:pPr>
                        <a:spcAft>
                          <a:spcPts val="0"/>
                        </a:spcAft>
                      </a:pPr>
                      <a:r>
                        <a:rPr lang="el-GR" sz="1400" dirty="0">
                          <a:latin typeface="+mn-lt"/>
                          <a:ea typeface="Times New Roman"/>
                        </a:rPr>
                        <a:t>Ακαθάριστη πρόσοδος σιταριού:</a:t>
                      </a:r>
                    </a:p>
                    <a:p>
                      <a:pPr>
                        <a:spcAft>
                          <a:spcPts val="0"/>
                        </a:spcAft>
                      </a:pPr>
                      <a:r>
                        <a:rPr lang="el-GR" sz="1400" dirty="0">
                          <a:latin typeface="+mn-lt"/>
                          <a:ea typeface="Times New Roman"/>
                        </a:rPr>
                        <a:t>4000 κιλά Χ 0,18 ευρώ/κιλό = 720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29698" name="Rectangle 2"/>
          <p:cNvSpPr>
            <a:spLocks noChangeArrowheads="1"/>
          </p:cNvSpPr>
          <p:nvPr/>
        </p:nvSpPr>
        <p:spPr bwMode="auto">
          <a:xfrm>
            <a:off x="467544" y="6075600"/>
            <a:ext cx="82089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Η μεταβολή του οικονομικού αποτελέσματος  υπολογίζεται σε:</a:t>
            </a:r>
            <a:endParaRPr kumimoji="0" lang="el-G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 (Α+Β)-(Γ+Δ)= (290+1800) – (855+720) = 2090 ευρώ – 1575 ευρώ = </a:t>
            </a:r>
            <a:r>
              <a:rPr kumimoji="0" lang="el-GR" sz="1600" b="1" i="0" u="none" strike="noStrike" cap="none" normalizeH="0" baseline="0" dirty="0" smtClean="0">
                <a:ln>
                  <a:noFill/>
                </a:ln>
                <a:solidFill>
                  <a:schemeClr val="tx1"/>
                </a:solidFill>
                <a:effectLst/>
                <a:ea typeface="Times New Roman" pitchFamily="18" charset="0"/>
              </a:rPr>
              <a:t>515 ευρώ</a:t>
            </a:r>
            <a:endParaRPr kumimoji="0" lang="el-GR" sz="1600" b="1" i="0" u="none" strike="noStrike" cap="none" normalizeH="0" baseline="0" dirty="0" smtClean="0">
              <a:ln>
                <a:noFill/>
              </a:ln>
              <a:solidFill>
                <a:schemeClr val="tx1"/>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2" y="188639"/>
          <a:ext cx="8712965" cy="6469110"/>
        </p:xfrm>
        <a:graphic>
          <a:graphicData uri="http://schemas.openxmlformats.org/drawingml/2006/table">
            <a:tbl>
              <a:tblPr/>
              <a:tblGrid>
                <a:gridCol w="1259591"/>
                <a:gridCol w="1641846"/>
                <a:gridCol w="1769308"/>
                <a:gridCol w="1769308"/>
                <a:gridCol w="1136456"/>
                <a:gridCol w="1136456"/>
              </a:tblGrid>
              <a:tr h="866437">
                <a:tc>
                  <a:txBody>
                    <a:bodyPr/>
                    <a:lstStyle/>
                    <a:p>
                      <a:pPr>
                        <a:spcAft>
                          <a:spcPts val="0"/>
                        </a:spcAft>
                        <a:tabLst>
                          <a:tab pos="731520" algn="l"/>
                          <a:tab pos="822960" algn="l"/>
                          <a:tab pos="1463040" algn="l"/>
                          <a:tab pos="2194560" algn="l"/>
                        </a:tabLst>
                      </a:pPr>
                      <a:r>
                        <a:rPr lang="el-GR" sz="1600" b="1" dirty="0">
                          <a:latin typeface="+mn-lt"/>
                          <a:ea typeface="Times New Roman"/>
                        </a:rPr>
                        <a:t>Εποχή</a:t>
                      </a:r>
                      <a:endParaRPr lang="el-GR" sz="1600" dirty="0">
                        <a:latin typeface="+mn-lt"/>
                        <a:ea typeface="Times New Roman"/>
                      </a:endParaRPr>
                    </a:p>
                  </a:txBody>
                  <a:tcPr marL="65091" marR="6509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b="1">
                          <a:latin typeface="+mn-lt"/>
                          <a:ea typeface="Times New Roman"/>
                        </a:rPr>
                        <a:t>Καλλιέργεια</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Απώλειες</a:t>
                      </a: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a:latin typeface="+mn-lt"/>
                          <a:ea typeface="Times New Roman"/>
                        </a:rPr>
                        <a:t>Ωφέλειες</a:t>
                      </a: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b="1">
                          <a:latin typeface="+mn-lt"/>
                          <a:ea typeface="Times New Roman"/>
                        </a:rPr>
                        <a:t>Πλεόνασμα / έλλειμμα χρονικής περιόδου</a:t>
                      </a:r>
                      <a:endParaRPr lang="el-GR" sz="1600">
                        <a:latin typeface="+mn-lt"/>
                        <a:ea typeface="Times New Roman"/>
                      </a:endParaRPr>
                    </a:p>
                  </a:txBody>
                  <a:tcPr marL="65091" marR="650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Αθροιστικό πλεόνασμα / έλλειμμα </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88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Οκτώβριος, Νοέμβριος, Δεκέμβριος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λίπανση, σπόροι, φυτοπροστασία, καύσιμα</a:t>
                      </a:r>
                    </a:p>
                    <a:p>
                      <a:pPr algn="ctr">
                        <a:spcAft>
                          <a:spcPts val="0"/>
                        </a:spcAft>
                        <a:tabLst>
                          <a:tab pos="731520" algn="l"/>
                          <a:tab pos="822960" algn="l"/>
                          <a:tab pos="1463040" algn="l"/>
                          <a:tab pos="2194560" algn="l"/>
                        </a:tabLst>
                      </a:pPr>
                      <a:r>
                        <a:rPr lang="el-GR" sz="1600">
                          <a:latin typeface="+mn-lt"/>
                          <a:ea typeface="Times New Roman"/>
                        </a:rPr>
                        <a:t> (πληρωμές σε ευρώ):</a:t>
                      </a:r>
                    </a:p>
                    <a:p>
                      <a:pPr algn="ctr">
                        <a:spcAft>
                          <a:spcPts val="0"/>
                        </a:spcAft>
                        <a:tabLst>
                          <a:tab pos="731520" algn="l"/>
                          <a:tab pos="822960" algn="l"/>
                          <a:tab pos="1463040" algn="l"/>
                          <a:tab pos="2194560" algn="l"/>
                        </a:tabLst>
                      </a:pPr>
                      <a:r>
                        <a:rPr lang="el-GR" sz="1600">
                          <a:latin typeface="+mn-lt"/>
                          <a:ea typeface="Times New Roman"/>
                        </a:rPr>
                        <a:t>165</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Arial Unicode MS"/>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769">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3">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97674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Ιανουάριος, Φεβρουάριος, Μάρτιος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Λίπανση,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60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90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53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90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60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-30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+135</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11560" y="-16728"/>
          <a:ext cx="7920879" cy="853440"/>
        </p:xfrm>
        <a:graphic>
          <a:graphicData uri="http://schemas.openxmlformats.org/drawingml/2006/table">
            <a:tbl>
              <a:tblPr/>
              <a:tblGrid>
                <a:gridCol w="985522"/>
                <a:gridCol w="1269274"/>
                <a:gridCol w="1648804"/>
                <a:gridCol w="1776805"/>
                <a:gridCol w="1099202"/>
                <a:gridCol w="1141272"/>
              </a:tblGrid>
              <a:tr h="648072">
                <a:tc>
                  <a:txBody>
                    <a:bodyPr/>
                    <a:lstStyle/>
                    <a:p>
                      <a:pPr>
                        <a:spcAft>
                          <a:spcPts val="0"/>
                        </a:spcAft>
                        <a:tabLst>
                          <a:tab pos="731520" algn="l"/>
                          <a:tab pos="822960" algn="l"/>
                          <a:tab pos="1463040" algn="l"/>
                          <a:tab pos="2194560" algn="l"/>
                        </a:tabLst>
                      </a:pPr>
                      <a:r>
                        <a:rPr lang="el-GR" sz="1400" b="1" dirty="0">
                          <a:latin typeface="+mn-lt"/>
                          <a:ea typeface="Times New Roman"/>
                        </a:rPr>
                        <a:t>Εποχή</a:t>
                      </a:r>
                      <a:endParaRPr lang="el-GR" sz="1400" dirty="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400" b="1" dirty="0">
                          <a:latin typeface="+mn-lt"/>
                          <a:ea typeface="Times New Roman"/>
                        </a:rPr>
                        <a:t>Καλλιέργεια</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Απώλειες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Ωφέλειες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Πλεόνασμα / έλλειμμα χρονικής περιόδου</a:t>
                      </a:r>
                      <a:endParaRPr lang="el-GR" sz="1400" dirty="0">
                        <a:latin typeface="+mn-lt"/>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Αθροιστικό πλεόνασμα / έλλειμμα </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11560" y="980728"/>
          <a:ext cx="7920879" cy="5852160"/>
        </p:xfrm>
        <a:graphic>
          <a:graphicData uri="http://schemas.openxmlformats.org/drawingml/2006/table">
            <a:tbl>
              <a:tblPr/>
              <a:tblGrid>
                <a:gridCol w="999030"/>
                <a:gridCol w="1284467"/>
                <a:gridCol w="1604933"/>
                <a:gridCol w="1800200"/>
                <a:gridCol w="1080120"/>
                <a:gridCol w="1152129"/>
              </a:tblGrid>
              <a:tr h="1185132">
                <a:tc rowSpan="3">
                  <a:txBody>
                    <a:bodyPr/>
                    <a:lstStyle/>
                    <a:p>
                      <a:pPr marL="71755" marR="71755">
                        <a:spcAft>
                          <a:spcPts val="0"/>
                        </a:spcAft>
                        <a:tabLst>
                          <a:tab pos="731520" algn="l"/>
                          <a:tab pos="822960" algn="l"/>
                          <a:tab pos="1463040" algn="l"/>
                          <a:tab pos="2194560" algn="l"/>
                        </a:tabLst>
                      </a:pPr>
                      <a:r>
                        <a:rPr lang="el-GR" sz="1600" dirty="0">
                          <a:latin typeface="+mn-lt"/>
                          <a:ea typeface="Times New Roman"/>
                        </a:rPr>
                        <a:t>Απρίλιος, </a:t>
                      </a:r>
                      <a:r>
                        <a:rPr lang="el-GR" sz="1600" dirty="0" err="1">
                          <a:latin typeface="+mn-lt"/>
                          <a:ea typeface="Times New Roman"/>
                        </a:rPr>
                        <a:t>Μάϊος</a:t>
                      </a:r>
                      <a:r>
                        <a:rPr lang="el-GR" sz="1600" dirty="0">
                          <a:latin typeface="+mn-lt"/>
                          <a:ea typeface="Times New Roman"/>
                        </a:rPr>
                        <a:t>, Ιούνιος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dirty="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Εισπράξεις από πωλήσεις σιταριού (σε ευρώ):</a:t>
                      </a:r>
                    </a:p>
                    <a:p>
                      <a:pPr algn="ctr">
                        <a:spcAft>
                          <a:spcPts val="0"/>
                        </a:spcAft>
                        <a:tabLst>
                          <a:tab pos="731520" algn="l"/>
                          <a:tab pos="822960" algn="l"/>
                          <a:tab pos="1463040" algn="l"/>
                          <a:tab pos="2194560" algn="l"/>
                        </a:tabLst>
                      </a:pPr>
                      <a:r>
                        <a:rPr lang="el-GR" sz="1600" dirty="0">
                          <a:latin typeface="+mn-lt"/>
                          <a:ea typeface="Times New Roman"/>
                        </a:rPr>
                        <a:t>720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Σπόροι, λίπανση, φυτοπροστασία, καύσιμα</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dirty="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1265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65</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-1200</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-1065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37026">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Ιούλιος, Αύγουστος, Σεπτέμβριος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Εισπράξεις από πωλήσεις αραβοσίτου (σε ευρώ):</a:t>
                      </a:r>
                    </a:p>
                    <a:p>
                      <a:pPr algn="ctr">
                        <a:spcAft>
                          <a:spcPts val="0"/>
                        </a:spcAft>
                        <a:tabLst>
                          <a:tab pos="731520" algn="l"/>
                          <a:tab pos="822960" algn="l"/>
                          <a:tab pos="1463040" algn="l"/>
                          <a:tab pos="2194560" algn="l"/>
                        </a:tabLst>
                      </a:pPr>
                      <a:r>
                        <a:rPr lang="el-GR" sz="1600">
                          <a:latin typeface="+mn-lt"/>
                          <a:ea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220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1800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+1580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800" b="1" dirty="0">
                          <a:latin typeface="+mn-lt"/>
                          <a:ea typeface="Times New Roman"/>
                        </a:rPr>
                        <a:t>+515</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26683"/>
            <a:ext cx="8712968" cy="2962289"/>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sz="1100" b="1" i="0" u="sng" strike="noStrike" cap="none" normalizeH="0" baseline="0" dirty="0" smtClean="0" bmk="_Toc326218414">
                <a:ln>
                  <a:noFill/>
                </a:ln>
                <a:solidFill>
                  <a:schemeClr val="tx1"/>
                </a:solidFill>
                <a:effectLst/>
                <a:latin typeface="Times New Roman" pitchFamily="18" charset="0"/>
                <a:cs typeface="Times New Roman" pitchFamily="18" charset="0"/>
              </a:rPr>
              <a:t> </a:t>
            </a:r>
            <a:r>
              <a:rPr kumimoji="0" lang="el-GR" b="1" i="0" u="sng" strike="noStrike" cap="none" normalizeH="0" baseline="0" dirty="0" smtClean="0" bmk="_Toc326218414">
                <a:ln>
                  <a:noFill/>
                </a:ln>
                <a:solidFill>
                  <a:schemeClr val="tx1"/>
                </a:solidFill>
                <a:effectLst/>
                <a:cs typeface="Times New Roman" pitchFamily="18" charset="0"/>
              </a:rPr>
              <a:t>Ολικός Προϋπολογισμός</a:t>
            </a:r>
            <a:endParaRPr kumimoji="0" lang="en-US" b="1" i="0" u="sng" strike="noStrike" cap="none" normalizeH="0" baseline="0" dirty="0" smtClean="0" bmk="_Toc326218414">
              <a:ln>
                <a:noFill/>
              </a:ln>
              <a:solidFill>
                <a:schemeClr val="tx1"/>
              </a:solidFill>
              <a:effectLs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Ο ολικός (ή συνολικός) προϋπολογισμός εφαρμόζεται: </a:t>
            </a: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επιζητείται ο </a:t>
            </a:r>
            <a:r>
              <a:rPr kumimoji="0" lang="el-GR" b="0" i="0" u="none" strike="noStrike" cap="none" normalizeH="0" baseline="0" dirty="0" err="1" smtClean="0">
                <a:ln>
                  <a:noFill/>
                </a:ln>
                <a:solidFill>
                  <a:schemeClr val="tx1"/>
                </a:solidFill>
                <a:effectLst/>
                <a:ea typeface="Times New Roman" pitchFamily="18" charset="0"/>
              </a:rPr>
              <a:t>εξ’αρχής</a:t>
            </a:r>
            <a:r>
              <a:rPr kumimoji="0" lang="el-GR" b="0" i="0" u="none" strike="noStrike" cap="none" normalizeH="0" baseline="0" dirty="0" smtClean="0">
                <a:ln>
                  <a:noFill/>
                </a:ln>
                <a:solidFill>
                  <a:schemeClr val="tx1"/>
                </a:solidFill>
                <a:effectLst/>
                <a:ea typeface="Times New Roman" pitchFamily="18" charset="0"/>
              </a:rPr>
              <a:t> σχεδιασμός μιας γεωργικής  επιχείρησης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επιδιώκεται η αναδιάρθρωση,  σε μεγάλη έκταση του σχεδίου  οργάνωσης μιας γεωργικής επιχείρησης, δηλαδή ο </a:t>
            </a:r>
            <a:r>
              <a:rPr kumimoji="0" lang="el-GR" b="0" i="0" u="none" strike="noStrike" cap="none" normalizeH="0" baseline="0" dirty="0" err="1" smtClean="0">
                <a:ln>
                  <a:noFill/>
                </a:ln>
                <a:solidFill>
                  <a:schemeClr val="tx1"/>
                </a:solidFill>
                <a:effectLst/>
                <a:ea typeface="Times New Roman" pitchFamily="18" charset="0"/>
              </a:rPr>
              <a:t>ανασυνδυασμός</a:t>
            </a:r>
            <a:r>
              <a:rPr kumimoji="0" lang="el-GR" b="0" i="0" u="none" strike="noStrike" cap="none" normalizeH="0" baseline="0" dirty="0" smtClean="0">
                <a:ln>
                  <a:noFill/>
                </a:ln>
                <a:solidFill>
                  <a:schemeClr val="tx1"/>
                </a:solidFill>
                <a:effectLst/>
                <a:ea typeface="Times New Roman" pitchFamily="18" charset="0"/>
              </a:rPr>
              <a:t>  συντελεστών και κλάδων παραγωγής, με αποτέλεσμα να επηρεάζονται  σημαντικά η ακαθάριστη πρόσοδος και οι παραγωγικές δαπάνες της.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3284984"/>
            <a:ext cx="8568952" cy="2542363"/>
          </a:xfrm>
          <a:prstGeom prst="rect">
            <a:avLst/>
          </a:prstGeom>
        </p:spPr>
        <p:txBody>
          <a:bodyPr wrap="square">
            <a:spAutoFit/>
          </a:bodyPr>
          <a:lstStyle/>
          <a:p>
            <a:pPr algn="just">
              <a:lnSpc>
                <a:spcPct val="150000"/>
              </a:lnSpc>
            </a:pPr>
            <a:r>
              <a:rPr lang="el-GR" dirty="0" smtClean="0"/>
              <a:t>Για τον επιλογή του σχεδίου παραγωγής που θα εφαρμοσθεί συγκρίνονται οι αντίστοιχοι προϋπολογισμοί μεταξύ τους, αλλά και σε σχέση με τον βασικό προϋπολογισμό. </a:t>
            </a:r>
            <a:r>
              <a:rPr lang="el-GR" b="1" dirty="0" smtClean="0"/>
              <a:t>Βασικός προϋπολογισμός</a:t>
            </a:r>
            <a:r>
              <a:rPr lang="el-GR" dirty="0" smtClean="0"/>
              <a:t> σε περίπτωση γεωργικής επιχείρησης που λειτουργεί, είναι αυτός της υφιστάμενης κατάστασης. Εάν υπάρχουν  καταγραμμένα επαρκή </a:t>
            </a:r>
            <a:r>
              <a:rPr lang="el-GR" dirty="0" err="1" smtClean="0"/>
              <a:t>τεχνο</a:t>
            </a:r>
            <a:r>
              <a:rPr lang="el-GR" dirty="0" smtClean="0"/>
              <a:t>-οικονομικά στοιχεία για την υπάρχουσα γεωργική  επιχείρηση δεν είναι απαραίτητη η χρήση βασικού προϋπολογισμού.</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109287"/>
            <a:ext cx="87849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r>
              <a:rPr kumimoji="0" lang="en-US" b="0" i="0" u="none" strike="noStrike" cap="none" normalizeH="0" baseline="0" dirty="0" smtClean="0">
                <a:ln>
                  <a:noFill/>
                </a:ln>
                <a:solidFill>
                  <a:schemeClr val="tx1"/>
                </a:solidFill>
                <a:effectLst/>
                <a:ea typeface="Times New Roman" pitchFamily="18" charset="0"/>
              </a:rPr>
              <a:t>O</a:t>
            </a:r>
            <a:r>
              <a:rPr kumimoji="0" lang="el-GR" b="0" i="0" u="none" strike="noStrike" cap="none" normalizeH="0" baseline="0" dirty="0" smtClean="0">
                <a:ln>
                  <a:noFill/>
                </a:ln>
                <a:solidFill>
                  <a:schemeClr val="tx1"/>
                </a:solidFill>
                <a:effectLst/>
                <a:ea typeface="Times New Roman" pitchFamily="18" charset="0"/>
              </a:rPr>
              <a:t> ολικός προϋπολογισμός που αφορά τον πλήρη  προϋπολογισμό των παραγωγικών δαπανών και των οικονομικών αποτελεσμάτων  που συνεπάγεται ή συνεπάγονται ένα ή περισσότερα εναλλακτικά σχέδια της  γεωργικής επιχείρησης, περιλαμβάνει τα παρακάτω στάδια:</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Καθορισμός σκοπού για τους οποίους καταρτίζεται (π.χ. για την  αύξηση του Καθαρού Κέρδους, του Ακαθάριστου Κέρδους, του Οικογενειακού  Γεωργικού Εισοδήματος, για την καλύτερη οργάνωση της εργασίας τους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 σύμφωνα με τις επιθυμίες του αρχηγού της γεωργική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Καθολική απογραφή των διαθεσίμων μέσων παραγωγής (με  υπάρχουσα ή συνταχθείσα απογραφή) και επισήμανση των τυχόν περιορισμών  χρήσης τους (αμειψισπορά, διαθέσιμες εκτάσεις βοσκής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p:txBody>
      </p:sp>
      <p:sp>
        <p:nvSpPr>
          <p:cNvPr id="4098" name="Rectangle 2"/>
          <p:cNvSpPr>
            <a:spLocks noChangeArrowheads="1"/>
          </p:cNvSpPr>
          <p:nvPr/>
        </p:nvSpPr>
        <p:spPr bwMode="auto">
          <a:xfrm>
            <a:off x="251520" y="3533064"/>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Προσδιορισμός των εφικτών κλάδων φυτικής και ζωικής παραγωγής </a:t>
            </a:r>
            <a:r>
              <a:rPr lang="el-GR" dirty="0" smtClean="0">
                <a:ea typeface="Times New Roman" pitchFamily="18" charset="0"/>
              </a:rPr>
              <a:t>(όσο αφορά την εφαρμογή τους με βάση τις </a:t>
            </a:r>
            <a:r>
              <a:rPr lang="el-GR" dirty="0" err="1" smtClean="0">
                <a:ea typeface="Times New Roman" pitchFamily="18" charset="0"/>
              </a:rPr>
              <a:t>εδαφοκλιματικές</a:t>
            </a:r>
            <a:r>
              <a:rPr lang="el-GR" dirty="0" smtClean="0">
                <a:ea typeface="Times New Roman" pitchFamily="18" charset="0"/>
              </a:rPr>
              <a:t> συνθήκες τις περιοχής στην οποία </a:t>
            </a:r>
            <a:r>
              <a:rPr lang="el-GR" dirty="0" err="1" smtClean="0">
                <a:ea typeface="Times New Roman" pitchFamily="18" charset="0"/>
              </a:rPr>
              <a:t>χωροθετείται</a:t>
            </a:r>
            <a:r>
              <a:rPr lang="el-GR" dirty="0" smtClean="0">
                <a:ea typeface="Times New Roman" pitchFamily="18" charset="0"/>
              </a:rPr>
              <a:t> η γεωργική επιχείρηση) </a:t>
            </a:r>
            <a:r>
              <a:rPr kumimoji="0" lang="el-GR" b="0" i="0" u="none" strike="noStrike" cap="none" normalizeH="0" baseline="0" dirty="0" smtClean="0">
                <a:ln>
                  <a:noFill/>
                </a:ln>
                <a:solidFill>
                  <a:schemeClr val="tx1"/>
                </a:solidFill>
                <a:effectLst/>
                <a:ea typeface="Times New Roman" pitchFamily="18" charset="0"/>
              </a:rPr>
              <a:t>και του μεγέθους τους (σε στρέμματα ή αριθμό ζώων), των απαιτήσεων σε  συντελεστές παραγωγής και των αποδόσεων τους κάτω από τις συνθήκες της  εξεταζόμενης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Την εκτίμηση των προβλεπόμενων παραγωγικών δαπανών και  αναμενόμενων εσόδων για κάθε έναν από τους παραπάνω κλάδους.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Προετοιμασία εναλλακτικών σχεδίων που η εφαρμογή τους στο πλαίσιο της γεωργικής επιχείρησης κρίνεται εφικτή.</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44133"/>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Κατάρτιση αντιστοίχων προϋπολογισμών ανά εναλλακτικό σχέδιο  παραγωγής. Για κάθε σχέδιο παραγωγής εμφανίζονται αναλυτικά οι </a:t>
            </a:r>
            <a:r>
              <a:rPr lang="el-GR" dirty="0" smtClean="0">
                <a:ea typeface="Times New Roman" pitchFamily="18" charset="0"/>
              </a:rPr>
              <a:t>προβλεπόμενες </a:t>
            </a:r>
            <a:r>
              <a:rPr kumimoji="0" lang="el-GR" b="0" i="0" u="none" strike="noStrike" cap="none" normalizeH="0" baseline="0" dirty="0" smtClean="0">
                <a:ln>
                  <a:noFill/>
                </a:ln>
                <a:solidFill>
                  <a:schemeClr val="tx1"/>
                </a:solidFill>
                <a:effectLst/>
                <a:ea typeface="Times New Roman" pitchFamily="18" charset="0"/>
              </a:rPr>
              <a:t>σταθερές και  οι μεταβλητές δαπάνες,  καθώς και τα κυριότερα προβλεπόμενα  οικονομικά αποτελέσματα.</a:t>
            </a:r>
            <a:r>
              <a:rPr lang="el-GR" dirty="0" smtClean="0"/>
              <a:t> Επίσης καταρτίζεται ταμειακός προϋπολογισμός (ανά μήνα ή τρίμηνο).</a:t>
            </a:r>
            <a:endParaRPr lang="en-US" dirty="0" smtClean="0"/>
          </a:p>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Λήψη απόφασης. Σύγκριση των παραπάνω καταρτισθέντων  προϋπολογισμών και επιλογή του σχεδίου με το οποίο αξιοποιούνται καλύτερα  τα διαθέσιμα μέσα παραγωγής και επιτυγχάνονται τα ικανοποιητικότερα οικονομικά  αποτελέσματα της γεωργικής επιχείρησης.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467544" y="2708920"/>
            <a:ext cx="8352928" cy="1200329"/>
          </a:xfrm>
          <a:prstGeom prst="rect">
            <a:avLst/>
          </a:prstGeom>
        </p:spPr>
        <p:txBody>
          <a:bodyPr wrap="square">
            <a:spAutoFit/>
          </a:bodyPr>
          <a:lstStyle/>
          <a:p>
            <a:r>
              <a:rPr lang="el-GR" dirty="0" smtClean="0"/>
              <a:t>Σε περιπτώσεις που υπάρχει έντονη αβεβαιότητα ιδιαίτερα ως προς τα  χρησιμοποιούμενα κατά την σύνταξη του προϋπολογισμού, ύψη φυσικών (στρεμματικών) αποδόσεων και τιμών πώλησης των γεωργικών προϊόντων, τότε εφαρμόζεται ο </a:t>
            </a:r>
            <a:r>
              <a:rPr lang="el-GR" b="1" dirty="0" smtClean="0"/>
              <a:t>παραμετρικός προϋπολογισμός.</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377041"/>
            <a:ext cx="856895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Με την ευρύτερη έννοια του όρου ο προϋπολογισμός είναι </a:t>
            </a:r>
            <a:r>
              <a:rPr kumimoji="0" lang="el-GR" b="0" i="0" u="sng" strike="noStrike" cap="none" normalizeH="0" baseline="0" dirty="0" smtClean="0">
                <a:ln>
                  <a:noFill/>
                </a:ln>
                <a:solidFill>
                  <a:schemeClr val="tx1"/>
                </a:solidFill>
                <a:effectLst/>
                <a:ea typeface="Times New Roman" pitchFamily="18" charset="0"/>
              </a:rPr>
              <a:t>πίνακας  προβλέψεων δαπανών και εσόδων για μια συγκεκριμένη χρονική περίοδο</a:t>
            </a:r>
            <a:r>
              <a:rPr kumimoji="0" lang="el-GR" b="0" i="0" u="none" strike="noStrike" cap="none" normalizeH="0" baseline="0" dirty="0" smtClean="0">
                <a:ln>
                  <a:noFill/>
                </a:ln>
                <a:solidFill>
                  <a:schemeClr val="tx1"/>
                </a:solidFill>
                <a:effectLst/>
                <a:ea typeface="Times New Roman" pitchFamily="18" charset="0"/>
              </a:rPr>
              <a:t>. Ο προϋπολογισμός ως μέθοδος </a:t>
            </a:r>
            <a:r>
              <a:rPr kumimoji="0" lang="el-GR" b="1" i="0" u="none" strike="noStrike" cap="none" normalizeH="0" baseline="0" dirty="0" smtClean="0">
                <a:ln>
                  <a:noFill/>
                </a:ln>
                <a:solidFill>
                  <a:schemeClr val="tx1"/>
                </a:solidFill>
                <a:effectLst/>
                <a:ea typeface="Times New Roman" pitchFamily="18" charset="0"/>
              </a:rPr>
              <a:t>υποστηρίζει την λήψη αποφάσεων </a:t>
            </a:r>
            <a:r>
              <a:rPr kumimoji="0" lang="el-GR" b="0" i="0" u="none" strike="noStrike" cap="none" normalizeH="0" baseline="0" dirty="0" smtClean="0">
                <a:ln>
                  <a:noFill/>
                </a:ln>
                <a:solidFill>
                  <a:schemeClr val="tx1"/>
                </a:solidFill>
                <a:effectLst/>
                <a:ea typeface="Times New Roman" pitchFamily="18" charset="0"/>
              </a:rPr>
              <a:t>εκ μέρους του διοικούντος (διευθυντής, αρχηγός της γεωργικής ε</a:t>
            </a:r>
            <a:r>
              <a:rPr lang="el-GR" dirty="0" smtClean="0">
                <a:ea typeface="Times New Roman" pitchFamily="18" charset="0"/>
              </a:rPr>
              <a:t>πιχείρησης</a:t>
            </a:r>
            <a:r>
              <a:rPr kumimoji="0" lang="el-GR" b="0" i="0" u="none" strike="noStrike" cap="none" normalizeH="0" baseline="0" dirty="0" smtClean="0">
                <a:ln>
                  <a:noFill/>
                </a:ln>
                <a:solidFill>
                  <a:schemeClr val="tx1"/>
                </a:solidFill>
                <a:effectLst/>
                <a:ea typeface="Times New Roman" pitchFamily="18" charset="0"/>
              </a:rPr>
              <a:t>) όσον αφορά την μελλοντική αναδιάρθρωση (μερική ή ολική) του παραγωγικού  συστήματος της γεωργικής επιχείρησης.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lang="en-US" dirty="0"/>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Αλλά εκτός από την διάσταση της λογιστικής ανάλυσης  που τονίζει ο παραπάνω ορισμός,  τα περιεχόμενα του προϋπολογισμού περιλαμβάνουν και τις εξής λειτουργίες: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Από τεχνικής πλευράς, στο πλαίσιο ενός πίνακα, ο προϋπολογισμός προσαρμόζει το σύνολο ή  μέρος των συντελεστών παραγωγής της γεωργικής επιχείρησης, στις οικονομικές δραστηριότητες της. Δηλαδή τα στοιχεία των δαπανών και εσόδων που χρησιμοποιούνται κατά την σύνταξη του προϋπολογισμού υπολογίζονται με βάση τις χρησιμοποιούμενες τεχνικές παραγωγής και το μέγεθος των εξεταζόμενων κλάδων παραγωγής (το μέγεθος προσδιορίζεται από το ύψος των συνδυαζόμενων συντελεστών παραγωγής στους κλάδους).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Μέσω του προϋπολογισμού προκύπτει ένα σχέδιο ενεργειών που προτείνεται στον αρχηγό  της γεωργικής επιχείρησης, για να εκτιμηθεί από τον ίδιο κατά πόσο είναι εφικτή και επιθυμητή η εφαρμογή του μέσα στο πλαίσιο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4345"/>
            <a:ext cx="7848872" cy="4801314"/>
          </a:xfrm>
          <a:prstGeom prst="rect">
            <a:avLst/>
          </a:prstGeom>
        </p:spPr>
        <p:txBody>
          <a:bodyPr wrap="square">
            <a:spAutoFit/>
          </a:bodyPr>
          <a:lstStyle/>
          <a:p>
            <a:pPr lvl="0" algn="just" fontAlgn="base">
              <a:spcBef>
                <a:spcPct val="0"/>
              </a:spcBef>
              <a:spcAft>
                <a:spcPct val="0"/>
              </a:spcAft>
              <a:tabLst>
                <a:tab pos="731838" algn="l"/>
              </a:tabLst>
            </a:pPr>
            <a:r>
              <a:rPr lang="el-GR" dirty="0" smtClean="0">
                <a:ea typeface="Times New Roman" pitchFamily="18" charset="0"/>
              </a:rPr>
              <a:t>Το νέο σχέδιο παραγωγής πρέπει να έχει </a:t>
            </a:r>
            <a:r>
              <a:rPr lang="el-GR" b="1" dirty="0" smtClean="0">
                <a:ea typeface="Times New Roman" pitchFamily="18" charset="0"/>
              </a:rPr>
              <a:t>εφαρμογή από τεχνικής πλευράς</a:t>
            </a:r>
            <a:r>
              <a:rPr lang="el-GR" dirty="0" smtClean="0">
                <a:ea typeface="Times New Roman" pitchFamily="18" charset="0"/>
              </a:rPr>
              <a:t>  (λαμβάνοντας υπόψη την αναγκαία να εφαρμοσθεί αμειψισπορά, την ποιότητα  των εδαφών, τις επικρατούσες κλιματολογικές συνθήκες), να έχει μελετηθεί και προσδιορισθεί με τη μεγαλύτερη δυνατή ακρίβεια </a:t>
            </a:r>
            <a:r>
              <a:rPr lang="el-GR" b="1" dirty="0" smtClean="0">
                <a:ea typeface="Times New Roman" pitchFamily="18" charset="0"/>
              </a:rPr>
              <a:t>η δυνατότητα και η μέθοδος διάθεσης - πώλησης</a:t>
            </a:r>
            <a:r>
              <a:rPr lang="el-GR" dirty="0" smtClean="0">
                <a:ea typeface="Times New Roman" pitchFamily="18" charset="0"/>
              </a:rPr>
              <a:t> των παραγομένων προϊόντων  και τέλος, </a:t>
            </a:r>
            <a:r>
              <a:rPr lang="el-GR" b="1" dirty="0" smtClean="0">
                <a:ea typeface="Times New Roman" pitchFamily="18" charset="0"/>
              </a:rPr>
              <a:t>οι απαιτήσεις του σε συντελεστές παραγωγής να μην υπερβαίνουν</a:t>
            </a:r>
            <a:r>
              <a:rPr lang="el-GR" dirty="0" smtClean="0">
                <a:ea typeface="Times New Roman" pitchFamily="18" charset="0"/>
              </a:rPr>
              <a:t> γενικά  </a:t>
            </a:r>
            <a:r>
              <a:rPr lang="el-GR" b="1" dirty="0" smtClean="0">
                <a:ea typeface="Times New Roman" pitchFamily="18" charset="0"/>
              </a:rPr>
              <a:t>τις διαθέσιμες ποσότητες αυτών</a:t>
            </a:r>
            <a:r>
              <a:rPr lang="el-GR" dirty="0" smtClean="0">
                <a:ea typeface="Times New Roman" pitchFamily="18" charset="0"/>
              </a:rPr>
              <a:t>. </a:t>
            </a:r>
            <a:endParaRPr lang="en-US" dirty="0" smtClean="0">
              <a:ea typeface="Times New Roman" pitchFamily="18" charset="0"/>
            </a:endParaRPr>
          </a:p>
          <a:p>
            <a:pPr lvl="0" algn="just" fontAlgn="base">
              <a:spcBef>
                <a:spcPct val="0"/>
              </a:spcBef>
              <a:spcAft>
                <a:spcPct val="0"/>
              </a:spcAft>
              <a:tabLst>
                <a:tab pos="731838" algn="l"/>
              </a:tabLst>
            </a:pPr>
            <a:r>
              <a:rPr lang="el-GR" dirty="0" smtClean="0">
                <a:ea typeface="Times New Roman" pitchFamily="18" charset="0"/>
              </a:rPr>
              <a:t>Βέβαια δεν αποκλείεται εντός του συνταχθέντος νέου σχεδίου παραγωγής να περιλαμβάνεται η πρόβλεψη αγοράς ή ενοικίασης επιπλέον ποσότητας του  περιορισμένου ή περιορισμένων συντελεστών παραγωγής, εφ' όσον υπάρχει διαθεσιμότητα (προσφορά) των αντιστοίχων πόρων στην περιοχή και  αποδεικνύεται το οικονομικό συμφέρον της ενέργειας.</a:t>
            </a:r>
            <a:endParaRPr lang="en-US" dirty="0" smtClean="0">
              <a:ea typeface="Times New Roman" pitchFamily="18" charset="0"/>
            </a:endParaRPr>
          </a:p>
          <a:p>
            <a:pPr lvl="0" algn="just" fontAlgn="base">
              <a:spcBef>
                <a:spcPct val="0"/>
              </a:spcBef>
              <a:spcAft>
                <a:spcPct val="0"/>
              </a:spcAft>
              <a:tabLst>
                <a:tab pos="731838" algn="l"/>
              </a:tabLst>
            </a:pPr>
            <a:endParaRPr lang="el-GR" dirty="0" smtClean="0"/>
          </a:p>
          <a:p>
            <a:pPr lvl="0" algn="just" fontAlgn="base">
              <a:spcBef>
                <a:spcPct val="0"/>
              </a:spcBef>
              <a:spcAft>
                <a:spcPct val="0"/>
              </a:spcAft>
              <a:tabLst>
                <a:tab pos="731838" algn="l"/>
              </a:tabLst>
            </a:pPr>
            <a:r>
              <a:rPr lang="el-GR" dirty="0" smtClean="0"/>
              <a:t>Ακόμη το νέο σχέδιο θα πρέπει να εξασφαλίζει  ότι η </a:t>
            </a:r>
            <a:r>
              <a:rPr lang="el-GR" b="1" dirty="0" smtClean="0"/>
              <a:t>επιχείρηση μπορεί να καλύψει τις ταμειακές της υποχρεώσεις</a:t>
            </a:r>
            <a:r>
              <a:rPr lang="el-GR" dirty="0" smtClean="0"/>
              <a:t>. Για τον σκοπό αυτό πριν την λήψη της απόφασης πρέπει να συντάσσεται ταμειακός προϋπολογισμός  (μηνιαίος ή τριμηνιαίος)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7574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1" u="none" strike="noStrike" cap="none" normalizeH="0" baseline="0" dirty="0" smtClean="0">
                <a:ln>
                  <a:noFill/>
                </a:ln>
                <a:solidFill>
                  <a:schemeClr val="tx1"/>
                </a:solidFill>
                <a:effectLst/>
                <a:ea typeface="Times New Roman" pitchFamily="18" charset="0"/>
              </a:rPr>
              <a:t>Σ χ ε δ ι α σ μ ό ς   φ υ τ ι κ ή ς   π α ρ α γ ω γ ή ς</a:t>
            </a:r>
            <a:endParaRPr kumimoji="0" lang="el-GR" b="0" i="0" u="none" strike="noStrike" cap="none" normalizeH="0" baseline="0" dirty="0" smtClean="0">
              <a:ln>
                <a:noFill/>
              </a:ln>
              <a:solidFill>
                <a:schemeClr val="tx1"/>
              </a:solidFill>
              <a:effectLst/>
            </a:endParaRPr>
          </a:p>
        </p:txBody>
      </p:sp>
      <p:sp>
        <p:nvSpPr>
          <p:cNvPr id="2050" name="Rectangle 2"/>
          <p:cNvSpPr>
            <a:spLocks noChangeArrowheads="1"/>
          </p:cNvSpPr>
          <p:nvPr/>
        </p:nvSpPr>
        <p:spPr bwMode="auto">
          <a:xfrm>
            <a:off x="179512" y="573668"/>
            <a:ext cx="87849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Η αντιστοίχηση αυτή είναι απαραίτητη για να  εξετασθεί εάν είναι εφικτή η ανάπτυξη των  υπό διερεύνηση κλάδων, διερευνώντας εάν είναι δυνατόν τεχνικά να  ενταχθούν οι υποψήφιες καλλιέργειες στον κύκλο της αμειψισποράς, εάν η ποιότητα των εδαφών είναι κατάλληλη για τις υποψήφιες καλλιέργειες</a:t>
            </a:r>
            <a:r>
              <a:rPr kumimoji="0" lang="el-GR" b="0" i="0" u="none" strike="noStrike" cap="none" normalizeH="0" dirty="0" smtClean="0">
                <a:ln>
                  <a:noFill/>
                </a:ln>
                <a:solidFill>
                  <a:schemeClr val="tx1"/>
                </a:solidFill>
                <a:effectLst/>
                <a:ea typeface="Times New Roman" pitchFamily="18" charset="0"/>
              </a:rPr>
              <a:t> ενώ</a:t>
            </a:r>
            <a:r>
              <a:rPr kumimoji="0" lang="el-GR" b="0" i="0" u="none" strike="noStrike" cap="none" normalizeH="0" baseline="0" dirty="0" smtClean="0">
                <a:ln>
                  <a:noFill/>
                </a:ln>
                <a:solidFill>
                  <a:schemeClr val="tx1"/>
                </a:solidFill>
                <a:effectLst/>
                <a:ea typeface="Times New Roman" pitchFamily="18" charset="0"/>
              </a:rPr>
              <a:t> σε περίπτωση που οι υποψήφιες καλλιέργειες είναι ποτιστικές διερευνάται το κατά πόσο η γεωργική επιχείρηση διαθέτει  αρδευόμενες εκτάσεις (και την διαθέσιμη ποσότητα νερού στις κρίσιμες περιόδους), εάν το παραγόμενο γεωργικό προϊόν πρόκειται να αποθηκευθεί κατά πόσο υπάρχουν διαθέσιμες οι κατάλληλες εγκαταστάσεις, αν η  απαιτούμενη εργασία μπορεί να καλυφθεί από την διαθέσιμη στην γεωργική  επιχείρηση, ποιος είναι ο απαραίτητος εξοπλισμός σε γεωργικά μηχανήματα</a:t>
            </a:r>
            <a:r>
              <a:rPr kumimoji="0" lang="el-GR" b="0" i="0" u="none" strike="noStrike" cap="none" normalizeH="0" dirty="0" smtClean="0">
                <a:ln>
                  <a:noFill/>
                </a:ln>
                <a:solidFill>
                  <a:schemeClr val="tx1"/>
                </a:solidFill>
                <a:effectLst/>
                <a:ea typeface="Times New Roman" pitchFamily="18" charset="0"/>
              </a:rPr>
              <a:t> και ο τρόπος εξεύρεσης (αγορά ή ενοικίαση)</a:t>
            </a:r>
            <a:r>
              <a:rPr kumimoji="0" lang="el-GR" b="0" i="0" u="none" strike="noStrike" cap="none" normalizeH="0" baseline="0" dirty="0" smtClean="0">
                <a:ln>
                  <a:noFill/>
                </a:ln>
                <a:solidFill>
                  <a:schemeClr val="tx1"/>
                </a:solidFill>
                <a:effectLst/>
                <a:ea typeface="Times New Roman" pitchFamily="18" charset="0"/>
              </a:rPr>
              <a:t> κλπ.</a:t>
            </a:r>
            <a:endParaRPr kumimoji="0" lang="el-GR" b="0" i="0" u="none" strike="noStrike" cap="none" normalizeH="0" baseline="0" dirty="0" smtClean="0">
              <a:ln>
                <a:noFill/>
              </a:ln>
              <a:solidFill>
                <a:schemeClr val="tx1"/>
              </a:solidFill>
              <a:effectLst/>
            </a:endParaRPr>
          </a:p>
        </p:txBody>
      </p:sp>
      <p:sp>
        <p:nvSpPr>
          <p:cNvPr id="2051" name="Rectangle 3"/>
          <p:cNvSpPr>
            <a:spLocks noChangeArrowheads="1"/>
          </p:cNvSpPr>
          <p:nvPr/>
        </p:nvSpPr>
        <p:spPr bwMode="auto">
          <a:xfrm>
            <a:off x="251520" y="3438040"/>
            <a:ext cx="86409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Όταν επιλεγούν οι υποψήφιες καλλιέργειες καθορίζεται στην συνέχεια η έκταση που  θα καλλιεργηθούν η κάθε μια και οι αναμενόμενες φυσικές αποδόσεις. Πρέπει να  προβλεφθεί επίσης ο τρόπος διάθεσης των προϊόντων που θα παραχθούν (π.χ.  για πώληση, για ζωοτροφές, για </a:t>
            </a:r>
            <a:r>
              <a:rPr kumimoji="0" lang="el-GR" b="0" i="0" u="none" strike="noStrike" cap="none" normalizeH="0" baseline="0" dirty="0" err="1" smtClean="0">
                <a:ln>
                  <a:noFill/>
                </a:ln>
                <a:solidFill>
                  <a:schemeClr val="tx1"/>
                </a:solidFill>
                <a:effectLst/>
                <a:ea typeface="Times New Roman" pitchFamily="18" charset="0"/>
              </a:rPr>
              <a:t>ιδιοκατανάλωση</a:t>
            </a:r>
            <a:r>
              <a:rPr kumimoji="0" lang="el-GR" b="0" i="0" u="none" strike="noStrike" cap="none" normalizeH="0" baseline="0" dirty="0" smtClean="0">
                <a:ln>
                  <a:noFill/>
                </a:ln>
                <a:solidFill>
                  <a:schemeClr val="tx1"/>
                </a:solidFill>
                <a:effectLst/>
                <a:ea typeface="Times New Roman" pitchFamily="18" charset="0"/>
              </a:rPr>
              <a:t> κλπ). Ακόμη κρίνεται σαν απαραίτητη  η πρόβλεψη της τιμής διάθεσης, ώστε  στην συνέχεια  να προσδιορισθούν οι πιθανές εισπράξεις από την διάθεση των προϊόντων.</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620688"/>
          <a:ext cx="8784975" cy="4207342"/>
        </p:xfrm>
        <a:graphic>
          <a:graphicData uri="http://schemas.openxmlformats.org/drawingml/2006/table">
            <a:tbl>
              <a:tblPr/>
              <a:tblGrid>
                <a:gridCol w="1102903"/>
                <a:gridCol w="1242360"/>
                <a:gridCol w="741910"/>
                <a:gridCol w="848695"/>
                <a:gridCol w="969820"/>
                <a:gridCol w="826881"/>
                <a:gridCol w="842615"/>
                <a:gridCol w="1080590"/>
                <a:gridCol w="1129201"/>
              </a:tblGrid>
              <a:tr h="1008112">
                <a:tc>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Είδος φυτικής </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3">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4">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Διάθεση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rowSpan="2">
                  <a:txBody>
                    <a:bodyPr/>
                    <a:lstStyle/>
                    <a:p>
                      <a:pPr algn="ctr">
                        <a:spcAft>
                          <a:spcPts val="0"/>
                        </a:spcAft>
                      </a:pPr>
                      <a:r>
                        <a:rPr lang="el-GR" sz="1500">
                          <a:latin typeface="+mn-lt"/>
                          <a:ea typeface="Times New Roman"/>
                        </a:rPr>
                        <a:t>Αναμενόμενες </a:t>
                      </a:r>
                    </a:p>
                    <a:p>
                      <a:pPr algn="ctr">
                        <a:spcAft>
                          <a:spcPts val="0"/>
                        </a:spcAft>
                      </a:pPr>
                      <a:r>
                        <a:rPr lang="el-GR" sz="1500">
                          <a:latin typeface="+mn-lt"/>
                          <a:ea typeface="Times New Roman"/>
                        </a:rPr>
                        <a:t>εισπράξεις </a:t>
                      </a:r>
                    </a:p>
                    <a:p>
                      <a:pPr algn="ctr">
                        <a:spcAft>
                          <a:spcPts val="0"/>
                        </a:spcAft>
                      </a:pPr>
                      <a:r>
                        <a:rPr lang="el-GR" sz="1500">
                          <a:latin typeface="+mn-lt"/>
                          <a:ea typeface="Times New Roman"/>
                        </a:rPr>
                        <a:t>πωλήσεων</a:t>
                      </a: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gn="ctr">
                        <a:spcAft>
                          <a:spcPts val="0"/>
                        </a:spcAft>
                      </a:pPr>
                      <a:r>
                        <a:rPr lang="el-GR" sz="1500">
                          <a:latin typeface="+mn-lt"/>
                          <a:ea typeface="Times New Roman"/>
                        </a:rPr>
                        <a:t>παραγωγής</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Καλλιεργούμενη έκταση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Απόδοση ανά στρέμμα</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Συνολική 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ζωοτροφές</a:t>
                      </a:r>
                      <a:r>
                        <a:rPr lang="en-US" sz="1500" dirty="0">
                          <a:latin typeface="+mn-lt"/>
                          <a:ea typeface="Times New Roman"/>
                        </a:rPr>
                        <a:t> (</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σπόρο </a:t>
                      </a:r>
                      <a:r>
                        <a:rPr lang="en-US" sz="1500" dirty="0">
                          <a:latin typeface="+mn-lt"/>
                          <a:ea typeface="Times New Roman"/>
                        </a:rPr>
                        <a:t>(</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Για πώληση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Αναμενόμενη τιμή πώλησης</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362">
                <a:tc>
                  <a:txBody>
                    <a:bodyPr/>
                    <a:lstStyle/>
                    <a:p>
                      <a:pPr algn="ctr">
                        <a:spcAft>
                          <a:spcPts val="0"/>
                        </a:spcAft>
                      </a:pPr>
                      <a:endParaRPr lang="el-GR" sz="1500">
                        <a:latin typeface="+mn-lt"/>
                        <a:ea typeface="Times New Roman"/>
                      </a:endParaRPr>
                    </a:p>
                    <a:p>
                      <a:pPr algn="ctr">
                        <a:spcAft>
                          <a:spcPts val="0"/>
                        </a:spcAft>
                      </a:pPr>
                      <a:r>
                        <a:rPr lang="el-GR" sz="1500">
                          <a:latin typeface="+mn-lt"/>
                          <a:ea typeface="Times New Roman"/>
                        </a:rPr>
                        <a:t>Σύνολο</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0" y="2010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φυτικής παραγωγής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101502"/>
            <a:ext cx="87849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 pos="822325" algn="l"/>
                <a:tab pos="1463675" algn="l"/>
              </a:tabLst>
            </a:pPr>
            <a:r>
              <a:rPr kumimoji="0" lang="el-GR" b="1" i="1" u="none" strike="noStrike" cap="none" normalizeH="0" baseline="0" dirty="0" smtClean="0">
                <a:ln>
                  <a:noFill/>
                </a:ln>
                <a:solidFill>
                  <a:schemeClr val="tx1"/>
                </a:solidFill>
                <a:effectLst/>
                <a:ea typeface="Times New Roman" pitchFamily="18" charset="0"/>
              </a:rPr>
              <a:t>Σ χ ε δ ι α σ μ ό ς   ζ ω ϊ κ ή ς   π α ρ α γ ω γ ή ς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Για να συμπληρωθεί η κατάσταση πληροφοριών που αφορούν την ζωική  παραγωγή κρίνεται αναγκαία η επιλογή του είδος και του αριθμού των ζώων που  μπορούν να εκτραφούν στην συγκεκριμένη  γεωργική επιχείρηση (με βάση  το είδος και την έκταση των βοσκοτόπων, τις φυσικές συνθήκες, όπως το ανάγλυφο του εδάφους και  το κλίμα, την διαθεσιμότητα σε ζωοτροφές, την δυνατότητα άμεσης διάθεσης ή αποθεματοποίησης -  συντήρησης των γεωργικών προϊόντων, το μέγεθος των κτηνοτροφικών εγκαταστάσεων όπως στάβλων και αποθηκευτικών χώρων, τον απαραίτητο μηχανολογικό εξοπλισμό, όπως </a:t>
            </a:r>
            <a:r>
              <a:rPr kumimoji="0" lang="el-GR" b="0" i="0" u="none" strike="noStrike" cap="none" normalizeH="0" baseline="0" dirty="0" err="1" smtClean="0">
                <a:ln>
                  <a:noFill/>
                </a:ln>
                <a:solidFill>
                  <a:schemeClr val="tx1"/>
                </a:solidFill>
                <a:effectLst/>
                <a:ea typeface="Times New Roman" pitchFamily="18" charset="0"/>
              </a:rPr>
              <a:t>αμελκτικό</a:t>
            </a:r>
            <a:r>
              <a:rPr kumimoji="0" lang="el-GR" b="0" i="0" u="none" strike="noStrike" cap="none" normalizeH="0" baseline="0" dirty="0" smtClean="0">
                <a:ln>
                  <a:noFill/>
                </a:ln>
                <a:solidFill>
                  <a:schemeClr val="tx1"/>
                </a:solidFill>
                <a:effectLst/>
                <a:ea typeface="Times New Roman" pitchFamily="18" charset="0"/>
              </a:rPr>
              <a:t> μηχάνημα κλπ).</a:t>
            </a: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Με βάση τα παραπάνω αυτά μπορεί να προβλεφθεί ο αριθμός και η ποσότητα των κτηνοτροφικών προϊόντων που μπορούν να παραχθούν, ενώ στη συνέχεια πρέπει να ερευνηθεί και ο τρόπος εμπορίας και η τιμή διάθεσης τους.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928841" y="43934"/>
            <a:ext cx="528632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ζωικής παραγωγής</a:t>
            </a:r>
            <a:endParaRPr kumimoji="0" lang="el-GR" b="1" i="0" u="none" strike="noStrike" cap="none" normalizeH="0" baseline="0" dirty="0" smtClean="0">
              <a:ln>
                <a:noFill/>
              </a:ln>
              <a:solidFill>
                <a:schemeClr val="tx1"/>
              </a:solidFill>
              <a:effectLst/>
            </a:endParaRPr>
          </a:p>
        </p:txBody>
      </p:sp>
      <p:graphicFrame>
        <p:nvGraphicFramePr>
          <p:cNvPr id="3" name="Table 2"/>
          <p:cNvGraphicFramePr>
            <a:graphicFrameLocks noGrp="1"/>
          </p:cNvGraphicFramePr>
          <p:nvPr/>
        </p:nvGraphicFramePr>
        <p:xfrm>
          <a:off x="467545" y="548679"/>
          <a:ext cx="8280919" cy="2520279"/>
        </p:xfrm>
        <a:graphic>
          <a:graphicData uri="http://schemas.openxmlformats.org/drawingml/2006/table">
            <a:tbl>
              <a:tblPr/>
              <a:tblGrid>
                <a:gridCol w="1458027"/>
                <a:gridCol w="1166888"/>
                <a:gridCol w="1166888"/>
                <a:gridCol w="1166888"/>
                <a:gridCol w="1166888"/>
                <a:gridCol w="990799"/>
                <a:gridCol w="1164541"/>
              </a:tblGrid>
              <a:tr h="280031">
                <a:tc rowSpan="2">
                  <a:txBody>
                    <a:bodyPr/>
                    <a:lstStyle/>
                    <a:p>
                      <a:pPr>
                        <a:spcAft>
                          <a:spcPts val="0"/>
                        </a:spcAft>
                      </a:pPr>
                      <a:r>
                        <a:rPr lang="el-GR" sz="1600" dirty="0">
                          <a:latin typeface="+mn-lt"/>
                          <a:ea typeface="Times New Roman"/>
                        </a:rPr>
                        <a:t>Είδος  ζώων παραγωγής</a:t>
                      </a:r>
                    </a:p>
                    <a:p>
                      <a:pPr>
                        <a:spcAft>
                          <a:spcPts val="0"/>
                        </a:spcAft>
                      </a:pPr>
                      <a:r>
                        <a:rPr lang="el-GR" sz="1600" dirty="0">
                          <a:latin typeface="+mn-lt"/>
                          <a:ea typeface="Times New Roman"/>
                        </a:rPr>
                        <a:t>ή</a:t>
                      </a:r>
                    </a:p>
                    <a:p>
                      <a:pPr>
                        <a:spcAft>
                          <a:spcPts val="0"/>
                        </a:spcAft>
                      </a:pPr>
                      <a:r>
                        <a:rPr lang="el-GR" sz="1600" dirty="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l-GR" sz="1600">
                          <a:latin typeface="+mn-lt"/>
                          <a:ea typeface="Times New Roman"/>
                        </a:rPr>
                        <a:t>Αρχική απογραφή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600" dirty="0">
                          <a:latin typeface="+mn-lt"/>
                          <a:ea typeface="Times New Roman"/>
                        </a:rPr>
                        <a:t>Αγορές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spcAft>
                          <a:spcPts val="0"/>
                        </a:spcAft>
                      </a:pPr>
                      <a:r>
                        <a:rPr lang="el-GR" sz="1600">
                          <a:latin typeface="+mn-lt"/>
                          <a:ea typeface="Times New Roman"/>
                        </a:rPr>
                        <a:t>Αριθμός </a:t>
                      </a:r>
                    </a:p>
                    <a:p>
                      <a:pPr>
                        <a:spcAft>
                          <a:spcPts val="0"/>
                        </a:spcAft>
                      </a:pPr>
                      <a:r>
                        <a:rPr lang="el-GR" sz="1600">
                          <a:latin typeface="+mn-lt"/>
                          <a:ea typeface="Times New Roman"/>
                        </a:rPr>
                        <a:t>γεννηθέντων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vMerge="1">
                  <a:txBody>
                    <a:bodyPr/>
                    <a:lstStyle/>
                    <a:p>
                      <a:endParaRPr lang="el-GR"/>
                    </a:p>
                  </a:txBody>
                  <a:tcPr/>
                </a:tc>
                <a:tc>
                  <a:txBody>
                    <a:bodyPr/>
                    <a:lstStyle/>
                    <a:p>
                      <a:pPr>
                        <a:spcAft>
                          <a:spcPts val="0"/>
                        </a:spcAft>
                      </a:pPr>
                      <a:r>
                        <a:rPr lang="el-GR" sz="1600" dirty="0">
                          <a:latin typeface="+mn-lt"/>
                          <a:ea typeface="Times New Roman"/>
                        </a:rPr>
                        <a:t>αριθμός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αριθμός </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spcAft>
                          <a:spcPts val="0"/>
                        </a:spcAft>
                      </a:pPr>
                      <a:r>
                        <a:rPr lang="el-GR" sz="1600" dirty="0">
                          <a:latin typeface="+mn-lt"/>
                          <a:ea typeface="Times New Roman"/>
                        </a:rPr>
                        <a:t>Θανόντα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1691680" y="3239224"/>
          <a:ext cx="6096001" cy="2926080"/>
        </p:xfrm>
        <a:graphic>
          <a:graphicData uri="http://schemas.openxmlformats.org/drawingml/2006/table">
            <a:tbl>
              <a:tblPr/>
              <a:tblGrid>
                <a:gridCol w="928776"/>
                <a:gridCol w="829784"/>
                <a:gridCol w="618698"/>
                <a:gridCol w="1032135"/>
                <a:gridCol w="829784"/>
                <a:gridCol w="722058"/>
                <a:gridCol w="1134766"/>
              </a:tblGrid>
              <a:tr h="180020">
                <a:tc gridSpan="3">
                  <a:txBody>
                    <a:bodyPr/>
                    <a:lstStyle/>
                    <a:p>
                      <a:pPr algn="ctr">
                        <a:spcAft>
                          <a:spcPts val="0"/>
                        </a:spcAft>
                      </a:pPr>
                      <a:r>
                        <a:rPr lang="el-GR" sz="1600" dirty="0">
                          <a:latin typeface="Times New Roman"/>
                          <a:ea typeface="Times New Roman"/>
                        </a:rPr>
                        <a:t>Διάθεση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pPr>
                      <a:r>
                        <a:rPr lang="el-GR" sz="1600" dirty="0">
                          <a:latin typeface="Times New Roman"/>
                          <a:ea typeface="Times New Roman"/>
                        </a:rPr>
                        <a:t>Παραγωγή και διάθεση κτηνοτροφικών προϊόντων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rowSpan="2">
                  <a:txBody>
                    <a:bodyPr/>
                    <a:lstStyle/>
                    <a:p>
                      <a:pPr>
                        <a:spcAft>
                          <a:spcPts val="0"/>
                        </a:spcAft>
                      </a:pPr>
                      <a:r>
                        <a:rPr lang="el-GR" sz="1600">
                          <a:latin typeface="Times New Roman"/>
                          <a:ea typeface="Times New Roman"/>
                        </a:rPr>
                        <a:t>Αναμενόμενες εισπράξεις πωλήσεων</a:t>
                      </a: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spcAft>
                          <a:spcPts val="0"/>
                        </a:spcAft>
                      </a:pPr>
                      <a:r>
                        <a:rPr lang="el-GR" sz="1600">
                          <a:latin typeface="Times New Roman"/>
                          <a:ea typeface="Times New Roman"/>
                        </a:rPr>
                        <a:t>Πωληθέντα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βάρος κατά κεφαλή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μονάδος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αριθμός παραγωγικών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παραγωγή σε  κιλά ή τεμάχια ανά ζώο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ανά κιλό ή τεμάχιο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83568" y="3212975"/>
          <a:ext cx="1031776" cy="2952329"/>
        </p:xfrm>
        <a:graphic>
          <a:graphicData uri="http://schemas.openxmlformats.org/drawingml/2006/table">
            <a:tbl>
              <a:tblPr/>
              <a:tblGrid>
                <a:gridCol w="1031776"/>
              </a:tblGrid>
              <a:tr h="1716753">
                <a:tc>
                  <a:txBody>
                    <a:bodyPr/>
                    <a:lstStyle/>
                    <a:p>
                      <a:pPr>
                        <a:spcAft>
                          <a:spcPts val="0"/>
                        </a:spcAft>
                      </a:pPr>
                      <a:r>
                        <a:rPr lang="el-GR" sz="1600">
                          <a:latin typeface="+mn-lt"/>
                          <a:ea typeface="Times New Roman"/>
                        </a:rPr>
                        <a:t>Είδος  ζώων παραγωγής</a:t>
                      </a:r>
                    </a:p>
                    <a:p>
                      <a:pPr>
                        <a:spcAft>
                          <a:spcPts val="0"/>
                        </a:spcAft>
                      </a:pPr>
                      <a:r>
                        <a:rPr lang="el-GR" sz="1600">
                          <a:latin typeface="+mn-lt"/>
                          <a:ea typeface="Times New Roman"/>
                        </a:rPr>
                        <a:t>ή</a:t>
                      </a:r>
                    </a:p>
                    <a:p>
                      <a:pPr>
                        <a:spcAft>
                          <a:spcPts val="0"/>
                        </a:spcAft>
                      </a:pPr>
                      <a:r>
                        <a:rPr lang="el-GR" sz="160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16">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08">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00">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406355"/>
            <a:ext cx="8712968"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r>
              <a:rPr kumimoji="0" lang="el-GR" b="1" i="1" u="none" strike="noStrike" cap="none" normalizeH="0" baseline="0" dirty="0" smtClean="0">
                <a:ln>
                  <a:noFill/>
                </a:ln>
                <a:solidFill>
                  <a:schemeClr val="tx1"/>
                </a:solidFill>
                <a:effectLst/>
                <a:ea typeface="Times New Roman" pitchFamily="18" charset="0"/>
              </a:rPr>
              <a:t>Σ χ ε δ ι α σ μ ό ς   ζ ω ο τ ρ ο φ ώ ν  </a:t>
            </a:r>
          </a:p>
          <a:p>
            <a:pPr marL="0" marR="0" lvl="0" indent="0" algn="l" defTabSz="914400" rtl="0" eaLnBrk="1" fontAlgn="base" latinLnBrk="0" hangingPunct="1">
              <a:lnSpc>
                <a:spcPct val="100000"/>
              </a:lnSpc>
              <a:spcBef>
                <a:spcPct val="0"/>
              </a:spcBef>
              <a:spcAft>
                <a:spcPct val="0"/>
              </a:spcAft>
              <a:buClrTx/>
              <a:buSzTx/>
              <a:tabLst>
                <a:tab pos="731838" algn="l"/>
              </a:tabLst>
            </a:pP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Αφού προσδιορισθεί το είδος και ο αριθμός των ζώων που θα εκτραφούν  είναι απαραίτητο να εκτιμηθούν τις </a:t>
            </a:r>
            <a:r>
              <a:rPr kumimoji="0" lang="el-GR" b="1" i="0" u="none" strike="noStrike" cap="none" normalizeH="0" baseline="0" dirty="0" smtClean="0">
                <a:ln>
                  <a:noFill/>
                </a:ln>
                <a:solidFill>
                  <a:schemeClr val="tx1"/>
                </a:solidFill>
                <a:effectLst/>
                <a:ea typeface="Times New Roman" pitchFamily="18" charset="0"/>
              </a:rPr>
              <a:t>ανάγκες τους σε ζωοτροφές</a:t>
            </a:r>
            <a:r>
              <a:rPr kumimoji="0" lang="el-GR" b="0" i="0" u="none" strike="noStrike" cap="none" normalizeH="0" baseline="0" dirty="0" smtClean="0">
                <a:ln>
                  <a:noFill/>
                </a:ln>
                <a:solidFill>
                  <a:schemeClr val="tx1"/>
                </a:solidFill>
                <a:effectLst/>
                <a:ea typeface="Times New Roman" pitchFamily="18" charset="0"/>
              </a:rPr>
              <a:t>, ανάλογα με το  σύστημα εκτροφής των (</a:t>
            </a:r>
            <a:r>
              <a:rPr kumimoji="0" lang="el-GR" b="0" i="0" u="none" strike="noStrike" cap="none" normalizeH="0" baseline="0" dirty="0" err="1" smtClean="0">
                <a:ln>
                  <a:noFill/>
                </a:ln>
                <a:solidFill>
                  <a:schemeClr val="tx1"/>
                </a:solidFill>
                <a:effectLst/>
                <a:ea typeface="Times New Roman" pitchFamily="18" charset="0"/>
              </a:rPr>
              <a:t>εκτατικό</a:t>
            </a:r>
            <a:r>
              <a:rPr kumimoji="0" lang="el-GR" b="0" i="0" u="none" strike="noStrike" cap="none" normalizeH="0" baseline="0" dirty="0" smtClean="0">
                <a:ln>
                  <a:noFill/>
                </a:ln>
                <a:solidFill>
                  <a:schemeClr val="tx1"/>
                </a:solidFill>
                <a:effectLst/>
                <a:ea typeface="Times New Roman" pitchFamily="18" charset="0"/>
              </a:rPr>
              <a:t> ή εντατικό), το οποίο προσδιορίζεται κυρίως ανάλογα του βαθμού χρησιμοποίησης της βοσκής για την κάλυψη των διατροφικών αναγκών των ζώων. Για των προσδιορισμό των αναγκών σε ζωοτροφές </a:t>
            </a:r>
            <a:r>
              <a:rPr kumimoji="0" lang="el-GR" b="1" i="0" u="none" strike="noStrike" cap="none" normalizeH="0" baseline="0" dirty="0" smtClean="0">
                <a:ln>
                  <a:noFill/>
                </a:ln>
                <a:solidFill>
                  <a:schemeClr val="tx1"/>
                </a:solidFill>
                <a:effectLst/>
                <a:ea typeface="Times New Roman" pitchFamily="18" charset="0"/>
              </a:rPr>
              <a:t>υπολογίζονται οι θρεπτικές ανάγκες των ζώων </a:t>
            </a:r>
            <a:r>
              <a:rPr kumimoji="0" lang="el-GR" b="0" i="0" u="none" strike="noStrike" cap="none" normalizeH="0" baseline="0" dirty="0" smtClean="0">
                <a:ln>
                  <a:noFill/>
                </a:ln>
                <a:solidFill>
                  <a:schemeClr val="tx1"/>
                </a:solidFill>
                <a:effectLst/>
                <a:ea typeface="Times New Roman" pitchFamily="18" charset="0"/>
              </a:rPr>
              <a:t>για  συντήρηση και παραγωγή. Τέλος προσδιορίζεται ο </a:t>
            </a:r>
            <a:r>
              <a:rPr kumimoji="0" lang="el-GR" b="1" i="0" u="none" strike="noStrike" cap="none" normalizeH="0" baseline="0" dirty="0" smtClean="0">
                <a:ln>
                  <a:noFill/>
                </a:ln>
                <a:solidFill>
                  <a:schemeClr val="tx1"/>
                </a:solidFill>
                <a:effectLst/>
                <a:ea typeface="Times New Roman" pitchFamily="18" charset="0"/>
              </a:rPr>
              <a:t>τρόπος προμήθειας των ζωοτροφών  </a:t>
            </a:r>
            <a:r>
              <a:rPr kumimoji="0" lang="el-GR" b="0" i="0" u="none" strike="noStrike" cap="none" normalizeH="0" baseline="0" dirty="0" smtClean="0">
                <a:ln>
                  <a:noFill/>
                </a:ln>
                <a:solidFill>
                  <a:schemeClr val="tx1"/>
                </a:solidFill>
                <a:effectLst/>
                <a:ea typeface="Times New Roman" pitchFamily="18" charset="0"/>
              </a:rPr>
              <a:t>(</a:t>
            </a:r>
            <a:r>
              <a:rPr kumimoji="0" lang="el-GR" b="0" i="0" u="none" strike="noStrike" cap="none" normalizeH="0" baseline="0" dirty="0" err="1" smtClean="0">
                <a:ln>
                  <a:noFill/>
                </a:ln>
                <a:solidFill>
                  <a:schemeClr val="tx1"/>
                </a:solidFill>
                <a:effectLst/>
                <a:ea typeface="Times New Roman" pitchFamily="18" charset="0"/>
              </a:rPr>
              <a:t>ιδιοπαραγωγή</a:t>
            </a:r>
            <a:r>
              <a:rPr kumimoji="0" lang="el-GR" b="0" i="0" u="none" strike="noStrike" cap="none" normalizeH="0" baseline="0" dirty="0" smtClean="0">
                <a:ln>
                  <a:noFill/>
                </a:ln>
                <a:solidFill>
                  <a:schemeClr val="tx1"/>
                </a:solidFill>
                <a:effectLst/>
                <a:ea typeface="Times New Roman" pitchFamily="18" charset="0"/>
              </a:rPr>
              <a:t> ή αγορά) για το συγκεκριμένο χρονικό διάστημα.</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7544" y="692696"/>
          <a:ext cx="7776864" cy="5698657"/>
        </p:xfrm>
        <a:graphic>
          <a:graphicData uri="http://schemas.openxmlformats.org/drawingml/2006/table">
            <a:tbl>
              <a:tblPr/>
              <a:tblGrid>
                <a:gridCol w="2085435"/>
                <a:gridCol w="2085435"/>
                <a:gridCol w="935982"/>
                <a:gridCol w="935982"/>
                <a:gridCol w="867015"/>
                <a:gridCol w="867015"/>
              </a:tblGrid>
              <a:tr h="243790">
                <a:tc gridSpan="2">
                  <a:txBody>
                    <a:bodyPr/>
                    <a:lstStyle/>
                    <a:p>
                      <a:pPr algn="ctr">
                        <a:spcAft>
                          <a:spcPts val="0"/>
                        </a:spcAft>
                        <a:tabLst>
                          <a:tab pos="731520" algn="l"/>
                        </a:tabLst>
                      </a:pPr>
                      <a:r>
                        <a:rPr lang="el-GR" sz="1600" dirty="0">
                          <a:latin typeface="+mn-lt"/>
                          <a:ea typeface="Times New Roman"/>
                        </a:rPr>
                        <a:t>Κατηγορία ζώων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600">
                          <a:latin typeface="+mn-lt"/>
                          <a:ea typeface="Times New Roman"/>
                        </a:rPr>
                        <a:t>ΣΥΝΟΛΟ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gridSpan="2">
                  <a:txBody>
                    <a:bodyPr/>
                    <a:lstStyle/>
                    <a:p>
                      <a:pPr algn="ctr">
                        <a:spcAft>
                          <a:spcPts val="0"/>
                        </a:spcAft>
                        <a:tabLst>
                          <a:tab pos="731520" algn="l"/>
                        </a:tabLst>
                      </a:pPr>
                      <a:r>
                        <a:rPr lang="el-GR" sz="1600" dirty="0">
                          <a:latin typeface="+mn-lt"/>
                          <a:ea typeface="Times New Roman"/>
                        </a:rPr>
                        <a:t>Αριθμός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487580">
                <a:tc rowSpan="3">
                  <a:txBody>
                    <a:bodyPr/>
                    <a:lstStyle/>
                    <a:p>
                      <a:pPr marL="71755" marR="71755">
                        <a:spcAft>
                          <a:spcPts val="0"/>
                        </a:spcAft>
                        <a:tabLst>
                          <a:tab pos="731520" algn="l"/>
                        </a:tabLst>
                      </a:pPr>
                      <a:r>
                        <a:rPr lang="el-GR" sz="1600">
                          <a:latin typeface="+mn-lt"/>
                          <a:ea typeface="Times New Roman"/>
                        </a:rPr>
                        <a:t>Απαιτήσεις αναγκών συντήρησης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Ενέργεια  (</a:t>
                      </a:r>
                      <a:r>
                        <a:rPr lang="en-US" sz="1600" dirty="0" err="1">
                          <a:latin typeface="+mn-lt"/>
                          <a:ea typeface="Times New Roman"/>
                        </a:rPr>
                        <a:t>Mj</a:t>
                      </a:r>
                      <a:r>
                        <a:rPr lang="en-US" sz="1600" dirty="0">
                          <a:latin typeface="+mn-lt"/>
                          <a:ea typeface="Times New Roman"/>
                        </a:rPr>
                        <a:t> </a:t>
                      </a:r>
                      <a:r>
                        <a:rPr lang="el-GR" sz="1600" dirty="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εγκυμοσύνης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77">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γαλακτοπαραγωγής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Ενέργειας (</a:t>
                      </a:r>
                      <a:r>
                        <a:rPr lang="en-US" sz="1600">
                          <a:latin typeface="+mn-lt"/>
                          <a:ea typeface="Times New Roman"/>
                        </a:rPr>
                        <a:t>Mj </a:t>
                      </a:r>
                      <a:r>
                        <a:rPr lang="el-GR" sz="1600">
                          <a:latin typeface="+mn-lt"/>
                          <a:ea typeface="Times New Roman"/>
                        </a:rPr>
                        <a:t>ΚΕΓ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απαιτούμενων Ολικών Αζωτούχων Ουσιών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Ξηράς Ουσίας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0" y="47038"/>
            <a:ext cx="864166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err="1" smtClean="0">
                <a:ln>
                  <a:noFill/>
                </a:ln>
                <a:solidFill>
                  <a:schemeClr val="tx1"/>
                </a:solidFill>
                <a:effectLst/>
                <a:ea typeface="Times New Roman" pitchFamily="18" charset="0"/>
              </a:rPr>
              <a:t>ΠίνακαςΑ</a:t>
            </a:r>
            <a:r>
              <a:rPr kumimoji="0" lang="el-GR" b="1" i="0" u="none" strike="noStrike" cap="none" normalizeH="0" baseline="0" dirty="0" smtClean="0">
                <a:ln>
                  <a:noFill/>
                </a:ln>
                <a:solidFill>
                  <a:schemeClr val="tx1"/>
                </a:solidFill>
                <a:effectLst/>
                <a:ea typeface="Times New Roman" pitchFamily="18" charset="0"/>
              </a:rPr>
              <a:t>.  Υπολογισμός διατροφικών αναγκών των ζώων και προσφορά ζωοτροφών</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260648"/>
          <a:ext cx="8640960" cy="6381326"/>
        </p:xfrm>
        <a:graphic>
          <a:graphicData uri="http://schemas.openxmlformats.org/drawingml/2006/table">
            <a:tbl>
              <a:tblPr/>
              <a:tblGrid>
                <a:gridCol w="1320522"/>
                <a:gridCol w="1080120"/>
                <a:gridCol w="1080120"/>
                <a:gridCol w="1080120"/>
                <a:gridCol w="1080120"/>
                <a:gridCol w="1080120"/>
                <a:gridCol w="1079274"/>
                <a:gridCol w="840564"/>
              </a:tblGrid>
              <a:tr h="245987">
                <a:tc rowSpan="2">
                  <a:txBody>
                    <a:bodyPr/>
                    <a:lstStyle/>
                    <a:p>
                      <a:pPr algn="ctr">
                        <a:spcAft>
                          <a:spcPts val="0"/>
                        </a:spcAft>
                        <a:tabLst>
                          <a:tab pos="731520" algn="l"/>
                        </a:tabLst>
                      </a:pPr>
                      <a:r>
                        <a:rPr lang="el-GR" sz="1600" b="1" dirty="0">
                          <a:latin typeface="+mn-lt"/>
                          <a:ea typeface="Times New Roman"/>
                        </a:rPr>
                        <a:t>Κατηγορίες </a:t>
                      </a:r>
                      <a:r>
                        <a:rPr lang="el-GR" sz="1600" b="1" dirty="0" err="1">
                          <a:latin typeface="+mn-lt"/>
                          <a:ea typeface="Times New Roman"/>
                        </a:rPr>
                        <a:t>ζωοοτροφών</a:t>
                      </a:r>
                      <a:endParaRPr lang="el-GR" sz="1600" dirty="0">
                        <a:latin typeface="+mn-lt"/>
                        <a:ea typeface="Times New Roman"/>
                      </a:endParaRPr>
                    </a:p>
                  </a:txBody>
                  <a:tcPr marL="66301" marR="66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tabLst>
                          <a:tab pos="731520" algn="l"/>
                        </a:tabLst>
                      </a:pPr>
                      <a:r>
                        <a:rPr lang="el-GR" sz="160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tabLst>
                          <a:tab pos="731520" algn="l"/>
                        </a:tabLst>
                      </a:pPr>
                      <a:r>
                        <a:rPr lang="el-GR" sz="1600" dirty="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1229936">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Έκταση σε στρέμματα ή ποσότητα σε κιλά</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317">
                <a:tc>
                  <a:txBody>
                    <a:bodyPr/>
                    <a:lstStyle/>
                    <a:p>
                      <a:pPr>
                        <a:spcAft>
                          <a:spcPts val="0"/>
                        </a:spcAft>
                        <a:tabLst>
                          <a:tab pos="731520" algn="l"/>
                        </a:tabLst>
                      </a:pPr>
                      <a:r>
                        <a:rPr lang="el-GR" sz="1600">
                          <a:latin typeface="+mn-lt"/>
                          <a:ea typeface="Times New Roman"/>
                        </a:rPr>
                        <a:t>Βοσκότοποι</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Λειμώνες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Χονδροειδείς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Συμπυκνωμένες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974">
                <a:tc>
                  <a:txBody>
                    <a:bodyPr/>
                    <a:lstStyle/>
                    <a:p>
                      <a:pPr>
                        <a:spcAft>
                          <a:spcPts val="0"/>
                        </a:spcAft>
                        <a:tabLst>
                          <a:tab pos="731520" algn="l"/>
                        </a:tabLst>
                      </a:pPr>
                      <a:r>
                        <a:rPr lang="el-GR" sz="1600">
                          <a:latin typeface="+mn-lt"/>
                          <a:ea typeface="Times New Roman"/>
                        </a:rPr>
                        <a:t>Βιταμίνες ιχνοστοιχεία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ΣΥΝΟΛΟ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highlight>
                          <a:srgbClr val="000000"/>
                        </a:highlight>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323528" y="-79311"/>
            <a:ext cx="85689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Β. Προσφορά   ζωοτροφών</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475144"/>
          <a:ext cx="8640960" cy="6382856"/>
        </p:xfrm>
        <a:graphic>
          <a:graphicData uri="http://schemas.openxmlformats.org/drawingml/2006/table">
            <a:tbl>
              <a:tblPr/>
              <a:tblGrid>
                <a:gridCol w="1314020"/>
                <a:gridCol w="1375927"/>
                <a:gridCol w="994887"/>
                <a:gridCol w="1243391"/>
                <a:gridCol w="1626175"/>
                <a:gridCol w="1243391"/>
                <a:gridCol w="843169"/>
              </a:tblGrid>
              <a:tr h="288032">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315446">
                <a:tc rowSpan="2">
                  <a:txBody>
                    <a:bodyPr/>
                    <a:lstStyle/>
                    <a:p>
                      <a:pPr algn="ctr">
                        <a:lnSpc>
                          <a:spcPct val="150000"/>
                        </a:lnSpc>
                        <a:spcAft>
                          <a:spcPts val="0"/>
                        </a:spcAft>
                        <a:tabLst>
                          <a:tab pos="731520" algn="l"/>
                        </a:tabLst>
                      </a:pPr>
                      <a:r>
                        <a:rPr lang="el-GR" sz="1400" b="1">
                          <a:latin typeface="+mn-lt"/>
                          <a:ea typeface="Times New Roman"/>
                        </a:rPr>
                        <a:t>Κατηγορίες ζωοοτροφών</a:t>
                      </a:r>
                      <a:endParaRPr lang="el-GR" sz="1400">
                        <a:latin typeface="+mn-lt"/>
                        <a:ea typeface="Times New Roman"/>
                      </a:endParaRP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dirty="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1323176">
                <a:tc vMerge="1">
                  <a:txBody>
                    <a:bodyPr/>
                    <a:lstStyle/>
                    <a:p>
                      <a:endParaRPr lang="el-GR"/>
                    </a:p>
                  </a:txBody>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dirty="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Βοσκότοποι</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dirty="0">
                          <a:latin typeface="+mn-lt"/>
                          <a:ea typeface="Times New Roman"/>
                        </a:rPr>
                        <a:t>.</a:t>
                      </a: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Λειμώνες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Χονδροειδείς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Συμπυκνωμένες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spcAft>
                          <a:spcPts val="0"/>
                        </a:spcAft>
                        <a:tabLst>
                          <a:tab pos="731520" algn="l"/>
                        </a:tabLst>
                      </a:pPr>
                      <a:r>
                        <a:rPr lang="el-GR" sz="1600">
                          <a:latin typeface="+mn-lt"/>
                          <a:ea typeface="Times New Roman"/>
                        </a:rPr>
                        <a:t>Βιταμίνες ιχνοστοιχεία</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731520" algn="l"/>
                        </a:tabLst>
                      </a:pPr>
                      <a:r>
                        <a:rPr lang="el-GR" sz="1600" b="1">
                          <a:latin typeface="+mn-lt"/>
                          <a:ea typeface="Times New Roman"/>
                        </a:rPr>
                        <a:t>ΣΥΝΟΛΟ ΔΑΠΑΝΩΝ</a:t>
                      </a: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511658" y="43934"/>
            <a:ext cx="812068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Δαπανών ενοικίασης κτηνοτροφικών εκτάσεων και αγοράς ζωοτροφών</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691680" y="764704"/>
          <a:ext cx="5410200" cy="170688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Times New Roman"/>
                          <a:ea typeface="Times New Roman"/>
                        </a:rPr>
                        <a:t>Μεταβλητές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Times New Roman"/>
                          <a:ea typeface="Times New Roman"/>
                        </a:rPr>
                        <a:t>Σταθερές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Εμφανείς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Σύνολο Δαπανών</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600">
                          <a:latin typeface="Times New Roman"/>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1986" name="Rectangle 2"/>
          <p:cNvSpPr>
            <a:spLocks noChangeArrowheads="1"/>
          </p:cNvSpPr>
          <p:nvPr/>
        </p:nvSpPr>
        <p:spPr bwMode="auto">
          <a:xfrm>
            <a:off x="323528" y="255840"/>
            <a:ext cx="85689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latin typeface="+mj-lt"/>
                <a:ea typeface="Times New Roman" pitchFamily="18" charset="0"/>
              </a:rPr>
              <a:t>Πίνακας1.  Κατάστασης σχεδιασμού δαπανών</a:t>
            </a:r>
            <a:endParaRPr kumimoji="0" lang="el-GR" b="0" i="0" u="none" strike="noStrike" cap="none" normalizeH="0" baseline="0" dirty="0" smtClean="0">
              <a:ln>
                <a:noFill/>
              </a:ln>
              <a:solidFill>
                <a:schemeClr val="tx1"/>
              </a:solidFill>
              <a:effectLst/>
              <a:latin typeface="+mj-lt"/>
            </a:endParaRPr>
          </a:p>
        </p:txBody>
      </p:sp>
      <p:graphicFrame>
        <p:nvGraphicFramePr>
          <p:cNvPr id="12" name="Table 11"/>
          <p:cNvGraphicFramePr>
            <a:graphicFrameLocks noGrp="1"/>
          </p:cNvGraphicFramePr>
          <p:nvPr/>
        </p:nvGraphicFramePr>
        <p:xfrm>
          <a:off x="1907704" y="4005064"/>
          <a:ext cx="5410200" cy="219456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Εισπράξεις (πωλήσεις/ενισχύσεις)</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Αυτοκατανάλωση</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Διαφορές απογραφής</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p>
                      <a:pPr>
                        <a:spcAft>
                          <a:spcPts val="0"/>
                        </a:spcAft>
                      </a:pPr>
                      <a:r>
                        <a:rPr lang="el-GR" sz="1600">
                          <a:latin typeface="+mn-lt"/>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1907704" y="6237312"/>
          <a:ext cx="5411470" cy="441960"/>
        </p:xfrm>
        <a:graphic>
          <a:graphicData uri="http://schemas.openxmlformats.org/drawingml/2006/table">
            <a:tbl>
              <a:tblPr/>
              <a:tblGrid>
                <a:gridCol w="5411470"/>
              </a:tblGrid>
              <a:tr h="45720">
                <a:tc>
                  <a:txBody>
                    <a:bodyPr/>
                    <a:lstStyle/>
                    <a:p>
                      <a:pPr>
                        <a:spcAft>
                          <a:spcPts val="0"/>
                        </a:spcAft>
                      </a:pPr>
                      <a:endParaRPr lang="el-GR" sz="1100" dirty="0">
                        <a:latin typeface="Times New Roman"/>
                        <a:ea typeface="Times New Roman"/>
                      </a:endParaRPr>
                    </a:p>
                    <a:p>
                      <a:pPr>
                        <a:spcAft>
                          <a:spcPts val="0"/>
                        </a:spcAft>
                      </a:pPr>
                      <a:r>
                        <a:rPr lang="el-GR" sz="1800" dirty="0">
                          <a:latin typeface="+mn-lt"/>
                          <a:ea typeface="Times New Roman"/>
                        </a:rPr>
                        <a:t>ΣΥΝΟΛΟ  ΑΚΑΘΑΡΙΣΤΗΣ ΠΡΟΣΟΔΟΥ </a:t>
                      </a:r>
                      <a:r>
                        <a:rPr lang="en-US" sz="1800" dirty="0" smtClean="0">
                          <a:latin typeface="+mn-lt"/>
                          <a:ea typeface="Times New Roman"/>
                        </a:rPr>
                        <a:t>:</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8" name="Rectangle 4"/>
          <p:cNvSpPr>
            <a:spLocks noChangeArrowheads="1"/>
          </p:cNvSpPr>
          <p:nvPr/>
        </p:nvSpPr>
        <p:spPr bwMode="auto">
          <a:xfrm>
            <a:off x="0" y="3356992"/>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2. Ακαθάριστη Πρόσοδος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260648"/>
            <a:ext cx="8064896" cy="1754326"/>
          </a:xfrm>
          <a:prstGeom prst="rect">
            <a:avLst/>
          </a:prstGeom>
        </p:spPr>
        <p:txBody>
          <a:bodyPr wrap="square">
            <a:spAutoFit/>
          </a:bodyPr>
          <a:lstStyle/>
          <a:p>
            <a:r>
              <a:rPr lang="el-GR" b="1" u="sng" dirty="0"/>
              <a:t>Οι στόχοι εφαρμογής </a:t>
            </a:r>
            <a:endParaRPr lang="en-US" b="1" u="sng" dirty="0" smtClean="0"/>
          </a:p>
          <a:p>
            <a:r>
              <a:rPr lang="el-GR" dirty="0" smtClean="0"/>
              <a:t>Ο </a:t>
            </a:r>
            <a:r>
              <a:rPr lang="el-GR" dirty="0"/>
              <a:t>γεωργικός προϋπολογισμός αποβλέπει στην καλύτερη δυνατή  αξιοποίηση των διαθεσίμων συντελεστών παραγωγής μιας γεωργικής </a:t>
            </a:r>
            <a:r>
              <a:rPr lang="el-GR" dirty="0" smtClean="0"/>
              <a:t>επιχείρησης, </a:t>
            </a:r>
            <a:r>
              <a:rPr lang="el-GR" dirty="0"/>
              <a:t>εξετάζοντας  διαφορετικούς κλάδους παραγωγής και διαφορετικά συστήματα </a:t>
            </a:r>
            <a:r>
              <a:rPr lang="el-GR" dirty="0" smtClean="0"/>
              <a:t>παραγωγής, με σκοπό τη μείωση του κόστους π </a:t>
            </a:r>
            <a:r>
              <a:rPr lang="el-GR" dirty="0" err="1" smtClean="0"/>
              <a:t>αραγωγής</a:t>
            </a:r>
            <a:r>
              <a:rPr lang="el-GR" dirty="0" smtClean="0"/>
              <a:t> και την βελτίωση των οικονομικών αποτελεσμάτων</a:t>
            </a:r>
            <a:endParaRPr lang="el-GR" dirty="0"/>
          </a:p>
        </p:txBody>
      </p:sp>
      <p:sp>
        <p:nvSpPr>
          <p:cNvPr id="4097" name="Rectangle 1"/>
          <p:cNvSpPr>
            <a:spLocks noChangeArrowheads="1"/>
          </p:cNvSpPr>
          <p:nvPr/>
        </p:nvSpPr>
        <p:spPr bwMode="auto">
          <a:xfrm>
            <a:off x="395536" y="1780613"/>
            <a:ext cx="8136904" cy="5116725"/>
          </a:xfrm>
          <a:prstGeom prst="rect">
            <a:avLst/>
          </a:prstGeom>
          <a:noFill/>
          <a:ln w="9525">
            <a:noFill/>
            <a:miter lim="800000"/>
            <a:headEnd/>
            <a:tailEnd/>
          </a:ln>
          <a:effectLst/>
        </p:spPr>
        <p:txBody>
          <a:bodyPr vert="horz" wrap="square" lIns="457056" tIns="152352" rIns="91440" bIns="38088"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sz="2400" b="1" i="0" u="none" strike="noStrike" cap="none" normalizeH="0" baseline="0" dirty="0" smtClean="0">
                <a:ln>
                  <a:noFill/>
                </a:ln>
                <a:solidFill>
                  <a:schemeClr val="tx1"/>
                </a:solidFill>
                <a:effectLst/>
                <a:cs typeface="Times New Roman" pitchFamily="18" charset="0"/>
              </a:rPr>
              <a:t>Είδη Προϋπολογισμού </a:t>
            </a:r>
          </a:p>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endParaRPr kumimoji="0" lang="el-GR" sz="800" b="1" i="0" u="sng" strike="noStrike" cap="none" normalizeH="0" baseline="0" dirty="0" smtClean="0">
              <a:ln>
                <a:noFill/>
              </a:ln>
              <a:solidFill>
                <a:schemeClr val="tx1"/>
              </a:solidFill>
              <a:effectLst/>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sz="2000" b="1" i="0" u="sng" strike="noStrike" cap="none" normalizeH="0" baseline="0" dirty="0" smtClean="0">
                <a:ln>
                  <a:noFill/>
                </a:ln>
                <a:solidFill>
                  <a:schemeClr val="tx1"/>
                </a:solidFill>
                <a:effectLst/>
                <a:ea typeface="Times New Roman" pitchFamily="18" charset="0"/>
              </a:rPr>
              <a:t>Τύποι προϋπολογιστικών μεθόδων </a:t>
            </a:r>
            <a:endParaRPr kumimoji="0" lang="el-GR" sz="20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Διακρίνουμε 2 τυπολογίες προϋπολογιστικών μεθόδων:</a:t>
            </a: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endParaRPr kumimoji="0" lang="el-GR" sz="8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α) Τυπολογία με βάση την χρησιμοποιούμενη  τεχνική και τον βαθμό ακριβείας  </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Εμπειρικός προϋπολογισμός</a:t>
            </a:r>
            <a:r>
              <a:rPr kumimoji="0" lang="el-GR" b="0" i="0" u="none" strike="noStrike" cap="none" normalizeH="0" baseline="0" dirty="0" smtClean="0">
                <a:ln>
                  <a:noFill/>
                </a:ln>
                <a:solidFill>
                  <a:schemeClr val="tx1"/>
                </a:solidFill>
                <a:effectLst/>
                <a:ea typeface="Times New Roman" pitchFamily="18" charset="0"/>
              </a:rPr>
              <a:t> που εφαρμόζεται με την χρήση διαδοχικών προσεγγίσεων. Ο εμπειρικός προϋπολογισμός μπορεί να χαρακτηρισθεί και σαν  μέθοδος ελέγχου εναλλακτικών σχεδίων παραγωγής της γεωργικής επιχείρησης δια μέσου της  απλής αριθμητικής. Ο προϋπολογισμός αυτός δεν διακρίνεται για τον μεγάλο βαθμό ακρίβειας.</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Προϋπολογισμοί με την χρήση τεχνικών επιχειρησιακής έρευνας</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Γραμμικός προγραμματισμός</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Απλοποιημένος προγραμματισμός </a:t>
            </a:r>
            <a:endParaRPr lang="el-GR" dirty="0"/>
          </a:p>
          <a:p>
            <a:pPr lvl="1" indent="269875" algn="just" eaLnBrk="0" fontAlgn="base" hangingPunct="0">
              <a:spcBef>
                <a:spcPct val="0"/>
              </a:spcBef>
              <a:spcAft>
                <a:spcPct val="0"/>
              </a:spcAft>
              <a:tabLst>
                <a:tab pos="731838" algn="l"/>
                <a:tab pos="1463675" algn="l"/>
              </a:tabLst>
            </a:pPr>
            <a:endParaRPr lang="el-GR" sz="800" dirty="0">
              <a:ea typeface="Times New Roman" pitchFamily="18" charset="0"/>
            </a:endParaRPr>
          </a:p>
          <a:p>
            <a:pPr lvl="1" indent="269875" algn="just" eaLnBrk="0" fontAlgn="base" hangingPunct="0">
              <a:spcBef>
                <a:spcPct val="0"/>
              </a:spcBef>
              <a:spcAft>
                <a:spcPct val="0"/>
              </a:spcAft>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Οι μέθοδοι αυτοί χρησιμοποιούνται κυρίως κατά την κατάρτιση ολικού προϋπολογισμού και τα αποτελέσματά τους θεωρούνται υψηλής ακριβείας.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55576" y="908720"/>
          <a:ext cx="7848871" cy="2194560"/>
        </p:xfrm>
        <a:graphic>
          <a:graphicData uri="http://schemas.openxmlformats.org/drawingml/2006/table">
            <a:tbl>
              <a:tblPr/>
              <a:tblGrid>
                <a:gridCol w="1569591"/>
                <a:gridCol w="1011391"/>
                <a:gridCol w="1436027"/>
                <a:gridCol w="1915931"/>
                <a:gridCol w="1915931"/>
              </a:tblGrid>
              <a:tr h="0">
                <a:tc>
                  <a:txBody>
                    <a:bodyPr/>
                    <a:lstStyle/>
                    <a:p>
                      <a:pPr>
                        <a:spcAft>
                          <a:spcPts val="0"/>
                        </a:spcAft>
                      </a:pPr>
                      <a:r>
                        <a:rPr lang="el-GR" sz="180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Καθαρό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Ακαθάριστο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Γεωργικό Οικογενειακό Εισόδημα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Αποδοτικότητα Κεφαλαίου</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800">
                          <a:latin typeface="+mn-lt"/>
                          <a:ea typeface="Times New Roman"/>
                        </a:rPr>
                        <a:t>ΣΥΝΟΛΟ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0" y="185537"/>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ΟΙΚΟΝΟΜΙΚΑ ΑΠΟΤΕΛΕΣΜΑΤΑ (Συνδυασμός </a:t>
            </a:r>
            <a:r>
              <a:rPr lang="el-GR" b="1" dirty="0" smtClean="0">
                <a:ea typeface="Times New Roman" pitchFamily="18" charset="0"/>
              </a:rPr>
              <a:t>πινάκων </a:t>
            </a:r>
            <a:r>
              <a:rPr kumimoji="0" lang="el-GR" b="1" i="0" u="none" strike="noStrike" cap="none" normalizeH="0" baseline="0" dirty="0" smtClean="0">
                <a:ln>
                  <a:noFill/>
                </a:ln>
                <a:solidFill>
                  <a:schemeClr val="tx1"/>
                </a:solidFill>
                <a:effectLst/>
                <a:ea typeface="Times New Roman" pitchFamily="18" charset="0"/>
              </a:rPr>
              <a:t>1 &amp; 2)</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220224"/>
            <a:ext cx="856895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ΤΑΜΕΙΑΚΟΣ ΠΡΟΫΠΟΛΟΓΙΣΜΟΣ</a:t>
            </a:r>
          </a:p>
          <a:p>
            <a:pPr marL="0" marR="0" lvl="0" indent="0" algn="ctr" defTabSz="914400" rtl="0" eaLnBrk="1" fontAlgn="base" latinLnBrk="0" hangingPunct="1">
              <a:lnSpc>
                <a:spcPct val="100000"/>
              </a:lnSpc>
              <a:spcBef>
                <a:spcPct val="0"/>
              </a:spcBef>
              <a:spcAft>
                <a:spcPct val="0"/>
              </a:spcAft>
              <a:buClrTx/>
              <a:buSzTx/>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Για την κατάρτιση του ταμειακού προϋπολογισμού προσδιορίζονται οι περίοδοι υπολογισμού του (ανά μήνα ή τρίμηνο) και το </a:t>
            </a:r>
            <a:r>
              <a:rPr kumimoji="0" lang="el-GR" b="1" i="0" u="none" strike="noStrike" cap="none" normalizeH="0" baseline="0" dirty="0" smtClean="0">
                <a:ln>
                  <a:noFill/>
                </a:ln>
                <a:solidFill>
                  <a:schemeClr val="tx1"/>
                </a:solidFill>
                <a:effectLst/>
                <a:ea typeface="Times New Roman" pitchFamily="18" charset="0"/>
              </a:rPr>
              <a:t>αρχικό ταμειακό υπόλοιπο</a:t>
            </a:r>
            <a:r>
              <a:rPr kumimoji="0" lang="el-GR" b="0" i="0" u="none" strike="noStrike" cap="none" normalizeH="0" baseline="0" dirty="0" smtClean="0">
                <a:ln>
                  <a:noFill/>
                </a:ln>
                <a:solidFill>
                  <a:schemeClr val="tx1"/>
                </a:solidFill>
                <a:effectLst/>
                <a:ea typeface="Times New Roman" pitchFamily="18" charset="0"/>
              </a:rPr>
              <a:t> (δηλαδή  τα μετρητά που θα είναι διαθέσιμα στην αρχή της περιόδου. Στην συνέχεια για κάθε </a:t>
            </a:r>
            <a:r>
              <a:rPr kumimoji="0" lang="el-GR" b="0" i="0" u="none" strike="noStrike" cap="none" normalizeH="0" baseline="0" dirty="0" err="1" smtClean="0">
                <a:ln>
                  <a:noFill/>
                </a:ln>
                <a:solidFill>
                  <a:schemeClr val="tx1"/>
                </a:solidFill>
                <a:effectLst/>
                <a:ea typeface="Times New Roman" pitchFamily="18" charset="0"/>
              </a:rPr>
              <a:t>περίΟδο</a:t>
            </a:r>
            <a:r>
              <a:rPr kumimoji="0" lang="el-GR" b="0" i="0" u="none" strike="noStrike" cap="none" normalizeH="0" baseline="0" dirty="0" smtClean="0">
                <a:ln>
                  <a:noFill/>
                </a:ln>
                <a:solidFill>
                  <a:schemeClr val="tx1"/>
                </a:solidFill>
                <a:effectLst/>
                <a:ea typeface="Times New Roman" pitchFamily="18" charset="0"/>
              </a:rPr>
              <a:t> εκτιμώνται οι </a:t>
            </a:r>
            <a:r>
              <a:rPr kumimoji="0" lang="el-GR" b="1" i="0" u="none" strike="noStrike" cap="none" normalizeH="0" baseline="0" dirty="0" smtClean="0">
                <a:ln>
                  <a:noFill/>
                </a:ln>
                <a:solidFill>
                  <a:schemeClr val="tx1"/>
                </a:solidFill>
                <a:effectLst/>
                <a:ea typeface="Times New Roman" pitchFamily="18" charset="0"/>
              </a:rPr>
              <a:t>εισπράξεις</a:t>
            </a:r>
            <a:r>
              <a:rPr kumimoji="0" lang="el-GR" b="0" i="0" u="none" strike="noStrike" cap="none" normalizeH="0" baseline="0" dirty="0" smtClean="0">
                <a:ln>
                  <a:noFill/>
                </a:ln>
                <a:solidFill>
                  <a:schemeClr val="tx1"/>
                </a:solidFill>
                <a:effectLst/>
                <a:ea typeface="Times New Roman" pitchFamily="18" charset="0"/>
              </a:rPr>
              <a:t> (πληρωμές πελατών, επιδοτήσεις κλπ) και οι </a:t>
            </a:r>
            <a:r>
              <a:rPr kumimoji="0" lang="el-GR" b="1" i="0" u="none" strike="noStrike" cap="none" normalizeH="0" baseline="0" dirty="0" smtClean="0">
                <a:ln>
                  <a:noFill/>
                </a:ln>
                <a:solidFill>
                  <a:schemeClr val="tx1"/>
                </a:solidFill>
                <a:effectLst/>
                <a:ea typeface="Times New Roman" pitchFamily="18" charset="0"/>
              </a:rPr>
              <a:t>εκταμιεύσεις </a:t>
            </a:r>
            <a:r>
              <a:rPr kumimoji="0" lang="el-GR" b="0" i="0" u="none" strike="noStrike" cap="none" normalizeH="0" baseline="0" dirty="0" smtClean="0">
                <a:ln>
                  <a:noFill/>
                </a:ln>
                <a:solidFill>
                  <a:schemeClr val="tx1"/>
                </a:solidFill>
                <a:effectLst/>
                <a:ea typeface="Times New Roman" pitchFamily="18" charset="0"/>
              </a:rPr>
              <a:t>(μετρητά που θα απαιτηθούν για να καλυφθούν οι πληρωμές μετρητοίς). Στην συνέχεια υπολογίζεται το </a:t>
            </a:r>
            <a:r>
              <a:rPr kumimoji="0" lang="el-GR" b="1" i="0" u="none" strike="noStrike" cap="none" normalizeH="0" baseline="0" dirty="0" smtClean="0">
                <a:ln>
                  <a:noFill/>
                </a:ln>
                <a:solidFill>
                  <a:schemeClr val="tx1"/>
                </a:solidFill>
                <a:effectLst/>
                <a:ea typeface="Times New Roman" pitchFamily="18" charset="0"/>
              </a:rPr>
              <a:t>πλεόνασμα/έλλειμμα μετρητών</a:t>
            </a:r>
            <a:r>
              <a:rPr kumimoji="0" lang="el-GR" b="0" i="0" u="none" strike="noStrike" cap="none" normalizeH="0" baseline="0" dirty="0" smtClean="0">
                <a:ln>
                  <a:noFill/>
                </a:ln>
                <a:solidFill>
                  <a:schemeClr val="tx1"/>
                </a:solidFill>
                <a:effectLst/>
                <a:ea typeface="Times New Roman" pitchFamily="18" charset="0"/>
              </a:rPr>
              <a:t> (η διαφορά των εκταμιεύσεων από το άθροισμα των αναμενόμενων εισπράξεων και αρχικού ταμειακού υπόλοιπου). </a:t>
            </a: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lvl="0" algn="just" eaLnBrk="0" fontAlgn="base" hangingPunct="0">
              <a:spcBef>
                <a:spcPct val="0"/>
              </a:spcBef>
              <a:spcAft>
                <a:spcPct val="0"/>
              </a:spcAft>
              <a:tabLst>
                <a:tab pos="731838" algn="l"/>
              </a:tabLst>
            </a:pPr>
            <a:r>
              <a:rPr kumimoji="0" lang="el-GR" b="0" i="0" u="none" strike="noStrike" cap="none" normalizeH="0" baseline="0" dirty="0" smtClean="0">
                <a:ln>
                  <a:noFill/>
                </a:ln>
                <a:solidFill>
                  <a:schemeClr val="tx1"/>
                </a:solidFill>
                <a:effectLst/>
                <a:ea typeface="Times New Roman" pitchFamily="18" charset="0"/>
              </a:rPr>
              <a:t>Εάν στο τέλος της περιόδου </a:t>
            </a:r>
            <a:r>
              <a:rPr kumimoji="0" lang="el-GR" b="0" i="0" u="none" strike="noStrike" cap="none" normalizeH="0" baseline="0" dirty="0" smtClean="0">
                <a:ln>
                  <a:noFill/>
                </a:ln>
                <a:solidFill>
                  <a:srgbClr val="333333"/>
                </a:solidFill>
                <a:effectLst/>
                <a:ea typeface="Times New Roman" pitchFamily="18" charset="0"/>
              </a:rPr>
              <a:t>υπάρχει πλεόνασμα, τότε οι διάφορες λειτουργίες μπορεί να χρηματοδοτηθούν από τα διαθέσιμα μετρητά και το θετικό ταμειακό υπόλοιπο μπορεί να χρησιμοποιηθεί </a:t>
            </a:r>
            <a:r>
              <a:rPr lang="el-GR" dirty="0" smtClean="0"/>
              <a:t>ως αρχικό ταμειακό υπόλοιπο τ</a:t>
            </a:r>
            <a:r>
              <a:rPr kumimoji="0" lang="el-GR" b="0" i="0" u="none" strike="noStrike" cap="none" normalizeH="0" baseline="0" dirty="0" smtClean="0">
                <a:ln>
                  <a:noFill/>
                </a:ln>
                <a:solidFill>
                  <a:srgbClr val="333333"/>
                </a:solidFill>
                <a:effectLst/>
                <a:ea typeface="Times New Roman" pitchFamily="18" charset="0"/>
              </a:rPr>
              <a:t>ην επόμενη περίοδο (επόμενο μήνα ή τρίμηνο). Εάν, αντίθετα, υπάρχει έλλειμμα, τότε πρέπει να προγραμματισθεί η χρηματοδότηση των αναγκών της περιόδου και από άλλες πηγές, για παράδειγμα με τραπεζικό δάνειο.</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0" y="2996952"/>
          <a:ext cx="8964488" cy="2444215"/>
        </p:xfrm>
        <a:graphic>
          <a:graphicData uri="http://schemas.openxmlformats.org/drawingml/2006/table">
            <a:tbl>
              <a:tblPr/>
              <a:tblGrid>
                <a:gridCol w="1280379"/>
                <a:gridCol w="591830"/>
                <a:gridCol w="576064"/>
                <a:gridCol w="648072"/>
                <a:gridCol w="648072"/>
                <a:gridCol w="576064"/>
                <a:gridCol w="648072"/>
                <a:gridCol w="720080"/>
                <a:gridCol w="792088"/>
                <a:gridCol w="576064"/>
                <a:gridCol w="648072"/>
                <a:gridCol w="576064"/>
                <a:gridCol w="683567"/>
              </a:tblGrid>
              <a:tr h="160537">
                <a:tc>
                  <a:txBody>
                    <a:bodyPr/>
                    <a:lstStyle/>
                    <a:p>
                      <a:pPr algn="l">
                        <a:lnSpc>
                          <a:spcPct val="115000"/>
                        </a:lnSpc>
                        <a:spcAft>
                          <a:spcPts val="0"/>
                        </a:spcAft>
                      </a:pPr>
                      <a:endParaRPr lang="el-GR" sz="1600" dirty="0">
                        <a:latin typeface="+mn-lt"/>
                        <a:ea typeface="Arial Unicode MS"/>
                        <a:cs typeface="Arial Unicode MS"/>
                      </a:endParaRPr>
                    </a:p>
                  </a:txBody>
                  <a:tcPr marL="9443" marR="9443" marT="944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Ι</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Φ</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Μ</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Μ</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Σ</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Ο</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Ν</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Δ</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01">
                <a:tc>
                  <a:txBody>
                    <a:bodyPr/>
                    <a:lstStyle/>
                    <a:p>
                      <a:pPr algn="l">
                        <a:lnSpc>
                          <a:spcPct val="115000"/>
                        </a:lnSpc>
                        <a:spcAft>
                          <a:spcPts val="0"/>
                        </a:spcAft>
                      </a:pPr>
                      <a:r>
                        <a:rPr lang="el-GR" sz="1400" dirty="0">
                          <a:latin typeface="+mn-lt"/>
                          <a:ea typeface="Times New Roman"/>
                          <a:cs typeface="Times New Roman"/>
                        </a:rPr>
                        <a:t>Εκταμιεύσεις </a:t>
                      </a:r>
                      <a:endParaRPr lang="el-GR" sz="1400" dirty="0" smtClean="0">
                        <a:latin typeface="+mn-lt"/>
                        <a:ea typeface="Times New Roman"/>
                        <a:cs typeface="Times New Roman"/>
                      </a:endParaRPr>
                    </a:p>
                    <a:p>
                      <a:pPr algn="l">
                        <a:lnSpc>
                          <a:spcPct val="115000"/>
                        </a:lnSpc>
                        <a:spcAft>
                          <a:spcPts val="0"/>
                        </a:spcAft>
                      </a:pPr>
                      <a:r>
                        <a:rPr lang="el-GR" sz="1400" dirty="0" smtClean="0">
                          <a:latin typeface="+mn-lt"/>
                          <a:ea typeface="Times New Roman"/>
                          <a:cs typeface="Times New Roman"/>
                        </a:rPr>
                        <a:t>(-)</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956000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539200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457600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1408800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810400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853">
                <a:tc>
                  <a:txBody>
                    <a:bodyPr/>
                    <a:lstStyle/>
                    <a:p>
                      <a:pPr algn="l">
                        <a:lnSpc>
                          <a:spcPct val="115000"/>
                        </a:lnSpc>
                        <a:spcAft>
                          <a:spcPts val="0"/>
                        </a:spcAft>
                      </a:pPr>
                      <a:r>
                        <a:rPr lang="el-GR" sz="1400" dirty="0">
                          <a:latin typeface="+mn-lt"/>
                          <a:ea typeface="Times New Roman"/>
                          <a:cs typeface="Times New Roman"/>
                        </a:rPr>
                        <a:t>Εισπράξεις (+)</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(1)</a:t>
                      </a:r>
                      <a:r>
                        <a:rPr lang="el-GR" sz="1300">
                          <a:latin typeface="+mn-lt"/>
                          <a:ea typeface="Times New Roman"/>
                          <a:cs typeface="Times New Roman"/>
                        </a:rPr>
                        <a:t> 965000 </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555000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470000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845000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29">
                <a:tc>
                  <a:txBody>
                    <a:bodyPr/>
                    <a:lstStyle/>
                    <a:p>
                      <a:pPr algn="l">
                        <a:lnSpc>
                          <a:spcPct val="115000"/>
                        </a:lnSpc>
                        <a:spcAft>
                          <a:spcPts val="0"/>
                        </a:spcAft>
                      </a:pPr>
                      <a:r>
                        <a:rPr lang="el-GR" sz="1400" dirty="0">
                          <a:latin typeface="+mn-lt"/>
                          <a:ea typeface="Times New Roman"/>
                          <a:cs typeface="Times New Roman"/>
                        </a:rPr>
                        <a:t>Πλεόνασμα /έλλειμμα μηνός</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15800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12400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solidFill>
                            <a:srgbClr val="FF0000"/>
                          </a:solidFill>
                          <a:latin typeface="+mn-lt"/>
                          <a:ea typeface="Times New Roman"/>
                          <a:cs typeface="Times New Roman"/>
                        </a:rPr>
                        <a:t>-49800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34600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601">
                <a:tc>
                  <a:txBody>
                    <a:bodyPr/>
                    <a:lstStyle/>
                    <a:p>
                      <a:pPr algn="l">
                        <a:lnSpc>
                          <a:spcPct val="115000"/>
                        </a:lnSpc>
                        <a:spcAft>
                          <a:spcPts val="0"/>
                        </a:spcAft>
                      </a:pPr>
                      <a:r>
                        <a:rPr lang="el-GR" sz="1400" b="1" dirty="0">
                          <a:latin typeface="+mn-lt"/>
                          <a:ea typeface="Times New Roman"/>
                          <a:cs typeface="Times New Roman"/>
                        </a:rPr>
                        <a:t>Αθροιστικό Πλεόνασμα</a:t>
                      </a:r>
                      <a:r>
                        <a:rPr lang="en-US" sz="1400" b="1" dirty="0">
                          <a:latin typeface="+mn-lt"/>
                          <a:ea typeface="Times New Roman"/>
                          <a:cs typeface="Times New Roman"/>
                        </a:rPr>
                        <a:t>/</a:t>
                      </a:r>
                      <a:r>
                        <a:rPr lang="el-GR" sz="1400" b="1" dirty="0">
                          <a:latin typeface="+mn-lt"/>
                          <a:ea typeface="Times New Roman"/>
                          <a:cs typeface="Times New Roman"/>
                        </a:rPr>
                        <a:t> έλλειμμα</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26400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43800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77000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89400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39600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60800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82000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103200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124400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251520" y="188640"/>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Στην περίπτωση δανεισμού </a:t>
            </a:r>
            <a:r>
              <a:rPr kumimoji="0" lang="el-GR" b="0" i="0" u="none" strike="noStrike" cap="none" normalizeH="0" baseline="0" dirty="0" smtClean="0">
                <a:ln>
                  <a:noFill/>
                </a:ln>
                <a:solidFill>
                  <a:srgbClr val="000000"/>
                </a:solidFill>
                <a:effectLst/>
                <a:ea typeface="Times New Roman" pitchFamily="18" charset="0"/>
              </a:rPr>
              <a:t>πρέπει να συμπεριληφθεί και η αποπληρωμή του δανείου και των τόκων</a:t>
            </a:r>
            <a:r>
              <a:rPr kumimoji="0" lang="el-GR" b="0" i="0" u="none" strike="noStrike" cap="none" normalizeH="0" baseline="0" dirty="0" smtClean="0">
                <a:ln>
                  <a:noFill/>
                </a:ln>
                <a:solidFill>
                  <a:schemeClr val="tx1"/>
                </a:solidFill>
                <a:effectLst/>
                <a:ea typeface="Times New Roman" pitchFamily="18" charset="0"/>
              </a:rPr>
              <a:t> στην κατάρτιση του ταμειακού προϋπολογισμού, αλλά και να επαναϋπολογισθούν αφενός οι εμφανείς δαπάνες (να συμπεριληφθούν οι πρόσθετοι καταβαλλόμενοι τόκοι του δανείου) και αφετέρου, στα οικονομικά αποτελέσματα της επιχείρησης,</a:t>
            </a:r>
            <a:r>
              <a:rPr kumimoji="0" lang="el-GR" b="0" i="0" u="none" strike="noStrike" cap="none" normalizeH="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το Γεωργικό Οικογενειακό Εισόδημα (αφού προκύπτει ως η διαφορά των εμφανών δαπανών από την Ακαθάριστη Πρόσοδο).</a:t>
            </a: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rgbClr val="000000"/>
                </a:solidFill>
                <a:effectLst/>
                <a:ea typeface="Times New Roman" pitchFamily="18" charset="0"/>
              </a:rPr>
              <a:t>Στην συνέχεια παρατίθεται ως παράδειγμα ένας πίνακας ταμειακού προϋπολογισμού τυροκομείου, με μηνιαία περίοδο υπολογισμού </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78482"/>
            <a:ext cx="86409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β) Τυπολογία με βάση την έκταση των προβλεπόμενων αλλαγών στο παραγωγικό σύστημα</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Μερικός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μερικών ή μικρών μεταβολών του  υπάρχοντος ήδη εφαρμοζομένου σχεδίου μιας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Παραλλαγή του μερικού προϋπολογισμού αποτελεί ο </a:t>
            </a:r>
            <a:r>
              <a:rPr kumimoji="0" lang="el-GR" b="0" i="0" u="sng" strike="noStrike" cap="none" normalizeH="0" baseline="0" dirty="0" smtClean="0">
                <a:ln>
                  <a:noFill/>
                </a:ln>
                <a:solidFill>
                  <a:schemeClr val="tx1"/>
                </a:solidFill>
                <a:effectLst/>
                <a:ea typeface="Times New Roman" pitchFamily="18" charset="0"/>
              </a:rPr>
              <a:t>προϋπολογισμός  του κρισίμου σημείου</a:t>
            </a:r>
            <a:r>
              <a:rPr kumimoji="0" lang="el-GR" b="0" i="0" u="none" strike="noStrike" cap="none" normalizeH="0" baseline="0" dirty="0" smtClean="0">
                <a:ln>
                  <a:noFill/>
                </a:ln>
                <a:solidFill>
                  <a:schemeClr val="tx1"/>
                </a:solidFill>
                <a:effectLst/>
                <a:ea typeface="Times New Roman" pitchFamily="18" charset="0"/>
              </a:rPr>
              <a:t> και ο σχηματισμός του</a:t>
            </a:r>
            <a:r>
              <a:rPr kumimoji="0" lang="el-GR" b="0" i="0" u="sng" strike="noStrike" cap="none" normalizeH="0" baseline="0" dirty="0" smtClean="0">
                <a:ln>
                  <a:noFill/>
                </a:ln>
                <a:solidFill>
                  <a:schemeClr val="tx1"/>
                </a:solidFill>
                <a:effectLst/>
                <a:ea typeface="Times New Roman" pitchFamily="18" charset="0"/>
              </a:rPr>
              <a:t> πίνακα ωφελειών.</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Ολικός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οργάνωσης και σχεδιασμού εξ αρχής, νέας γεωργικής επιχείρησης ή στην περίπτωση γενικής ή σημαντικής  αναδιοργάνωσης υπάρχουσας γεωργικής επιχείρησης ο οποίος  αναφέρεται σε αναδιάρθρωση  μεγάλου μέρους ή του συνόλου του παραγωγικού συστήματος της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Ειδική περίπτωση προϋπολογισμού είναι ο </a:t>
            </a:r>
            <a:r>
              <a:rPr kumimoji="0" lang="el-GR" b="0" i="0" u="sng" strike="noStrike" cap="none" normalizeH="0" baseline="0" dirty="0" smtClean="0">
                <a:ln>
                  <a:noFill/>
                </a:ln>
                <a:solidFill>
                  <a:schemeClr val="tx1"/>
                </a:solidFill>
                <a:effectLst/>
                <a:ea typeface="Times New Roman" pitchFamily="18" charset="0"/>
              </a:rPr>
              <a:t>προϋπολογισμός ταμιακής  ροής</a:t>
            </a:r>
            <a:r>
              <a:rPr kumimoji="0" lang="el-GR" b="0" i="0" u="none" strike="noStrike" cap="none" normalizeH="0" baseline="0" dirty="0" smtClean="0">
                <a:ln>
                  <a:noFill/>
                </a:ln>
                <a:solidFill>
                  <a:schemeClr val="tx1"/>
                </a:solidFill>
                <a:effectLst/>
                <a:ea typeface="Times New Roman" pitchFamily="18" charset="0"/>
              </a:rPr>
              <a:t> , ο οποίος ασχολείται με την διερεύνηση των επιπτώσεων στην ταμιακή ρευστότητα των γεωργικών επιχειρήσεων, σε σχέση με την εφαρμογή των εναλλακτικών σχεδίων που προκύπτουν με την χρήση των προαναφερόμενων προϋπολογισμών</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7504" y="199154"/>
            <a:ext cx="8856984" cy="656327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bmk="_Toc326218412">
                <a:ln>
                  <a:noFill/>
                </a:ln>
                <a:solidFill>
                  <a:schemeClr val="tx1"/>
                </a:solidFill>
                <a:effectLst/>
                <a:cs typeface="Times New Roman" pitchFamily="18" charset="0"/>
              </a:rPr>
              <a:t>Μερικός Προϋπολογισμός</a:t>
            </a:r>
            <a:r>
              <a:rPr kumimoji="0" lang="el-GR" b="1" i="0" u="sng" strike="noStrike" cap="none" normalizeH="0" baseline="0" dirty="0" smtClean="0">
                <a:ln>
                  <a:noFill/>
                </a:ln>
                <a:solidFill>
                  <a:schemeClr val="tx1"/>
                </a:solidFill>
                <a:effectLst/>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χρησιμοποιείται στον έλεγχο της  οικονομικότητας μιας γεωργικής τεχνικής ή ενός κλάδου γεωργικής  παραγωγής.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μπορεί να εφαρμοσθεί στις εξής κυρίως  μεταβολές του σχεδίου παραγωγής μιας γεωργικής επιχείρησης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αντικατάσταση ενός κλάδου παραγωγής από ένα  άλλο (π.χ. η αντικατάσταση της καλλιέργειας των τεύτλων με αυτή του βαμβακιού).</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Εισαγωγή, επέκταση, μείωση ή και ολοκληρωτική εξαγωγή ενός  κλάδου, χωρίς να θίγεται άλλος κλάδος της γεωργικής εκμετάλλευσης. Αυτό συμβαίνει στην  περίπτωση που ο κλάδος δεν χρησιμοποιεί γεωργικό έδαφος (π.χ. χοιροτροφία  και πτηνοτροφία).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υποκατάσταση ενός συντελεστή παραγωγής από ένα  άλλο (π.χ. ανθρώπινη εργασία με μηχανική εργασία).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Εντατικοποίηση ενός κλάδου παραγωγής (π.χ. μετατροπή </a:t>
            </a:r>
            <a:r>
              <a:rPr kumimoji="0" lang="el-GR" b="0" i="0" u="none" strike="noStrike" cap="none" normalizeH="0" baseline="0" dirty="0" err="1" smtClean="0">
                <a:ln>
                  <a:noFill/>
                </a:ln>
                <a:solidFill>
                  <a:schemeClr val="tx1"/>
                </a:solidFill>
                <a:effectLst/>
                <a:ea typeface="Times New Roman" pitchFamily="18" charset="0"/>
              </a:rPr>
              <a:t>ξηρικής</a:t>
            </a:r>
            <a:r>
              <a:rPr kumimoji="0" lang="el-GR" b="0" i="0" u="none" strike="noStrike" cap="none" normalizeH="0" baseline="0" dirty="0" smtClean="0">
                <a:ln>
                  <a:noFill/>
                </a:ln>
                <a:solidFill>
                  <a:schemeClr val="tx1"/>
                </a:solidFill>
                <a:effectLst/>
                <a:ea typeface="Times New Roman" pitchFamily="18" charset="0"/>
              </a:rPr>
              <a:t> καλλιέργειας βαμβακιού σε ποτιστική).</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Οι προκαλούμενες μεταβολές </a:t>
            </a:r>
            <a:r>
              <a:rPr kumimoji="0" lang="el-GR" b="0" i="0" u="none" strike="noStrike" cap="none" normalizeH="0" baseline="0" dirty="0" err="1" smtClean="0">
                <a:ln>
                  <a:noFill/>
                </a:ln>
                <a:solidFill>
                  <a:schemeClr val="tx1"/>
                </a:solidFill>
                <a:effectLst/>
                <a:ea typeface="Times New Roman" pitchFamily="18" charset="0"/>
              </a:rPr>
              <a:t>σ’ένα</a:t>
            </a:r>
            <a:r>
              <a:rPr kumimoji="0" lang="el-GR" b="0" i="0" u="none" strike="noStrike" cap="none" normalizeH="0" baseline="0" dirty="0" smtClean="0">
                <a:ln>
                  <a:noFill/>
                </a:ln>
                <a:solidFill>
                  <a:schemeClr val="tx1"/>
                </a:solidFill>
                <a:effectLst/>
                <a:ea typeface="Times New Roman" pitchFamily="18" charset="0"/>
              </a:rPr>
              <a:t> σχέδιο παραγωγής είναι δυνατόν να εντάσσονται σε μια μόνο ή και σε περισσότερες από τις προαναφερόμενες κατηγορίες μεταβολών.</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64901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Στον μερικό προϋπολογισμό υπολογίζονται α διαφορικά</a:t>
            </a:r>
            <a:r>
              <a:rPr kumimoji="0" lang="el-GR" b="0" i="0" u="none" strike="noStrike" cap="none" normalizeH="0" dirty="0" smtClean="0">
                <a:ln>
                  <a:noFill/>
                </a:ln>
                <a:solidFill>
                  <a:schemeClr val="tx1"/>
                </a:solidFill>
                <a:effectLst/>
                <a:ea typeface="Times New Roman" pitchFamily="18" charset="0"/>
              </a:rPr>
              <a:t> έσοδα και οι διαφορικές δαπάνες, δηλαδή μόνο οι κατηγορίες εσόδων και δαπανών που μεταβάλλονται, λόγω συγκεκριμένης αλλαγής στην λειτουργία της γεωργικής επιχείρησης. </a:t>
            </a:r>
            <a:r>
              <a:rPr kumimoji="0" lang="el-GR" b="0" i="0" u="none" strike="noStrike" cap="none" normalizeH="0" baseline="0" dirty="0" smtClean="0">
                <a:ln>
                  <a:noFill/>
                </a:ln>
                <a:solidFill>
                  <a:schemeClr val="tx1"/>
                </a:solidFill>
                <a:effectLst/>
                <a:ea typeface="Times New Roman" pitchFamily="18" charset="0"/>
              </a:rPr>
              <a:t>Για τον σκοπό αυτό θεωρείται σημαντικό να απαντηθούν, μέσω του μερικού προϋπολογισμού, τα εξής τέσσερα ερωτήματα:</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πρόσθετα έσοδα που προκύπτουν από την μεταβολή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a:t>
            </a:r>
            <a:r>
              <a:rPr kumimoji="0" lang="el-GR" b="0" i="0" u="none" strike="noStrike" cap="none" normalizeH="0" baseline="0" dirty="0" err="1" smtClean="0">
                <a:ln>
                  <a:noFill/>
                </a:ln>
                <a:solidFill>
                  <a:schemeClr val="tx1"/>
                </a:solidFill>
                <a:effectLst/>
                <a:ea typeface="Times New Roman" pitchFamily="18" charset="0"/>
              </a:rPr>
              <a:t>περικοπτόμενες</a:t>
            </a:r>
            <a:r>
              <a:rPr kumimoji="0" lang="el-GR" b="0" i="0" u="none" strike="noStrike" cap="none" normalizeH="0" baseline="0" dirty="0" smtClean="0">
                <a:ln>
                  <a:noFill/>
                </a:ln>
                <a:solidFill>
                  <a:schemeClr val="tx1"/>
                </a:solidFill>
                <a:effectLst/>
                <a:ea typeface="Times New Roman" pitchFamily="18" charset="0"/>
              </a:rPr>
              <a:t> δαπάνες λόγω της μεταβολής του σχέδιο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έσοδα που περικόπτονται λόγω της μεταβολής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πρόσθετες δαπάνες που προκύπτουν λόγω της μεταβολής του σχεδίου παραγωγής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3568" y="1196752"/>
          <a:ext cx="7920880" cy="3897550"/>
        </p:xfrm>
        <a:graphic>
          <a:graphicData uri="http://schemas.openxmlformats.org/drawingml/2006/table">
            <a:tbl>
              <a:tblPr/>
              <a:tblGrid>
                <a:gridCol w="2185832"/>
                <a:gridCol w="1826126"/>
                <a:gridCol w="2083716"/>
                <a:gridCol w="1825206"/>
              </a:tblGrid>
              <a:tr h="362362">
                <a:tc gridSpan="2">
                  <a:txBody>
                    <a:bodyPr/>
                    <a:lstStyle/>
                    <a:p>
                      <a:pPr algn="ctr">
                        <a:spcBef>
                          <a:spcPts val="600"/>
                        </a:spcBef>
                        <a:spcAft>
                          <a:spcPts val="0"/>
                        </a:spcAft>
                        <a:tabLst>
                          <a:tab pos="731520" algn="l"/>
                          <a:tab pos="2194560" algn="l"/>
                          <a:tab pos="3657600" algn="l"/>
                          <a:tab pos="4389120" algn="l"/>
                        </a:tabLst>
                      </a:pPr>
                      <a:r>
                        <a:rPr lang="el-GR" sz="1600" b="1" i="1" u="sng" dirty="0">
                          <a:latin typeface="Times New Roman"/>
                          <a:ea typeface="Times New Roman"/>
                        </a:rPr>
                        <a:t>A) </a:t>
                      </a:r>
                      <a:r>
                        <a:rPr lang="el-GR" sz="1600" b="1" i="1" u="sng" dirty="0" err="1">
                          <a:latin typeface="Times New Roman"/>
                          <a:ea typeface="Times New Roman"/>
                        </a:rPr>
                        <a:t>Περικοπτόμενες</a:t>
                      </a:r>
                      <a:r>
                        <a:rPr lang="el-GR" sz="1600" b="1"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 Δαπάνες παραγωγής του </a:t>
                      </a:r>
                      <a:r>
                        <a:rPr lang="el-GR" sz="1600" u="sng" dirty="0">
                          <a:latin typeface="Times New Roman"/>
                          <a:ea typeface="Times New Roman"/>
                        </a:rPr>
                        <a:t>υπάρχοντος</a:t>
                      </a:r>
                      <a:r>
                        <a:rPr lang="el-GR" sz="1600" dirty="0">
                          <a:latin typeface="Times New Roman"/>
                          <a:ea typeface="Times New Roman"/>
                        </a:rPr>
                        <a:t> κλάδου παραγωγής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Bef>
                          <a:spcPts val="600"/>
                        </a:spcBef>
                        <a:spcAft>
                          <a:spcPts val="0"/>
                        </a:spcAft>
                        <a:tabLst>
                          <a:tab pos="731520" algn="l"/>
                          <a:tab pos="2194560" algn="l"/>
                          <a:tab pos="3657600" algn="l"/>
                          <a:tab pos="4389120" algn="l"/>
                        </a:tabLst>
                      </a:pPr>
                      <a:r>
                        <a:rPr lang="el-GR" sz="1600" b="1" i="1" u="sng" dirty="0">
                          <a:latin typeface="+mj-lt"/>
                          <a:ea typeface="Times New Roman"/>
                        </a:rPr>
                        <a:t>Γ) Πρόσθετες δαπάνες</a:t>
                      </a:r>
                      <a:endParaRPr lang="el-GR" sz="1600" dirty="0">
                        <a:latin typeface="+mj-lt"/>
                        <a:ea typeface="Times New Roman"/>
                      </a:endParaRPr>
                    </a:p>
                    <a:p>
                      <a:pPr>
                        <a:spcAft>
                          <a:spcPts val="0"/>
                        </a:spcAft>
                        <a:tabLst>
                          <a:tab pos="731520" algn="l"/>
                          <a:tab pos="2194560" algn="l"/>
                          <a:tab pos="3657600" algn="l"/>
                          <a:tab pos="4389120" algn="l"/>
                        </a:tabLst>
                      </a:pPr>
                      <a:r>
                        <a:rPr lang="el-GR" sz="1600" dirty="0">
                          <a:latin typeface="+mj-lt"/>
                          <a:ea typeface="Times New Roman"/>
                        </a:rPr>
                        <a:t>Δαπάνες παραγωγής του </a:t>
                      </a:r>
                      <a:r>
                        <a:rPr lang="el-GR" sz="1600" u="sng" dirty="0">
                          <a:latin typeface="+mj-lt"/>
                          <a:ea typeface="Times New Roman"/>
                        </a:rPr>
                        <a:t>νέου</a:t>
                      </a:r>
                      <a:r>
                        <a:rPr lang="el-GR" sz="1600" dirty="0">
                          <a:latin typeface="+mj-lt"/>
                          <a:ea typeface="Times New Roman"/>
                        </a:rPr>
                        <a:t> κλάδου παραγωγής στην γεωργική </a:t>
                      </a:r>
                      <a:r>
                        <a:rPr lang="el-GR" sz="1600" dirty="0" smtClean="0">
                          <a:latin typeface="+mj-lt"/>
                          <a:ea typeface="Times New Roman"/>
                        </a:rPr>
                        <a:t>επιχείρηση</a:t>
                      </a:r>
                      <a:endParaRPr lang="el-GR" sz="1600"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155595">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a:latin typeface="Times New Roman"/>
                          <a:ea typeface="Times New Roman"/>
                        </a:rPr>
                        <a:t>Σταθερές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Απόσβεση</a:t>
                      </a: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smtClean="0">
                          <a:latin typeface="Times New Roman"/>
                          <a:ea typeface="Times New Roman"/>
                        </a:rPr>
                        <a:t>Σταθερές Δαπάνες</a:t>
                      </a:r>
                      <a:endParaRPr lang="el-GR" sz="1600" dirty="0" smtClean="0">
                        <a:latin typeface="Times New Roman"/>
                        <a:ea typeface="Times New Roman"/>
                      </a:endParaRPr>
                    </a:p>
                    <a:p>
                      <a:pPr>
                        <a:spcAft>
                          <a:spcPts val="0"/>
                        </a:spcAft>
                        <a:tabLst>
                          <a:tab pos="731520" algn="l"/>
                          <a:tab pos="2194560" algn="l"/>
                          <a:tab pos="3657600" algn="l"/>
                          <a:tab pos="4389120" algn="l"/>
                        </a:tabLst>
                      </a:pPr>
                      <a:r>
                        <a:rPr lang="el-GR" sz="1600" dirty="0" smtClean="0">
                          <a:latin typeface="Times New Roman"/>
                          <a:ea typeface="Times New Roman"/>
                        </a:rPr>
                        <a:t>Απόσβεση</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0435">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rPr>
                        <a:t>Β) Πρόσθετα έσοδα</a:t>
                      </a:r>
                    </a:p>
                    <a:p>
                      <a:pPr>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νέου</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ea typeface="Times New Roman"/>
                        </a:rPr>
                        <a:t>Δ) </a:t>
                      </a:r>
                      <a:r>
                        <a:rPr lang="el-GR" sz="1600" b="1" i="1" u="sng" dirty="0" err="1">
                          <a:latin typeface="Times New Roman"/>
                          <a:ea typeface="Times New Roman"/>
                        </a:rPr>
                        <a:t>Περικοπτόμενα</a:t>
                      </a:r>
                      <a:r>
                        <a:rPr lang="el-GR" sz="1600" b="1" i="1" u="sng" dirty="0">
                          <a:latin typeface="Times New Roman"/>
                          <a:ea typeface="Times New Roman"/>
                        </a:rPr>
                        <a:t> έσοδα</a:t>
                      </a:r>
                      <a:r>
                        <a:rPr lang="el-GR" sz="1600" u="sng" dirty="0">
                          <a:latin typeface="Times New Roman"/>
                          <a:ea typeface="Times New Roman"/>
                        </a:rPr>
                        <a:t> </a:t>
                      </a:r>
                      <a:endParaRPr lang="el-GR" sz="1600" dirty="0">
                        <a:latin typeface="Times New Roman"/>
                        <a:ea typeface="Times New Roman"/>
                      </a:endParaRPr>
                    </a:p>
                    <a:p>
                      <a:pPr algn="l">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υπάρχοντος</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19457" name="Rectangle 1"/>
          <p:cNvSpPr>
            <a:spLocks noChangeArrowheads="1"/>
          </p:cNvSpPr>
          <p:nvPr/>
        </p:nvSpPr>
        <p:spPr bwMode="auto">
          <a:xfrm>
            <a:off x="179512" y="-10754"/>
            <a:ext cx="8712968" cy="1138725"/>
          </a:xfrm>
          <a:prstGeom prst="rect">
            <a:avLst/>
          </a:prstGeom>
          <a:noFill/>
          <a:ln w="9525">
            <a:noFill/>
            <a:miter lim="800000"/>
            <a:headEnd/>
            <a:tailEnd/>
          </a:ln>
          <a:effectLst/>
        </p:spPr>
        <p:txBody>
          <a:bodyPr vert="horz" wrap="square" lIns="91440" tIns="152352" rIns="-241224"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31838" algn="l"/>
                <a:tab pos="2193925" algn="l"/>
                <a:tab pos="3657600" algn="l"/>
                <a:tab pos="4389438" algn="l"/>
              </a:tabLst>
            </a:pPr>
            <a:r>
              <a:rPr kumimoji="0" lang="el-GR" b="1" i="1" u="none" strike="noStrike" cap="none" normalizeH="0" baseline="0" dirty="0" smtClean="0">
                <a:ln>
                  <a:noFill/>
                </a:ln>
                <a:solidFill>
                  <a:schemeClr val="tx1"/>
                </a:solidFill>
                <a:effectLst/>
                <a:ea typeface="Times New Roman" pitchFamily="18" charset="0"/>
              </a:rPr>
              <a:t>Υπόδειγμα πίνακα μερικού προϋπολογισμού στην περίπτωση  αντικατάστασης υπάρχοντος κλάδου με νέο κλάδο παραγωγής σε γεωργική επιχείρηση</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endParaRPr kumimoji="0" lang="el-GR"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143200"/>
            <a:ext cx="8568952" cy="157729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1" i="0" u="sng" strike="noStrike" cap="none" normalizeH="0" baseline="0" dirty="0" smtClean="0" bmk="_Toc326218413">
                <a:ln>
                  <a:noFill/>
                </a:ln>
                <a:solidFill>
                  <a:schemeClr val="tx1"/>
                </a:solidFill>
                <a:effectLst/>
                <a:cs typeface="Times New Roman" pitchFamily="18" charset="0"/>
              </a:rPr>
              <a:t>Προϋπολογισμός Κρισίμου Σημείου</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Μια παραλλαγή στης μεθόδου μερικού προϋπολογισμού είναι η μέθοδος  του προϋπολογισμού κρισίμου σημείου, ή ισοφαρισμένου προϋπολογισμού, ή  προϋπολογισμού του νεκρού σημείου</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18434" name="Rectangle 2"/>
          <p:cNvSpPr>
            <a:spLocks noChangeArrowheads="1"/>
          </p:cNvSpPr>
          <p:nvPr/>
        </p:nvSpPr>
        <p:spPr bwMode="auto">
          <a:xfrm>
            <a:off x="395536" y="1982918"/>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Η μέθοδος εφαρμόζεται κυρίως, όταν υπάρχει μεγάλη αβεβαιότητα για  το αναμενόμενο ύψος ενός από τους δύο βασικούς παράγοντες που  διαμορφώνουν την Ακαθάριστη Πρόσοδο, δηλαδή τις φυσικές αποδόσεις και  την τιμή πώλησης του προϊόντος του εξεταζόμενου κλάδου παραγωγής.</a:t>
            </a:r>
            <a:endParaRPr kumimoji="0" lang="el-GR" b="0" i="0" u="none" strike="noStrike" cap="none" normalizeH="0" baseline="0" dirty="0" smtClean="0">
              <a:ln>
                <a:noFill/>
              </a:ln>
              <a:solidFill>
                <a:schemeClr val="tx1"/>
              </a:solidFill>
              <a:effectLst/>
            </a:endParaRPr>
          </a:p>
        </p:txBody>
      </p:sp>
      <p:sp>
        <p:nvSpPr>
          <p:cNvPr id="18435" name="Rectangle 3"/>
          <p:cNvSpPr>
            <a:spLocks noChangeArrowheads="1"/>
          </p:cNvSpPr>
          <p:nvPr/>
        </p:nvSpPr>
        <p:spPr bwMode="auto">
          <a:xfrm>
            <a:off x="467544" y="3315377"/>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μέθοδο αυτή αξιολογούμε τις επιπτώσεις των πιθανών μεταβολών  των προαναφερόμενων παραγόντων επί των οικονομικών αποτελεσμάτων της γεωργικής εκμετάλλευσης. Η αξιολόγηση βασίζεται στην εκτίμηση του ορίου αποδόσεων (</a:t>
            </a:r>
            <a:r>
              <a:rPr kumimoji="0" lang="el-GR" b="1" i="0" u="none" strike="noStrike" cap="none" normalizeH="0" baseline="0" dirty="0" smtClean="0">
                <a:ln>
                  <a:noFill/>
                </a:ln>
                <a:solidFill>
                  <a:schemeClr val="tx1"/>
                </a:solidFill>
                <a:effectLst/>
                <a:ea typeface="Times New Roman" pitchFamily="18" charset="0"/>
              </a:rPr>
              <a:t>κρίσιμη  απόδοση</a:t>
            </a:r>
            <a:r>
              <a:rPr kumimoji="0" lang="el-GR" b="0" i="0" u="none" strike="noStrike" cap="none" normalizeH="0" baseline="0" dirty="0" smtClean="0">
                <a:ln>
                  <a:noFill/>
                </a:ln>
                <a:solidFill>
                  <a:schemeClr val="tx1"/>
                </a:solidFill>
                <a:effectLst/>
                <a:ea typeface="Times New Roman" pitchFamily="18" charset="0"/>
              </a:rPr>
              <a:t>) ή ορίου τιμών (</a:t>
            </a:r>
            <a:r>
              <a:rPr kumimoji="0" lang="el-GR" b="1" i="0" u="none" strike="noStrike" cap="none" normalizeH="0" baseline="0" dirty="0" smtClean="0">
                <a:ln>
                  <a:noFill/>
                </a:ln>
                <a:solidFill>
                  <a:schemeClr val="tx1"/>
                </a:solidFill>
                <a:effectLst/>
                <a:ea typeface="Times New Roman" pitchFamily="18" charset="0"/>
              </a:rPr>
              <a:t>κρίσιμη τιμή</a:t>
            </a:r>
            <a:r>
              <a:rPr kumimoji="0" lang="el-GR" b="0" i="0" u="none" strike="noStrike" cap="none" normalizeH="0" baseline="0" dirty="0" smtClean="0">
                <a:ln>
                  <a:noFill/>
                </a:ln>
                <a:solidFill>
                  <a:schemeClr val="tx1"/>
                </a:solidFill>
                <a:effectLst/>
                <a:ea typeface="Times New Roman" pitchFamily="18" charset="0"/>
              </a:rPr>
              <a:t>) , κατά το οποίο η  μερική μεταβολή του σχεδίου της γεωργικής εκμετάλλευσης να  θεωρείται αδιάφορη από τον γεωργό.</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95536" y="908721"/>
          <a:ext cx="8424936" cy="2664513"/>
        </p:xfrm>
        <a:graphic>
          <a:graphicData uri="http://schemas.openxmlformats.org/drawingml/2006/table">
            <a:tbl>
              <a:tblPr/>
              <a:tblGrid>
                <a:gridCol w="4212468"/>
                <a:gridCol w="4212468"/>
              </a:tblGrid>
              <a:tr h="109706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Α)  </a:t>
                      </a:r>
                      <a:r>
                        <a:rPr lang="el-GR" sz="1600" b="1" i="1" dirty="0" err="1">
                          <a:latin typeface="Times New Roman"/>
                          <a:ea typeface="Times New Roman"/>
                        </a:rPr>
                        <a:t>Περικοπτόμενες</a:t>
                      </a:r>
                      <a:r>
                        <a:rPr lang="el-GR" sz="1600" b="1" i="1" dirty="0">
                          <a:latin typeface="Times New Roman"/>
                          <a:ea typeface="Times New Roman"/>
                        </a:rPr>
                        <a:t>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Δαπάνες παραγωγής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950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Γ)  Πρόσθετες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Έξοδα παραγωγής τεύτλων</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1.100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723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Β)  Πρόσθετα έσοδα</a:t>
                      </a:r>
                      <a:endParaRPr lang="el-GR" sz="1600" dirty="0">
                        <a:latin typeface="Times New Roman"/>
                        <a:ea typeface="Times New Roman"/>
                      </a:endParaRP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Τεύτλων</a:t>
                      </a: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5.500 κιλά/ στρέμμα x 0,06ευρώ/κιλό = 1.650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Δ)  </a:t>
                      </a:r>
                      <a:r>
                        <a:rPr lang="el-GR" sz="1600" b="1" i="1" dirty="0" err="1">
                          <a:latin typeface="Times New Roman"/>
                          <a:ea typeface="Times New Roman"/>
                        </a:rPr>
                        <a:t>Περικοπτόμενα</a:t>
                      </a:r>
                      <a:r>
                        <a:rPr lang="el-GR" sz="1600" b="1" i="1" dirty="0">
                          <a:latin typeface="Times New Roman"/>
                          <a:ea typeface="Times New Roman"/>
                        </a:rPr>
                        <a:t> έσοδα</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300 κιλά/στρέμμα x 0,8 ευρώ /κιλό = </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 1.200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179512" y="233980"/>
            <a:ext cx="878497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sz="1600" b="0" i="0" u="none" strike="noStrike" cap="none" normalizeH="0" baseline="0" dirty="0" smtClean="0">
                <a:ln>
                  <a:noFill/>
                </a:ln>
                <a:solidFill>
                  <a:schemeClr val="tx1"/>
                </a:solidFill>
                <a:effectLst/>
                <a:ea typeface="Times New Roman" pitchFamily="18" charset="0"/>
              </a:rPr>
              <a:t>Εξετάζεται η περίπτωση αντικατάστασης καλλιέργειας βαμβακιού έκτασης 5 στρεμμάτων  με τεύτλα. Με την χρήση του μερικού προϋπολογισμού προκύπτουν  τα παρακάτω  αποτελέσματα</a:t>
            </a:r>
            <a:r>
              <a:rPr kumimoji="0" lang="el-GR" sz="16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p:txBody>
      </p:sp>
      <p:sp>
        <p:nvSpPr>
          <p:cNvPr id="4" name="3 - Ορθογώνιο"/>
          <p:cNvSpPr/>
          <p:nvPr/>
        </p:nvSpPr>
        <p:spPr>
          <a:xfrm>
            <a:off x="395536" y="3717032"/>
            <a:ext cx="8496944" cy="584775"/>
          </a:xfrm>
          <a:prstGeom prst="rect">
            <a:avLst/>
          </a:prstGeom>
        </p:spPr>
        <p:txBody>
          <a:bodyPr wrap="square">
            <a:spAutoFit/>
          </a:bodyPr>
          <a:lstStyle/>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Μεταβολή οικονομικού αποτελέσματος: </a:t>
            </a:r>
            <a:endParaRPr kumimoji="0" lang="el-GR" sz="1600" b="1"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(Α+Β) - (Γ+Δ) = 2.600 – 2.300 = +300 ευρώ</a:t>
            </a:r>
            <a:endParaRPr kumimoji="0" lang="el-GR" sz="1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3542</Words>
  <Application>Microsoft Office PowerPoint</Application>
  <PresentationFormat>Προβολή στην οθόνη (4:3)</PresentationFormat>
  <Paragraphs>551</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Γεωργικοί Προϋπολογισμοί</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 </dc:creator>
  <cp:lastModifiedBy> </cp:lastModifiedBy>
  <cp:revision>103</cp:revision>
  <dcterms:created xsi:type="dcterms:W3CDTF">2015-03-19T12:30:35Z</dcterms:created>
  <dcterms:modified xsi:type="dcterms:W3CDTF">2016-01-11T11:11:25Z</dcterms:modified>
</cp:coreProperties>
</file>