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8" r:id="rId2"/>
    <p:sldId id="260" r:id="rId3"/>
    <p:sldId id="261" r:id="rId4"/>
    <p:sldId id="262" r:id="rId5"/>
    <p:sldId id="268" r:id="rId6"/>
    <p:sldId id="269" r:id="rId7"/>
    <p:sldId id="267" r:id="rId8"/>
    <p:sldId id="263" r:id="rId9"/>
    <p:sldId id="264" r:id="rId10"/>
    <p:sldId id="273" r:id="rId11"/>
    <p:sldId id="265" r:id="rId12"/>
    <p:sldId id="266" r:id="rId13"/>
    <p:sldId id="270" r:id="rId14"/>
    <p:sldId id="271" r:id="rId15"/>
    <p:sldId id="272" r:id="rId16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20A21A"/>
    <a:srgbClr val="082E0E"/>
    <a:srgbClr val="003300"/>
    <a:srgbClr val="19972E"/>
    <a:srgbClr val="0F591B"/>
    <a:srgbClr val="0AB212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141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7" Type="http://schemas.openxmlformats.org/officeDocument/2006/relationships/image" Target="../media/image10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7" Type="http://schemas.openxmlformats.org/officeDocument/2006/relationships/image" Target="../media/image17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B3AAC83-540C-443C-81D5-7DA086EAFCB9}" type="slidenum">
              <a:rPr lang="en-GB" altLang="el-GR"/>
              <a:pPr/>
              <a:t>‹#›</a:t>
            </a:fld>
            <a:endParaRPr lang="en-GB" alt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D520A07-851C-4049-9A50-9D12AF9531E5}" type="slidenum">
              <a:rPr lang="en-GB" altLang="el-GR"/>
              <a:pPr eaLnBrk="1" hangingPunct="1"/>
              <a:t>1</a:t>
            </a:fld>
            <a:endParaRPr lang="en-GB" altLang="el-GR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l-GR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61463" cy="705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46564" y="2632076"/>
            <a:ext cx="4507144" cy="1182688"/>
          </a:xfrm>
        </p:spPr>
        <p:txBody>
          <a:bodyPr/>
          <a:lstStyle/>
          <a:p>
            <a:r>
              <a:rPr lang="en-GB" dirty="0" smtClean="0"/>
              <a:t>Plant Template</a:t>
            </a:r>
            <a:br>
              <a:rPr lang="en-GB" dirty="0" smtClean="0"/>
            </a:br>
            <a:r>
              <a:rPr lang="en-GB" dirty="0" smtClean="0"/>
              <a:t>Your name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F3B229-6DD6-40E9-A41F-546DB40898BE}" type="slidenum">
              <a:rPr lang="en-GB" altLang="el-GR"/>
              <a:pPr/>
              <a:t>‹#›</a:t>
            </a:fld>
            <a:endParaRPr lang="en-GB" altLang="el-GR"/>
          </a:p>
        </p:txBody>
      </p:sp>
    </p:spTree>
    <p:extLst>
      <p:ext uri="{BB962C8B-B14F-4D97-AF65-F5344CB8AC3E}">
        <p14:creationId xmlns:p14="http://schemas.microsoft.com/office/powerpoint/2010/main" val="827009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92B1A2-AFB7-458B-9227-F2BCBFDFC2A4}" type="slidenum">
              <a:rPr lang="en-GB" altLang="el-GR"/>
              <a:pPr/>
              <a:t>‹#›</a:t>
            </a:fld>
            <a:endParaRPr lang="en-GB" altLang="el-GR"/>
          </a:p>
        </p:txBody>
      </p:sp>
    </p:spTree>
    <p:extLst>
      <p:ext uri="{BB962C8B-B14F-4D97-AF65-F5344CB8AC3E}">
        <p14:creationId xmlns:p14="http://schemas.microsoft.com/office/powerpoint/2010/main" val="1935505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432C28-FEB2-4A0E-9B04-F0829AE89171}" type="slidenum">
              <a:rPr lang="en-GB" altLang="el-GR"/>
              <a:pPr/>
              <a:t>‹#›</a:t>
            </a:fld>
            <a:endParaRPr lang="en-GB" altLang="el-GR"/>
          </a:p>
        </p:txBody>
      </p:sp>
    </p:spTree>
    <p:extLst>
      <p:ext uri="{BB962C8B-B14F-4D97-AF65-F5344CB8AC3E}">
        <p14:creationId xmlns:p14="http://schemas.microsoft.com/office/powerpoint/2010/main" val="26912989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1"/>
            <a:ext cx="8229600" cy="4525963"/>
          </a:xfrm>
        </p:spPr>
        <p:txBody>
          <a:bodyPr/>
          <a:lstStyle/>
          <a:p>
            <a:pPr lvl="0"/>
            <a:endParaRPr lang="en-GB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B2F726-836F-4E18-ACF6-839A60B3B171}" type="slidenum">
              <a:rPr lang="en-GB" altLang="el-GR"/>
              <a:pPr/>
              <a:t>‹#›</a:t>
            </a:fld>
            <a:endParaRPr lang="en-GB" altLang="el-GR"/>
          </a:p>
        </p:txBody>
      </p:sp>
    </p:spTree>
    <p:extLst>
      <p:ext uri="{BB962C8B-B14F-4D97-AF65-F5344CB8AC3E}">
        <p14:creationId xmlns:p14="http://schemas.microsoft.com/office/powerpoint/2010/main" val="6896836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DBE3EE-F640-4081-A5C6-EA2172F451DA}" type="slidenum">
              <a:rPr lang="en-GB" altLang="el-GR"/>
              <a:pPr/>
              <a:t>‹#›</a:t>
            </a:fld>
            <a:endParaRPr lang="en-GB" altLang="el-GR"/>
          </a:p>
        </p:txBody>
      </p:sp>
    </p:spTree>
    <p:extLst>
      <p:ext uri="{BB962C8B-B14F-4D97-AF65-F5344CB8AC3E}">
        <p14:creationId xmlns:p14="http://schemas.microsoft.com/office/powerpoint/2010/main" val="2225157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66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>
                <a:solidFill>
                  <a:srgbClr val="006600"/>
                </a:solidFill>
              </a:defRPr>
            </a:lvl1pPr>
            <a:lvl2pPr>
              <a:defRPr>
                <a:solidFill>
                  <a:srgbClr val="92D050"/>
                </a:solidFill>
              </a:defRPr>
            </a:lvl2pPr>
            <a:lvl3pPr>
              <a:defRPr>
                <a:solidFill>
                  <a:srgbClr val="92D050"/>
                </a:solidFill>
              </a:defRPr>
            </a:lvl3pPr>
            <a:lvl4pPr>
              <a:defRPr>
                <a:solidFill>
                  <a:srgbClr val="92D050"/>
                </a:solidFill>
              </a:defRPr>
            </a:lvl4pPr>
            <a:lvl5pPr>
              <a:defRPr>
                <a:solidFill>
                  <a:srgbClr val="92D05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6C30A2-5B2C-405F-9CFB-F38A49CCDF9E}" type="slidenum">
              <a:rPr lang="en-GB" altLang="el-GR"/>
              <a:pPr/>
              <a:t>‹#›</a:t>
            </a:fld>
            <a:endParaRPr lang="en-GB" altLang="el-GR"/>
          </a:p>
        </p:txBody>
      </p:sp>
    </p:spTree>
    <p:extLst>
      <p:ext uri="{BB962C8B-B14F-4D97-AF65-F5344CB8AC3E}">
        <p14:creationId xmlns:p14="http://schemas.microsoft.com/office/powerpoint/2010/main" val="3584748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B10F91-63AB-401C-9BC2-B004E54E6652}" type="slidenum">
              <a:rPr lang="en-GB" altLang="el-GR"/>
              <a:pPr/>
              <a:t>‹#›</a:t>
            </a:fld>
            <a:endParaRPr lang="en-GB" altLang="el-GR"/>
          </a:p>
        </p:txBody>
      </p:sp>
    </p:spTree>
    <p:extLst>
      <p:ext uri="{BB962C8B-B14F-4D97-AF65-F5344CB8AC3E}">
        <p14:creationId xmlns:p14="http://schemas.microsoft.com/office/powerpoint/2010/main" val="2171665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8F7771-8393-4229-8E81-DA5AA59661B9}" type="slidenum">
              <a:rPr lang="en-GB" altLang="el-GR"/>
              <a:pPr/>
              <a:t>‹#›</a:t>
            </a:fld>
            <a:endParaRPr lang="en-GB" altLang="el-GR"/>
          </a:p>
        </p:txBody>
      </p:sp>
    </p:spTree>
    <p:extLst>
      <p:ext uri="{BB962C8B-B14F-4D97-AF65-F5344CB8AC3E}">
        <p14:creationId xmlns:p14="http://schemas.microsoft.com/office/powerpoint/2010/main" val="654256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311434-7EBB-4842-BEA7-EEB01555CCC1}" type="slidenum">
              <a:rPr lang="en-GB" altLang="el-GR"/>
              <a:pPr/>
              <a:t>‹#›</a:t>
            </a:fld>
            <a:endParaRPr lang="en-GB" altLang="el-GR"/>
          </a:p>
        </p:txBody>
      </p:sp>
    </p:spTree>
    <p:extLst>
      <p:ext uri="{BB962C8B-B14F-4D97-AF65-F5344CB8AC3E}">
        <p14:creationId xmlns:p14="http://schemas.microsoft.com/office/powerpoint/2010/main" val="1003565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2CC407-2CF4-4783-8FA4-DEA313D8679B}" type="slidenum">
              <a:rPr lang="en-GB" altLang="el-GR"/>
              <a:pPr/>
              <a:t>‹#›</a:t>
            </a:fld>
            <a:endParaRPr lang="en-GB" altLang="el-GR"/>
          </a:p>
        </p:txBody>
      </p:sp>
    </p:spTree>
    <p:extLst>
      <p:ext uri="{BB962C8B-B14F-4D97-AF65-F5344CB8AC3E}">
        <p14:creationId xmlns:p14="http://schemas.microsoft.com/office/powerpoint/2010/main" val="567366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F9D826-F3DE-4DC0-8F1B-5610DC0F71F6}" type="slidenum">
              <a:rPr lang="en-GB" altLang="el-GR"/>
              <a:pPr/>
              <a:t>‹#›</a:t>
            </a:fld>
            <a:endParaRPr lang="en-GB" altLang="el-GR"/>
          </a:p>
        </p:txBody>
      </p:sp>
    </p:spTree>
    <p:extLst>
      <p:ext uri="{BB962C8B-B14F-4D97-AF65-F5344CB8AC3E}">
        <p14:creationId xmlns:p14="http://schemas.microsoft.com/office/powerpoint/2010/main" val="3544542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E1F5AA-9400-4809-83CC-58715E0F238E}" type="slidenum">
              <a:rPr lang="en-GB" altLang="el-GR"/>
              <a:pPr/>
              <a:t>‹#›</a:t>
            </a:fld>
            <a:endParaRPr lang="en-GB" altLang="el-GR"/>
          </a:p>
        </p:txBody>
      </p:sp>
    </p:spTree>
    <p:extLst>
      <p:ext uri="{BB962C8B-B14F-4D97-AF65-F5344CB8AC3E}">
        <p14:creationId xmlns:p14="http://schemas.microsoft.com/office/powerpoint/2010/main" val="1148162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07243C-7694-4E37-9489-8D6FEFAAF089}" type="slidenum">
              <a:rPr lang="en-GB" altLang="el-GR"/>
              <a:pPr/>
              <a:t>‹#›</a:t>
            </a:fld>
            <a:endParaRPr lang="en-GB" altLang="el-GR"/>
          </a:p>
        </p:txBody>
      </p:sp>
    </p:spTree>
    <p:extLst>
      <p:ext uri="{BB962C8B-B14F-4D97-AF65-F5344CB8AC3E}">
        <p14:creationId xmlns:p14="http://schemas.microsoft.com/office/powerpoint/2010/main" val="3464960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61463" cy="705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654300" y="274638"/>
            <a:ext cx="60325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l-GR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389313" y="1600200"/>
            <a:ext cx="5297487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l-GR" smtClean="0"/>
              <a:t>Click to edit Master text styles</a:t>
            </a:r>
          </a:p>
          <a:p>
            <a:pPr lvl="1"/>
            <a:r>
              <a:rPr lang="en-GB" altLang="el-GR" smtClean="0"/>
              <a:t>Second level</a:t>
            </a:r>
          </a:p>
          <a:p>
            <a:pPr lvl="2"/>
            <a:r>
              <a:rPr lang="en-GB" altLang="el-GR" smtClean="0"/>
              <a:t>Third level</a:t>
            </a:r>
          </a:p>
          <a:p>
            <a:pPr lvl="3"/>
            <a:r>
              <a:rPr lang="en-GB" altLang="el-GR" smtClean="0"/>
              <a:t>Fourth level</a:t>
            </a:r>
          </a:p>
          <a:p>
            <a:pPr lvl="4"/>
            <a:r>
              <a:rPr lang="en-GB" altLang="el-GR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1">
                <a:solidFill>
                  <a:srgbClr val="92D05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1">
                <a:solidFill>
                  <a:srgbClr val="92D05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rgbClr val="92D050"/>
                </a:solidFill>
              </a:defRPr>
            </a:lvl1pPr>
          </a:lstStyle>
          <a:p>
            <a:fld id="{0E333236-A750-4B68-A3C2-3BA4301AF6B3}" type="slidenum">
              <a:rPr lang="en-GB" altLang="el-GR"/>
              <a:pPr/>
              <a:t>‹#›</a:t>
            </a:fld>
            <a:endParaRPr lang="en-GB" alt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1" r:id="rId1"/>
    <p:sldLayoutId id="2147483789" r:id="rId2"/>
    <p:sldLayoutId id="2147483790" r:id="rId3"/>
    <p:sldLayoutId id="2147483791" r:id="rId4"/>
    <p:sldLayoutId id="2147483792" r:id="rId5"/>
    <p:sldLayoutId id="2147483793" r:id="rId6"/>
    <p:sldLayoutId id="2147483794" r:id="rId7"/>
    <p:sldLayoutId id="2147483795" r:id="rId8"/>
    <p:sldLayoutId id="2147483796" r:id="rId9"/>
    <p:sldLayoutId id="2147483797" r:id="rId10"/>
    <p:sldLayoutId id="2147483798" r:id="rId11"/>
    <p:sldLayoutId id="2147483799" r:id="rId12"/>
    <p:sldLayoutId id="2147483800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66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6600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6600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6600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6600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rgbClr val="0066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92D050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92D05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92D050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92D050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8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0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7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9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13" Type="http://schemas.openxmlformats.org/officeDocument/2006/relationships/oleObject" Target="../embeddings/oleObject13.bin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12" Type="http://schemas.openxmlformats.org/officeDocument/2006/relationships/image" Target="../media/image15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7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12.wmf"/><Relationship Id="rId11" Type="http://schemas.openxmlformats.org/officeDocument/2006/relationships/oleObject" Target="../embeddings/oleObject12.bin"/><Relationship Id="rId5" Type="http://schemas.openxmlformats.org/officeDocument/2006/relationships/oleObject" Target="../embeddings/oleObject9.bin"/><Relationship Id="rId15" Type="http://schemas.openxmlformats.org/officeDocument/2006/relationships/oleObject" Target="../embeddings/oleObject14.bin"/><Relationship Id="rId10" Type="http://schemas.openxmlformats.org/officeDocument/2006/relationships/image" Target="../media/image14.wmf"/><Relationship Id="rId4" Type="http://schemas.openxmlformats.org/officeDocument/2006/relationships/image" Target="../media/image11.wmf"/><Relationship Id="rId9" Type="http://schemas.openxmlformats.org/officeDocument/2006/relationships/oleObject" Target="../embeddings/oleObject11.bin"/><Relationship Id="rId14" Type="http://schemas.openxmlformats.org/officeDocument/2006/relationships/image" Target="../media/image16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18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12" Type="http://schemas.openxmlformats.org/officeDocument/2006/relationships/image" Target="../media/image2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1.wmf"/><Relationship Id="rId11" Type="http://schemas.openxmlformats.org/officeDocument/2006/relationships/oleObject" Target="../embeddings/oleObject21.bin"/><Relationship Id="rId5" Type="http://schemas.openxmlformats.org/officeDocument/2006/relationships/oleObject" Target="../embeddings/oleObject18.bin"/><Relationship Id="rId10" Type="http://schemas.openxmlformats.org/officeDocument/2006/relationships/image" Target="../media/image23.wmf"/><Relationship Id="rId4" Type="http://schemas.openxmlformats.org/officeDocument/2006/relationships/image" Target="../media/image20.wmf"/><Relationship Id="rId9" Type="http://schemas.openxmlformats.org/officeDocument/2006/relationships/oleObject" Target="../embeddings/oleObject20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2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308225" y="5675313"/>
            <a:ext cx="6497638" cy="1182687"/>
          </a:xfrm>
        </p:spPr>
        <p:txBody>
          <a:bodyPr/>
          <a:lstStyle/>
          <a:p>
            <a:pPr algn="r" eaLnBrk="1" hangingPunct="1"/>
            <a:r>
              <a:rPr lang="el-GR" altLang="el-GR" sz="2800" smtClean="0">
                <a:solidFill>
                  <a:srgbClr val="0F591B"/>
                </a:solidFill>
              </a:rPr>
              <a:t>Οικονομικά του Περιβάλλοντος &amp; των Φυσικών Πόρων</a:t>
            </a:r>
            <a:endParaRPr lang="en-GB" altLang="el-GR" sz="2800" i="1" smtClean="0">
              <a:solidFill>
                <a:srgbClr val="92D050"/>
              </a:solidFill>
            </a:endParaRPr>
          </a:p>
        </p:txBody>
      </p:sp>
      <p:sp>
        <p:nvSpPr>
          <p:cNvPr id="3076" name="TextBox 2"/>
          <p:cNvSpPr txBox="1">
            <a:spLocks noChangeArrowheads="1"/>
          </p:cNvSpPr>
          <p:nvPr/>
        </p:nvSpPr>
        <p:spPr bwMode="auto">
          <a:xfrm>
            <a:off x="5345113" y="363538"/>
            <a:ext cx="3856037" cy="887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200000"/>
              </a:lnSpc>
            </a:pPr>
            <a:r>
              <a:rPr lang="el-GR" altLang="el-GR" sz="1400" b="1"/>
              <a:t>Τμήμα  Αγροτικής Οικονομίας &amp; Ανάπτυξης</a:t>
            </a:r>
          </a:p>
          <a:p>
            <a:pPr eaLnBrk="1" hangingPunct="1">
              <a:lnSpc>
                <a:spcPct val="200000"/>
              </a:lnSpc>
            </a:pPr>
            <a:r>
              <a:rPr lang="el-GR" altLang="el-GR" sz="1400" b="1"/>
              <a:t>Γεωπονικό Πανεπιστήμιο Αθηνών</a:t>
            </a:r>
          </a:p>
        </p:txBody>
      </p:sp>
      <p:sp>
        <p:nvSpPr>
          <p:cNvPr id="3077" name="Θέση αριθμού διαφάνειας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20325BC-66DE-4283-8A80-B4EA8B9607AB}" type="slidenum">
              <a:rPr lang="en-GB" altLang="el-GR">
                <a:solidFill>
                  <a:srgbClr val="92D050"/>
                </a:solidFill>
              </a:rPr>
              <a:pPr eaLnBrk="1" hangingPunct="1"/>
              <a:t>1</a:t>
            </a:fld>
            <a:endParaRPr lang="en-GB" altLang="el-GR">
              <a:solidFill>
                <a:srgbClr val="92D050"/>
              </a:solidFill>
            </a:endParaRPr>
          </a:p>
        </p:txBody>
      </p:sp>
      <p:sp>
        <p:nvSpPr>
          <p:cNvPr id="3078" name="TextBox 1"/>
          <p:cNvSpPr txBox="1">
            <a:spLocks noChangeArrowheads="1"/>
          </p:cNvSpPr>
          <p:nvPr/>
        </p:nvSpPr>
        <p:spPr bwMode="auto">
          <a:xfrm>
            <a:off x="6548438" y="3092450"/>
            <a:ext cx="6985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l-GR" sz="4800">
                <a:solidFill>
                  <a:srgbClr val="FF0000"/>
                </a:solidFill>
              </a:rPr>
              <a:t>1 </a:t>
            </a:r>
            <a:endParaRPr lang="el-GR" altLang="el-GR" sz="480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9D826-F3DE-4DC0-8F1B-5610DC0F71F6}" type="slidenum">
              <a:rPr lang="en-GB" altLang="el-GR" smtClean="0"/>
              <a:pPr/>
              <a:t>10</a:t>
            </a:fld>
            <a:endParaRPr lang="en-GB" altLang="el-GR"/>
          </a:p>
        </p:txBody>
      </p:sp>
      <p:sp>
        <p:nvSpPr>
          <p:cNvPr id="3" name="TextBox 2"/>
          <p:cNvSpPr txBox="1"/>
          <p:nvPr/>
        </p:nvSpPr>
        <p:spPr>
          <a:xfrm>
            <a:off x="3749040" y="731520"/>
            <a:ext cx="3791872" cy="369332"/>
          </a:xfrm>
          <a:prstGeom prst="rect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l-GR" dirty="0" smtClean="0"/>
              <a:t>Σύντομο σχόλιο για τον Ωφελιμισμό</a:t>
            </a:r>
            <a:endParaRPr lang="el-GR" dirty="0"/>
          </a:p>
        </p:txBody>
      </p:sp>
      <p:sp>
        <p:nvSpPr>
          <p:cNvPr id="4" name="TextBox 3"/>
          <p:cNvSpPr txBox="1"/>
          <p:nvPr/>
        </p:nvSpPr>
        <p:spPr>
          <a:xfrm>
            <a:off x="3465576" y="1938528"/>
            <a:ext cx="561115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u="sng" dirty="0" smtClean="0"/>
              <a:t>Ορισμός</a:t>
            </a:r>
            <a:r>
              <a:rPr lang="el-GR" dirty="0" smtClean="0"/>
              <a:t>: μια πράξη ή μια πολιτική είναι ηθικά</a:t>
            </a:r>
          </a:p>
          <a:p>
            <a:r>
              <a:rPr lang="el-GR" dirty="0" smtClean="0"/>
              <a:t>ορθή (νομιμοποιημένη) εφόσον παράγει τη μέγιστη </a:t>
            </a:r>
          </a:p>
          <a:p>
            <a:r>
              <a:rPr lang="el-GR" dirty="0" smtClean="0"/>
              <a:t>ευτυχία/ωφέλεια/ευημερία για τα μέλη της κοινωνίας</a:t>
            </a:r>
            <a:endParaRPr lang="el-GR" dirty="0"/>
          </a:p>
        </p:txBody>
      </p:sp>
      <p:sp>
        <p:nvSpPr>
          <p:cNvPr id="5" name="TextBox 4"/>
          <p:cNvSpPr txBox="1"/>
          <p:nvPr/>
        </p:nvSpPr>
        <p:spPr>
          <a:xfrm>
            <a:off x="731520" y="3502152"/>
            <a:ext cx="17684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err="1" smtClean="0"/>
              <a:t>Συνεπειοκρατία</a:t>
            </a:r>
            <a:endParaRPr lang="el-GR" dirty="0"/>
          </a:p>
        </p:txBody>
      </p:sp>
      <p:sp>
        <p:nvSpPr>
          <p:cNvPr id="6" name="TextBox 5"/>
          <p:cNvSpPr txBox="1"/>
          <p:nvPr/>
        </p:nvSpPr>
        <p:spPr>
          <a:xfrm>
            <a:off x="731520" y="4611080"/>
            <a:ext cx="40381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Τι </a:t>
            </a:r>
            <a:r>
              <a:rPr lang="el-GR" dirty="0" smtClean="0"/>
              <a:t>ορίζουμε </a:t>
            </a:r>
            <a:r>
              <a:rPr lang="el-GR" dirty="0" smtClean="0"/>
              <a:t>ως </a:t>
            </a:r>
            <a:r>
              <a:rPr lang="el-GR" dirty="0" smtClean="0"/>
              <a:t>ωφέλεια/χρησιμότητα?</a:t>
            </a:r>
            <a:endParaRPr lang="el-GR" dirty="0"/>
          </a:p>
        </p:txBody>
      </p:sp>
      <p:cxnSp>
        <p:nvCxnSpPr>
          <p:cNvPr id="8" name="Straight Arrow Connector 7"/>
          <p:cNvCxnSpPr>
            <a:stCxn id="6" idx="3"/>
          </p:cNvCxnSpPr>
          <p:nvPr/>
        </p:nvCxnSpPr>
        <p:spPr>
          <a:xfrm flipV="1">
            <a:off x="4769677" y="4062440"/>
            <a:ext cx="432957" cy="7333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431536" y="3662066"/>
            <a:ext cx="2487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Ηδονιστική </a:t>
            </a:r>
            <a:r>
              <a:rPr lang="el-GR" dirty="0" smtClean="0"/>
              <a:t>Ευημερία</a:t>
            </a:r>
            <a:endParaRPr lang="el-GR" dirty="0"/>
          </a:p>
        </p:txBody>
      </p:sp>
      <p:cxnSp>
        <p:nvCxnSpPr>
          <p:cNvPr id="11" name="Straight Arrow Connector 10"/>
          <p:cNvCxnSpPr>
            <a:stCxn id="6" idx="3"/>
            <a:endCxn id="12" idx="1"/>
          </p:cNvCxnSpPr>
          <p:nvPr/>
        </p:nvCxnSpPr>
        <p:spPr>
          <a:xfrm>
            <a:off x="4769677" y="4795746"/>
            <a:ext cx="542987" cy="8425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312664" y="5453610"/>
            <a:ext cx="33395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Ικανοποίηση των προτιμήσεων</a:t>
            </a:r>
            <a:endParaRPr lang="el-GR" dirty="0"/>
          </a:p>
        </p:txBody>
      </p:sp>
      <p:sp>
        <p:nvSpPr>
          <p:cNvPr id="14" name="TextBox 13"/>
          <p:cNvSpPr txBox="1"/>
          <p:nvPr/>
        </p:nvSpPr>
        <p:spPr>
          <a:xfrm>
            <a:off x="5472598" y="4084349"/>
            <a:ext cx="1779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</a:t>
            </a:r>
            <a:r>
              <a:rPr lang="el-GR" dirty="0" smtClean="0"/>
              <a:t>κριτική </a:t>
            </a:r>
            <a:r>
              <a:rPr lang="en-US" dirty="0" err="1" smtClean="0"/>
              <a:t>Nozick</a:t>
            </a:r>
            <a:r>
              <a:rPr lang="en-US" dirty="0" smtClean="0"/>
              <a:t>)</a:t>
            </a:r>
            <a:endParaRPr lang="el-GR" dirty="0"/>
          </a:p>
        </p:txBody>
      </p:sp>
      <p:sp>
        <p:nvSpPr>
          <p:cNvPr id="15" name="TextBox 14"/>
          <p:cNvSpPr txBox="1"/>
          <p:nvPr/>
        </p:nvSpPr>
        <p:spPr>
          <a:xfrm>
            <a:off x="5448214" y="5875893"/>
            <a:ext cx="30684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(ποιες? σύγκριση? άθροιση)</a:t>
            </a:r>
            <a:endParaRPr lang="el-GR" dirty="0"/>
          </a:p>
        </p:txBody>
      </p:sp>
      <p:sp>
        <p:nvSpPr>
          <p:cNvPr id="16" name="Rectangle 15"/>
          <p:cNvSpPr/>
          <p:nvPr/>
        </p:nvSpPr>
        <p:spPr>
          <a:xfrm>
            <a:off x="84703" y="6268649"/>
            <a:ext cx="8275320" cy="2812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Kymlicka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W. (2002). Contemporary Political Philosophy. An Introduction. Oxford: Oxford University Press.</a:t>
            </a:r>
            <a:endParaRPr lang="el-GR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28016" y="6612430"/>
            <a:ext cx="66751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0" indent="-457200">
              <a:spcBef>
                <a:spcPts val="0"/>
              </a:spcBef>
              <a:spcAft>
                <a:spcPts val="800"/>
              </a:spcAft>
            </a:pPr>
            <a:r>
              <a:rPr lang="en-US" sz="1200" dirty="0" err="1">
                <a:latin typeface="Calibri" panose="020F0502020204030204" pitchFamily="34" charset="0"/>
                <a:ea typeface="Calibri" panose="020F0502020204030204" pitchFamily="34" charset="0"/>
              </a:rPr>
              <a:t>Nozick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</a:rPr>
              <a:t>, R. (1974). </a:t>
            </a:r>
            <a:r>
              <a:rPr lang="en-US" sz="1200" i="1" dirty="0">
                <a:latin typeface="Calibri" panose="020F0502020204030204" pitchFamily="34" charset="0"/>
                <a:ea typeface="Calibri" panose="020F0502020204030204" pitchFamily="34" charset="0"/>
              </a:rPr>
              <a:t>Anarchy, State and Utopia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</a:rPr>
              <a:t>. New York: Basic Books</a:t>
            </a:r>
            <a:r>
              <a:rPr lang="en-US" sz="1200" dirty="0" smtClean="0"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el-GR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06786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Θέση αριθμού διαφάνειας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C65427C-1B39-4833-AB01-6E82038B4F8A}" type="slidenum">
              <a:rPr lang="en-GB" altLang="el-GR">
                <a:solidFill>
                  <a:srgbClr val="92D050"/>
                </a:solidFill>
              </a:rPr>
              <a:pPr eaLnBrk="1" hangingPunct="1"/>
              <a:t>11</a:t>
            </a:fld>
            <a:endParaRPr lang="en-GB" altLang="el-GR">
              <a:solidFill>
                <a:srgbClr val="92D050"/>
              </a:solidFill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3949700" y="485775"/>
            <a:ext cx="39973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kern="0">
                <a:solidFill>
                  <a:sysClr val="windowText" lastClr="000000"/>
                </a:solidFill>
                <a:latin typeface="Arial" charset="0"/>
              </a:rPr>
              <a:t>Η αποτυχία της αγοράς παρατηρείται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kern="0">
                <a:solidFill>
                  <a:sysClr val="windowText" lastClr="000000"/>
                </a:solidFill>
                <a:latin typeface="Arial" charset="0"/>
              </a:rPr>
              <a:t>στις παρακάτω περιπτώσεις:</a:t>
            </a:r>
          </a:p>
        </p:txBody>
      </p:sp>
      <p:graphicFrame>
        <p:nvGraphicFramePr>
          <p:cNvPr id="9" name="Group 30"/>
          <p:cNvGraphicFramePr>
            <a:graphicFrameLocks noGrp="1"/>
          </p:cNvGraphicFramePr>
          <p:nvPr/>
        </p:nvGraphicFramePr>
        <p:xfrm>
          <a:off x="3560763" y="2212975"/>
          <a:ext cx="5410200" cy="1584326"/>
        </p:xfrm>
        <a:graphic>
          <a:graphicData uri="http://schemas.openxmlformats.org/drawingml/2006/table">
            <a:tbl>
              <a:tblPr/>
              <a:tblGrid>
                <a:gridCol w="2705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05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9216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● Δημόσια αγαθά</a:t>
                      </a:r>
                      <a:endParaRPr kumimoji="0" lang="el-G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● Φυσικά μονοπώλια </a:t>
                      </a:r>
                      <a:endParaRPr kumimoji="0" lang="el-G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216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● Εξωτερικές Οικονομίες</a:t>
                      </a:r>
                      <a:endParaRPr kumimoji="0" lang="el-G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● Ατελής πληροφόρηση</a:t>
                      </a:r>
                      <a:endParaRPr kumimoji="0" lang="el-G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" name="Text Box 32"/>
          <p:cNvSpPr txBox="1">
            <a:spLocks noChangeArrowheads="1"/>
          </p:cNvSpPr>
          <p:nvPr/>
        </p:nvSpPr>
        <p:spPr bwMode="auto">
          <a:xfrm>
            <a:off x="4673600" y="4629150"/>
            <a:ext cx="3273425" cy="366713"/>
          </a:xfrm>
          <a:prstGeom prst="rect">
            <a:avLst/>
          </a:prstGeom>
          <a:gradFill rotWithShape="1">
            <a:gsLst>
              <a:gs pos="0">
                <a:srgbClr val="333399">
                  <a:tint val="50000"/>
                  <a:satMod val="300000"/>
                </a:srgbClr>
              </a:gs>
              <a:gs pos="35000">
                <a:srgbClr val="333399">
                  <a:tint val="37000"/>
                  <a:satMod val="300000"/>
                </a:srgbClr>
              </a:gs>
              <a:gs pos="100000">
                <a:srgbClr val="33339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333399">
                <a:shade val="95000"/>
                <a:satMod val="105000"/>
              </a:srgbClr>
            </a:solidFill>
            <a:prstDash val="solid"/>
            <a:headEnd/>
            <a:tailE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kern="0" dirty="0">
                <a:solidFill>
                  <a:srgbClr val="000000"/>
                </a:solidFill>
                <a:latin typeface="Arial"/>
              </a:rPr>
              <a:t>ΠΑΡΕΜΒΑΣΗ ΤΟΥ ΚΡΑΤΟΥΣ</a:t>
            </a:r>
          </a:p>
        </p:txBody>
      </p:sp>
      <p:sp>
        <p:nvSpPr>
          <p:cNvPr id="12" name="Text Box 33"/>
          <p:cNvSpPr txBox="1">
            <a:spLocks noChangeArrowheads="1"/>
          </p:cNvSpPr>
          <p:nvPr/>
        </p:nvSpPr>
        <p:spPr bwMode="auto">
          <a:xfrm>
            <a:off x="1308100" y="5686425"/>
            <a:ext cx="23304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kern="0" dirty="0">
                <a:solidFill>
                  <a:sysClr val="windowText" lastClr="000000"/>
                </a:solidFill>
                <a:latin typeface="Arial" charset="0"/>
              </a:rPr>
              <a:t>θεωρία του δημόσιου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kern="0" dirty="0">
                <a:solidFill>
                  <a:sysClr val="windowText" lastClr="000000"/>
                </a:solidFill>
                <a:latin typeface="Arial" charset="0"/>
              </a:rPr>
              <a:t> συμφέροντος </a:t>
            </a:r>
          </a:p>
        </p:txBody>
      </p:sp>
      <p:sp>
        <p:nvSpPr>
          <p:cNvPr id="13" name="Text Box 34"/>
          <p:cNvSpPr txBox="1">
            <a:spLocks noChangeArrowheads="1"/>
          </p:cNvSpPr>
          <p:nvPr/>
        </p:nvSpPr>
        <p:spPr bwMode="auto">
          <a:xfrm>
            <a:off x="5580063" y="5718175"/>
            <a:ext cx="23669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kern="0" dirty="0">
                <a:solidFill>
                  <a:sysClr val="windowText" lastClr="000000"/>
                </a:solidFill>
                <a:latin typeface="Arial" charset="0"/>
              </a:rPr>
              <a:t>θεωρία της δημόσιας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kern="0" dirty="0">
                <a:solidFill>
                  <a:sysClr val="windowText" lastClr="000000"/>
                </a:solidFill>
                <a:latin typeface="Arial" charset="0"/>
              </a:rPr>
              <a:t>επιλογής </a:t>
            </a:r>
          </a:p>
        </p:txBody>
      </p:sp>
      <p:sp>
        <p:nvSpPr>
          <p:cNvPr id="16" name="Text Box 37"/>
          <p:cNvSpPr txBox="1">
            <a:spLocks noChangeArrowheads="1"/>
          </p:cNvSpPr>
          <p:nvPr/>
        </p:nvSpPr>
        <p:spPr bwMode="auto">
          <a:xfrm>
            <a:off x="1117600" y="6488113"/>
            <a:ext cx="2165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kern="0" dirty="0">
                <a:solidFill>
                  <a:sysClr val="windowText" lastClr="000000"/>
                </a:solidFill>
                <a:latin typeface="Arial" charset="0"/>
              </a:rPr>
              <a:t>(</a:t>
            </a:r>
            <a:r>
              <a:rPr lang="el-GR" kern="0" dirty="0" err="1">
                <a:solidFill>
                  <a:sysClr val="windowText" lastClr="000000"/>
                </a:solidFill>
                <a:latin typeface="Arial" charset="0"/>
              </a:rPr>
              <a:t>normative</a:t>
            </a:r>
            <a:r>
              <a:rPr lang="el-GR" kern="0" dirty="0">
                <a:solidFill>
                  <a:sysClr val="windowText" lastClr="000000"/>
                </a:solidFill>
                <a:latin typeface="Arial" charset="0"/>
              </a:rPr>
              <a:t> </a:t>
            </a:r>
            <a:r>
              <a:rPr lang="el-GR" kern="0" dirty="0" err="1">
                <a:solidFill>
                  <a:sysClr val="windowText" lastClr="000000"/>
                </a:solidFill>
                <a:latin typeface="Arial" charset="0"/>
              </a:rPr>
              <a:t>theory</a:t>
            </a:r>
            <a:r>
              <a:rPr lang="el-GR" kern="0" dirty="0">
                <a:solidFill>
                  <a:sysClr val="windowText" lastClr="000000"/>
                </a:solidFill>
                <a:latin typeface="Arial" charset="0"/>
              </a:rPr>
              <a:t>). </a:t>
            </a:r>
          </a:p>
        </p:txBody>
      </p:sp>
      <p:sp>
        <p:nvSpPr>
          <p:cNvPr id="17" name="Text Box 38"/>
          <p:cNvSpPr txBox="1">
            <a:spLocks noChangeArrowheads="1"/>
          </p:cNvSpPr>
          <p:nvPr/>
        </p:nvSpPr>
        <p:spPr bwMode="auto">
          <a:xfrm>
            <a:off x="5329238" y="6357144"/>
            <a:ext cx="1873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kern="0" dirty="0">
                <a:solidFill>
                  <a:sysClr val="windowText" lastClr="000000"/>
                </a:solidFill>
                <a:latin typeface="Arial" charset="0"/>
              </a:rPr>
              <a:t>(</a:t>
            </a:r>
            <a:r>
              <a:rPr lang="el-GR" kern="0" dirty="0" err="1">
                <a:solidFill>
                  <a:sysClr val="windowText" lastClr="000000"/>
                </a:solidFill>
                <a:latin typeface="Arial" charset="0"/>
              </a:rPr>
              <a:t>positive</a:t>
            </a:r>
            <a:r>
              <a:rPr lang="el-GR" kern="0" dirty="0">
                <a:solidFill>
                  <a:sysClr val="windowText" lastClr="000000"/>
                </a:solidFill>
                <a:latin typeface="Arial" charset="0"/>
              </a:rPr>
              <a:t> </a:t>
            </a:r>
            <a:r>
              <a:rPr lang="el-GR" kern="0" dirty="0" err="1">
                <a:solidFill>
                  <a:sysClr val="windowText" lastClr="000000"/>
                </a:solidFill>
                <a:latin typeface="Arial" charset="0"/>
              </a:rPr>
              <a:t>theory</a:t>
            </a:r>
            <a:r>
              <a:rPr lang="el-GR" kern="0" dirty="0">
                <a:solidFill>
                  <a:sysClr val="windowText" lastClr="000000"/>
                </a:solidFill>
                <a:latin typeface="Arial" charset="0"/>
              </a:rPr>
              <a:t>) </a:t>
            </a:r>
          </a:p>
        </p:txBody>
      </p:sp>
      <p:sp>
        <p:nvSpPr>
          <p:cNvPr id="18" name="Βέλος προς τα κάτω 17"/>
          <p:cNvSpPr/>
          <p:nvPr/>
        </p:nvSpPr>
        <p:spPr>
          <a:xfrm>
            <a:off x="5689600" y="1331913"/>
            <a:ext cx="492125" cy="7223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/>
          </a:p>
        </p:txBody>
      </p:sp>
      <p:sp>
        <p:nvSpPr>
          <p:cNvPr id="19" name="Βέλος προς τα κάτω 18"/>
          <p:cNvSpPr/>
          <p:nvPr/>
        </p:nvSpPr>
        <p:spPr>
          <a:xfrm>
            <a:off x="6181725" y="4019550"/>
            <a:ext cx="263525" cy="609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/>
          </a:p>
        </p:txBody>
      </p:sp>
      <p:cxnSp>
        <p:nvCxnSpPr>
          <p:cNvPr id="21" name="Ευθύγραμμο βέλος σύνδεσης 20"/>
          <p:cNvCxnSpPr>
            <a:stCxn id="11" idx="1"/>
          </p:cNvCxnSpPr>
          <p:nvPr/>
        </p:nvCxnSpPr>
        <p:spPr>
          <a:xfrm flipH="1">
            <a:off x="2913063" y="4813300"/>
            <a:ext cx="1760537" cy="87312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3" name="Ευθύγραμμο βέλος σύνδεσης 22"/>
          <p:cNvCxnSpPr>
            <a:stCxn id="11" idx="2"/>
          </p:cNvCxnSpPr>
          <p:nvPr/>
        </p:nvCxnSpPr>
        <p:spPr>
          <a:xfrm>
            <a:off x="6310313" y="4995863"/>
            <a:ext cx="3175" cy="81756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2887663" y="752475"/>
            <a:ext cx="2235200" cy="366713"/>
          </a:xfrm>
          <a:prstGeom prst="rect">
            <a:avLst/>
          </a:prstGeom>
          <a:gradFill rotWithShape="1">
            <a:gsLst>
              <a:gs pos="0">
                <a:srgbClr val="333399">
                  <a:tint val="50000"/>
                  <a:satMod val="300000"/>
                </a:srgbClr>
              </a:gs>
              <a:gs pos="35000">
                <a:srgbClr val="333399">
                  <a:tint val="37000"/>
                  <a:satMod val="300000"/>
                </a:srgbClr>
              </a:gs>
              <a:gs pos="100000">
                <a:srgbClr val="33339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333399">
                <a:shade val="95000"/>
                <a:satMod val="105000"/>
              </a:srgbClr>
            </a:solidFill>
            <a:prstDash val="solid"/>
            <a:headEnd/>
            <a:tailE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kern="0" dirty="0">
                <a:solidFill>
                  <a:srgbClr val="000000"/>
                </a:solidFill>
                <a:latin typeface="Arial"/>
              </a:rPr>
              <a:t>ΔΙΑΚΡΙΣΗ ΑΓΑΘΩΝ</a:t>
            </a:r>
          </a:p>
        </p:txBody>
      </p:sp>
      <p:sp>
        <p:nvSpPr>
          <p:cNvPr id="14" name="Line 6"/>
          <p:cNvSpPr>
            <a:spLocks noChangeShapeType="1"/>
          </p:cNvSpPr>
          <p:nvPr/>
        </p:nvSpPr>
        <p:spPr bwMode="auto">
          <a:xfrm flipV="1">
            <a:off x="5264150" y="320675"/>
            <a:ext cx="1295400" cy="6477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  <a:latin typeface="Arial" charset="0"/>
            </a:endParaRPr>
          </a:p>
        </p:txBody>
      </p: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6827838" y="125413"/>
            <a:ext cx="1143000" cy="366712"/>
          </a:xfrm>
          <a:prstGeom prst="rect">
            <a:avLst/>
          </a:prstGeom>
          <a:solidFill>
            <a:srgbClr val="333399"/>
          </a:solidFill>
          <a:ln w="38100" cap="flat" cmpd="sng" algn="ctr">
            <a:solidFill>
              <a:srgbClr val="FFFFFF"/>
            </a:solidFill>
            <a:prstDash val="solid"/>
            <a:headEnd/>
            <a:tailE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kern="0" dirty="0">
                <a:solidFill>
                  <a:srgbClr val="FFFFFF"/>
                </a:solidFill>
                <a:latin typeface="Arial"/>
              </a:rPr>
              <a:t>ΙΔΙΩΤΙΚΑ</a:t>
            </a:r>
          </a:p>
        </p:txBody>
      </p:sp>
      <p:sp>
        <p:nvSpPr>
          <p:cNvPr id="16" name="Line 8"/>
          <p:cNvSpPr>
            <a:spLocks noChangeShapeType="1"/>
          </p:cNvSpPr>
          <p:nvPr/>
        </p:nvSpPr>
        <p:spPr bwMode="auto">
          <a:xfrm>
            <a:off x="5264150" y="1041400"/>
            <a:ext cx="1295400" cy="6477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  <a:latin typeface="Arial" charset="0"/>
            </a:endParaRPr>
          </a:p>
        </p:txBody>
      </p:sp>
      <p:sp>
        <p:nvSpPr>
          <p:cNvPr id="17" name="Text Box 9"/>
          <p:cNvSpPr txBox="1">
            <a:spLocks noChangeArrowheads="1"/>
          </p:cNvSpPr>
          <p:nvPr/>
        </p:nvSpPr>
        <p:spPr bwMode="auto">
          <a:xfrm>
            <a:off x="6899275" y="1420813"/>
            <a:ext cx="1227138" cy="366712"/>
          </a:xfrm>
          <a:prstGeom prst="rect">
            <a:avLst/>
          </a:prstGeom>
          <a:solidFill>
            <a:srgbClr val="333399"/>
          </a:solidFill>
          <a:ln w="38100" cap="flat" cmpd="sng" algn="ctr">
            <a:solidFill>
              <a:srgbClr val="FFFFFF"/>
            </a:solidFill>
            <a:prstDash val="solid"/>
            <a:headEnd/>
            <a:tailE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kern="0" dirty="0">
                <a:solidFill>
                  <a:srgbClr val="FFFFFF"/>
                </a:solidFill>
                <a:latin typeface="Arial"/>
              </a:rPr>
              <a:t>ΔΗΜΟΣΙΑ</a:t>
            </a:r>
          </a:p>
        </p:txBody>
      </p:sp>
      <p:pic>
        <p:nvPicPr>
          <p:cNvPr id="10247" name="Picture 3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4588" y="2009775"/>
            <a:ext cx="6597650" cy="410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TextBox 19"/>
          <p:cNvSpPr txBox="1"/>
          <p:nvPr/>
        </p:nvSpPr>
        <p:spPr>
          <a:xfrm>
            <a:off x="333375" y="6116638"/>
            <a:ext cx="2274888" cy="646112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rgbClr val="BBE0E3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kern="0" dirty="0">
                <a:solidFill>
                  <a:srgbClr val="000000"/>
                </a:solidFill>
                <a:latin typeface="Arial"/>
              </a:rPr>
              <a:t>ΠΕΡΙΒΑΛΛΟΝΤΙΚΗ </a:t>
            </a:r>
            <a:endParaRPr lang="en-US" kern="0" dirty="0">
              <a:solidFill>
                <a:srgbClr val="000000"/>
              </a:solidFill>
              <a:latin typeface="Arial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kern="0" dirty="0">
                <a:solidFill>
                  <a:srgbClr val="000000"/>
                </a:solidFill>
                <a:latin typeface="Arial"/>
              </a:rPr>
              <a:t>ΠΟΙΟΤΗΤΑ</a:t>
            </a:r>
            <a:endParaRPr lang="en-US" kern="0" dirty="0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22" name="Ευθύγραμμο βέλος σύνδεσης 21"/>
          <p:cNvCxnSpPr/>
          <p:nvPr/>
        </p:nvCxnSpPr>
        <p:spPr>
          <a:xfrm flipV="1">
            <a:off x="2608263" y="5226050"/>
            <a:ext cx="1681162" cy="107315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9D826-F3DE-4DC0-8F1B-5610DC0F71F6}" type="slidenum">
              <a:rPr lang="en-GB" altLang="el-GR" smtClean="0"/>
              <a:pPr/>
              <a:t>13</a:t>
            </a:fld>
            <a:endParaRPr lang="en-GB" altLang="el-GR"/>
          </a:p>
        </p:txBody>
      </p:sp>
      <p:sp>
        <p:nvSpPr>
          <p:cNvPr id="3" name="Θέση αριθμού διαφάνειας 1"/>
          <p:cNvSpPr txBox="1">
            <a:spLocks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eaLnBrk="1" hangingPunct="1"/>
            <a:fld id="{4509BCA8-529B-47E7-8E53-71491DDF9EF3}" type="slidenum">
              <a:rPr lang="en-GB" altLang="el-GR" smtClean="0">
                <a:solidFill>
                  <a:srgbClr val="92D050"/>
                </a:solidFill>
              </a:rPr>
              <a:pPr eaLnBrk="1" hangingPunct="1"/>
              <a:t>13</a:t>
            </a:fld>
            <a:endParaRPr lang="en-GB" altLang="el-GR">
              <a:solidFill>
                <a:srgbClr val="92D05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138488" y="992188"/>
            <a:ext cx="5881687" cy="46196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l-GR" sz="2400" dirty="0"/>
              <a:t>Γιατί μας ενδιαφέρουν τα δημόσια αγαθά?</a:t>
            </a:r>
          </a:p>
        </p:txBody>
      </p:sp>
      <p:sp>
        <p:nvSpPr>
          <p:cNvPr id="5" name="TextBox 3"/>
          <p:cNvSpPr txBox="1">
            <a:spLocks noChangeArrowheads="1"/>
          </p:cNvSpPr>
          <p:nvPr/>
        </p:nvSpPr>
        <p:spPr bwMode="auto">
          <a:xfrm>
            <a:off x="2489200" y="2797175"/>
            <a:ext cx="6611938" cy="258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50000"/>
              </a:lnSpc>
            </a:pPr>
            <a:r>
              <a:rPr lang="el-GR" altLang="el-GR"/>
              <a:t>Εφόσον δεν είναι δυνατός ο αποκλεισμός των πιθανών </a:t>
            </a:r>
          </a:p>
          <a:p>
            <a:pPr algn="just" eaLnBrk="1" hangingPunct="1">
              <a:lnSpc>
                <a:spcPct val="150000"/>
              </a:lnSpc>
            </a:pPr>
            <a:r>
              <a:rPr lang="el-GR" altLang="el-GR"/>
              <a:t>καταναλωτών, τότε το αναμενόμενο και προφανές αποτέλεσμα</a:t>
            </a:r>
          </a:p>
          <a:p>
            <a:pPr algn="just" eaLnBrk="1" hangingPunct="1">
              <a:lnSpc>
                <a:spcPct val="150000"/>
              </a:lnSpc>
            </a:pPr>
            <a:r>
              <a:rPr lang="el-GR" altLang="el-GR"/>
              <a:t> είναι η κατίσχυση των </a:t>
            </a:r>
            <a:r>
              <a:rPr lang="el-GR" altLang="el-GR" b="1">
                <a:solidFill>
                  <a:srgbClr val="FF0000"/>
                </a:solidFill>
              </a:rPr>
              <a:t>λαθρεπιβατών (</a:t>
            </a:r>
            <a:r>
              <a:rPr lang="en-GB" altLang="el-GR" b="1">
                <a:solidFill>
                  <a:srgbClr val="FF0000"/>
                </a:solidFill>
              </a:rPr>
              <a:t>free-riders</a:t>
            </a:r>
            <a:r>
              <a:rPr lang="en-GB" altLang="el-GR"/>
              <a:t>)</a:t>
            </a:r>
            <a:r>
              <a:rPr lang="en-US" altLang="el-GR"/>
              <a:t>, </a:t>
            </a:r>
            <a:r>
              <a:rPr lang="el-GR" altLang="el-GR"/>
              <a:t>δηλαδή η </a:t>
            </a:r>
          </a:p>
          <a:p>
            <a:pPr algn="just" eaLnBrk="1" hangingPunct="1">
              <a:lnSpc>
                <a:spcPct val="150000"/>
              </a:lnSpc>
            </a:pPr>
            <a:r>
              <a:rPr lang="el-GR" altLang="el-GR"/>
              <a:t>κατάσταση εκείνη κατά την οποία κανένας καταναλωτής δεν </a:t>
            </a:r>
          </a:p>
          <a:p>
            <a:pPr algn="just" eaLnBrk="1" hangingPunct="1">
              <a:lnSpc>
                <a:spcPct val="150000"/>
              </a:lnSpc>
            </a:pPr>
            <a:r>
              <a:rPr lang="el-GR" altLang="el-GR"/>
              <a:t>είναι διατεθειμένος να πληρώσει για ένα αγαθό το οποίο θα </a:t>
            </a:r>
          </a:p>
          <a:p>
            <a:pPr algn="just" eaLnBrk="1" hangingPunct="1">
              <a:lnSpc>
                <a:spcPct val="150000"/>
              </a:lnSpc>
            </a:pPr>
            <a:r>
              <a:rPr lang="el-GR" altLang="el-GR"/>
              <a:t>μπορούσε να αποκτήσει …δωρεάν.</a:t>
            </a:r>
          </a:p>
        </p:txBody>
      </p:sp>
      <p:sp>
        <p:nvSpPr>
          <p:cNvPr id="6" name="Καμπύλο δεξιό βέλος 4"/>
          <p:cNvSpPr/>
          <p:nvPr/>
        </p:nvSpPr>
        <p:spPr>
          <a:xfrm>
            <a:off x="1568450" y="4592638"/>
            <a:ext cx="723900" cy="158115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92934" y="5698998"/>
            <a:ext cx="5948363" cy="64611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l-GR" dirty="0"/>
              <a:t>Επομένως, κανένας παραγωγός δεν θα διατεθειμένος να </a:t>
            </a:r>
          </a:p>
          <a:p>
            <a:pPr>
              <a:defRPr/>
            </a:pPr>
            <a:r>
              <a:rPr lang="el-GR" dirty="0"/>
              <a:t>προσφέρει δημόσια αγαθά </a:t>
            </a:r>
          </a:p>
        </p:txBody>
      </p:sp>
    </p:spTree>
    <p:extLst>
      <p:ext uri="{BB962C8B-B14F-4D97-AF65-F5344CB8AC3E}">
        <p14:creationId xmlns:p14="http://schemas.microsoft.com/office/powerpoint/2010/main" val="9019659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9D826-F3DE-4DC0-8F1B-5610DC0F71F6}" type="slidenum">
              <a:rPr lang="en-GB" altLang="el-GR" smtClean="0"/>
              <a:pPr/>
              <a:t>14</a:t>
            </a:fld>
            <a:endParaRPr lang="en-GB" altLang="el-GR"/>
          </a:p>
        </p:txBody>
      </p:sp>
      <p:sp>
        <p:nvSpPr>
          <p:cNvPr id="3" name="Θέση αριθμού διαφάνειας 1"/>
          <p:cNvSpPr txBox="1">
            <a:spLocks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eaLnBrk="1" hangingPunct="1"/>
            <a:fld id="{FD880E61-10CE-4247-8FFA-DD0BF837A495}" type="slidenum">
              <a:rPr lang="en-GB" altLang="el-GR" smtClean="0">
                <a:solidFill>
                  <a:srgbClr val="92D050"/>
                </a:solidFill>
              </a:rPr>
              <a:pPr eaLnBrk="1" hangingPunct="1"/>
              <a:t>14</a:t>
            </a:fld>
            <a:endParaRPr lang="en-GB" altLang="el-GR">
              <a:solidFill>
                <a:srgbClr val="92D05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386138" y="1535113"/>
            <a:ext cx="5157787" cy="369887"/>
          </a:xfrm>
          <a:prstGeom prst="rect">
            <a:avLst/>
          </a:prstGeom>
          <a:solidFill>
            <a:srgbClr val="FFC00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l-GR" dirty="0"/>
              <a:t>Επομένως ποιος προσφέρει τα δημόσια αγαθά ?</a:t>
            </a:r>
          </a:p>
        </p:txBody>
      </p:sp>
      <p:cxnSp>
        <p:nvCxnSpPr>
          <p:cNvPr id="5" name="Ευθύγραμμο βέλος σύνδεσης 4"/>
          <p:cNvCxnSpPr/>
          <p:nvPr/>
        </p:nvCxnSpPr>
        <p:spPr>
          <a:xfrm>
            <a:off x="7213600" y="2325688"/>
            <a:ext cx="0" cy="58578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6" name="Έλλειψη 12"/>
          <p:cNvSpPr/>
          <p:nvPr/>
        </p:nvSpPr>
        <p:spPr>
          <a:xfrm>
            <a:off x="2482850" y="3184525"/>
            <a:ext cx="2665413" cy="1838325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l-GR" dirty="0"/>
              <a:t>Δημόσια χρηματοδότηση</a:t>
            </a:r>
          </a:p>
          <a:p>
            <a:pPr algn="ctr">
              <a:defRPr/>
            </a:pPr>
            <a:r>
              <a:rPr lang="el-GR" dirty="0"/>
              <a:t>Ιδιωτικής Παροχής</a:t>
            </a:r>
          </a:p>
          <a:p>
            <a:pPr algn="just">
              <a:defRPr/>
            </a:pPr>
            <a:endParaRPr lang="el-GR" dirty="0"/>
          </a:p>
        </p:txBody>
      </p:sp>
      <p:sp>
        <p:nvSpPr>
          <p:cNvPr id="7" name="Έλλειψη 13"/>
          <p:cNvSpPr/>
          <p:nvPr/>
        </p:nvSpPr>
        <p:spPr>
          <a:xfrm>
            <a:off x="6096000" y="3048000"/>
            <a:ext cx="2447925" cy="18161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l-GR" dirty="0"/>
              <a:t>Δημόσια (κρατική) Παροχή</a:t>
            </a:r>
          </a:p>
          <a:p>
            <a:pPr algn="ctr">
              <a:defRPr/>
            </a:pPr>
            <a:endParaRPr lang="el-GR" dirty="0"/>
          </a:p>
        </p:txBody>
      </p:sp>
      <p:cxnSp>
        <p:nvCxnSpPr>
          <p:cNvPr id="8" name="Ευθύγραμμο βέλος σύνδεσης 15"/>
          <p:cNvCxnSpPr/>
          <p:nvPr/>
        </p:nvCxnSpPr>
        <p:spPr>
          <a:xfrm>
            <a:off x="3816350" y="2184400"/>
            <a:ext cx="0" cy="863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9" name="TextBox 17"/>
          <p:cNvSpPr txBox="1">
            <a:spLocks noChangeArrowheads="1"/>
          </p:cNvSpPr>
          <p:nvPr/>
        </p:nvSpPr>
        <p:spPr bwMode="auto">
          <a:xfrm>
            <a:off x="823913" y="5416550"/>
            <a:ext cx="75723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l-GR" altLang="el-GR"/>
              <a:t>Η επιλογή του καταλληλότερου τρόπου παροχής δημοσιών αγαθών είναι</a:t>
            </a:r>
          </a:p>
          <a:p>
            <a:pPr eaLnBrk="1" hangingPunct="1"/>
            <a:r>
              <a:rPr lang="el-GR" altLang="el-GR"/>
              <a:t>εξαιρετικά αμφιλεγόμενο ζήτημα, τόσο </a:t>
            </a:r>
            <a:r>
              <a:rPr lang="el-GR" altLang="el-GR" b="1">
                <a:solidFill>
                  <a:srgbClr val="FF0000"/>
                </a:solidFill>
              </a:rPr>
              <a:t>τεχνικά</a:t>
            </a:r>
            <a:r>
              <a:rPr lang="el-GR" altLang="el-GR"/>
              <a:t> όσο </a:t>
            </a:r>
            <a:r>
              <a:rPr lang="el-GR" altLang="el-GR" b="1">
                <a:solidFill>
                  <a:srgbClr val="FF0000"/>
                </a:solidFill>
              </a:rPr>
              <a:t>και πολιτικά</a:t>
            </a:r>
          </a:p>
        </p:txBody>
      </p:sp>
      <p:sp>
        <p:nvSpPr>
          <p:cNvPr id="10" name="TextBox 20"/>
          <p:cNvSpPr txBox="1">
            <a:spLocks noChangeArrowheads="1"/>
          </p:cNvSpPr>
          <p:nvPr/>
        </p:nvSpPr>
        <p:spPr bwMode="auto">
          <a:xfrm>
            <a:off x="3052763" y="276225"/>
            <a:ext cx="6073775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lvl="1" eaLnBrk="1" hangingPunct="1"/>
            <a:r>
              <a:rPr lang="en-US" altLang="el-GR" sz="3400"/>
              <a:t>Public goods: MC=0, Price = 0</a:t>
            </a:r>
          </a:p>
          <a:p>
            <a:pPr eaLnBrk="1" hangingPunct="1"/>
            <a:endParaRPr lang="el-GR" altLang="el-GR"/>
          </a:p>
        </p:txBody>
      </p:sp>
      <p:sp>
        <p:nvSpPr>
          <p:cNvPr id="11" name="TextBox 10"/>
          <p:cNvSpPr txBox="1"/>
          <p:nvPr/>
        </p:nvSpPr>
        <p:spPr>
          <a:xfrm>
            <a:off x="4610100" y="6476206"/>
            <a:ext cx="2711450" cy="369888"/>
          </a:xfrm>
          <a:prstGeom prst="rect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US" dirty="0"/>
              <a:t>The Privatization Debate</a:t>
            </a:r>
            <a:endParaRPr lang="el-GR" dirty="0"/>
          </a:p>
        </p:txBody>
      </p:sp>
      <p:cxnSp>
        <p:nvCxnSpPr>
          <p:cNvPr id="12" name="Ευθύγραμμο βέλος σύνδεσης 24"/>
          <p:cNvCxnSpPr/>
          <p:nvPr/>
        </p:nvCxnSpPr>
        <p:spPr>
          <a:xfrm>
            <a:off x="5124450" y="6064250"/>
            <a:ext cx="0" cy="4143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Ευθύγραμμο βέλος σύνδεσης 26"/>
          <p:cNvCxnSpPr/>
          <p:nvPr/>
        </p:nvCxnSpPr>
        <p:spPr>
          <a:xfrm flipH="1">
            <a:off x="6694488" y="6062663"/>
            <a:ext cx="0" cy="4159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97218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9D826-F3DE-4DC0-8F1B-5610DC0F71F6}" type="slidenum">
              <a:rPr lang="en-GB" altLang="el-GR" smtClean="0"/>
              <a:pPr/>
              <a:t>15</a:t>
            </a:fld>
            <a:endParaRPr lang="en-GB" altLang="el-GR"/>
          </a:p>
        </p:txBody>
      </p:sp>
      <p:sp>
        <p:nvSpPr>
          <p:cNvPr id="3" name="Θέση αριθμού διαφάνειας 1"/>
          <p:cNvSpPr txBox="1">
            <a:spLocks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eaLnBrk="1" hangingPunct="1"/>
            <a:fld id="{CA340CB5-9BEC-4D1C-80C0-FD2BF8268FC6}" type="slidenum">
              <a:rPr lang="en-GB" altLang="el-GR" smtClean="0">
                <a:solidFill>
                  <a:srgbClr val="92D050"/>
                </a:solidFill>
              </a:rPr>
              <a:pPr eaLnBrk="1" hangingPunct="1"/>
              <a:t>15</a:t>
            </a:fld>
            <a:endParaRPr lang="en-GB" altLang="el-GR">
              <a:solidFill>
                <a:srgbClr val="92D05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95738" y="1433513"/>
            <a:ext cx="4010025" cy="646112"/>
          </a:xfrm>
          <a:prstGeom prst="rect">
            <a:avLst/>
          </a:prstGeom>
          <a:solidFill>
            <a:srgbClr val="FFC00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l-GR" dirty="0"/>
              <a:t>Ποια η σχέση των δημοσίων αγαθών </a:t>
            </a:r>
          </a:p>
          <a:p>
            <a:pPr>
              <a:defRPr/>
            </a:pPr>
            <a:r>
              <a:rPr lang="el-GR" dirty="0"/>
              <a:t>με το αντικείμενο του μαθήματος?</a:t>
            </a:r>
          </a:p>
        </p:txBody>
      </p:sp>
      <p:sp>
        <p:nvSpPr>
          <p:cNvPr id="5" name="TextBox 3"/>
          <p:cNvSpPr txBox="1">
            <a:spLocks noChangeArrowheads="1"/>
          </p:cNvSpPr>
          <p:nvPr/>
        </p:nvSpPr>
        <p:spPr bwMode="auto">
          <a:xfrm>
            <a:off x="1738313" y="3295650"/>
            <a:ext cx="6897687" cy="300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l-GR" altLang="el-GR"/>
              <a:t>¨Όπως θα δούμε στην άλλη ενότητα η βασική έννοια</a:t>
            </a:r>
          </a:p>
          <a:p>
            <a:pPr eaLnBrk="1" hangingPunct="1">
              <a:lnSpc>
                <a:spcPct val="150000"/>
              </a:lnSpc>
            </a:pPr>
            <a:r>
              <a:rPr lang="el-GR" altLang="el-GR"/>
              <a:t>την οποία εξετάζουν τα οικονομικά του περιβάλλοντος</a:t>
            </a:r>
          </a:p>
          <a:p>
            <a:pPr eaLnBrk="1" hangingPunct="1">
              <a:lnSpc>
                <a:spcPct val="150000"/>
              </a:lnSpc>
            </a:pPr>
            <a:r>
              <a:rPr lang="el-GR" altLang="el-GR"/>
              <a:t>Είναι η έννοια των εξωτερικών οικονομιών. </a:t>
            </a:r>
          </a:p>
          <a:p>
            <a:pPr eaLnBrk="1" hangingPunct="1">
              <a:lnSpc>
                <a:spcPct val="150000"/>
              </a:lnSpc>
            </a:pPr>
            <a:endParaRPr lang="el-GR" altLang="el-GR"/>
          </a:p>
          <a:p>
            <a:pPr eaLnBrk="1" hangingPunct="1">
              <a:lnSpc>
                <a:spcPct val="150000"/>
              </a:lnSpc>
            </a:pPr>
            <a:r>
              <a:rPr lang="el-GR" altLang="el-GR"/>
              <a:t>Αρκετές φορές </a:t>
            </a:r>
            <a:r>
              <a:rPr lang="el-GR" altLang="el-GR" b="1">
                <a:solidFill>
                  <a:srgbClr val="FF0000"/>
                </a:solidFill>
              </a:rPr>
              <a:t>οι εξωτερικές οικονομίες έχουν χαρακτηριστικά δημοσίων αγαθών </a:t>
            </a:r>
            <a:r>
              <a:rPr lang="el-GR" altLang="el-GR"/>
              <a:t>(π.χ. ρύπανση ατμοσφαιρικού αέρα) οπότε προκύπτει μια έμμεση συσχέτιση.</a:t>
            </a:r>
          </a:p>
        </p:txBody>
      </p:sp>
      <p:sp>
        <p:nvSpPr>
          <p:cNvPr id="6" name="Καμπύλο δεξιό βέλος 5"/>
          <p:cNvSpPr/>
          <p:nvPr/>
        </p:nvSpPr>
        <p:spPr>
          <a:xfrm>
            <a:off x="1354138" y="4165600"/>
            <a:ext cx="384175" cy="1354138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49022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928938" y="2708275"/>
            <a:ext cx="5940425" cy="17541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342900" indent="-342900">
              <a:lnSpc>
                <a:spcPct val="250000"/>
              </a:lnSpc>
              <a:buFontTx/>
              <a:buAutoNum type="arabicPeriod"/>
              <a:defRPr/>
            </a:pPr>
            <a:r>
              <a:rPr lang="el-GR" dirty="0">
                <a:latin typeface="Arial" charset="0"/>
              </a:rPr>
              <a:t>Τι σημαίνει Αποτυχία της Αγοράς?</a:t>
            </a:r>
          </a:p>
          <a:p>
            <a:pPr marL="342900" indent="-342900">
              <a:lnSpc>
                <a:spcPct val="250000"/>
              </a:lnSpc>
              <a:buFontTx/>
              <a:buAutoNum type="arabicPeriod"/>
              <a:defRPr/>
            </a:pPr>
            <a:r>
              <a:rPr lang="el-GR" dirty="0">
                <a:latin typeface="Arial" charset="0"/>
              </a:rPr>
              <a:t>Γιατί τα δημόσια αγαθά διακρίνονται από τα ιδιωτικά?</a:t>
            </a:r>
          </a:p>
          <a:p>
            <a:pPr>
              <a:defRPr/>
            </a:pPr>
            <a:endParaRPr lang="el-GR" dirty="0">
              <a:latin typeface="Arial" charset="0"/>
            </a:endParaRPr>
          </a:p>
        </p:txBody>
      </p:sp>
      <p:sp>
        <p:nvSpPr>
          <p:cNvPr id="4100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C627081-DA65-45AA-A27C-441ABB6EA063}" type="slidenum">
              <a:rPr lang="en-GB" altLang="el-GR" smtClean="0"/>
              <a:pPr/>
              <a:t>2</a:t>
            </a:fld>
            <a:endParaRPr lang="en-GB" altLang="el-GR"/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4520406" y="1936464"/>
            <a:ext cx="40655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eaLnBrk="1" hangingPunct="1"/>
            <a:r>
              <a:rPr lang="el-GR" altLang="el-GR" b="1" dirty="0">
                <a:solidFill>
                  <a:srgbClr val="FF0000"/>
                </a:solidFill>
              </a:rPr>
              <a:t>Μαθησιακοί Στόχοι της 1</a:t>
            </a:r>
            <a:r>
              <a:rPr lang="el-GR" altLang="el-GR" b="1" baseline="30000" dirty="0">
                <a:solidFill>
                  <a:srgbClr val="FF0000"/>
                </a:solidFill>
              </a:rPr>
              <a:t>ης</a:t>
            </a:r>
            <a:r>
              <a:rPr lang="el-GR" altLang="el-GR" b="1" dirty="0">
                <a:solidFill>
                  <a:srgbClr val="FF0000"/>
                </a:solidFill>
              </a:rPr>
              <a:t> Διάλεξης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4586288" y="1042988"/>
            <a:ext cx="27606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kern="0" dirty="0">
                <a:solidFill>
                  <a:sysClr val="windowText" lastClr="000000"/>
                </a:solidFill>
                <a:latin typeface="Arial" charset="0"/>
              </a:rPr>
              <a:t>ΑΛΛΑ ΤΙ ΕΙΝΑΙ ΑΓΟΡΑ? </a:t>
            </a: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3149600" y="3297238"/>
            <a:ext cx="563562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kern="0" dirty="0">
                <a:solidFill>
                  <a:sysClr val="windowText" lastClr="000000"/>
                </a:solidFill>
                <a:latin typeface="Arial" charset="0"/>
              </a:rPr>
              <a:t>Όταν η αγορά λειτουργεί απρόσκοπτα</a:t>
            </a:r>
            <a:endParaRPr lang="en-US" kern="0" dirty="0">
              <a:solidFill>
                <a:sysClr val="windowText" lastClr="000000"/>
              </a:solidFill>
              <a:latin typeface="Arial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kern="0" dirty="0">
                <a:solidFill>
                  <a:sysClr val="windowText" lastClr="000000"/>
                </a:solidFill>
                <a:latin typeface="Arial" charset="0"/>
              </a:rPr>
              <a:t>τότε η κατά </a:t>
            </a:r>
            <a:r>
              <a:rPr lang="el-GR" b="1" kern="0" dirty="0" err="1">
                <a:solidFill>
                  <a:sysClr val="windowText" lastClr="000000"/>
                </a:solidFill>
                <a:latin typeface="Arial" charset="0"/>
              </a:rPr>
              <a:t>Pareto</a:t>
            </a:r>
            <a:r>
              <a:rPr lang="el-GR" b="1" kern="0" dirty="0">
                <a:solidFill>
                  <a:sysClr val="windowText" lastClr="000000"/>
                </a:solidFill>
                <a:latin typeface="Arial" charset="0"/>
              </a:rPr>
              <a:t> </a:t>
            </a:r>
            <a:r>
              <a:rPr lang="el-GR" kern="0" dirty="0">
                <a:solidFill>
                  <a:sysClr val="windowText" lastClr="000000"/>
                </a:solidFill>
                <a:latin typeface="Arial" charset="0"/>
              </a:rPr>
              <a:t>ισορροπία της αγοράς </a:t>
            </a:r>
            <a:endParaRPr lang="en-US" kern="0" dirty="0">
              <a:solidFill>
                <a:sysClr val="windowText" lastClr="000000"/>
              </a:solidFill>
              <a:latin typeface="Arial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kern="0" dirty="0">
                <a:solidFill>
                  <a:sysClr val="windowText" lastClr="000000"/>
                </a:solidFill>
                <a:latin typeface="Arial" charset="0"/>
              </a:rPr>
              <a:t>οδηγεί στην παραγωγή μέγιστου κοινωνικού</a:t>
            </a:r>
            <a:endParaRPr lang="en-US" kern="0" dirty="0">
              <a:solidFill>
                <a:sysClr val="windowText" lastClr="000000"/>
              </a:solidFill>
              <a:latin typeface="Arial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kern="0" dirty="0">
                <a:solidFill>
                  <a:sysClr val="windowText" lastClr="000000"/>
                </a:solidFill>
                <a:latin typeface="Arial" charset="0"/>
              </a:rPr>
              <a:t> πλεονάσματος (</a:t>
            </a:r>
            <a:r>
              <a:rPr lang="el-GR" b="1" kern="0" dirty="0" err="1">
                <a:solidFill>
                  <a:sysClr val="windowText" lastClr="000000"/>
                </a:solidFill>
                <a:latin typeface="Arial" charset="0"/>
              </a:rPr>
              <a:t>Social</a:t>
            </a:r>
            <a:r>
              <a:rPr lang="el-GR" b="1" kern="0" dirty="0">
                <a:solidFill>
                  <a:sysClr val="windowText" lastClr="000000"/>
                </a:solidFill>
                <a:latin typeface="Arial" charset="0"/>
              </a:rPr>
              <a:t> </a:t>
            </a:r>
            <a:r>
              <a:rPr lang="el-GR" b="1" kern="0" dirty="0" err="1">
                <a:solidFill>
                  <a:sysClr val="windowText" lastClr="000000"/>
                </a:solidFill>
                <a:latin typeface="Arial" charset="0"/>
              </a:rPr>
              <a:t>Surplus</a:t>
            </a:r>
            <a:r>
              <a:rPr lang="el-GR" kern="0" dirty="0">
                <a:solidFill>
                  <a:sysClr val="windowText" lastClr="000000"/>
                </a:solidFill>
                <a:latin typeface="Arial" charset="0"/>
              </a:rPr>
              <a:t>). </a:t>
            </a: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365375" y="5108575"/>
            <a:ext cx="39766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kern="0" dirty="0">
                <a:solidFill>
                  <a:sysClr val="windowText" lastClr="000000"/>
                </a:solidFill>
                <a:latin typeface="Arial" charset="0"/>
              </a:rPr>
              <a:t>ΤΙ ΕΙΝΑΙ ΚΟΝΩΝΙΚΟ ΠΛΕΟΝΑΣΜΑ?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2049463" y="6024563"/>
            <a:ext cx="6335389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l-GR" kern="0" dirty="0">
                <a:solidFill>
                  <a:sysClr val="windowText" lastClr="000000"/>
                </a:solidFill>
                <a:latin typeface="Arial" charset="0"/>
              </a:rPr>
              <a:t>η διαφορά </a:t>
            </a:r>
            <a:r>
              <a:rPr lang="el-GR" kern="0" dirty="0" smtClean="0">
                <a:solidFill>
                  <a:sysClr val="windowText" lastClr="000000"/>
                </a:solidFill>
                <a:latin typeface="Arial" charset="0"/>
              </a:rPr>
              <a:t>κοινωνικής ακαθάριστης ωφέλειας</a:t>
            </a:r>
            <a:endParaRPr lang="el-GR" kern="0" dirty="0">
              <a:solidFill>
                <a:sysClr val="windowText" lastClr="000000"/>
              </a:solidFill>
              <a:latin typeface="Arial" charset="0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l-GR" kern="0" dirty="0">
                <a:solidFill>
                  <a:sysClr val="windowText" lastClr="000000"/>
                </a:solidFill>
                <a:latin typeface="Arial" charset="0"/>
              </a:rPr>
              <a:t> και του </a:t>
            </a:r>
            <a:r>
              <a:rPr lang="el-GR" kern="0" dirty="0" smtClean="0">
                <a:solidFill>
                  <a:sysClr val="windowText" lastClr="000000"/>
                </a:solidFill>
                <a:latin typeface="Arial" charset="0"/>
              </a:rPr>
              <a:t>(κοινωνικού) </a:t>
            </a:r>
            <a:r>
              <a:rPr lang="el-GR" kern="0" dirty="0">
                <a:solidFill>
                  <a:sysClr val="windowText" lastClr="000000"/>
                </a:solidFill>
                <a:latin typeface="Arial" charset="0"/>
              </a:rPr>
              <a:t>κόστους των παραγόμενων προϊόντων</a:t>
            </a:r>
          </a:p>
        </p:txBody>
      </p:sp>
      <p:sp>
        <p:nvSpPr>
          <p:cNvPr id="11" name="Rectangle 15"/>
          <p:cNvSpPr>
            <a:spLocks noChangeArrowheads="1"/>
          </p:cNvSpPr>
          <p:nvPr/>
        </p:nvSpPr>
        <p:spPr bwMode="auto">
          <a:xfrm>
            <a:off x="3435350" y="1758950"/>
            <a:ext cx="5349875" cy="936625"/>
          </a:xfrm>
          <a:prstGeom prst="rect">
            <a:avLst/>
          </a:prstGeom>
          <a:solidFill>
            <a:srgbClr val="BBE0E3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kern="0" dirty="0">
                <a:solidFill>
                  <a:sysClr val="windowText" lastClr="000000"/>
                </a:solidFill>
                <a:latin typeface="Arial" charset="0"/>
              </a:rPr>
              <a:t>Θεσμικός μηχανισμός κατανομής των πόρων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kern="0" dirty="0">
                <a:solidFill>
                  <a:sysClr val="windowText" lastClr="000000"/>
                </a:solidFill>
                <a:latin typeface="Arial" charset="0"/>
              </a:rPr>
              <a:t> (</a:t>
            </a:r>
            <a:r>
              <a:rPr lang="el-GR" b="1" kern="0" dirty="0">
                <a:solidFill>
                  <a:sysClr val="windowText" lastClr="000000"/>
                </a:solidFill>
                <a:latin typeface="Arial" charset="0"/>
              </a:rPr>
              <a:t>σπάνιων</a:t>
            </a:r>
            <a:r>
              <a:rPr lang="el-GR" kern="0" dirty="0">
                <a:solidFill>
                  <a:sysClr val="windowText" lastClr="000000"/>
                </a:solidFill>
                <a:latin typeface="Arial" charset="0"/>
              </a:rPr>
              <a:t>)</a:t>
            </a:r>
          </a:p>
        </p:txBody>
      </p:sp>
      <p:sp>
        <p:nvSpPr>
          <p:cNvPr id="12" name="Καμπύλο δεξιό βέλος 11"/>
          <p:cNvSpPr/>
          <p:nvPr/>
        </p:nvSpPr>
        <p:spPr>
          <a:xfrm>
            <a:off x="1082675" y="5292725"/>
            <a:ext cx="763588" cy="1206500"/>
          </a:xfrm>
          <a:prstGeom prst="curvedRightArrow">
            <a:avLst/>
          </a:prstGeom>
          <a:solidFill>
            <a:srgbClr val="92D05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13" name="Καμπύλο αριστερό βέλος 12"/>
          <p:cNvSpPr/>
          <p:nvPr/>
        </p:nvSpPr>
        <p:spPr>
          <a:xfrm>
            <a:off x="6650038" y="4303713"/>
            <a:ext cx="887412" cy="1171575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>
              <a:solidFill>
                <a:schemeClr val="tx1"/>
              </a:solidFill>
            </a:endParaRPr>
          </a:p>
        </p:txBody>
      </p:sp>
      <p:sp>
        <p:nvSpPr>
          <p:cNvPr id="5129" name="Θέση αριθμού διαφάνειας 1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898C7FF-4108-48B2-AF66-06BEB7D09586}" type="slidenum">
              <a:rPr lang="en-GB" altLang="el-GR">
                <a:solidFill>
                  <a:srgbClr val="92D050"/>
                </a:solidFill>
              </a:rPr>
              <a:pPr eaLnBrk="1" hangingPunct="1"/>
              <a:t>3</a:t>
            </a:fld>
            <a:endParaRPr lang="en-GB" altLang="el-GR">
              <a:solidFill>
                <a:srgbClr val="92D050"/>
              </a:solidFill>
            </a:endParaRPr>
          </a:p>
        </p:txBody>
      </p:sp>
      <p:sp>
        <p:nvSpPr>
          <p:cNvPr id="5130" name="TextBox 14"/>
          <p:cNvSpPr txBox="1">
            <a:spLocks noChangeArrowheads="1"/>
          </p:cNvSpPr>
          <p:nvPr/>
        </p:nvSpPr>
        <p:spPr bwMode="auto">
          <a:xfrm>
            <a:off x="4097338" y="361950"/>
            <a:ext cx="376396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l-GR" altLang="el-GR" sz="2400" b="1">
                <a:solidFill>
                  <a:srgbClr val="FF0000"/>
                </a:solidFill>
              </a:rPr>
              <a:t>ΑΠΟΤΥΧΙΑ ΤΗΣ ΑΓΟΡΑΣ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7863" y="2008188"/>
            <a:ext cx="5475287" cy="4071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 Box 8"/>
          <p:cNvSpPr txBox="1">
            <a:spLocks noChangeArrowheads="1"/>
          </p:cNvSpPr>
          <p:nvPr/>
        </p:nvSpPr>
        <p:spPr bwMode="auto">
          <a:xfrm>
            <a:off x="2981325" y="314325"/>
            <a:ext cx="28209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kern="0" dirty="0">
                <a:solidFill>
                  <a:sysClr val="windowText" lastClr="000000"/>
                </a:solidFill>
                <a:latin typeface="Arial" charset="0"/>
              </a:rPr>
              <a:t>την καμπύλη της ζήτησης </a:t>
            </a:r>
          </a:p>
        </p:txBody>
      </p:sp>
      <p:sp>
        <p:nvSpPr>
          <p:cNvPr id="4" name="Line 10"/>
          <p:cNvSpPr>
            <a:spLocks noChangeShapeType="1"/>
          </p:cNvSpPr>
          <p:nvPr/>
        </p:nvSpPr>
        <p:spPr bwMode="auto">
          <a:xfrm>
            <a:off x="5934075" y="498475"/>
            <a:ext cx="1081088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  <a:latin typeface="Arial" charset="0"/>
            </a:endParaRPr>
          </a:p>
        </p:txBody>
      </p:sp>
      <p:sp>
        <p:nvSpPr>
          <p:cNvPr id="5" name="Text Box 11"/>
          <p:cNvSpPr txBox="1">
            <a:spLocks noChangeArrowheads="1"/>
          </p:cNvSpPr>
          <p:nvPr/>
        </p:nvSpPr>
        <p:spPr bwMode="auto">
          <a:xfrm>
            <a:off x="7229475" y="158750"/>
            <a:ext cx="1463675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kern="0" dirty="0">
                <a:solidFill>
                  <a:sysClr val="windowText" lastClr="000000"/>
                </a:solidFill>
                <a:latin typeface="Arial" charset="0"/>
              </a:rPr>
              <a:t>ακαθάριστη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kern="0" dirty="0">
                <a:solidFill>
                  <a:sysClr val="windowText" lastClr="000000"/>
                </a:solidFill>
                <a:latin typeface="Arial" charset="0"/>
              </a:rPr>
              <a:t>ωφέλεια της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kern="0" dirty="0">
                <a:solidFill>
                  <a:sysClr val="windowText" lastClr="000000"/>
                </a:solidFill>
                <a:latin typeface="Arial" charset="0"/>
              </a:rPr>
              <a:t>παραγωγής </a:t>
            </a:r>
          </a:p>
        </p:txBody>
      </p:sp>
      <p:sp>
        <p:nvSpPr>
          <p:cNvPr id="6" name="Text Box 12"/>
          <p:cNvSpPr txBox="1">
            <a:spLocks noChangeArrowheads="1"/>
          </p:cNvSpPr>
          <p:nvPr/>
        </p:nvSpPr>
        <p:spPr bwMode="auto">
          <a:xfrm>
            <a:off x="3698875" y="1320800"/>
            <a:ext cx="8556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kern="0" dirty="0">
                <a:solidFill>
                  <a:sysClr val="windowText" lastClr="000000"/>
                </a:solidFill>
                <a:latin typeface="Arial" charset="0"/>
              </a:rPr>
              <a:t>ΓΙΑΤΙ?</a:t>
            </a:r>
          </a:p>
        </p:txBody>
      </p:sp>
      <p:sp>
        <p:nvSpPr>
          <p:cNvPr id="7" name="Line 13"/>
          <p:cNvSpPr>
            <a:spLocks noChangeShapeType="1"/>
          </p:cNvSpPr>
          <p:nvPr/>
        </p:nvSpPr>
        <p:spPr bwMode="auto">
          <a:xfrm flipV="1">
            <a:off x="4695825" y="950913"/>
            <a:ext cx="2339975" cy="552450"/>
          </a:xfrm>
          <a:prstGeom prst="line">
            <a:avLst/>
          </a:prstGeom>
          <a:ln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176213" y="3778250"/>
            <a:ext cx="28051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kern="0" dirty="0">
                <a:solidFill>
                  <a:sysClr val="windowText" lastClr="000000"/>
                </a:solidFill>
                <a:latin typeface="Arial" charset="0"/>
              </a:rPr>
              <a:t>καμπύλη της προσφοράς </a:t>
            </a: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458788" y="5341938"/>
            <a:ext cx="18319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kern="0" dirty="0">
                <a:solidFill>
                  <a:sysClr val="windowText" lastClr="000000"/>
                </a:solidFill>
                <a:latin typeface="Arial" charset="0"/>
              </a:rPr>
              <a:t>το κόστος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kern="0" dirty="0">
                <a:solidFill>
                  <a:sysClr val="windowText" lastClr="000000"/>
                </a:solidFill>
                <a:latin typeface="Arial" charset="0"/>
              </a:rPr>
              <a:t>της παραγωγής </a:t>
            </a:r>
          </a:p>
        </p:txBody>
      </p:sp>
      <p:cxnSp>
        <p:nvCxnSpPr>
          <p:cNvPr id="11" name="Ευθύγραμμο βέλος σύνδεσης 10"/>
          <p:cNvCxnSpPr/>
          <p:nvPr/>
        </p:nvCxnSpPr>
        <p:spPr>
          <a:xfrm>
            <a:off x="1196975" y="4379913"/>
            <a:ext cx="11113" cy="96202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6155" name="Θέση αριθμού διαφάνειας 1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FBD970F-AD8C-4BC7-A38F-4C836121C5B2}" type="slidenum">
              <a:rPr lang="en-GB" altLang="el-GR">
                <a:solidFill>
                  <a:srgbClr val="92D050"/>
                </a:solidFill>
              </a:rPr>
              <a:pPr eaLnBrk="1" hangingPunct="1"/>
              <a:t>4</a:t>
            </a:fld>
            <a:endParaRPr lang="en-GB" altLang="el-GR">
              <a:solidFill>
                <a:srgbClr val="92D05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359236" y="1503363"/>
            <a:ext cx="2044149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Willingness to pay</a:t>
            </a:r>
            <a:endParaRPr lang="el-G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9D826-F3DE-4DC0-8F1B-5610DC0F71F6}" type="slidenum">
              <a:rPr lang="en-GB" altLang="el-GR" smtClean="0"/>
              <a:pPr/>
              <a:t>5</a:t>
            </a:fld>
            <a:endParaRPr lang="en-GB" altLang="el-GR"/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4096512" y="5157216"/>
            <a:ext cx="4151376" cy="7315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V="1">
            <a:off x="4105656" y="1261872"/>
            <a:ext cx="27432" cy="398678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105656" y="1609344"/>
            <a:ext cx="3648456" cy="354787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8582199"/>
              </p:ext>
            </p:extLst>
          </p:nvPr>
        </p:nvGraphicFramePr>
        <p:xfrm>
          <a:off x="3552825" y="3168650"/>
          <a:ext cx="434975" cy="315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55" name="Equation" r:id="rId3" imgW="228600" imgH="164880" progId="Equation.DSMT4">
                  <p:embed/>
                </p:oleObj>
              </mc:Choice>
              <mc:Fallback>
                <p:oleObj name="Equation" r:id="rId3" imgW="228600" imgH="164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552825" y="3168650"/>
                        <a:ext cx="434975" cy="3159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3" name="Straight Arrow Connector 12"/>
          <p:cNvCxnSpPr/>
          <p:nvPr/>
        </p:nvCxnSpPr>
        <p:spPr>
          <a:xfrm>
            <a:off x="4119372" y="3383280"/>
            <a:ext cx="181051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929884" y="3383280"/>
            <a:ext cx="0" cy="18105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333003"/>
              </p:ext>
            </p:extLst>
          </p:nvPr>
        </p:nvGraphicFramePr>
        <p:xfrm>
          <a:off x="5705475" y="5314950"/>
          <a:ext cx="449263" cy="379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56" name="Equation" r:id="rId5" imgW="241200" imgH="203040" progId="Equation.DSMT4">
                  <p:embed/>
                </p:oleObj>
              </mc:Choice>
              <mc:Fallback>
                <p:oleObj name="Equation" r:id="rId5" imgW="24120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705475" y="5314950"/>
                        <a:ext cx="449263" cy="3794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5935574" y="3024878"/>
            <a:ext cx="3108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l-GR" dirty="0"/>
          </a:p>
        </p:txBody>
      </p:sp>
      <p:sp>
        <p:nvSpPr>
          <p:cNvPr id="18" name="TextBox 17"/>
          <p:cNvSpPr txBox="1"/>
          <p:nvPr/>
        </p:nvSpPr>
        <p:spPr>
          <a:xfrm>
            <a:off x="3768886" y="5299820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</a:t>
            </a:r>
            <a:endParaRPr lang="el-GR" dirty="0"/>
          </a:p>
        </p:txBody>
      </p:sp>
      <p:sp>
        <p:nvSpPr>
          <p:cNvPr id="19" name="TextBox 18"/>
          <p:cNvSpPr txBox="1"/>
          <p:nvPr/>
        </p:nvSpPr>
        <p:spPr>
          <a:xfrm>
            <a:off x="3710432" y="1536192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  <a:endParaRPr lang="el-GR" dirty="0"/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6024938"/>
              </p:ext>
            </p:extLst>
          </p:nvPr>
        </p:nvGraphicFramePr>
        <p:xfrm>
          <a:off x="427038" y="4010025"/>
          <a:ext cx="966787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57" name="Equation" r:id="rId7" imgW="533160" imgH="203040" progId="Equation.DSMT4">
                  <p:embed/>
                </p:oleObj>
              </mc:Choice>
              <mc:Fallback>
                <p:oleObj name="Equation" r:id="rId7" imgW="53316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27038" y="4010025"/>
                        <a:ext cx="966787" cy="368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1392506" y="3987736"/>
            <a:ext cx="22881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Ακαθάριστη ωφέλεια</a:t>
            </a:r>
            <a:endParaRPr lang="el-GR" dirty="0"/>
          </a:p>
        </p:txBody>
      </p:sp>
      <p:sp>
        <p:nvSpPr>
          <p:cNvPr id="23" name="TextBox 22"/>
          <p:cNvSpPr txBox="1"/>
          <p:nvPr/>
        </p:nvSpPr>
        <p:spPr>
          <a:xfrm>
            <a:off x="1771646" y="4575175"/>
            <a:ext cx="10630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δαπάνες</a:t>
            </a:r>
            <a:endParaRPr lang="el-GR" dirty="0"/>
          </a:p>
        </p:txBody>
      </p:sp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4477814"/>
              </p:ext>
            </p:extLst>
          </p:nvPr>
        </p:nvGraphicFramePr>
        <p:xfrm>
          <a:off x="320675" y="4575175"/>
          <a:ext cx="1311275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58" name="Equation" r:id="rId9" imgW="660240" imgH="203040" progId="Equation.DSMT4">
                  <p:embed/>
                </p:oleObj>
              </mc:Choice>
              <mc:Fallback>
                <p:oleObj name="Equation" r:id="rId9" imgW="66024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20675" y="4575175"/>
                        <a:ext cx="1311275" cy="403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6" name="Straight Connector 25"/>
          <p:cNvCxnSpPr/>
          <p:nvPr/>
        </p:nvCxnSpPr>
        <p:spPr>
          <a:xfrm>
            <a:off x="384048" y="5440680"/>
            <a:ext cx="3099816" cy="457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9082933"/>
              </p:ext>
            </p:extLst>
          </p:nvPr>
        </p:nvGraphicFramePr>
        <p:xfrm>
          <a:off x="199263" y="5754034"/>
          <a:ext cx="3890963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59" name="Equation" r:id="rId11" imgW="1828800" imgH="203040" progId="Equation.DSMT4">
                  <p:embed/>
                </p:oleObj>
              </mc:Choice>
              <mc:Fallback>
                <p:oleObj name="Equation" r:id="rId11" imgW="182880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99263" y="5754034"/>
                        <a:ext cx="3890963" cy="431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1437213" y="6430833"/>
            <a:ext cx="48849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Καθαρή ωφέλεια</a:t>
            </a:r>
            <a:r>
              <a:rPr lang="en-US" dirty="0" smtClean="0"/>
              <a:t>=</a:t>
            </a:r>
            <a:r>
              <a:rPr lang="el-GR" dirty="0" smtClean="0"/>
              <a:t>πλεόνασμα του καταναλωτή</a:t>
            </a:r>
            <a:endParaRPr lang="el-GR" dirty="0"/>
          </a:p>
        </p:txBody>
      </p:sp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9816817"/>
              </p:ext>
            </p:extLst>
          </p:nvPr>
        </p:nvGraphicFramePr>
        <p:xfrm>
          <a:off x="5605463" y="522288"/>
          <a:ext cx="2552700" cy="87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60" name="Equation" r:id="rId13" imgW="1434960" imgH="495000" progId="Equation.DSMT4">
                  <p:embed/>
                </p:oleObj>
              </mc:Choice>
              <mc:Fallback>
                <p:oleObj name="Equation" r:id="rId13" imgW="1434960" imgH="495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5605463" y="522288"/>
                        <a:ext cx="2552700" cy="8794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4446086"/>
              </p:ext>
            </p:extLst>
          </p:nvPr>
        </p:nvGraphicFramePr>
        <p:xfrm>
          <a:off x="7016750" y="3814763"/>
          <a:ext cx="709613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61" name="Equation" r:id="rId15" imgW="380880" imgH="203040" progId="Equation.DSMT4">
                  <p:embed/>
                </p:oleObj>
              </mc:Choice>
              <mc:Fallback>
                <p:oleObj name="Equation" r:id="rId15" imgW="38088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7016750" y="3814763"/>
                        <a:ext cx="709613" cy="3841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TextBox 30"/>
          <p:cNvSpPr txBox="1"/>
          <p:nvPr/>
        </p:nvSpPr>
        <p:spPr>
          <a:xfrm>
            <a:off x="3304594" y="301452"/>
            <a:ext cx="1902509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/>
              <a:t> </a:t>
            </a:r>
            <a:r>
              <a:rPr lang="el-GR" dirty="0" smtClean="0"/>
              <a:t>ΚΑΤΑΝΑΛΩΤΕΣ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3069443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9D826-F3DE-4DC0-8F1B-5610DC0F71F6}" type="slidenum">
              <a:rPr lang="en-GB" altLang="el-GR" smtClean="0"/>
              <a:pPr/>
              <a:t>6</a:t>
            </a:fld>
            <a:endParaRPr lang="en-GB" altLang="el-GR"/>
          </a:p>
        </p:txBody>
      </p:sp>
      <p:cxnSp>
        <p:nvCxnSpPr>
          <p:cNvPr id="3" name="Straight Arrow Connector 2"/>
          <p:cNvCxnSpPr/>
          <p:nvPr/>
        </p:nvCxnSpPr>
        <p:spPr>
          <a:xfrm flipV="1">
            <a:off x="4096512" y="5157216"/>
            <a:ext cx="4151376" cy="7315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" name="Straight Arrow Connector 3"/>
          <p:cNvCxnSpPr/>
          <p:nvPr/>
        </p:nvCxnSpPr>
        <p:spPr>
          <a:xfrm flipV="1">
            <a:off x="4105656" y="1261872"/>
            <a:ext cx="27432" cy="398678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V="1">
            <a:off x="4119371" y="1784974"/>
            <a:ext cx="3386329" cy="337224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1341624"/>
              </p:ext>
            </p:extLst>
          </p:nvPr>
        </p:nvGraphicFramePr>
        <p:xfrm>
          <a:off x="3552825" y="3168650"/>
          <a:ext cx="434975" cy="315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52" name="Equation" r:id="rId3" imgW="228600" imgH="164880" progId="Equation.DSMT4">
                  <p:embed/>
                </p:oleObj>
              </mc:Choice>
              <mc:Fallback>
                <p:oleObj name="Equation" r:id="rId3" imgW="228600" imgH="16488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552825" y="3168650"/>
                        <a:ext cx="434975" cy="3159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Straight Arrow Connector 6"/>
          <p:cNvCxnSpPr/>
          <p:nvPr/>
        </p:nvCxnSpPr>
        <p:spPr>
          <a:xfrm>
            <a:off x="4119372" y="3383280"/>
            <a:ext cx="181051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5929884" y="3383280"/>
            <a:ext cx="0" cy="18105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8001408"/>
              </p:ext>
            </p:extLst>
          </p:nvPr>
        </p:nvGraphicFramePr>
        <p:xfrm>
          <a:off x="5705475" y="5314950"/>
          <a:ext cx="449263" cy="379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53" name="Equation" r:id="rId5" imgW="241200" imgH="203040" progId="Equation.DSMT4">
                  <p:embed/>
                </p:oleObj>
              </mc:Choice>
              <mc:Fallback>
                <p:oleObj name="Equation" r:id="rId5" imgW="241200" imgH="203040" progId="Equation.DSMT4">
                  <p:embed/>
                  <p:pic>
                    <p:nvPicPr>
                      <p:cNvPr id="16" name="Object 15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705475" y="5314950"/>
                        <a:ext cx="449263" cy="3794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5657087" y="2712696"/>
            <a:ext cx="3108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l-GR" dirty="0"/>
          </a:p>
        </p:txBody>
      </p:sp>
      <p:sp>
        <p:nvSpPr>
          <p:cNvPr id="11" name="TextBox 10"/>
          <p:cNvSpPr txBox="1"/>
          <p:nvPr/>
        </p:nvSpPr>
        <p:spPr>
          <a:xfrm>
            <a:off x="3768886" y="5299820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</a:t>
            </a:r>
            <a:endParaRPr lang="el-GR" dirty="0"/>
          </a:p>
        </p:txBody>
      </p:sp>
      <p:sp>
        <p:nvSpPr>
          <p:cNvPr id="12" name="TextBox 11"/>
          <p:cNvSpPr txBox="1"/>
          <p:nvPr/>
        </p:nvSpPr>
        <p:spPr>
          <a:xfrm>
            <a:off x="3710432" y="1536192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  <a:endParaRPr lang="el-GR" dirty="0"/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8152113"/>
              </p:ext>
            </p:extLst>
          </p:nvPr>
        </p:nvGraphicFramePr>
        <p:xfrm>
          <a:off x="7291387" y="2190559"/>
          <a:ext cx="1395413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54" name="Equation" r:id="rId7" imgW="749160" imgH="203040" progId="Equation.DSMT4">
                  <p:embed/>
                </p:oleObj>
              </mc:Choice>
              <mc:Fallback>
                <p:oleObj name="Equation" r:id="rId7" imgW="749160" imgH="203040" progId="Equation.DSMT4">
                  <p:embed/>
                  <p:pic>
                    <p:nvPicPr>
                      <p:cNvPr id="30" name="Object 29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291387" y="2190559"/>
                        <a:ext cx="1395413" cy="377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488549"/>
              </p:ext>
            </p:extLst>
          </p:nvPr>
        </p:nvGraphicFramePr>
        <p:xfrm>
          <a:off x="379145" y="4071842"/>
          <a:ext cx="1408508" cy="433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55" name="Equation" r:id="rId9" imgW="660240" imgH="203040" progId="Equation.DSMT4">
                  <p:embed/>
                </p:oleObj>
              </mc:Choice>
              <mc:Fallback>
                <p:oleObj name="Equation" r:id="rId9" imgW="66024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79145" y="4071842"/>
                        <a:ext cx="1408508" cy="4333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1978076" y="4103869"/>
            <a:ext cx="8194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έσοδα</a:t>
            </a:r>
            <a:endParaRPr lang="el-GR" dirty="0"/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2133294"/>
              </p:ext>
            </p:extLst>
          </p:nvPr>
        </p:nvGraphicFramePr>
        <p:xfrm>
          <a:off x="435532" y="4802569"/>
          <a:ext cx="975815" cy="446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56" name="Equation" r:id="rId11" imgW="444240" imgH="203040" progId="Equation.DSMT4">
                  <p:embed/>
                </p:oleObj>
              </mc:Choice>
              <mc:Fallback>
                <p:oleObj name="Equation" r:id="rId11" imgW="44424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435532" y="4802569"/>
                        <a:ext cx="975815" cy="4460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1446297" y="4827396"/>
            <a:ext cx="22255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</a:t>
            </a:r>
            <a:r>
              <a:rPr lang="el-GR" dirty="0" smtClean="0"/>
              <a:t>κόστος παραγωγής</a:t>
            </a:r>
            <a:endParaRPr lang="el-GR" dirty="0"/>
          </a:p>
        </p:txBody>
      </p:sp>
      <p:cxnSp>
        <p:nvCxnSpPr>
          <p:cNvPr id="22" name="Straight Connector 21"/>
          <p:cNvCxnSpPr/>
          <p:nvPr/>
        </p:nvCxnSpPr>
        <p:spPr>
          <a:xfrm>
            <a:off x="114300" y="5669152"/>
            <a:ext cx="3596132" cy="252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1774764"/>
              </p:ext>
            </p:extLst>
          </p:nvPr>
        </p:nvGraphicFramePr>
        <p:xfrm>
          <a:off x="274496" y="6165388"/>
          <a:ext cx="3605213" cy="42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57" name="Equation" r:id="rId13" imgW="1739880" imgH="203040" progId="Equation.DSMT4">
                  <p:embed/>
                </p:oleObj>
              </mc:Choice>
              <mc:Fallback>
                <p:oleObj name="Equation" r:id="rId13" imgW="173988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274496" y="6165388"/>
                        <a:ext cx="3605213" cy="4206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3987800" y="6119884"/>
            <a:ext cx="4530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Καθαρή ωφέλεια= πλεόνασμα παραγωγού</a:t>
            </a:r>
            <a:endParaRPr lang="el-GR" dirty="0"/>
          </a:p>
        </p:txBody>
      </p:sp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1019718"/>
              </p:ext>
            </p:extLst>
          </p:nvPr>
        </p:nvGraphicFramePr>
        <p:xfrm>
          <a:off x="5443538" y="295275"/>
          <a:ext cx="2673350" cy="900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58" name="Equation" r:id="rId15" imgW="1473120" imgH="495000" progId="Equation.DSMT4">
                  <p:embed/>
                </p:oleObj>
              </mc:Choice>
              <mc:Fallback>
                <p:oleObj name="Equation" r:id="rId15" imgW="1473120" imgH="495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5443538" y="295275"/>
                        <a:ext cx="2673350" cy="9001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3671843" y="295912"/>
            <a:ext cx="1465979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l-GR" dirty="0" smtClean="0"/>
              <a:t>ΠΑΡΑΓΩΓΟΙ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0742218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9D826-F3DE-4DC0-8F1B-5610DC0F71F6}" type="slidenum">
              <a:rPr lang="en-GB" altLang="el-GR" smtClean="0"/>
              <a:pPr/>
              <a:t>7</a:t>
            </a:fld>
            <a:endParaRPr lang="en-GB" altLang="el-GR"/>
          </a:p>
        </p:txBody>
      </p:sp>
      <p:sp>
        <p:nvSpPr>
          <p:cNvPr id="3" name="TextBox 2"/>
          <p:cNvSpPr txBox="1"/>
          <p:nvPr/>
        </p:nvSpPr>
        <p:spPr>
          <a:xfrm>
            <a:off x="3251200" y="379303"/>
            <a:ext cx="569111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4000" dirty="0" smtClean="0"/>
              <a:t>Επιδίωξη της κοινωνίας </a:t>
            </a:r>
            <a:endParaRPr lang="el-GR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3440190" y="1318468"/>
            <a:ext cx="48819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Μεγιστοποίηση του κοινωνικού πλεονάσματος</a:t>
            </a:r>
            <a:endParaRPr lang="el-GR" dirty="0"/>
          </a:p>
        </p:txBody>
      </p:sp>
      <p:sp>
        <p:nvSpPr>
          <p:cNvPr id="5" name="Down Arrow 4"/>
          <p:cNvSpPr/>
          <p:nvPr/>
        </p:nvSpPr>
        <p:spPr>
          <a:xfrm>
            <a:off x="5111750" y="1974537"/>
            <a:ext cx="546100" cy="11049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TextBox 5"/>
          <p:cNvSpPr txBox="1"/>
          <p:nvPr/>
        </p:nvSpPr>
        <p:spPr>
          <a:xfrm>
            <a:off x="2372802" y="3202954"/>
            <a:ext cx="62377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Άθροισμα των πλεονασμάτων παραγωγού και καταναλωτή </a:t>
            </a:r>
            <a:endParaRPr lang="el-GR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3863975"/>
              </p:ext>
            </p:extLst>
          </p:nvPr>
        </p:nvGraphicFramePr>
        <p:xfrm>
          <a:off x="354013" y="3711575"/>
          <a:ext cx="8412162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6" name="Equation" r:id="rId3" imgW="3670200" imgH="393480" progId="Equation.DSMT4">
                  <p:embed/>
                </p:oleObj>
              </mc:Choice>
              <mc:Fallback>
                <p:oleObj name="Equation" r:id="rId3" imgW="36702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54013" y="3711575"/>
                        <a:ext cx="8412162" cy="901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" name="Straight Connector 9"/>
          <p:cNvCxnSpPr/>
          <p:nvPr/>
        </p:nvCxnSpPr>
        <p:spPr>
          <a:xfrm flipV="1">
            <a:off x="4445000" y="3591235"/>
            <a:ext cx="939800" cy="11398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6096755" y="3572286"/>
            <a:ext cx="939800" cy="9207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274555" y="3626466"/>
            <a:ext cx="825500" cy="9207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622800" y="3572286"/>
            <a:ext cx="584200" cy="11493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0468632"/>
              </p:ext>
            </p:extLst>
          </p:nvPr>
        </p:nvGraphicFramePr>
        <p:xfrm>
          <a:off x="884238" y="5057775"/>
          <a:ext cx="6569075" cy="1322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7" name="Equation" r:id="rId5" imgW="3403440" imgH="685800" progId="Equation.DSMT4">
                  <p:embed/>
                </p:oleObj>
              </mc:Choice>
              <mc:Fallback>
                <p:oleObj name="Equation" r:id="rId5" imgW="3403440" imgH="685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84238" y="5057775"/>
                        <a:ext cx="6569075" cy="13223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856799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Θέση αριθμού διαφάνειας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A9C2EEE-5D24-4EA5-845A-C48745AB4647}" type="slidenum">
              <a:rPr lang="en-GB" altLang="el-GR">
                <a:solidFill>
                  <a:srgbClr val="92D050"/>
                </a:solidFill>
              </a:rPr>
              <a:pPr eaLnBrk="1" hangingPunct="1"/>
              <a:t>8</a:t>
            </a:fld>
            <a:endParaRPr lang="en-GB" altLang="el-GR">
              <a:solidFill>
                <a:srgbClr val="92D050"/>
              </a:solidFill>
            </a:endParaRPr>
          </a:p>
        </p:txBody>
      </p:sp>
      <p:graphicFrame>
        <p:nvGraphicFramePr>
          <p:cNvPr id="7171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7644759"/>
              </p:ext>
            </p:extLst>
          </p:nvPr>
        </p:nvGraphicFramePr>
        <p:xfrm>
          <a:off x="4543425" y="1387475"/>
          <a:ext cx="2857500" cy="684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66" name="Equation" r:id="rId3" imgW="1269720" imgH="304560" progId="Equation.DSMT4">
                  <p:embed/>
                </p:oleObj>
              </mc:Choice>
              <mc:Fallback>
                <p:oleObj name="Equation" r:id="rId3" imgW="1269720" imgH="30456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3425" y="1387475"/>
                        <a:ext cx="2857500" cy="684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3136957"/>
              </p:ext>
            </p:extLst>
          </p:nvPr>
        </p:nvGraphicFramePr>
        <p:xfrm>
          <a:off x="3481388" y="2755900"/>
          <a:ext cx="4284662" cy="847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67" name="Equation" r:id="rId5" imgW="2222280" imgH="444240" progId="Equation.DSMT4">
                  <p:embed/>
                </p:oleObj>
              </mc:Choice>
              <mc:Fallback>
                <p:oleObj name="Equation" r:id="rId5" imgW="2222280" imgH="44424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81388" y="2755900"/>
                        <a:ext cx="4284662" cy="847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4" name="Line 14"/>
          <p:cNvSpPr>
            <a:spLocks noChangeShapeType="1"/>
          </p:cNvSpPr>
          <p:nvPr/>
        </p:nvSpPr>
        <p:spPr bwMode="auto">
          <a:xfrm>
            <a:off x="5622925" y="2036763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graphicFrame>
        <p:nvGraphicFramePr>
          <p:cNvPr id="7175" name="Αντικείμενο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4251494"/>
              </p:ext>
            </p:extLst>
          </p:nvPr>
        </p:nvGraphicFramePr>
        <p:xfrm>
          <a:off x="1703387" y="3854449"/>
          <a:ext cx="5680075" cy="866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68" name="Equation" r:id="rId7" imgW="2882880" imgH="444240" progId="Equation.DSMT4">
                  <p:embed/>
                </p:oleObj>
              </mc:Choice>
              <mc:Fallback>
                <p:oleObj name="Equation" r:id="rId7" imgW="2882880" imgH="444240" progId="Equation.DSMT4">
                  <p:embed/>
                  <p:pic>
                    <p:nvPicPr>
                      <p:cNvPr id="0" name="Αντικείμενο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3387" y="3854449"/>
                        <a:ext cx="5680075" cy="866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6" name="Αντικείμενο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6950434"/>
              </p:ext>
            </p:extLst>
          </p:nvPr>
        </p:nvGraphicFramePr>
        <p:xfrm>
          <a:off x="1747044" y="5014117"/>
          <a:ext cx="5303837" cy="744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69" name="Equation" r:id="rId9" imgW="3149280" imgH="444240" progId="Equation.DSMT4">
                  <p:embed/>
                </p:oleObj>
              </mc:Choice>
              <mc:Fallback>
                <p:oleObj name="Equation" r:id="rId9" imgW="3149280" imgH="444240" progId="Equation.DSMT4">
                  <p:embed/>
                  <p:pic>
                    <p:nvPicPr>
                      <p:cNvPr id="0" name="Αντικείμενο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47044" y="5014117"/>
                        <a:ext cx="5303837" cy="744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0471996"/>
              </p:ext>
            </p:extLst>
          </p:nvPr>
        </p:nvGraphicFramePr>
        <p:xfrm>
          <a:off x="330994" y="6362700"/>
          <a:ext cx="3250482" cy="481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0" name="Equation" r:id="rId11" imgW="2831760" imgH="419040" progId="Equation.DSMT4">
                  <p:embed/>
                </p:oleObj>
              </mc:Choice>
              <mc:Fallback>
                <p:oleObj name="Equation" r:id="rId11" imgW="283176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330994" y="6362700"/>
                        <a:ext cx="3250482" cy="4810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" name="Straight Connector 3"/>
          <p:cNvCxnSpPr/>
          <p:nvPr/>
        </p:nvCxnSpPr>
        <p:spPr>
          <a:xfrm>
            <a:off x="0" y="6070600"/>
            <a:ext cx="89789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4036593" y="6362700"/>
            <a:ext cx="31726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</a:t>
            </a:r>
            <a:r>
              <a:rPr lang="el-GR" dirty="0" smtClean="0"/>
              <a:t>ορισμός του ολοκληρώματος</a:t>
            </a:r>
            <a:endParaRPr lang="el-G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Θέση αριθμού διαφάνειας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449825E-5196-446E-B86D-309C135A548A}" type="slidenum">
              <a:rPr lang="en-GB" altLang="el-GR">
                <a:solidFill>
                  <a:srgbClr val="92D050"/>
                </a:solidFill>
              </a:rPr>
              <a:pPr eaLnBrk="1" hangingPunct="1"/>
              <a:t>9</a:t>
            </a:fld>
            <a:endParaRPr lang="en-GB" altLang="el-GR">
              <a:solidFill>
                <a:srgbClr val="92D050"/>
              </a:solidFill>
            </a:endParaRPr>
          </a:p>
        </p:txBody>
      </p:sp>
      <p:sp>
        <p:nvSpPr>
          <p:cNvPr id="8196" name="TextBox 2"/>
          <p:cNvSpPr txBox="1">
            <a:spLocks noChangeArrowheads="1"/>
          </p:cNvSpPr>
          <p:nvPr/>
        </p:nvSpPr>
        <p:spPr bwMode="auto">
          <a:xfrm>
            <a:off x="585788" y="4060825"/>
            <a:ext cx="8750344" cy="1287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l-GR" altLang="el-GR" b="1" u="sng" dirty="0">
                <a:solidFill>
                  <a:srgbClr val="FF0000"/>
                </a:solidFill>
              </a:rPr>
              <a:t>Συμπέρασμα</a:t>
            </a:r>
            <a:r>
              <a:rPr lang="el-GR" altLang="el-GR" dirty="0"/>
              <a:t>: Η εξίσωση της ζήτησης και της προσφοράς είναι το αποτέλεσμα ενός</a:t>
            </a:r>
          </a:p>
          <a:p>
            <a:pPr eaLnBrk="1" hangingPunct="1">
              <a:lnSpc>
                <a:spcPct val="150000"/>
              </a:lnSpc>
            </a:pPr>
            <a:r>
              <a:rPr lang="el-GR" altLang="el-GR" dirty="0"/>
              <a:t>προβλήματος μεγιστοποίησης. Η κοινωνία επιδιώκει την μεγιστοποίηση του</a:t>
            </a:r>
          </a:p>
          <a:p>
            <a:pPr eaLnBrk="1" hangingPunct="1">
              <a:lnSpc>
                <a:spcPct val="150000"/>
              </a:lnSpc>
            </a:pPr>
            <a:r>
              <a:rPr lang="el-GR" altLang="el-GR" dirty="0"/>
              <a:t> κοινωνικού πλεονάσματος (Ωφελιμιστικός στόχος</a:t>
            </a:r>
            <a:r>
              <a:rPr lang="en-US" altLang="el-GR" b="1" dirty="0"/>
              <a:t>-Utilitarian Objective</a:t>
            </a:r>
            <a:r>
              <a:rPr lang="en-US" altLang="el-GR" dirty="0"/>
              <a:t>)</a:t>
            </a:r>
            <a:endParaRPr lang="el-GR" altLang="el-GR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847543"/>
              </p:ext>
            </p:extLst>
          </p:nvPr>
        </p:nvGraphicFramePr>
        <p:xfrm>
          <a:off x="3211156" y="2208212"/>
          <a:ext cx="5799494" cy="712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7" name="Equation" r:id="rId3" imgW="2273040" imgH="279360" progId="Equation.DSMT4">
                  <p:embed/>
                </p:oleObj>
              </mc:Choice>
              <mc:Fallback>
                <p:oleObj name="Equation" r:id="rId3" imgW="227304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211156" y="2208212"/>
                        <a:ext cx="5799494" cy="7127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4">
      <a:dk1>
        <a:srgbClr val="0E2FAD"/>
      </a:dk1>
      <a:lt1>
        <a:srgbClr val="FFFFFF"/>
      </a:lt1>
      <a:dk2>
        <a:srgbClr val="0E2FAD"/>
      </a:dk2>
      <a:lt2>
        <a:srgbClr val="B3CCE6"/>
      </a:lt2>
      <a:accent1>
        <a:srgbClr val="7FD7FC"/>
      </a:accent1>
      <a:accent2>
        <a:srgbClr val="6BA7F8"/>
      </a:accent2>
      <a:accent3>
        <a:srgbClr val="FFFFFF"/>
      </a:accent3>
      <a:accent4>
        <a:srgbClr val="0A2793"/>
      </a:accent4>
      <a:accent5>
        <a:srgbClr val="C0E8FD"/>
      </a:accent5>
      <a:accent6>
        <a:srgbClr val="6097E1"/>
      </a:accent6>
      <a:hlink>
        <a:srgbClr val="FF9D3B"/>
      </a:hlink>
      <a:folHlink>
        <a:srgbClr val="007B7E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625</TotalTime>
  <Words>519</Words>
  <Application>Microsoft Office PowerPoint</Application>
  <PresentationFormat>On-screen Show (4:3)</PresentationFormat>
  <Paragraphs>120</Paragraphs>
  <Slides>15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Times New Roman</vt:lpstr>
      <vt:lpstr>Default Design</vt:lpstr>
      <vt:lpstr>Equation</vt:lpstr>
      <vt:lpstr>Οικονομικά του Περιβάλλοντος &amp; των Φυσικών Πόρων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Clearly Presented Ltd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Plant Template</dc:title>
  <dc:creator>Presentation Magazine</dc:creator>
  <cp:lastModifiedBy>Thanasis</cp:lastModifiedBy>
  <cp:revision>90</cp:revision>
  <dcterms:created xsi:type="dcterms:W3CDTF">2009-11-03T13:35:13Z</dcterms:created>
  <dcterms:modified xsi:type="dcterms:W3CDTF">2023-11-01T10:43:20Z</dcterms:modified>
</cp:coreProperties>
</file>