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6638"/>
  <p:custDataLst>
    <p:tags r:id="rId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FCBD1-F081-4E24-B438-0EE8A99F321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421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5B76C-5308-45CC-924D-D10784333E5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8616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3A9F6-188D-4890-8A23-6FBB3909CF2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54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D2E90-8A04-450C-AB64-BEF6B100511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6644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F55A-B7ED-45CF-A562-A4853DD4E5A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103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1B3A4-04CF-4B8E-896F-2978B2E597B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809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E9609-6876-4874-865F-A42958E52AC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7525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CB409-6F9F-44E9-B2BB-3E64F02C60D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70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56DA-1916-41DD-B4F9-DC5B994F1F7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3354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4D635-98FC-4A8A-9760-C1BBA3A9E7A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4625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DDBD3-148F-4C64-B2AA-6617FBAC6BA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3637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CD48F-C69D-4460-9E81-AD5107E48315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6"/>
          <p:cNvSpPr>
            <a:spLocks noChangeShapeType="1"/>
          </p:cNvSpPr>
          <p:nvPr/>
        </p:nvSpPr>
        <p:spPr bwMode="auto">
          <a:xfrm>
            <a:off x="673920" y="1994166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8" name="Line 27"/>
          <p:cNvSpPr>
            <a:spLocks noChangeShapeType="1"/>
          </p:cNvSpPr>
          <p:nvPr/>
        </p:nvSpPr>
        <p:spPr bwMode="auto">
          <a:xfrm>
            <a:off x="673920" y="5234253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9" name="Line 28"/>
          <p:cNvSpPr>
            <a:spLocks noChangeShapeType="1"/>
          </p:cNvSpPr>
          <p:nvPr/>
        </p:nvSpPr>
        <p:spPr bwMode="auto">
          <a:xfrm>
            <a:off x="4922070" y="2210066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0" name="Line 29"/>
          <p:cNvSpPr>
            <a:spLocks noChangeShapeType="1"/>
          </p:cNvSpPr>
          <p:nvPr/>
        </p:nvSpPr>
        <p:spPr bwMode="auto">
          <a:xfrm>
            <a:off x="4922070" y="523425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1" name="Line 30"/>
          <p:cNvSpPr>
            <a:spLocks noChangeShapeType="1"/>
          </p:cNvSpPr>
          <p:nvPr/>
        </p:nvSpPr>
        <p:spPr bwMode="auto">
          <a:xfrm>
            <a:off x="745357" y="3792803"/>
            <a:ext cx="32400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2" name="Line 31"/>
          <p:cNvSpPr>
            <a:spLocks noChangeShapeType="1"/>
          </p:cNvSpPr>
          <p:nvPr/>
        </p:nvSpPr>
        <p:spPr bwMode="auto">
          <a:xfrm>
            <a:off x="5641207" y="2425966"/>
            <a:ext cx="1584325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3" name="Line 32"/>
          <p:cNvSpPr>
            <a:spLocks noChangeShapeType="1"/>
          </p:cNvSpPr>
          <p:nvPr/>
        </p:nvSpPr>
        <p:spPr bwMode="auto">
          <a:xfrm flipV="1">
            <a:off x="1105720" y="2929203"/>
            <a:ext cx="2592387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4" name="Line 33"/>
          <p:cNvSpPr>
            <a:spLocks noChangeShapeType="1"/>
          </p:cNvSpPr>
          <p:nvPr/>
        </p:nvSpPr>
        <p:spPr bwMode="auto">
          <a:xfrm flipV="1">
            <a:off x="1897882" y="3649928"/>
            <a:ext cx="21590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5" name="Text Box 34"/>
          <p:cNvSpPr txBox="1">
            <a:spLocks noChangeArrowheads="1"/>
          </p:cNvSpPr>
          <p:nvPr/>
        </p:nvSpPr>
        <p:spPr bwMode="auto">
          <a:xfrm>
            <a:off x="175444" y="1527441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1036" name="Text Box 35"/>
          <p:cNvSpPr txBox="1">
            <a:spLocks noChangeArrowheads="1"/>
          </p:cNvSpPr>
          <p:nvPr/>
        </p:nvSpPr>
        <p:spPr bwMode="auto">
          <a:xfrm>
            <a:off x="4345807" y="2352941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MB, </a:t>
            </a:r>
          </a:p>
          <a:p>
            <a:pPr eaLnBrk="1" hangingPunct="1"/>
            <a:r>
              <a:rPr lang="en-US" altLang="el-GR" sz="1400"/>
              <a:t>MEC</a:t>
            </a:r>
            <a:endParaRPr lang="el-GR" altLang="el-GR" sz="1400"/>
          </a:p>
        </p:txBody>
      </p:sp>
      <p:sp>
        <p:nvSpPr>
          <p:cNvPr id="1037" name="Text Box 36"/>
          <p:cNvSpPr txBox="1">
            <a:spLocks noChangeArrowheads="1"/>
          </p:cNvSpPr>
          <p:nvPr/>
        </p:nvSpPr>
        <p:spPr bwMode="auto">
          <a:xfrm>
            <a:off x="3840982" y="5305691"/>
            <a:ext cx="490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1038" name="Text Box 37"/>
          <p:cNvSpPr txBox="1">
            <a:spLocks noChangeArrowheads="1"/>
          </p:cNvSpPr>
          <p:nvPr/>
        </p:nvSpPr>
        <p:spPr bwMode="auto">
          <a:xfrm>
            <a:off x="7874820" y="5305691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1039" name="Text Box 38"/>
          <p:cNvSpPr txBox="1">
            <a:spLocks noChangeArrowheads="1"/>
          </p:cNvSpPr>
          <p:nvPr/>
        </p:nvSpPr>
        <p:spPr bwMode="auto">
          <a:xfrm>
            <a:off x="869182" y="3359416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endParaRPr lang="el-GR" altLang="el-GR" sz="1400"/>
          </a:p>
        </p:txBody>
      </p:sp>
      <p:sp>
        <p:nvSpPr>
          <p:cNvPr id="1040" name="Text Box 39"/>
          <p:cNvSpPr txBox="1">
            <a:spLocks noChangeArrowheads="1"/>
          </p:cNvSpPr>
          <p:nvPr/>
        </p:nvSpPr>
        <p:spPr bwMode="auto">
          <a:xfrm>
            <a:off x="5765032" y="2135453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endParaRPr lang="el-GR" altLang="el-GR" sz="1400"/>
          </a:p>
        </p:txBody>
      </p:sp>
      <p:sp>
        <p:nvSpPr>
          <p:cNvPr id="1041" name="Text Box 40"/>
          <p:cNvSpPr txBox="1">
            <a:spLocks noChangeArrowheads="1"/>
          </p:cNvSpPr>
          <p:nvPr/>
        </p:nvSpPr>
        <p:spPr bwMode="auto">
          <a:xfrm>
            <a:off x="3625082" y="2784741"/>
            <a:ext cx="661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1042" name="Text Box 41"/>
          <p:cNvSpPr txBox="1">
            <a:spLocks noChangeArrowheads="1"/>
          </p:cNvSpPr>
          <p:nvPr/>
        </p:nvSpPr>
        <p:spPr bwMode="auto">
          <a:xfrm>
            <a:off x="3985445" y="3505466"/>
            <a:ext cx="655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3" name="Line 42"/>
          <p:cNvSpPr>
            <a:spLocks noChangeShapeType="1"/>
          </p:cNvSpPr>
          <p:nvPr/>
        </p:nvSpPr>
        <p:spPr bwMode="auto">
          <a:xfrm>
            <a:off x="2750371" y="2135453"/>
            <a:ext cx="11111" cy="3098801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4" name="Line 43"/>
          <p:cNvSpPr>
            <a:spLocks noChangeShapeType="1"/>
          </p:cNvSpPr>
          <p:nvPr/>
        </p:nvSpPr>
        <p:spPr bwMode="auto">
          <a:xfrm flipH="1">
            <a:off x="673920" y="451352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5" name="Text Box 44"/>
          <p:cNvSpPr txBox="1">
            <a:spLocks noChangeArrowheads="1"/>
          </p:cNvSpPr>
          <p:nvPr/>
        </p:nvSpPr>
        <p:spPr bwMode="auto">
          <a:xfrm>
            <a:off x="2545582" y="5305691"/>
            <a:ext cx="4302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n-US" altLang="el-GR" sz="1400" baseline="-25000"/>
              <a:t>E,</a:t>
            </a:r>
          </a:p>
          <a:p>
            <a:pPr eaLnBrk="1" hangingPunct="1"/>
            <a:r>
              <a:rPr lang="en-US" altLang="el-GR" sz="1400"/>
              <a:t>E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6" name="Text Box 45"/>
          <p:cNvSpPr txBox="1">
            <a:spLocks noChangeArrowheads="1"/>
          </p:cNvSpPr>
          <p:nvPr/>
        </p:nvSpPr>
        <p:spPr bwMode="auto">
          <a:xfrm>
            <a:off x="365945" y="436747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7" name="Line 46"/>
          <p:cNvSpPr>
            <a:spLocks noChangeShapeType="1"/>
          </p:cNvSpPr>
          <p:nvPr/>
        </p:nvSpPr>
        <p:spPr bwMode="auto">
          <a:xfrm>
            <a:off x="1969320" y="4226191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8" name="Text Box 47"/>
          <p:cNvSpPr txBox="1">
            <a:spLocks noChangeArrowheads="1"/>
          </p:cNvSpPr>
          <p:nvPr/>
        </p:nvSpPr>
        <p:spPr bwMode="auto">
          <a:xfrm>
            <a:off x="1753420" y="5285053"/>
            <a:ext cx="392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</a:p>
          <a:p>
            <a:pPr eaLnBrk="1" hangingPunct="1"/>
            <a:r>
              <a:rPr lang="en-US" altLang="el-GR" sz="1400"/>
              <a:t>E*</a:t>
            </a:r>
            <a:endParaRPr lang="el-GR" altLang="el-GR" sz="1400"/>
          </a:p>
        </p:txBody>
      </p:sp>
      <p:sp>
        <p:nvSpPr>
          <p:cNvPr id="1049" name="Line 48"/>
          <p:cNvSpPr>
            <a:spLocks noChangeShapeType="1"/>
          </p:cNvSpPr>
          <p:nvPr/>
        </p:nvSpPr>
        <p:spPr bwMode="auto">
          <a:xfrm flipH="1">
            <a:off x="673920" y="422619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0" name="Text Box 49"/>
          <p:cNvSpPr txBox="1">
            <a:spLocks noChangeArrowheads="1"/>
          </p:cNvSpPr>
          <p:nvPr/>
        </p:nvSpPr>
        <p:spPr bwMode="auto">
          <a:xfrm>
            <a:off x="313557" y="4061091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1051" name="Freeform 50" descr="Horizontal brick"/>
          <p:cNvSpPr>
            <a:spLocks/>
          </p:cNvSpPr>
          <p:nvPr/>
        </p:nvSpPr>
        <p:spPr bwMode="auto">
          <a:xfrm>
            <a:off x="1969320" y="3649928"/>
            <a:ext cx="792162" cy="863600"/>
          </a:xfrm>
          <a:custGeom>
            <a:avLst/>
            <a:gdLst>
              <a:gd name="T0" fmla="*/ 0 w 499"/>
              <a:gd name="T1" fmla="*/ 914815911 h 544"/>
              <a:gd name="T2" fmla="*/ 1257556470 w 499"/>
              <a:gd name="T3" fmla="*/ 0 h 544"/>
              <a:gd name="T4" fmla="*/ 1257556470 w 499"/>
              <a:gd name="T5" fmla="*/ 1370964782 h 544"/>
              <a:gd name="T6" fmla="*/ 0 w 499"/>
              <a:gd name="T7" fmla="*/ 914815911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544"/>
              <a:gd name="T14" fmla="*/ 499 w 499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544">
                <a:moveTo>
                  <a:pt x="0" y="363"/>
                </a:moveTo>
                <a:lnTo>
                  <a:pt x="499" y="0"/>
                </a:lnTo>
                <a:lnTo>
                  <a:pt x="499" y="544"/>
                </a:lnTo>
                <a:lnTo>
                  <a:pt x="0" y="363"/>
                </a:lnTo>
                <a:close/>
              </a:path>
            </a:pathLst>
          </a:custGeom>
          <a:pattFill prst="horzBrick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52" name="Line 51"/>
          <p:cNvSpPr>
            <a:spLocks noChangeShapeType="1"/>
          </p:cNvSpPr>
          <p:nvPr/>
        </p:nvSpPr>
        <p:spPr bwMode="auto">
          <a:xfrm flipV="1">
            <a:off x="5137970" y="2352941"/>
            <a:ext cx="23034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3" name="Line 52"/>
          <p:cNvSpPr>
            <a:spLocks noChangeShapeType="1"/>
          </p:cNvSpPr>
          <p:nvPr/>
        </p:nvSpPr>
        <p:spPr bwMode="auto">
          <a:xfrm flipV="1">
            <a:off x="5714232" y="3002228"/>
            <a:ext cx="2160588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4" name="Line 53"/>
          <p:cNvSpPr>
            <a:spLocks noChangeShapeType="1"/>
          </p:cNvSpPr>
          <p:nvPr/>
        </p:nvSpPr>
        <p:spPr bwMode="auto">
          <a:xfrm flipH="1">
            <a:off x="6649270" y="1994166"/>
            <a:ext cx="7936" cy="324008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" name="Line 54"/>
          <p:cNvSpPr>
            <a:spLocks noChangeShapeType="1"/>
          </p:cNvSpPr>
          <p:nvPr/>
        </p:nvSpPr>
        <p:spPr bwMode="auto">
          <a:xfrm flipH="1">
            <a:off x="4922070" y="4010291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6" name="Text Box 56"/>
          <p:cNvSpPr txBox="1">
            <a:spLocks noChangeArrowheads="1"/>
          </p:cNvSpPr>
          <p:nvPr/>
        </p:nvSpPr>
        <p:spPr bwMode="auto">
          <a:xfrm>
            <a:off x="4633145" y="391662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57" name="Line 57"/>
          <p:cNvSpPr>
            <a:spLocks noChangeShapeType="1"/>
          </p:cNvSpPr>
          <p:nvPr/>
        </p:nvSpPr>
        <p:spPr bwMode="auto">
          <a:xfrm>
            <a:off x="6217470" y="3361003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8" name="Line 58"/>
          <p:cNvSpPr>
            <a:spLocks noChangeShapeType="1"/>
          </p:cNvSpPr>
          <p:nvPr/>
        </p:nvSpPr>
        <p:spPr bwMode="auto">
          <a:xfrm flipH="1">
            <a:off x="4922070" y="336100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9" name="Text Box 59"/>
          <p:cNvSpPr txBox="1">
            <a:spLocks noChangeArrowheads="1"/>
          </p:cNvSpPr>
          <p:nvPr/>
        </p:nvSpPr>
        <p:spPr bwMode="auto">
          <a:xfrm>
            <a:off x="4633145" y="3195903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1060" name="Freeform 61" descr="Horizontal brick"/>
          <p:cNvSpPr>
            <a:spLocks/>
          </p:cNvSpPr>
          <p:nvPr/>
        </p:nvSpPr>
        <p:spPr bwMode="auto">
          <a:xfrm>
            <a:off x="6217470" y="3002228"/>
            <a:ext cx="431800" cy="1008063"/>
          </a:xfrm>
          <a:custGeom>
            <a:avLst/>
            <a:gdLst>
              <a:gd name="T0" fmla="*/ 0 w 272"/>
              <a:gd name="T1" fmla="*/ 569555574 h 635"/>
              <a:gd name="T2" fmla="*/ 685482391 w 272"/>
              <a:gd name="T3" fmla="*/ 0 h 635"/>
              <a:gd name="T4" fmla="*/ 685482391 w 272"/>
              <a:gd name="T5" fmla="*/ 1600300588 h 635"/>
              <a:gd name="T6" fmla="*/ 0 w 272"/>
              <a:gd name="T7" fmla="*/ 569555574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635"/>
              <a:gd name="T14" fmla="*/ 272 w 272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635">
                <a:moveTo>
                  <a:pt x="0" y="226"/>
                </a:moveTo>
                <a:lnTo>
                  <a:pt x="272" y="0"/>
                </a:lnTo>
                <a:lnTo>
                  <a:pt x="272" y="635"/>
                </a:lnTo>
                <a:lnTo>
                  <a:pt x="0" y="226"/>
                </a:lnTo>
                <a:close/>
              </a:path>
            </a:pathLst>
          </a:custGeom>
          <a:pattFill prst="horzBrick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61" name="Text Box 62"/>
          <p:cNvSpPr txBox="1">
            <a:spLocks noChangeArrowheads="1"/>
          </p:cNvSpPr>
          <p:nvPr/>
        </p:nvSpPr>
        <p:spPr bwMode="auto">
          <a:xfrm>
            <a:off x="7298557" y="2044966"/>
            <a:ext cx="661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1062" name="Text Box 63"/>
          <p:cNvSpPr txBox="1">
            <a:spLocks noChangeArrowheads="1"/>
          </p:cNvSpPr>
          <p:nvPr/>
        </p:nvSpPr>
        <p:spPr bwMode="auto">
          <a:xfrm>
            <a:off x="7874820" y="2692666"/>
            <a:ext cx="655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63" name="Text Box 65"/>
          <p:cNvSpPr txBox="1">
            <a:spLocks noChangeArrowheads="1"/>
          </p:cNvSpPr>
          <p:nvPr/>
        </p:nvSpPr>
        <p:spPr bwMode="auto">
          <a:xfrm>
            <a:off x="2185220" y="5881953"/>
            <a:ext cx="404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(</a:t>
            </a:r>
            <a:r>
              <a:rPr lang="el-GR" altLang="el-GR" sz="1400"/>
              <a:t>α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1064" name="Text Box 66"/>
          <p:cNvSpPr txBox="1">
            <a:spLocks noChangeArrowheads="1"/>
          </p:cNvSpPr>
          <p:nvPr/>
        </p:nvSpPr>
        <p:spPr bwMode="auto">
          <a:xfrm>
            <a:off x="6290495" y="5953391"/>
            <a:ext cx="40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(</a:t>
            </a:r>
            <a:r>
              <a:rPr lang="el-GR" altLang="el-GR" sz="1400"/>
              <a:t>β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1065" name="Text Box 67"/>
          <p:cNvSpPr txBox="1">
            <a:spLocks noChangeArrowheads="1"/>
          </p:cNvSpPr>
          <p:nvPr/>
        </p:nvSpPr>
        <p:spPr bwMode="auto">
          <a:xfrm>
            <a:off x="6001570" y="5305691"/>
            <a:ext cx="392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</a:p>
          <a:p>
            <a:pPr eaLnBrk="1" hangingPunct="1"/>
            <a:r>
              <a:rPr lang="en-US" altLang="el-GR" sz="1400"/>
              <a:t>E*</a:t>
            </a:r>
            <a:endParaRPr lang="el-GR" altLang="el-GR" sz="1400"/>
          </a:p>
        </p:txBody>
      </p:sp>
      <p:sp>
        <p:nvSpPr>
          <p:cNvPr id="1066" name="Text Box 68"/>
          <p:cNvSpPr txBox="1">
            <a:spLocks noChangeArrowheads="1"/>
          </p:cNvSpPr>
          <p:nvPr/>
        </p:nvSpPr>
        <p:spPr bwMode="auto">
          <a:xfrm>
            <a:off x="6506395" y="5305691"/>
            <a:ext cx="430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n-US" altLang="el-GR" sz="1400" baseline="-25000"/>
              <a:t>E,</a:t>
            </a:r>
          </a:p>
          <a:p>
            <a:pPr eaLnBrk="1" hangingPunct="1"/>
            <a:r>
              <a:rPr lang="en-US" altLang="el-GR" sz="1400"/>
              <a:t>E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67" name="Text Box 69"/>
          <p:cNvSpPr txBox="1">
            <a:spLocks noChangeArrowheads="1"/>
          </p:cNvSpPr>
          <p:nvPr/>
        </p:nvSpPr>
        <p:spPr bwMode="auto">
          <a:xfrm>
            <a:off x="6665115" y="2559414"/>
            <a:ext cx="2714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Β</a:t>
            </a:r>
          </a:p>
        </p:txBody>
      </p:sp>
      <p:sp>
        <p:nvSpPr>
          <p:cNvPr id="1068" name="Text Box 70"/>
          <p:cNvSpPr txBox="1">
            <a:spLocks noChangeArrowheads="1"/>
          </p:cNvSpPr>
          <p:nvPr/>
        </p:nvSpPr>
        <p:spPr bwMode="auto">
          <a:xfrm>
            <a:off x="2771800" y="3212976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Β</a:t>
            </a:r>
          </a:p>
        </p:txBody>
      </p:sp>
      <p:sp>
        <p:nvSpPr>
          <p:cNvPr id="1069" name="Text Box 71"/>
          <p:cNvSpPr txBox="1">
            <a:spLocks noChangeArrowheads="1"/>
          </p:cNvSpPr>
          <p:nvPr/>
        </p:nvSpPr>
        <p:spPr bwMode="auto">
          <a:xfrm>
            <a:off x="6774683" y="393875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Γ</a:t>
            </a:r>
          </a:p>
        </p:txBody>
      </p:sp>
      <p:sp>
        <p:nvSpPr>
          <p:cNvPr id="1070" name="Text Box 72"/>
          <p:cNvSpPr txBox="1">
            <a:spLocks noChangeArrowheads="1"/>
          </p:cNvSpPr>
          <p:nvPr/>
        </p:nvSpPr>
        <p:spPr bwMode="auto">
          <a:xfrm>
            <a:off x="879475" y="78311"/>
            <a:ext cx="731678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dirty="0"/>
              <a:t>Σύγκριση ανώτατων ορίων και φορολογίας όταν επικρατεί αβεβαιότητα</a:t>
            </a:r>
            <a:endParaRPr lang="en-US" altLang="el-GR" dirty="0"/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 σχετικά με την καμπύλη</a:t>
            </a:r>
            <a:r>
              <a:rPr lang="en-US" altLang="el-GR" dirty="0"/>
              <a:t> </a:t>
            </a:r>
            <a:r>
              <a:rPr lang="el-GR" altLang="el-GR" dirty="0"/>
              <a:t>οριακού εξωτερικού κόστους </a:t>
            </a:r>
          </a:p>
        </p:txBody>
      </p:sp>
      <p:sp>
        <p:nvSpPr>
          <p:cNvPr id="1071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8" name="Freeform 47"/>
          <p:cNvSpPr/>
          <p:nvPr/>
        </p:nvSpPr>
        <p:spPr>
          <a:xfrm>
            <a:off x="1972495" y="3651696"/>
            <a:ext cx="787400" cy="901700"/>
          </a:xfrm>
          <a:custGeom>
            <a:avLst/>
            <a:gdLst>
              <a:gd name="connsiteX0" fmla="*/ 0 w 787400"/>
              <a:gd name="connsiteY0" fmla="*/ 571500 h 901700"/>
              <a:gd name="connsiteX1" fmla="*/ 774700 w 787400"/>
              <a:gd name="connsiteY1" fmla="*/ 0 h 901700"/>
              <a:gd name="connsiteX2" fmla="*/ 787400 w 787400"/>
              <a:gd name="connsiteY2" fmla="*/ 901700 h 901700"/>
              <a:gd name="connsiteX3" fmla="*/ 0 w 787400"/>
              <a:gd name="connsiteY3" fmla="*/ 57150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00" h="901700">
                <a:moveTo>
                  <a:pt x="0" y="571500"/>
                </a:moveTo>
                <a:lnTo>
                  <a:pt x="774700" y="0"/>
                </a:lnTo>
                <a:lnTo>
                  <a:pt x="787400" y="901700"/>
                </a:lnTo>
                <a:lnTo>
                  <a:pt x="0" y="57150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225407" y="3002228"/>
            <a:ext cx="431800" cy="1028700"/>
          </a:xfrm>
          <a:custGeom>
            <a:avLst/>
            <a:gdLst>
              <a:gd name="connsiteX0" fmla="*/ 0 w 431800"/>
              <a:gd name="connsiteY0" fmla="*/ 317500 h 1028700"/>
              <a:gd name="connsiteX1" fmla="*/ 431800 w 431800"/>
              <a:gd name="connsiteY1" fmla="*/ 1028700 h 1028700"/>
              <a:gd name="connsiteX2" fmla="*/ 431800 w 431800"/>
              <a:gd name="connsiteY2" fmla="*/ 0 h 1028700"/>
              <a:gd name="connsiteX3" fmla="*/ 0 w 431800"/>
              <a:gd name="connsiteY3" fmla="*/ 3175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28700">
                <a:moveTo>
                  <a:pt x="0" y="317500"/>
                </a:moveTo>
                <a:lnTo>
                  <a:pt x="431800" y="1028700"/>
                </a:lnTo>
                <a:lnTo>
                  <a:pt x="431800" y="0"/>
                </a:lnTo>
                <a:lnTo>
                  <a:pt x="0" y="31750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Text Box 69"/>
          <p:cNvSpPr txBox="1">
            <a:spLocks noChangeArrowheads="1"/>
          </p:cNvSpPr>
          <p:nvPr/>
        </p:nvSpPr>
        <p:spPr bwMode="auto">
          <a:xfrm>
            <a:off x="6089661" y="2901605"/>
            <a:ext cx="2714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Α</a:t>
            </a:r>
          </a:p>
        </p:txBody>
      </p:sp>
      <p:sp>
        <p:nvSpPr>
          <p:cNvPr id="54" name="Text Box 69"/>
          <p:cNvSpPr txBox="1">
            <a:spLocks noChangeArrowheads="1"/>
          </p:cNvSpPr>
          <p:nvPr/>
        </p:nvSpPr>
        <p:spPr bwMode="auto">
          <a:xfrm>
            <a:off x="1860753" y="3891426"/>
            <a:ext cx="2472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Α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auto">
          <a:xfrm>
            <a:off x="2820010" y="462507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Γ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69884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54592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97351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4387" y="193198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684387" y="5172075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4932537" y="214788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932537" y="5172075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674761" y="3091548"/>
            <a:ext cx="2951162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5169073" y="2812002"/>
            <a:ext cx="28797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flipV="1">
            <a:off x="1187624" y="1643063"/>
            <a:ext cx="2879725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432639" y="1360520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713462" y="1563273"/>
            <a:ext cx="5794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3995912" y="5243513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8028162" y="5172075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1187624" y="22701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8028162" y="43068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776837" y="1324456"/>
            <a:ext cx="579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MEC</a:t>
            </a:r>
            <a:endParaRPr lang="el-GR" altLang="el-GR" sz="1400" baseline="-25000" dirty="0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2578274" y="358695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 flipH="1">
            <a:off x="684387" y="401955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2411587" y="5172075"/>
            <a:ext cx="441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  <a:r>
              <a:rPr lang="el-GR" altLang="el-GR" sz="1400"/>
              <a:t>,</a:t>
            </a:r>
          </a:p>
          <a:p>
            <a:pPr eaLnBrk="1" hangingPunct="1"/>
            <a:r>
              <a:rPr lang="el-GR" altLang="el-GR" sz="1400"/>
              <a:t>Ε*</a:t>
            </a:r>
            <a:endParaRPr lang="el-GR" altLang="el-GR" sz="1400" baseline="-25000"/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395462" y="387508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H="1">
            <a:off x="2051224" y="1643062"/>
            <a:ext cx="36514" cy="352901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1835324" y="5172075"/>
            <a:ext cx="493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q</a:t>
            </a:r>
            <a:r>
              <a:rPr lang="el-GR" altLang="el-GR" sz="1400" baseline="-25000"/>
              <a:t>,</a:t>
            </a:r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H="1">
            <a:off x="684387" y="34432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395462" y="3298825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 flipV="1">
            <a:off x="5148437" y="3082925"/>
            <a:ext cx="2879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6" name="Line 27"/>
          <p:cNvSpPr>
            <a:spLocks noChangeShapeType="1"/>
          </p:cNvSpPr>
          <p:nvPr/>
        </p:nvSpPr>
        <p:spPr bwMode="auto">
          <a:xfrm flipH="1">
            <a:off x="4932537" y="401955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4643612" y="3854450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5724699" y="1643062"/>
            <a:ext cx="0" cy="352901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 flipH="1">
            <a:off x="4932537" y="36591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0" name="Text Box 31"/>
          <p:cNvSpPr txBox="1">
            <a:spLocks noChangeArrowheads="1"/>
          </p:cNvSpPr>
          <p:nvPr/>
        </p:nvSpPr>
        <p:spPr bwMode="auto">
          <a:xfrm>
            <a:off x="4643612" y="3514725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2081" name="Text Box 32"/>
          <p:cNvSpPr txBox="1">
            <a:spLocks noChangeArrowheads="1"/>
          </p:cNvSpPr>
          <p:nvPr/>
        </p:nvSpPr>
        <p:spPr bwMode="auto">
          <a:xfrm>
            <a:off x="7927129" y="2762250"/>
            <a:ext cx="579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MEC</a:t>
            </a:r>
            <a:endParaRPr lang="el-GR" altLang="el-GR" sz="1400" baseline="-25000" dirty="0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1476549" y="2651125"/>
            <a:ext cx="28797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3" name="Text Box 34"/>
          <p:cNvSpPr txBox="1">
            <a:spLocks noChangeArrowheads="1"/>
          </p:cNvSpPr>
          <p:nvPr/>
        </p:nvSpPr>
        <p:spPr bwMode="auto">
          <a:xfrm>
            <a:off x="755824" y="2846388"/>
            <a:ext cx="527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3348212" y="250666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5" name="Text Box 36"/>
          <p:cNvSpPr txBox="1">
            <a:spLocks noChangeArrowheads="1"/>
          </p:cNvSpPr>
          <p:nvPr/>
        </p:nvSpPr>
        <p:spPr bwMode="auto">
          <a:xfrm>
            <a:off x="3132312" y="5172075"/>
            <a:ext cx="449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2967212" y="3297238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endParaRPr lang="el-GR" altLang="el-GR" sz="140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4932537" y="3514725"/>
            <a:ext cx="23764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8" name="Text Box 39"/>
          <p:cNvSpPr txBox="1">
            <a:spLocks noChangeArrowheads="1"/>
          </p:cNvSpPr>
          <p:nvPr/>
        </p:nvSpPr>
        <p:spPr bwMode="auto">
          <a:xfrm>
            <a:off x="7235999" y="4811713"/>
            <a:ext cx="527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164562" y="35147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588299" y="365918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2195687" y="5819775"/>
            <a:ext cx="404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(α)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6227937" y="5748338"/>
            <a:ext cx="40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(β)</a:t>
            </a:r>
          </a:p>
        </p:txBody>
      </p:sp>
      <p:sp>
        <p:nvSpPr>
          <p:cNvPr id="2093" name="Freeform 44" descr="Outlined diamond"/>
          <p:cNvSpPr>
            <a:spLocks/>
          </p:cNvSpPr>
          <p:nvPr/>
        </p:nvSpPr>
        <p:spPr bwMode="auto">
          <a:xfrm>
            <a:off x="2556049" y="2506663"/>
            <a:ext cx="792163" cy="1512887"/>
          </a:xfrm>
          <a:custGeom>
            <a:avLst/>
            <a:gdLst>
              <a:gd name="T0" fmla="*/ 0 w 499"/>
              <a:gd name="T1" fmla="*/ 1486891712 h 953"/>
              <a:gd name="T2" fmla="*/ 1257559645 w 499"/>
              <a:gd name="T3" fmla="*/ 0 h 953"/>
              <a:gd name="T4" fmla="*/ 1257559645 w 499"/>
              <a:gd name="T5" fmla="*/ 2147483647 h 953"/>
              <a:gd name="T6" fmla="*/ 0 w 499"/>
              <a:gd name="T7" fmla="*/ 1486891712 h 95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953"/>
              <a:gd name="T14" fmla="*/ 499 w 499"/>
              <a:gd name="T15" fmla="*/ 953 h 9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953">
                <a:moveTo>
                  <a:pt x="0" y="590"/>
                </a:moveTo>
                <a:lnTo>
                  <a:pt x="499" y="0"/>
                </a:lnTo>
                <a:lnTo>
                  <a:pt x="499" y="953"/>
                </a:lnTo>
                <a:lnTo>
                  <a:pt x="0" y="590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2916412" y="3227388"/>
            <a:ext cx="323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Τ</a:t>
            </a:r>
          </a:p>
        </p:txBody>
      </p:sp>
      <p:sp>
        <p:nvSpPr>
          <p:cNvPr id="2095" name="Freeform 46" descr="Dotted diamond"/>
          <p:cNvSpPr>
            <a:spLocks/>
          </p:cNvSpPr>
          <p:nvPr/>
        </p:nvSpPr>
        <p:spPr bwMode="auto">
          <a:xfrm>
            <a:off x="2051224" y="3082925"/>
            <a:ext cx="504825" cy="936625"/>
          </a:xfrm>
          <a:custGeom>
            <a:avLst/>
            <a:gdLst>
              <a:gd name="T0" fmla="*/ 0 w 318"/>
              <a:gd name="T1" fmla="*/ 0 h 590"/>
              <a:gd name="T2" fmla="*/ 0 w 318"/>
              <a:gd name="T3" fmla="*/ 1486891969 h 590"/>
              <a:gd name="T4" fmla="*/ 801409578 w 318"/>
              <a:gd name="T5" fmla="*/ 572074637 h 590"/>
              <a:gd name="T6" fmla="*/ 0 w 318"/>
              <a:gd name="T7" fmla="*/ 0 h 590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590"/>
              <a:gd name="T14" fmla="*/ 318 w 318"/>
              <a:gd name="T15" fmla="*/ 590 h 5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590">
                <a:moveTo>
                  <a:pt x="0" y="0"/>
                </a:moveTo>
                <a:lnTo>
                  <a:pt x="0" y="590"/>
                </a:lnTo>
                <a:lnTo>
                  <a:pt x="318" y="227"/>
                </a:lnTo>
                <a:lnTo>
                  <a:pt x="0" y="0"/>
                </a:lnTo>
                <a:close/>
              </a:path>
            </a:pathLst>
          </a:custGeom>
          <a:pattFill prst="dot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2051224" y="3349625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Α</a:t>
            </a:r>
          </a:p>
        </p:txBody>
      </p:sp>
      <p:sp>
        <p:nvSpPr>
          <p:cNvPr id="2097" name="Freeform 48" descr="Outlined diamond"/>
          <p:cNvSpPr>
            <a:spLocks/>
          </p:cNvSpPr>
          <p:nvPr/>
        </p:nvSpPr>
        <p:spPr bwMode="auto">
          <a:xfrm>
            <a:off x="6588299" y="3443288"/>
            <a:ext cx="576263" cy="576262"/>
          </a:xfrm>
          <a:custGeom>
            <a:avLst/>
            <a:gdLst>
              <a:gd name="T0" fmla="*/ 0 w 363"/>
              <a:gd name="T1" fmla="*/ 342740937 h 363"/>
              <a:gd name="T2" fmla="*/ 914818395 w 363"/>
              <a:gd name="T3" fmla="*/ 0 h 363"/>
              <a:gd name="T4" fmla="*/ 914818395 w 363"/>
              <a:gd name="T5" fmla="*/ 914815220 h 363"/>
              <a:gd name="T6" fmla="*/ 0 w 363"/>
              <a:gd name="T7" fmla="*/ 34274093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363"/>
              <a:gd name="T14" fmla="*/ 363 w 363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363">
                <a:moveTo>
                  <a:pt x="0" y="136"/>
                </a:moveTo>
                <a:lnTo>
                  <a:pt x="363" y="0"/>
                </a:lnTo>
                <a:lnTo>
                  <a:pt x="363" y="363"/>
                </a:lnTo>
                <a:lnTo>
                  <a:pt x="0" y="136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8" name="Freeform 49" descr="Dotted diamond"/>
          <p:cNvSpPr>
            <a:spLocks/>
          </p:cNvSpPr>
          <p:nvPr/>
        </p:nvSpPr>
        <p:spPr bwMode="auto">
          <a:xfrm>
            <a:off x="5724699" y="3155950"/>
            <a:ext cx="863600" cy="863600"/>
          </a:xfrm>
          <a:custGeom>
            <a:avLst/>
            <a:gdLst>
              <a:gd name="T0" fmla="*/ 0 w 544"/>
              <a:gd name="T1" fmla="*/ 1370964782 h 544"/>
              <a:gd name="T2" fmla="*/ 1370964782 w 544"/>
              <a:gd name="T3" fmla="*/ 798888577 h 544"/>
              <a:gd name="T4" fmla="*/ 0 w 544"/>
              <a:gd name="T5" fmla="*/ 0 h 544"/>
              <a:gd name="T6" fmla="*/ 0 w 544"/>
              <a:gd name="T7" fmla="*/ 1370964782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544"/>
              <a:gd name="T14" fmla="*/ 544 w 544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544">
                <a:moveTo>
                  <a:pt x="0" y="544"/>
                </a:moveTo>
                <a:lnTo>
                  <a:pt x="544" y="317"/>
                </a:lnTo>
                <a:lnTo>
                  <a:pt x="0" y="0"/>
                </a:lnTo>
                <a:lnTo>
                  <a:pt x="0" y="544"/>
                </a:lnTo>
                <a:close/>
              </a:path>
            </a:pathLst>
          </a:custGeom>
          <a:pattFill prst="dot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5919962" y="34417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Α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580237" y="5172075"/>
            <a:ext cx="4937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q</a:t>
            </a:r>
            <a:r>
              <a:rPr lang="el-GR" altLang="el-GR" sz="1400" baseline="-25000"/>
              <a:t>,</a:t>
            </a:r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372399" y="5172075"/>
            <a:ext cx="441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  <a:r>
              <a:rPr lang="el-GR" altLang="el-GR" sz="1400"/>
              <a:t>,</a:t>
            </a:r>
          </a:p>
          <a:p>
            <a:pPr eaLnBrk="1" hangingPunct="1"/>
            <a:r>
              <a:rPr lang="el-GR" altLang="el-GR" sz="1400"/>
              <a:t>Ε*</a:t>
            </a:r>
            <a:endParaRPr lang="el-GR" altLang="el-GR" sz="1400" baseline="-25000"/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6948662" y="5172075"/>
            <a:ext cx="449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019349" y="104776"/>
            <a:ext cx="7580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dirty="0"/>
              <a:t>Σύγκριση ανώτατων ορίων και φορολογίας όταν</a:t>
            </a:r>
            <a:r>
              <a:rPr lang="en-US" altLang="el-GR" dirty="0"/>
              <a:t> </a:t>
            </a:r>
            <a:r>
              <a:rPr lang="el-GR" altLang="el-GR" dirty="0"/>
              <a:t>επικρατεί αβεβαιότητα σχετικά με την καμπύλη της Οριακής Ωφέλειας</a:t>
            </a:r>
          </a:p>
        </p:txBody>
      </p:sp>
      <p:sp>
        <p:nvSpPr>
          <p:cNvPr id="210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210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graphicFrame>
        <p:nvGraphicFramePr>
          <p:cNvPr id="2051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605430"/>
              </p:ext>
            </p:extLst>
          </p:nvPr>
        </p:nvGraphicFramePr>
        <p:xfrm>
          <a:off x="1786112" y="6164263"/>
          <a:ext cx="178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3" imgW="825142" imgH="177723" progId="Equation.DSMT4">
                  <p:embed/>
                </p:oleObj>
              </mc:Choice>
              <mc:Fallback>
                <p:oleObj name="Equation" r:id="rId3" imgW="825142" imgH="177723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112" y="6164263"/>
                        <a:ext cx="178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79255"/>
              </p:ext>
            </p:extLst>
          </p:nvPr>
        </p:nvGraphicFramePr>
        <p:xfrm>
          <a:off x="5786612" y="6164263"/>
          <a:ext cx="178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612" y="6164263"/>
                        <a:ext cx="178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58"/>
          <p:cNvSpPr/>
          <p:nvPr/>
        </p:nvSpPr>
        <p:spPr>
          <a:xfrm>
            <a:off x="2045291" y="3067050"/>
            <a:ext cx="546100" cy="990600"/>
          </a:xfrm>
          <a:custGeom>
            <a:avLst/>
            <a:gdLst>
              <a:gd name="connsiteX0" fmla="*/ 25400 w 546100"/>
              <a:gd name="connsiteY0" fmla="*/ 0 h 990600"/>
              <a:gd name="connsiteX1" fmla="*/ 546100 w 546100"/>
              <a:gd name="connsiteY1" fmla="*/ 355600 h 990600"/>
              <a:gd name="connsiteX2" fmla="*/ 0 w 546100"/>
              <a:gd name="connsiteY2" fmla="*/ 990600 h 990600"/>
              <a:gd name="connsiteX3" fmla="*/ 25400 w 546100"/>
              <a:gd name="connsiteY3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100" h="990600">
                <a:moveTo>
                  <a:pt x="25400" y="0"/>
                </a:moveTo>
                <a:lnTo>
                  <a:pt x="546100" y="355600"/>
                </a:lnTo>
                <a:lnTo>
                  <a:pt x="0" y="990600"/>
                </a:lnTo>
                <a:lnTo>
                  <a:pt x="2540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>
            <a:off x="5727874" y="3143250"/>
            <a:ext cx="838200" cy="863600"/>
          </a:xfrm>
          <a:custGeom>
            <a:avLst/>
            <a:gdLst>
              <a:gd name="connsiteX0" fmla="*/ 0 w 838200"/>
              <a:gd name="connsiteY0" fmla="*/ 0 h 863600"/>
              <a:gd name="connsiteX1" fmla="*/ 0 w 838200"/>
              <a:gd name="connsiteY1" fmla="*/ 863600 h 863600"/>
              <a:gd name="connsiteX2" fmla="*/ 838200 w 838200"/>
              <a:gd name="connsiteY2" fmla="*/ 495300 h 863600"/>
              <a:gd name="connsiteX3" fmla="*/ 0 w 838200"/>
              <a:gd name="connsiteY3" fmla="*/ 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863600">
                <a:moveTo>
                  <a:pt x="0" y="0"/>
                </a:moveTo>
                <a:lnTo>
                  <a:pt x="0" y="863600"/>
                </a:lnTo>
                <a:lnTo>
                  <a:pt x="838200" y="4953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78274" y="2495550"/>
            <a:ext cx="787400" cy="1549400"/>
          </a:xfrm>
          <a:custGeom>
            <a:avLst/>
            <a:gdLst>
              <a:gd name="connsiteX0" fmla="*/ 25400 w 787400"/>
              <a:gd name="connsiteY0" fmla="*/ 927100 h 1549400"/>
              <a:gd name="connsiteX1" fmla="*/ 774700 w 787400"/>
              <a:gd name="connsiteY1" fmla="*/ 0 h 1549400"/>
              <a:gd name="connsiteX2" fmla="*/ 787400 w 787400"/>
              <a:gd name="connsiteY2" fmla="*/ 1549400 h 1549400"/>
              <a:gd name="connsiteX3" fmla="*/ 0 w 787400"/>
              <a:gd name="connsiteY3" fmla="*/ 965200 h 1549400"/>
              <a:gd name="connsiteX4" fmla="*/ 25400 w 787400"/>
              <a:gd name="connsiteY4" fmla="*/ 92710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400" h="1549400">
                <a:moveTo>
                  <a:pt x="25400" y="927100"/>
                </a:moveTo>
                <a:lnTo>
                  <a:pt x="774700" y="0"/>
                </a:lnTo>
                <a:lnTo>
                  <a:pt x="787400" y="1549400"/>
                </a:lnTo>
                <a:lnTo>
                  <a:pt x="0" y="965200"/>
                </a:lnTo>
                <a:lnTo>
                  <a:pt x="25400" y="92710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>
            <a:off x="6553374" y="3409950"/>
            <a:ext cx="647700" cy="647700"/>
          </a:xfrm>
          <a:custGeom>
            <a:avLst/>
            <a:gdLst>
              <a:gd name="connsiteX0" fmla="*/ 76200 w 647700"/>
              <a:gd name="connsiteY0" fmla="*/ 266700 h 647700"/>
              <a:gd name="connsiteX1" fmla="*/ 647700 w 647700"/>
              <a:gd name="connsiteY1" fmla="*/ 0 h 647700"/>
              <a:gd name="connsiteX2" fmla="*/ 622300 w 647700"/>
              <a:gd name="connsiteY2" fmla="*/ 647700 h 647700"/>
              <a:gd name="connsiteX3" fmla="*/ 0 w 647700"/>
              <a:gd name="connsiteY3" fmla="*/ 215900 h 647700"/>
              <a:gd name="connsiteX4" fmla="*/ 50800 w 647700"/>
              <a:gd name="connsiteY4" fmla="*/ 215900 h 647700"/>
              <a:gd name="connsiteX5" fmla="*/ 88900 w 647700"/>
              <a:gd name="connsiteY5" fmla="*/ 215900 h 647700"/>
              <a:gd name="connsiteX6" fmla="*/ 609600 w 647700"/>
              <a:gd name="connsiteY6" fmla="*/ 12700 h 647700"/>
              <a:gd name="connsiteX7" fmla="*/ 635000 w 647700"/>
              <a:gd name="connsiteY7" fmla="*/ 0 h 647700"/>
              <a:gd name="connsiteX8" fmla="*/ 609600 w 647700"/>
              <a:gd name="connsiteY8" fmla="*/ 6223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7700" h="647700">
                <a:moveTo>
                  <a:pt x="76200" y="266700"/>
                </a:moveTo>
                <a:lnTo>
                  <a:pt x="647700" y="0"/>
                </a:lnTo>
                <a:lnTo>
                  <a:pt x="622300" y="647700"/>
                </a:lnTo>
                <a:lnTo>
                  <a:pt x="0" y="215900"/>
                </a:lnTo>
                <a:lnTo>
                  <a:pt x="50800" y="215900"/>
                </a:lnTo>
                <a:lnTo>
                  <a:pt x="88900" y="215900"/>
                </a:lnTo>
                <a:lnTo>
                  <a:pt x="609600" y="12700"/>
                </a:lnTo>
                <a:lnTo>
                  <a:pt x="635000" y="0"/>
                </a:lnTo>
                <a:lnTo>
                  <a:pt x="609600" y="6223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578774" y="3435350"/>
            <a:ext cx="609600" cy="596900"/>
          </a:xfrm>
          <a:custGeom>
            <a:avLst/>
            <a:gdLst>
              <a:gd name="connsiteX0" fmla="*/ 0 w 609600"/>
              <a:gd name="connsiteY0" fmla="*/ 228600 h 596900"/>
              <a:gd name="connsiteX1" fmla="*/ 609600 w 609600"/>
              <a:gd name="connsiteY1" fmla="*/ 0 h 596900"/>
              <a:gd name="connsiteX2" fmla="*/ 596900 w 609600"/>
              <a:gd name="connsiteY2" fmla="*/ 596900 h 596900"/>
              <a:gd name="connsiteX3" fmla="*/ 0 w 609600"/>
              <a:gd name="connsiteY3" fmla="*/ 2286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596900">
                <a:moveTo>
                  <a:pt x="0" y="228600"/>
                </a:moveTo>
                <a:lnTo>
                  <a:pt x="609600" y="0"/>
                </a:lnTo>
                <a:lnTo>
                  <a:pt x="596900" y="596900"/>
                </a:lnTo>
                <a:lnTo>
                  <a:pt x="0" y="22860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55824" y="4057650"/>
            <a:ext cx="115188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148437" y="4179888"/>
            <a:ext cx="503683" cy="847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76661" y="2983348"/>
            <a:ext cx="44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3410" y="2592387"/>
            <a:ext cx="38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2769" y="40820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0882" y="323719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31797" y="303613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4561" y="3837267"/>
            <a:ext cx="32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4185" y="267759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7245" y="418465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6071" y="20891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66053" y="375499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51" name="TextBox 50"/>
          <p:cNvSpPr txBox="1"/>
          <p:nvPr/>
        </p:nvSpPr>
        <p:spPr>
          <a:xfrm>
            <a:off x="827584" y="475716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1600" dirty="0"/>
              <a:t>Η κλίσης της καμπύλη </a:t>
            </a:r>
            <a:r>
              <a:rPr lang="el-GR" altLang="el-GR" sz="1600" b="1" dirty="0">
                <a:solidFill>
                  <a:srgbClr val="FF0000"/>
                </a:solidFill>
              </a:rPr>
              <a:t>του οριακού εξωτερικού κόστους</a:t>
            </a:r>
            <a:r>
              <a:rPr lang="en-US" altLang="el-GR" sz="1600" dirty="0"/>
              <a:t> </a:t>
            </a:r>
            <a:r>
              <a:rPr lang="el-GR" altLang="el-GR" sz="1600" dirty="0"/>
              <a:t> και το μέγεθος της απώλειας της κοινωνικής ευημερίας </a:t>
            </a:r>
            <a:r>
              <a:rPr lang="en-US" altLang="el-GR" sz="1600" dirty="0"/>
              <a:t>  </a:t>
            </a:r>
            <a:endParaRPr lang="el-GR" altLang="el-GR" sz="1600" dirty="0"/>
          </a:p>
          <a:p>
            <a:endParaRPr lang="el-GR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8609324" y="3900692"/>
            <a:ext cx="36004" cy="194421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9552" y="4653136"/>
            <a:ext cx="0" cy="1368152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10260"/>
            <a:ext cx="7416824" cy="4980864"/>
          </a:xfrm>
          <a:prstGeom prst="rect">
            <a:avLst/>
          </a:prstGeom>
        </p:spPr>
      </p:pic>
      <p:cxnSp>
        <p:nvCxnSpPr>
          <p:cNvPr id="61" name="Straight Arrow Connector 60"/>
          <p:cNvCxnSpPr/>
          <p:nvPr/>
        </p:nvCxnSpPr>
        <p:spPr>
          <a:xfrm>
            <a:off x="827584" y="3068960"/>
            <a:ext cx="1584176" cy="144016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163</Words>
  <Application>Microsoft Office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40</cp:revision>
  <cp:lastPrinted>2020-11-25T09:19:49Z</cp:lastPrinted>
  <dcterms:created xsi:type="dcterms:W3CDTF">2005-03-31T08:56:38Z</dcterms:created>
  <dcterms:modified xsi:type="dcterms:W3CDTF">2022-11-25T07:50:38Z</dcterms:modified>
</cp:coreProperties>
</file>