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1" r:id="rId4"/>
    <p:sldId id="258" r:id="rId5"/>
    <p:sldId id="259" r:id="rId6"/>
    <p:sldId id="260" r:id="rId7"/>
    <p:sldId id="262" r:id="rId8"/>
    <p:sldId id="263" r:id="rId9"/>
    <p:sldId id="264" r:id="rId10"/>
    <p:sldId id="25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660"/>
  </p:normalViewPr>
  <p:slideViewPr>
    <p:cSldViewPr snapToGrid="0">
      <p:cViewPr varScale="1">
        <p:scale>
          <a:sx n="72" d="100"/>
          <a:sy n="72" d="100"/>
        </p:scale>
        <p:origin x="4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l-GR"/>
              <a:t>Επεξεργασία στυλ υποδείγματος κειμένου</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l-GR"/>
              <a:t>Επεξεργασία στυλ υποδείγματος κειμένου</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10/30/2017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10/30/2017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researchgate.net/publication/226770296_The_zeolite_deposits_of_Greece"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7C3A20-8D0F-4941-B4A8-1B84A9519844}"/>
              </a:ext>
            </a:extLst>
          </p:cNvPr>
          <p:cNvSpPr>
            <a:spLocks noGrp="1"/>
          </p:cNvSpPr>
          <p:nvPr>
            <p:ph type="ctrTitle"/>
          </p:nvPr>
        </p:nvSpPr>
        <p:spPr/>
        <p:txBody>
          <a:bodyPr>
            <a:normAutofit/>
          </a:bodyPr>
          <a:lstStyle/>
          <a:p>
            <a:r>
              <a:rPr lang="el-GR" sz="9600" dirty="0" err="1"/>
              <a:t>Ζεολιθος</a:t>
            </a:r>
            <a:br>
              <a:rPr lang="el-GR" sz="9600" dirty="0"/>
            </a:br>
            <a:endParaRPr lang="el-GR" sz="9600" dirty="0"/>
          </a:p>
        </p:txBody>
      </p:sp>
      <p:sp>
        <p:nvSpPr>
          <p:cNvPr id="3" name="Υπότιτλος 2">
            <a:extLst>
              <a:ext uri="{FF2B5EF4-FFF2-40B4-BE49-F238E27FC236}">
                <a16:creationId xmlns:a16="http://schemas.microsoft.com/office/drawing/2014/main" id="{C0021FB1-1FE4-4C32-9F7C-C7FAE551C840}"/>
              </a:ext>
            </a:extLst>
          </p:cNvPr>
          <p:cNvSpPr>
            <a:spLocks noGrp="1"/>
          </p:cNvSpPr>
          <p:nvPr>
            <p:ph type="subTitle" idx="1"/>
          </p:nvPr>
        </p:nvSpPr>
        <p:spPr/>
        <p:txBody>
          <a:bodyPr>
            <a:normAutofit/>
          </a:bodyPr>
          <a:lstStyle/>
          <a:p>
            <a:r>
              <a:rPr lang="el-GR" sz="2800" dirty="0" err="1">
                <a:effectLst>
                  <a:glow rad="38100">
                    <a:schemeClr val="bg1">
                      <a:lumMod val="50000"/>
                      <a:lumOff val="50000"/>
                      <a:alpha val="20000"/>
                    </a:schemeClr>
                  </a:glow>
                </a:effectLst>
              </a:rPr>
              <a:t>Φαιδρα</a:t>
            </a:r>
            <a:r>
              <a:rPr lang="el-GR" sz="2800" dirty="0">
                <a:effectLst>
                  <a:glow rad="38100">
                    <a:schemeClr val="bg1">
                      <a:lumMod val="50000"/>
                      <a:lumOff val="50000"/>
                      <a:alpha val="20000"/>
                    </a:schemeClr>
                  </a:glow>
                </a:effectLst>
              </a:rPr>
              <a:t> </a:t>
            </a:r>
            <a:r>
              <a:rPr lang="el-GR" sz="2800" dirty="0" err="1">
                <a:effectLst>
                  <a:glow rad="38100">
                    <a:schemeClr val="bg1">
                      <a:lumMod val="50000"/>
                      <a:lumOff val="50000"/>
                      <a:alpha val="20000"/>
                    </a:schemeClr>
                  </a:glow>
                </a:effectLst>
              </a:rPr>
              <a:t>μπουζιου</a:t>
            </a:r>
            <a:endParaRPr lang="el-GR" sz="2800" dirty="0">
              <a:effectLst>
                <a:glow rad="38100">
                  <a:schemeClr val="bg1">
                    <a:lumMod val="50000"/>
                    <a:lumOff val="50000"/>
                    <a:alpha val="20000"/>
                  </a:schemeClr>
                </a:glow>
              </a:effectLst>
            </a:endParaRPr>
          </a:p>
          <a:p>
            <a:r>
              <a:rPr lang="el-GR" sz="2800" dirty="0" err="1">
                <a:effectLst>
                  <a:glow rad="38100">
                    <a:schemeClr val="bg1">
                      <a:lumMod val="50000"/>
                      <a:lumOff val="50000"/>
                      <a:alpha val="20000"/>
                    </a:schemeClr>
                  </a:glow>
                </a:effectLst>
              </a:rPr>
              <a:t>Σπυρος</a:t>
            </a:r>
            <a:r>
              <a:rPr lang="el-GR" sz="2800" dirty="0">
                <a:effectLst>
                  <a:glow rad="38100">
                    <a:schemeClr val="bg1">
                      <a:lumMod val="50000"/>
                      <a:lumOff val="50000"/>
                      <a:alpha val="20000"/>
                    </a:schemeClr>
                  </a:glow>
                </a:effectLst>
              </a:rPr>
              <a:t> </a:t>
            </a:r>
            <a:r>
              <a:rPr lang="el-GR" sz="2800" dirty="0" err="1">
                <a:effectLst>
                  <a:glow rad="38100">
                    <a:schemeClr val="bg1">
                      <a:lumMod val="50000"/>
                      <a:lumOff val="50000"/>
                      <a:alpha val="20000"/>
                    </a:schemeClr>
                  </a:glow>
                </a:effectLst>
              </a:rPr>
              <a:t>κουρεμπες</a:t>
            </a:r>
            <a:endParaRPr lang="el-GR" sz="2800" dirty="0">
              <a:effectLst>
                <a:glow rad="38100">
                  <a:schemeClr val="bg1">
                    <a:lumMod val="50000"/>
                    <a:lumOff val="50000"/>
                    <a:alpha val="20000"/>
                  </a:schemeClr>
                </a:glow>
              </a:effectLst>
            </a:endParaRPr>
          </a:p>
          <a:p>
            <a:r>
              <a:rPr lang="el-GR" sz="2800" dirty="0" err="1">
                <a:effectLst>
                  <a:glow rad="38100">
                    <a:schemeClr val="bg1">
                      <a:lumMod val="50000"/>
                      <a:lumOff val="50000"/>
                      <a:alpha val="20000"/>
                    </a:schemeClr>
                  </a:glow>
                </a:effectLst>
              </a:rPr>
              <a:t>Νικηφορος</a:t>
            </a:r>
            <a:r>
              <a:rPr lang="el-GR" sz="2800" dirty="0">
                <a:effectLst>
                  <a:glow rad="38100">
                    <a:schemeClr val="bg1">
                      <a:lumMod val="50000"/>
                      <a:lumOff val="50000"/>
                      <a:alpha val="20000"/>
                    </a:schemeClr>
                  </a:glow>
                </a:effectLst>
              </a:rPr>
              <a:t> </a:t>
            </a:r>
            <a:r>
              <a:rPr lang="el-GR" sz="2800" dirty="0" err="1">
                <a:effectLst>
                  <a:glow rad="38100">
                    <a:schemeClr val="bg1">
                      <a:lumMod val="50000"/>
                      <a:lumOff val="50000"/>
                      <a:alpha val="20000"/>
                    </a:schemeClr>
                  </a:glow>
                </a:effectLst>
              </a:rPr>
              <a:t>κρητικος</a:t>
            </a:r>
            <a:r>
              <a:rPr lang="el-GR" sz="2800" dirty="0">
                <a:effectLst>
                  <a:glow rad="38100">
                    <a:schemeClr val="bg1">
                      <a:lumMod val="50000"/>
                      <a:lumOff val="50000"/>
                      <a:alpha val="20000"/>
                    </a:schemeClr>
                  </a:glow>
                </a:effectLst>
              </a:rPr>
              <a:t> </a:t>
            </a:r>
          </a:p>
        </p:txBody>
      </p:sp>
    </p:spTree>
    <p:extLst>
      <p:ext uri="{BB962C8B-B14F-4D97-AF65-F5344CB8AC3E}">
        <p14:creationId xmlns:p14="http://schemas.microsoft.com/office/powerpoint/2010/main" val="2664135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EF51E7-27D4-468F-BBC1-D08153FA5B0B}"/>
              </a:ext>
            </a:extLst>
          </p:cNvPr>
          <p:cNvSpPr>
            <a:spLocks noGrp="1"/>
          </p:cNvSpPr>
          <p:nvPr>
            <p:ph type="title"/>
          </p:nvPr>
        </p:nvSpPr>
        <p:spPr>
          <a:xfrm>
            <a:off x="936279" y="609600"/>
            <a:ext cx="10319442" cy="5800078"/>
          </a:xfrm>
        </p:spPr>
        <p:txBody>
          <a:bodyPr>
            <a:noAutofit/>
          </a:bodyPr>
          <a:lstStyle/>
          <a:p>
            <a:r>
              <a:rPr lang="en-US" sz="1800" dirty="0"/>
              <a:t>1. Ch. </a:t>
            </a:r>
            <a:r>
              <a:rPr lang="en-US" sz="1800" dirty="0" err="1"/>
              <a:t>Karasavvidis</a:t>
            </a:r>
            <a:r>
              <a:rPr lang="en-US" sz="1800" dirty="0"/>
              <a:t>, Z. </a:t>
            </a:r>
            <a:r>
              <a:rPr lang="en-US" sz="1800" dirty="0" err="1"/>
              <a:t>Ioannou</a:t>
            </a:r>
            <a:r>
              <a:rPr lang="en-US" sz="1800" dirty="0"/>
              <a:t>, A. </a:t>
            </a:r>
            <a:r>
              <a:rPr lang="en-US" sz="1800" dirty="0" err="1"/>
              <a:t>Dimirkou</a:t>
            </a:r>
            <a:r>
              <a:rPr lang="en-US" sz="1800" dirty="0"/>
              <a:t>, V. Antoniadis, Adsorption Of Dyes From Aqueous Solutions Onto Modified Zeolites, Wastewater Purification And Reuse Conference, Heraklion Crete 28 – 30 March 2012</a:t>
            </a:r>
            <a:br>
              <a:rPr lang="en-US" sz="1800" dirty="0"/>
            </a:br>
            <a:r>
              <a:rPr lang="en-US" sz="1800" dirty="0"/>
              <a:t>2. </a:t>
            </a:r>
            <a:r>
              <a:rPr lang="en-US" sz="1800" dirty="0" err="1"/>
              <a:t>G.Gottardi</a:t>
            </a:r>
            <a:r>
              <a:rPr lang="en-US" sz="1800" dirty="0"/>
              <a:t>, </a:t>
            </a:r>
            <a:r>
              <a:rPr lang="en-US" sz="1800" dirty="0" err="1"/>
              <a:t>E.Galli</a:t>
            </a:r>
            <a:r>
              <a:rPr lang="en-US" sz="1800" dirty="0"/>
              <a:t>, Natural Zeolites, Springer, Berlin, Heidelberg, New York, 1985</a:t>
            </a:r>
            <a:br>
              <a:rPr lang="en-US" sz="1800" dirty="0"/>
            </a:br>
            <a:r>
              <a:rPr lang="en-US" sz="1800" dirty="0"/>
              <a:t>3. </a:t>
            </a:r>
            <a:r>
              <a:rPr lang="en-US" sz="1800" dirty="0" err="1"/>
              <a:t>Misaelides</a:t>
            </a:r>
            <a:r>
              <a:rPr lang="en-US" sz="1800" dirty="0"/>
              <a:t> P., </a:t>
            </a:r>
            <a:r>
              <a:rPr lang="en-US" sz="1800" dirty="0" err="1"/>
              <a:t>Godelitsas</a:t>
            </a:r>
            <a:r>
              <a:rPr lang="en-US" sz="1800" dirty="0"/>
              <a:t> A., </a:t>
            </a:r>
            <a:r>
              <a:rPr lang="en-US" sz="1800" dirty="0" err="1"/>
              <a:t>Charistos</a:t>
            </a:r>
            <a:r>
              <a:rPr lang="en-US" sz="1800" dirty="0"/>
              <a:t> V., </a:t>
            </a:r>
            <a:r>
              <a:rPr lang="en-US" sz="1800" dirty="0" err="1"/>
              <a:t>Ioannou</a:t>
            </a:r>
            <a:r>
              <a:rPr lang="en-US" sz="1800" dirty="0"/>
              <a:t> D. &amp; </a:t>
            </a:r>
            <a:r>
              <a:rPr lang="en-US" sz="1800" dirty="0" err="1"/>
              <a:t>Charistos</a:t>
            </a:r>
            <a:r>
              <a:rPr lang="en-US" sz="1800" dirty="0"/>
              <a:t> D. 1994, Heavy Metal Uptake By </a:t>
            </a:r>
            <a:r>
              <a:rPr lang="en-US" sz="1800" dirty="0" err="1"/>
              <a:t>Zeoliferous</a:t>
            </a:r>
            <a:r>
              <a:rPr lang="en-US" sz="1800" dirty="0"/>
              <a:t> Rocks From </a:t>
            </a:r>
            <a:r>
              <a:rPr lang="en-US" sz="1800" dirty="0" err="1"/>
              <a:t>Metaxades</a:t>
            </a:r>
            <a:r>
              <a:rPr lang="en-US" sz="1800" dirty="0"/>
              <a:t>, Thrace, Greece: An exploratory study. J. </a:t>
            </a:r>
            <a:r>
              <a:rPr lang="en-US" sz="1800" dirty="0" err="1"/>
              <a:t>Radioanal</a:t>
            </a:r>
            <a:r>
              <a:rPr lang="en-US" sz="1800" dirty="0"/>
              <a:t>. </a:t>
            </a:r>
            <a:r>
              <a:rPr lang="en-US" sz="1800" dirty="0" err="1"/>
              <a:t>Nucl</a:t>
            </a:r>
            <a:r>
              <a:rPr lang="en-US" sz="1800" dirty="0"/>
              <a:t>. Chem. Art., 183, 159-166.</a:t>
            </a:r>
            <a:br>
              <a:rPr lang="en-US" sz="1800" dirty="0"/>
            </a:br>
            <a:r>
              <a:rPr lang="en-US" sz="1800" dirty="0"/>
              <a:t>4. </a:t>
            </a:r>
            <a:r>
              <a:rPr lang="en-US" sz="1800" dirty="0" err="1"/>
              <a:t>Valquiria</a:t>
            </a:r>
            <a:r>
              <a:rPr lang="en-US" sz="1800" dirty="0"/>
              <a:t> Campos, The Sorption Of Toxic Elements Onto Natural Zeolite, Synthetic Goethite And Modiﬁed Powdered Block Carbon, Journal Of Environmental Earth Science, Vol. 59, Issue 4, 2009</a:t>
            </a:r>
            <a:br>
              <a:rPr lang="el-GR" sz="1800" dirty="0"/>
            </a:br>
            <a:r>
              <a:rPr lang="el-GR" sz="1800" dirty="0"/>
              <a:t>5. </a:t>
            </a:r>
            <a:r>
              <a:rPr lang="en-US" sz="1800" dirty="0"/>
              <a:t>zeolife.gr</a:t>
            </a:r>
            <a:br>
              <a:rPr lang="en-US" sz="1800" dirty="0"/>
            </a:br>
            <a:r>
              <a:rPr lang="el-GR" sz="1800" dirty="0"/>
              <a:t>6. </a:t>
            </a:r>
            <a:r>
              <a:rPr lang="en-US" sz="1800" dirty="0"/>
              <a:t>https://www.mindat.org/min-4395.html</a:t>
            </a:r>
            <a:r>
              <a:rPr lang="el-GR" sz="1800" dirty="0"/>
              <a:t>        7.</a:t>
            </a:r>
            <a:r>
              <a:rPr lang="en-US" sz="1600" dirty="0">
                <a:hlinkClick r:id="rId2"/>
              </a:rPr>
              <a:t>https://www.researchgate.net/publication/226770296_The_zeolite_deposits_of_Greece</a:t>
            </a:r>
            <a:r>
              <a:rPr lang="el-GR" sz="1600" dirty="0"/>
              <a:t> </a:t>
            </a:r>
            <a:br>
              <a:rPr lang="el-GR" sz="1800" dirty="0"/>
            </a:br>
            <a:r>
              <a:rPr lang="el-GR" sz="1800" dirty="0"/>
              <a:t>8.</a:t>
            </a:r>
            <a:r>
              <a:rPr lang="en-US" sz="1800" dirty="0"/>
              <a:t>https://ellhnikos-zeolithos.blogspot.gr/2013/04/filippishs-o-zeolithos-kai-h-sklhrothta.html</a:t>
            </a:r>
            <a:endParaRPr lang="el-GR" sz="1800" dirty="0"/>
          </a:p>
        </p:txBody>
      </p:sp>
    </p:spTree>
    <p:extLst>
      <p:ext uri="{BB962C8B-B14F-4D97-AF65-F5344CB8AC3E}">
        <p14:creationId xmlns:p14="http://schemas.microsoft.com/office/powerpoint/2010/main" val="4249783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6AD67416-920A-4FCB-9A06-C81482D8966B}"/>
              </a:ext>
            </a:extLst>
          </p:cNvPr>
          <p:cNvPicPr>
            <a:picLocks noChangeAspect="1"/>
          </p:cNvPicPr>
          <p:nvPr/>
        </p:nvPicPr>
        <p:blipFill>
          <a:blip r:embed="rId2"/>
          <a:stretch>
            <a:fillRect/>
          </a:stretch>
        </p:blipFill>
        <p:spPr>
          <a:xfrm>
            <a:off x="0" y="450164"/>
            <a:ext cx="6210852" cy="4658139"/>
          </a:xfrm>
          <a:prstGeom prst="rect">
            <a:avLst/>
          </a:prstGeom>
        </p:spPr>
      </p:pic>
      <p:pic>
        <p:nvPicPr>
          <p:cNvPr id="1026" name="Picture 2" descr="Αποτέλεσμα εικόνας για ζεολιθος">
            <a:extLst>
              <a:ext uri="{FF2B5EF4-FFF2-40B4-BE49-F238E27FC236}">
                <a16:creationId xmlns:a16="http://schemas.microsoft.com/office/drawing/2014/main" id="{53EC2A7C-AEE1-4000-BA04-B21C39E1F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343" y="2386013"/>
            <a:ext cx="6182618" cy="409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35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BE18B4-34BF-4061-92E7-33E2051D1822}"/>
              </a:ext>
            </a:extLst>
          </p:cNvPr>
          <p:cNvSpPr>
            <a:spLocks noGrp="1"/>
          </p:cNvSpPr>
          <p:nvPr>
            <p:ph type="title"/>
          </p:nvPr>
        </p:nvSpPr>
        <p:spPr>
          <a:xfrm>
            <a:off x="1141413" y="609600"/>
            <a:ext cx="9905998" cy="5409460"/>
          </a:xfrm>
        </p:spPr>
        <p:txBody>
          <a:bodyPr>
            <a:noAutofit/>
          </a:bodyPr>
          <a:lstStyle/>
          <a:p>
            <a:pPr algn="ctr"/>
            <a:r>
              <a:rPr lang="el-GR" sz="7200" dirty="0"/>
              <a:t>Ο </a:t>
            </a:r>
            <a:r>
              <a:rPr lang="el-GR" sz="7200" dirty="0" err="1"/>
              <a:t>ζεολιθος</a:t>
            </a:r>
            <a:r>
              <a:rPr lang="el-GR" sz="7200" dirty="0"/>
              <a:t> </a:t>
            </a:r>
            <a:r>
              <a:rPr lang="el-GR" sz="7200" dirty="0" err="1"/>
              <a:t>ειναι</a:t>
            </a:r>
            <a:r>
              <a:rPr lang="el-GR" sz="7200" dirty="0"/>
              <a:t> </a:t>
            </a:r>
            <a:r>
              <a:rPr lang="el-GR" sz="7200" dirty="0" err="1"/>
              <a:t>ενα</a:t>
            </a:r>
            <a:r>
              <a:rPr lang="el-GR" sz="7200" dirty="0"/>
              <a:t> </a:t>
            </a:r>
            <a:r>
              <a:rPr lang="el-GR" sz="7200" dirty="0" err="1"/>
              <a:t>πορωδες</a:t>
            </a:r>
            <a:r>
              <a:rPr lang="el-GR" sz="7200" dirty="0"/>
              <a:t> </a:t>
            </a:r>
            <a:r>
              <a:rPr lang="el-GR" sz="7200" dirty="0" err="1"/>
              <a:t>φυσικο</a:t>
            </a:r>
            <a:r>
              <a:rPr lang="el-GR" sz="7200" dirty="0"/>
              <a:t> </a:t>
            </a:r>
            <a:r>
              <a:rPr lang="el-GR" sz="7200" dirty="0" err="1"/>
              <a:t>αργιλοπυριτικο</a:t>
            </a:r>
            <a:r>
              <a:rPr lang="el-GR" sz="7200" dirty="0"/>
              <a:t> </a:t>
            </a:r>
            <a:r>
              <a:rPr lang="el-GR" sz="7200" dirty="0" err="1"/>
              <a:t>ορυκτο</a:t>
            </a:r>
            <a:endParaRPr lang="el-GR" sz="7200" dirty="0"/>
          </a:p>
        </p:txBody>
      </p:sp>
    </p:spTree>
    <p:extLst>
      <p:ext uri="{BB962C8B-B14F-4D97-AF65-F5344CB8AC3E}">
        <p14:creationId xmlns:p14="http://schemas.microsoft.com/office/powerpoint/2010/main" val="416239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0E5F07-26A5-477D-9407-3E46F91EDE00}"/>
              </a:ext>
            </a:extLst>
          </p:cNvPr>
          <p:cNvSpPr>
            <a:spLocks noGrp="1"/>
          </p:cNvSpPr>
          <p:nvPr>
            <p:ph type="title"/>
          </p:nvPr>
        </p:nvSpPr>
        <p:spPr>
          <a:xfrm>
            <a:off x="677587" y="569842"/>
            <a:ext cx="3735387" cy="4770784"/>
          </a:xfrm>
        </p:spPr>
        <p:txBody>
          <a:bodyPr>
            <a:noAutofit/>
          </a:bodyPr>
          <a:lstStyle/>
          <a:p>
            <a:pPr marL="285750" indent="-285750">
              <a:buFont typeface="Arial" panose="020B0604020202020204" pitchFamily="34" charset="0"/>
              <a:buChar char="•"/>
            </a:pPr>
            <a:r>
              <a:rPr lang="el-GR" sz="2800" dirty="0" err="1">
                <a:solidFill>
                  <a:schemeClr val="accent1">
                    <a:lumMod val="40000"/>
                    <a:lumOff val="60000"/>
                  </a:schemeClr>
                </a:solidFill>
              </a:rPr>
              <a:t>Βασικη</a:t>
            </a:r>
            <a:r>
              <a:rPr lang="el-GR" sz="2800" dirty="0">
                <a:solidFill>
                  <a:schemeClr val="accent1">
                    <a:lumMod val="40000"/>
                    <a:lumOff val="60000"/>
                  </a:schemeClr>
                </a:solidFill>
              </a:rPr>
              <a:t> </a:t>
            </a:r>
            <a:r>
              <a:rPr lang="el-GR" sz="2800" dirty="0" err="1">
                <a:solidFill>
                  <a:schemeClr val="accent1">
                    <a:lumMod val="40000"/>
                    <a:lumOff val="60000"/>
                  </a:schemeClr>
                </a:solidFill>
              </a:rPr>
              <a:t>δομικη</a:t>
            </a:r>
            <a:r>
              <a:rPr lang="el-GR" sz="2800" dirty="0">
                <a:solidFill>
                  <a:schemeClr val="accent1">
                    <a:lumMod val="40000"/>
                    <a:lumOff val="60000"/>
                  </a:schemeClr>
                </a:solidFill>
              </a:rPr>
              <a:t> </a:t>
            </a:r>
            <a:r>
              <a:rPr lang="el-GR" sz="2800" dirty="0" err="1">
                <a:solidFill>
                  <a:schemeClr val="accent1">
                    <a:lumMod val="40000"/>
                    <a:lumOff val="60000"/>
                  </a:schemeClr>
                </a:solidFill>
              </a:rPr>
              <a:t>μοναδα</a:t>
            </a:r>
            <a:r>
              <a:rPr lang="el-GR" sz="2800" dirty="0">
                <a:solidFill>
                  <a:schemeClr val="accent1">
                    <a:lumMod val="40000"/>
                    <a:lumOff val="60000"/>
                  </a:schemeClr>
                </a:solidFill>
              </a:rPr>
              <a:t> </a:t>
            </a:r>
            <a:r>
              <a:rPr lang="el-GR" sz="2800" dirty="0" err="1">
                <a:solidFill>
                  <a:schemeClr val="accent1">
                    <a:lumMod val="40000"/>
                    <a:lumOff val="60000"/>
                  </a:schemeClr>
                </a:solidFill>
              </a:rPr>
              <a:t>ειναι</a:t>
            </a:r>
            <a:r>
              <a:rPr lang="el-GR" sz="2800" dirty="0">
                <a:solidFill>
                  <a:schemeClr val="accent1">
                    <a:lumMod val="40000"/>
                    <a:lumOff val="60000"/>
                  </a:schemeClr>
                </a:solidFill>
              </a:rPr>
              <a:t> το </a:t>
            </a:r>
            <a:r>
              <a:rPr lang="el-GR" sz="2800" dirty="0" err="1">
                <a:solidFill>
                  <a:schemeClr val="accent1">
                    <a:lumMod val="40000"/>
                    <a:lumOff val="60000"/>
                  </a:schemeClr>
                </a:solidFill>
              </a:rPr>
              <a:t>τετραεδρο</a:t>
            </a:r>
            <a:r>
              <a:rPr lang="el-GR" sz="2800" dirty="0">
                <a:solidFill>
                  <a:schemeClr val="accent1">
                    <a:lumMod val="40000"/>
                    <a:lumOff val="60000"/>
                  </a:schemeClr>
                </a:solidFill>
              </a:rPr>
              <a:t>. Τα </a:t>
            </a:r>
            <a:r>
              <a:rPr lang="el-GR" sz="2800" dirty="0" err="1">
                <a:solidFill>
                  <a:schemeClr val="accent1">
                    <a:lumMod val="40000"/>
                    <a:lumOff val="60000"/>
                  </a:schemeClr>
                </a:solidFill>
              </a:rPr>
              <a:t>τετραεδρα</a:t>
            </a:r>
            <a:r>
              <a:rPr lang="el-GR" sz="2800" dirty="0">
                <a:solidFill>
                  <a:schemeClr val="accent1">
                    <a:lumMod val="40000"/>
                    <a:lumOff val="60000"/>
                  </a:schemeClr>
                </a:solidFill>
              </a:rPr>
              <a:t> </a:t>
            </a:r>
            <a:r>
              <a:rPr lang="el-GR" sz="2800" dirty="0" err="1">
                <a:solidFill>
                  <a:schemeClr val="accent1">
                    <a:lumMod val="40000"/>
                    <a:lumOff val="60000"/>
                  </a:schemeClr>
                </a:solidFill>
              </a:rPr>
              <a:t>ενωνονται</a:t>
            </a:r>
            <a:r>
              <a:rPr lang="el-GR" sz="2800" dirty="0">
                <a:solidFill>
                  <a:schemeClr val="accent1">
                    <a:lumMod val="40000"/>
                    <a:lumOff val="60000"/>
                  </a:schemeClr>
                </a:solidFill>
              </a:rPr>
              <a:t> </a:t>
            </a:r>
            <a:r>
              <a:rPr lang="el-GR" sz="2800" dirty="0" err="1">
                <a:solidFill>
                  <a:schemeClr val="accent1">
                    <a:lumMod val="40000"/>
                    <a:lumOff val="60000"/>
                  </a:schemeClr>
                </a:solidFill>
              </a:rPr>
              <a:t>μεταξυ</a:t>
            </a:r>
            <a:r>
              <a:rPr lang="el-GR" sz="2800" dirty="0">
                <a:solidFill>
                  <a:schemeClr val="accent1">
                    <a:lumMod val="40000"/>
                    <a:lumOff val="60000"/>
                  </a:schemeClr>
                </a:solidFill>
              </a:rPr>
              <a:t> τους και </a:t>
            </a:r>
            <a:r>
              <a:rPr lang="el-GR" sz="2800" dirty="0" err="1">
                <a:solidFill>
                  <a:schemeClr val="accent1">
                    <a:lumMod val="40000"/>
                    <a:lumOff val="60000"/>
                  </a:schemeClr>
                </a:solidFill>
              </a:rPr>
              <a:t>σχηματιζουν</a:t>
            </a:r>
            <a:r>
              <a:rPr lang="el-GR" sz="2800" dirty="0">
                <a:solidFill>
                  <a:schemeClr val="accent1">
                    <a:lumMod val="40000"/>
                    <a:lumOff val="60000"/>
                  </a:schemeClr>
                </a:solidFill>
              </a:rPr>
              <a:t> </a:t>
            </a:r>
            <a:r>
              <a:rPr lang="el-GR" sz="2800" dirty="0" err="1">
                <a:solidFill>
                  <a:schemeClr val="accent1">
                    <a:lumMod val="40000"/>
                    <a:lumOff val="60000"/>
                  </a:schemeClr>
                </a:solidFill>
              </a:rPr>
              <a:t>πολυεδρα</a:t>
            </a:r>
            <a:endParaRPr lang="el-GR" sz="2800" dirty="0">
              <a:solidFill>
                <a:schemeClr val="accent1">
                  <a:lumMod val="40000"/>
                  <a:lumOff val="60000"/>
                </a:schemeClr>
              </a:solidFill>
            </a:endParaRPr>
          </a:p>
        </p:txBody>
      </p:sp>
      <p:sp>
        <p:nvSpPr>
          <p:cNvPr id="4" name="TextBox 3">
            <a:extLst>
              <a:ext uri="{FF2B5EF4-FFF2-40B4-BE49-F238E27FC236}">
                <a16:creationId xmlns:a16="http://schemas.microsoft.com/office/drawing/2014/main" id="{6D27F6F0-4B06-4640-9CC3-38C0BE31A7DD}"/>
              </a:ext>
            </a:extLst>
          </p:cNvPr>
          <p:cNvSpPr txBox="1"/>
          <p:nvPr/>
        </p:nvSpPr>
        <p:spPr>
          <a:xfrm>
            <a:off x="7142922" y="821635"/>
            <a:ext cx="2862469" cy="5632311"/>
          </a:xfrm>
          <a:prstGeom prst="rect">
            <a:avLst/>
          </a:prstGeom>
          <a:noFill/>
        </p:spPr>
        <p:txBody>
          <a:bodyPr wrap="square" rtlCol="0">
            <a:spAutoFit/>
          </a:bodyPr>
          <a:lstStyle/>
          <a:p>
            <a:pPr marL="285750" indent="-285750">
              <a:buFont typeface="Arial" panose="020B0604020202020204" pitchFamily="34" charset="0"/>
              <a:buChar char="•"/>
            </a:pPr>
            <a:r>
              <a:rPr lang="el-GR" sz="2000" dirty="0">
                <a:solidFill>
                  <a:schemeClr val="accent1">
                    <a:lumMod val="40000"/>
                    <a:lumOff val="60000"/>
                  </a:schemeClr>
                </a:solidFill>
              </a:rPr>
              <a:t>Ο ΖΕΟΛΙΘΟΣ ΑΝΑΛΟΓΑ ΜΕ ΤΗΝ ΟΡΥΚΤΟΛΟΓΙΚΗ ΤΟΥ ΣΥΣΤΑΣΗ ΤΟΥ ΜΠΟΡΕΙ ΝΑ ΦΤΑΣΕΙ ΣΕ ΣΚΛΗΡΟΤΗΤΑ 5 ΣΤΗΝ ΚΛΙΜΑΚΑ MOHS, ΔΗΛΑΔΗ ΕΑΝ ΕΧΟΥΜΕ ΧΑΜΗΛΗΣ ΠΟΙΟΤΗΤΑΣ &lt;60 % ΚΑΙ ΜΕΓΑΛΟ ΠΟΣΟΣΤΟ ΣΕ ΧΑΛΑΖΙΑ, ΑΣΤΡΙΟ, ΚΡΙΣΤΟΒΑΛΙΤΗ ΕΧΟΥΜΕ ΣΚΛΗΡΟΤΗΤΑ 4,5-5,5.</a:t>
            </a:r>
          </a:p>
        </p:txBody>
      </p:sp>
    </p:spTree>
    <p:extLst>
      <p:ext uri="{BB962C8B-B14F-4D97-AF65-F5344CB8AC3E}">
        <p14:creationId xmlns:p14="http://schemas.microsoft.com/office/powerpoint/2010/main" val="3990791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65B130-75DE-45E6-A2ED-0247F5DBC827}"/>
              </a:ext>
            </a:extLst>
          </p:cNvPr>
          <p:cNvSpPr>
            <a:spLocks noGrp="1"/>
          </p:cNvSpPr>
          <p:nvPr>
            <p:ph type="title"/>
          </p:nvPr>
        </p:nvSpPr>
        <p:spPr>
          <a:xfrm>
            <a:off x="0" y="106532"/>
            <a:ext cx="12192000" cy="6676008"/>
          </a:xfrm>
        </p:spPr>
        <p:txBody>
          <a:bodyPr>
            <a:normAutofit/>
          </a:bodyPr>
          <a:lstStyle/>
          <a:p>
            <a:pPr algn="ctr"/>
            <a:r>
              <a:rPr lang="el-GR" dirty="0"/>
              <a:t>Ο </a:t>
            </a:r>
            <a:r>
              <a:rPr lang="el-GR" dirty="0" err="1"/>
              <a:t>γενικος</a:t>
            </a:r>
            <a:r>
              <a:rPr lang="el-GR" dirty="0"/>
              <a:t> </a:t>
            </a:r>
            <a:r>
              <a:rPr lang="el-GR" dirty="0" err="1"/>
              <a:t>χημικος</a:t>
            </a:r>
            <a:r>
              <a:rPr lang="el-GR" dirty="0"/>
              <a:t> </a:t>
            </a:r>
            <a:r>
              <a:rPr lang="el-GR" dirty="0" err="1"/>
              <a:t>τυπος</a:t>
            </a:r>
            <a:r>
              <a:rPr lang="el-GR" dirty="0"/>
              <a:t> </a:t>
            </a:r>
            <a:r>
              <a:rPr lang="el-GR" dirty="0" err="1"/>
              <a:t>ειναι</a:t>
            </a:r>
            <a:r>
              <a:rPr lang="el-GR" dirty="0"/>
              <a:t>: </a:t>
            </a:r>
            <a:br>
              <a:rPr lang="el-GR" dirty="0"/>
            </a:br>
            <a:r>
              <a:rPr lang="el-GR" dirty="0"/>
              <a:t>M</a:t>
            </a:r>
            <a:r>
              <a:rPr lang="el-GR" sz="1800" dirty="0"/>
              <a:t>2</a:t>
            </a:r>
            <a:r>
              <a:rPr lang="el-GR" dirty="0"/>
              <a:t>/n O, Al</a:t>
            </a:r>
            <a:r>
              <a:rPr lang="el-GR" sz="1800" dirty="0"/>
              <a:t>2</a:t>
            </a:r>
            <a:r>
              <a:rPr lang="el-GR" dirty="0"/>
              <a:t> O</a:t>
            </a:r>
            <a:r>
              <a:rPr lang="el-GR" sz="1800" dirty="0"/>
              <a:t>3 </a:t>
            </a:r>
            <a:r>
              <a:rPr lang="el-GR" dirty="0"/>
              <a:t>x SiO</a:t>
            </a:r>
            <a:r>
              <a:rPr lang="el-GR" sz="1800" dirty="0"/>
              <a:t>2 </a:t>
            </a:r>
            <a:r>
              <a:rPr lang="el-GR" dirty="0"/>
              <a:t>, y H</a:t>
            </a:r>
            <a:r>
              <a:rPr lang="el-GR" sz="1800" dirty="0"/>
              <a:t>2</a:t>
            </a:r>
            <a:r>
              <a:rPr lang="el-GR" dirty="0"/>
              <a:t>O</a:t>
            </a:r>
            <a:br>
              <a:rPr lang="el-GR" dirty="0"/>
            </a:br>
            <a:br>
              <a:rPr lang="el-GR" dirty="0"/>
            </a:br>
            <a:r>
              <a:rPr lang="el-GR" dirty="0" err="1"/>
              <a:t>οπου</a:t>
            </a:r>
            <a:r>
              <a:rPr lang="el-GR" dirty="0"/>
              <a:t>: M= </a:t>
            </a:r>
            <a:r>
              <a:rPr lang="el-GR" dirty="0" err="1"/>
              <a:t>αλκαλικη</a:t>
            </a:r>
            <a:r>
              <a:rPr lang="el-GR" dirty="0"/>
              <a:t> </a:t>
            </a:r>
            <a:r>
              <a:rPr lang="el-GR" dirty="0" err="1"/>
              <a:t>γαια</a:t>
            </a:r>
            <a:r>
              <a:rPr lang="el-GR" dirty="0"/>
              <a:t>, n= </a:t>
            </a:r>
            <a:r>
              <a:rPr lang="el-GR" dirty="0" err="1"/>
              <a:t>σθενος</a:t>
            </a:r>
            <a:r>
              <a:rPr lang="el-GR" dirty="0"/>
              <a:t> </a:t>
            </a:r>
            <a:r>
              <a:rPr lang="el-GR" dirty="0" err="1"/>
              <a:t>κατιοντος</a:t>
            </a:r>
            <a:r>
              <a:rPr lang="el-GR" dirty="0"/>
              <a:t>,</a:t>
            </a:r>
            <a:br>
              <a:rPr lang="el-GR" dirty="0"/>
            </a:br>
            <a:r>
              <a:rPr lang="el-GR" dirty="0"/>
              <a:t>x= </a:t>
            </a:r>
            <a:r>
              <a:rPr lang="el-GR" dirty="0" err="1"/>
              <a:t>αριθμος</a:t>
            </a:r>
            <a:r>
              <a:rPr lang="el-GR" dirty="0"/>
              <a:t> </a:t>
            </a:r>
            <a:r>
              <a:rPr lang="el-GR" dirty="0" err="1"/>
              <a:t>απο</a:t>
            </a:r>
            <a:r>
              <a:rPr lang="el-GR" dirty="0"/>
              <a:t> 2 </a:t>
            </a:r>
            <a:r>
              <a:rPr lang="el-GR" dirty="0" err="1"/>
              <a:t>μεχρι</a:t>
            </a:r>
            <a:r>
              <a:rPr lang="el-GR" dirty="0"/>
              <a:t> 10, y= </a:t>
            </a:r>
            <a:r>
              <a:rPr lang="el-GR" dirty="0" err="1"/>
              <a:t>αριθμος</a:t>
            </a:r>
            <a:r>
              <a:rPr lang="el-GR" dirty="0"/>
              <a:t> από 2 </a:t>
            </a:r>
            <a:r>
              <a:rPr lang="el-GR" dirty="0" err="1"/>
              <a:t>μεχρι</a:t>
            </a:r>
            <a:r>
              <a:rPr lang="el-GR" dirty="0"/>
              <a:t> 7</a:t>
            </a:r>
          </a:p>
        </p:txBody>
      </p:sp>
    </p:spTree>
    <p:extLst>
      <p:ext uri="{BB962C8B-B14F-4D97-AF65-F5344CB8AC3E}">
        <p14:creationId xmlns:p14="http://schemas.microsoft.com/office/powerpoint/2010/main" val="181712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D876B9-5327-4E52-8B55-DFDE82450F70}"/>
              </a:ext>
            </a:extLst>
          </p:cNvPr>
          <p:cNvSpPr>
            <a:spLocks noGrp="1"/>
          </p:cNvSpPr>
          <p:nvPr>
            <p:ph type="title"/>
          </p:nvPr>
        </p:nvSpPr>
        <p:spPr>
          <a:xfrm>
            <a:off x="1141413" y="609599"/>
            <a:ext cx="9905998" cy="5001087"/>
          </a:xfrm>
        </p:spPr>
        <p:txBody>
          <a:bodyPr>
            <a:normAutofit/>
          </a:bodyPr>
          <a:lstStyle/>
          <a:p>
            <a:pPr algn="ctr"/>
            <a:r>
              <a:rPr lang="el-GR" dirty="0" err="1"/>
              <a:t>Σαφεστερα,προκειται</a:t>
            </a:r>
            <a:r>
              <a:rPr lang="el-GR" dirty="0"/>
              <a:t> για </a:t>
            </a:r>
            <a:r>
              <a:rPr lang="el-GR" dirty="0" err="1"/>
              <a:t>ενυδρα</a:t>
            </a:r>
            <a:r>
              <a:rPr lang="el-GR" dirty="0"/>
              <a:t> </a:t>
            </a:r>
            <a:r>
              <a:rPr lang="el-GR" dirty="0" err="1"/>
              <a:t>κρυσταλλικα</a:t>
            </a:r>
            <a:r>
              <a:rPr lang="el-GR" dirty="0"/>
              <a:t> </a:t>
            </a:r>
            <a:r>
              <a:rPr lang="el-GR" dirty="0" err="1"/>
              <a:t>αργιλοπυριτικα</a:t>
            </a:r>
            <a:r>
              <a:rPr lang="el-GR" dirty="0"/>
              <a:t> </a:t>
            </a:r>
            <a:r>
              <a:rPr lang="el-GR" dirty="0" err="1"/>
              <a:t>αλατα</a:t>
            </a:r>
            <a:r>
              <a:rPr lang="el-GR" dirty="0"/>
              <a:t> </a:t>
            </a:r>
            <a:r>
              <a:rPr lang="el-GR" dirty="0" err="1"/>
              <a:t>στοιχειων</a:t>
            </a:r>
            <a:r>
              <a:rPr lang="el-GR" dirty="0"/>
              <a:t> των </a:t>
            </a:r>
            <a:r>
              <a:rPr lang="el-GR" dirty="0" err="1"/>
              <a:t>ομαδων</a:t>
            </a:r>
            <a:r>
              <a:rPr lang="el-GR" dirty="0"/>
              <a:t> ΙΑ και ΙΙΑ του </a:t>
            </a:r>
            <a:r>
              <a:rPr lang="el-GR" dirty="0" err="1"/>
              <a:t>περιοδικου</a:t>
            </a:r>
            <a:r>
              <a:rPr lang="el-GR" dirty="0"/>
              <a:t> </a:t>
            </a:r>
            <a:r>
              <a:rPr lang="el-GR" dirty="0" err="1"/>
              <a:t>συστηματος</a:t>
            </a:r>
            <a:r>
              <a:rPr lang="el-GR" dirty="0"/>
              <a:t>, </a:t>
            </a:r>
            <a:r>
              <a:rPr lang="el-GR" dirty="0" err="1"/>
              <a:t>οπως</a:t>
            </a:r>
            <a:r>
              <a:rPr lang="el-GR" dirty="0"/>
              <a:t> το </a:t>
            </a:r>
            <a:r>
              <a:rPr lang="el-GR" dirty="0" err="1"/>
              <a:t>νατριο</a:t>
            </a:r>
            <a:r>
              <a:rPr lang="el-GR" dirty="0"/>
              <a:t>, το </a:t>
            </a:r>
            <a:r>
              <a:rPr lang="el-GR" dirty="0" err="1"/>
              <a:t>καλιο</a:t>
            </a:r>
            <a:r>
              <a:rPr lang="el-GR" dirty="0"/>
              <a:t>, το </a:t>
            </a:r>
            <a:r>
              <a:rPr lang="el-GR" dirty="0" err="1"/>
              <a:t>μαγνησιο</a:t>
            </a:r>
            <a:r>
              <a:rPr lang="el-GR" dirty="0"/>
              <a:t> και το </a:t>
            </a:r>
            <a:r>
              <a:rPr lang="el-GR" dirty="0" err="1"/>
              <a:t>ασβεστιο</a:t>
            </a:r>
            <a:r>
              <a:rPr lang="el-GR" dirty="0"/>
              <a:t>. </a:t>
            </a:r>
          </a:p>
        </p:txBody>
      </p:sp>
    </p:spTree>
    <p:extLst>
      <p:ext uri="{BB962C8B-B14F-4D97-AF65-F5344CB8AC3E}">
        <p14:creationId xmlns:p14="http://schemas.microsoft.com/office/powerpoint/2010/main" val="3828736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130A4A-3112-495F-BA32-5467089F54BC}"/>
              </a:ext>
            </a:extLst>
          </p:cNvPr>
          <p:cNvSpPr>
            <a:spLocks noGrp="1"/>
          </p:cNvSpPr>
          <p:nvPr>
            <p:ph type="title"/>
          </p:nvPr>
        </p:nvSpPr>
        <p:spPr>
          <a:xfrm>
            <a:off x="0" y="310717"/>
            <a:ext cx="12192000" cy="346229"/>
          </a:xfrm>
        </p:spPr>
        <p:txBody>
          <a:bodyPr>
            <a:normAutofit fontScale="90000"/>
          </a:bodyPr>
          <a:lstStyle/>
          <a:p>
            <a:r>
              <a:rPr lang="el-GR" dirty="0"/>
              <a:t>Ο </a:t>
            </a:r>
            <a:r>
              <a:rPr lang="el-GR" dirty="0" err="1"/>
              <a:t>ζεολιθος</a:t>
            </a:r>
            <a:r>
              <a:rPr lang="el-GR" dirty="0"/>
              <a:t> </a:t>
            </a:r>
            <a:r>
              <a:rPr lang="el-GR" dirty="0" err="1"/>
              <a:t>αποτελει</a:t>
            </a:r>
            <a:r>
              <a:rPr lang="el-GR" dirty="0"/>
              <a:t> </a:t>
            </a:r>
            <a:r>
              <a:rPr lang="el-GR" dirty="0" err="1"/>
              <a:t>σημαντικο</a:t>
            </a:r>
            <a:r>
              <a:rPr lang="el-GR" dirty="0"/>
              <a:t> </a:t>
            </a:r>
            <a:r>
              <a:rPr lang="el-GR" dirty="0" err="1"/>
              <a:t>εργαλειο</a:t>
            </a:r>
            <a:r>
              <a:rPr lang="el-GR" dirty="0"/>
              <a:t>:</a:t>
            </a:r>
            <a:br>
              <a:rPr lang="el-GR" dirty="0"/>
            </a:br>
            <a:endParaRPr lang="el-GR" dirty="0"/>
          </a:p>
        </p:txBody>
      </p:sp>
      <p:sp>
        <p:nvSpPr>
          <p:cNvPr id="3" name="TextBox 2">
            <a:extLst>
              <a:ext uri="{FF2B5EF4-FFF2-40B4-BE49-F238E27FC236}">
                <a16:creationId xmlns:a16="http://schemas.microsoft.com/office/drawing/2014/main" id="{ED47A6AF-E6A2-4B36-B8F9-6D73B11CC494}"/>
              </a:ext>
            </a:extLst>
          </p:cNvPr>
          <p:cNvSpPr txBox="1"/>
          <p:nvPr/>
        </p:nvSpPr>
        <p:spPr>
          <a:xfrm>
            <a:off x="97653" y="795444"/>
            <a:ext cx="5123703" cy="2023343"/>
          </a:xfrm>
          <a:prstGeom prst="rect">
            <a:avLst/>
          </a:prstGeom>
          <a:noFill/>
        </p:spPr>
        <p:txBody>
          <a:bodyPr wrap="square" rtlCol="0">
            <a:spAutoFit/>
          </a:bodyPr>
          <a:lstStyle/>
          <a:p>
            <a:r>
              <a:rPr lang="el-GR" dirty="0"/>
              <a:t>1. Γεωργία </a:t>
            </a:r>
            <a:br>
              <a:rPr lang="el-GR" dirty="0"/>
            </a:br>
            <a:r>
              <a:rPr lang="el-GR" dirty="0"/>
              <a:t>• Ως 100% φυσικό προϊόν μπορεί να χρησιμοποιηθεί στη βιολογική γεωργία. Οι ευεργετικές του επιδράσεις είναι μόνιμες, αφού δεν </a:t>
            </a:r>
            <a:r>
              <a:rPr lang="el-GR" dirty="0" err="1"/>
              <a:t>αποικοδομείται</a:t>
            </a:r>
            <a:r>
              <a:rPr lang="el-GR" dirty="0"/>
              <a:t> όπως τα άλλα βελτιωτικά εδάφους.</a:t>
            </a:r>
          </a:p>
          <a:p>
            <a:r>
              <a:rPr lang="el-GR" dirty="0"/>
              <a:t>• Βελτίωση γεύσης και ποιότητας τροφίμων.</a:t>
            </a:r>
          </a:p>
        </p:txBody>
      </p:sp>
      <p:sp>
        <p:nvSpPr>
          <p:cNvPr id="4" name="TextBox 3">
            <a:extLst>
              <a:ext uri="{FF2B5EF4-FFF2-40B4-BE49-F238E27FC236}">
                <a16:creationId xmlns:a16="http://schemas.microsoft.com/office/drawing/2014/main" id="{80423ED0-0AE4-4BB8-B2D3-212415D60E42}"/>
              </a:ext>
            </a:extLst>
          </p:cNvPr>
          <p:cNvSpPr txBox="1"/>
          <p:nvPr/>
        </p:nvSpPr>
        <p:spPr>
          <a:xfrm>
            <a:off x="97654" y="2957287"/>
            <a:ext cx="5450889" cy="1477328"/>
          </a:xfrm>
          <a:prstGeom prst="rect">
            <a:avLst/>
          </a:prstGeom>
          <a:noFill/>
        </p:spPr>
        <p:txBody>
          <a:bodyPr wrap="square" rtlCol="0">
            <a:spAutoFit/>
          </a:bodyPr>
          <a:lstStyle/>
          <a:p>
            <a:r>
              <a:rPr lang="el-GR" dirty="0"/>
              <a:t>2. Κτηνοτροφία</a:t>
            </a:r>
          </a:p>
          <a:p>
            <a:r>
              <a:rPr lang="el-GR" dirty="0"/>
              <a:t>• Προφυλάσσει τα ζώα από τις εντερικές παθήσεις, καταπολεμώντας τις διάρροιες.</a:t>
            </a:r>
          </a:p>
          <a:p>
            <a:r>
              <a:rPr lang="el-GR" dirty="0"/>
              <a:t>• Μειώνει την κατανάλωση τροφής.</a:t>
            </a:r>
          </a:p>
          <a:p>
            <a:r>
              <a:rPr lang="el-GR" dirty="0"/>
              <a:t>• Μειώνει την φαρμακευτική αγωγή των ζώων.</a:t>
            </a:r>
          </a:p>
        </p:txBody>
      </p:sp>
      <p:sp>
        <p:nvSpPr>
          <p:cNvPr id="5" name="TextBox 4">
            <a:extLst>
              <a:ext uri="{FF2B5EF4-FFF2-40B4-BE49-F238E27FC236}">
                <a16:creationId xmlns:a16="http://schemas.microsoft.com/office/drawing/2014/main" id="{6324D3A8-4910-429F-9A4E-C2EF54203E42}"/>
              </a:ext>
            </a:extLst>
          </p:cNvPr>
          <p:cNvSpPr txBox="1"/>
          <p:nvPr/>
        </p:nvSpPr>
        <p:spPr>
          <a:xfrm>
            <a:off x="97654" y="4573114"/>
            <a:ext cx="4483223" cy="1754326"/>
          </a:xfrm>
          <a:prstGeom prst="rect">
            <a:avLst/>
          </a:prstGeom>
          <a:noFill/>
        </p:spPr>
        <p:txBody>
          <a:bodyPr wrap="square" rtlCol="0">
            <a:spAutoFit/>
          </a:bodyPr>
          <a:lstStyle/>
          <a:p>
            <a:r>
              <a:rPr lang="el-GR" dirty="0"/>
              <a:t>3. Περιβάλλον</a:t>
            </a:r>
          </a:p>
          <a:p>
            <a:r>
              <a:rPr lang="el-GR" dirty="0"/>
              <a:t>• Βελτίωση ποιότητας πόσιμου νερού.</a:t>
            </a:r>
          </a:p>
          <a:p>
            <a:r>
              <a:rPr lang="el-GR" dirty="0"/>
              <a:t>• Χρησιμοποιείται στον καθαρισμό διαφόρων τύπων λυμάτων (αστικά, βιομηχανικά, γεωργικά, ραδιενεργά απόβλητα).</a:t>
            </a:r>
          </a:p>
        </p:txBody>
      </p:sp>
      <p:sp>
        <p:nvSpPr>
          <p:cNvPr id="6" name="TextBox 5">
            <a:extLst>
              <a:ext uri="{FF2B5EF4-FFF2-40B4-BE49-F238E27FC236}">
                <a16:creationId xmlns:a16="http://schemas.microsoft.com/office/drawing/2014/main" id="{B5B279C3-76CE-4D7C-A06B-98F695FFDF57}"/>
              </a:ext>
            </a:extLst>
          </p:cNvPr>
          <p:cNvSpPr txBox="1"/>
          <p:nvPr/>
        </p:nvSpPr>
        <p:spPr>
          <a:xfrm>
            <a:off x="6096000" y="510464"/>
            <a:ext cx="5942120" cy="1200329"/>
          </a:xfrm>
          <a:prstGeom prst="rect">
            <a:avLst/>
          </a:prstGeom>
          <a:noFill/>
        </p:spPr>
        <p:txBody>
          <a:bodyPr wrap="square" rtlCol="0">
            <a:spAutoFit/>
          </a:bodyPr>
          <a:lstStyle/>
          <a:p>
            <a:r>
              <a:rPr lang="el-GR" dirty="0"/>
              <a:t>4. Βιομηχανία Υδρογονανθράκων</a:t>
            </a:r>
          </a:p>
          <a:p>
            <a:r>
              <a:rPr lang="el-GR" dirty="0"/>
              <a:t>• Ως καταλυτές στη διύλιση του πετρελαίου.</a:t>
            </a:r>
          </a:p>
          <a:p>
            <a:r>
              <a:rPr lang="el-GR" dirty="0"/>
              <a:t>• Ως απορρυπαντικά για τον καθαρισμό των πετροχημικών αγωγών.</a:t>
            </a:r>
          </a:p>
        </p:txBody>
      </p:sp>
      <p:sp>
        <p:nvSpPr>
          <p:cNvPr id="7" name="TextBox 6">
            <a:extLst>
              <a:ext uri="{FF2B5EF4-FFF2-40B4-BE49-F238E27FC236}">
                <a16:creationId xmlns:a16="http://schemas.microsoft.com/office/drawing/2014/main" id="{145E4CCE-1E47-4B12-8C1B-12A40EA7BCBC}"/>
              </a:ext>
            </a:extLst>
          </p:cNvPr>
          <p:cNvSpPr txBox="1"/>
          <p:nvPr/>
        </p:nvSpPr>
        <p:spPr>
          <a:xfrm>
            <a:off x="6241002" y="1917577"/>
            <a:ext cx="5797118" cy="2308324"/>
          </a:xfrm>
          <a:prstGeom prst="rect">
            <a:avLst/>
          </a:prstGeom>
          <a:noFill/>
        </p:spPr>
        <p:txBody>
          <a:bodyPr wrap="square" rtlCol="0">
            <a:spAutoFit/>
          </a:bodyPr>
          <a:lstStyle/>
          <a:p>
            <a:r>
              <a:rPr lang="el-GR" dirty="0"/>
              <a:t>5. Ιατρική</a:t>
            </a:r>
          </a:p>
          <a:p>
            <a:r>
              <a:rPr lang="el-GR" dirty="0"/>
              <a:t>• Ως συμπλήρωμα διατροφής.</a:t>
            </a:r>
          </a:p>
          <a:p>
            <a:r>
              <a:rPr lang="el-GR" dirty="0"/>
              <a:t>• Αυξάνει την ενέργεια και βελτιώνει την απορρόφηση των θρεπτικών ουσιών από τον πεπτικό σωλήνα.</a:t>
            </a:r>
          </a:p>
          <a:p>
            <a:r>
              <a:rPr lang="el-GR" dirty="0"/>
              <a:t>• Δεσμεύει τις τοξίνες και τα βαρέα μέταλλα που απελευθερώνονται από το κάψιμο του λίπους, με συνέπεια αυτά να μην περνούν στον οργανισμό.</a:t>
            </a:r>
          </a:p>
        </p:txBody>
      </p:sp>
      <p:sp>
        <p:nvSpPr>
          <p:cNvPr id="8" name="TextBox 7">
            <a:extLst>
              <a:ext uri="{FF2B5EF4-FFF2-40B4-BE49-F238E27FC236}">
                <a16:creationId xmlns:a16="http://schemas.microsoft.com/office/drawing/2014/main" id="{EB79DE73-D2D3-4F09-A3AF-D5E2B423880A}"/>
              </a:ext>
            </a:extLst>
          </p:cNvPr>
          <p:cNvSpPr txBox="1"/>
          <p:nvPr/>
        </p:nvSpPr>
        <p:spPr>
          <a:xfrm>
            <a:off x="6241002" y="4434615"/>
            <a:ext cx="5950998" cy="1754326"/>
          </a:xfrm>
          <a:prstGeom prst="rect">
            <a:avLst/>
          </a:prstGeom>
          <a:noFill/>
        </p:spPr>
        <p:txBody>
          <a:bodyPr wrap="square" rtlCol="0">
            <a:spAutoFit/>
          </a:bodyPr>
          <a:lstStyle/>
          <a:p>
            <a:r>
              <a:rPr lang="el-GR" dirty="0"/>
              <a:t>6. Ιχθυοκαλλιέργεια</a:t>
            </a:r>
          </a:p>
          <a:p>
            <a:r>
              <a:rPr lang="el-GR" dirty="0"/>
              <a:t>• Φιλτράρει το νερό και απορροφά την αμμωνία.</a:t>
            </a:r>
          </a:p>
          <a:p>
            <a:r>
              <a:rPr lang="el-GR" dirty="0"/>
              <a:t>• Για την απομάκρυνση των βαρέων μετάλλων.</a:t>
            </a:r>
          </a:p>
          <a:p>
            <a:r>
              <a:rPr lang="el-GR" dirty="0"/>
              <a:t>• Την αύξηση του οξυγόνου στα αεριζόμενα νερά των ιχθυοκαλλιεργειών και στις δεξαμενές μεταφοράς ζωντανών ψαριών.</a:t>
            </a:r>
          </a:p>
        </p:txBody>
      </p:sp>
    </p:spTree>
    <p:extLst>
      <p:ext uri="{BB962C8B-B14F-4D97-AF65-F5344CB8AC3E}">
        <p14:creationId xmlns:p14="http://schemas.microsoft.com/office/powerpoint/2010/main" val="4056365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E148CF-FC5C-49A1-9215-468551096D40}"/>
              </a:ext>
            </a:extLst>
          </p:cNvPr>
          <p:cNvSpPr>
            <a:spLocks noGrp="1"/>
          </p:cNvSpPr>
          <p:nvPr>
            <p:ph type="title"/>
          </p:nvPr>
        </p:nvSpPr>
        <p:spPr>
          <a:xfrm>
            <a:off x="1008248" y="150921"/>
            <a:ext cx="9905998" cy="5956916"/>
          </a:xfrm>
        </p:spPr>
        <p:txBody>
          <a:bodyPr>
            <a:normAutofit/>
          </a:bodyPr>
          <a:lstStyle/>
          <a:p>
            <a:r>
              <a:rPr lang="el-GR" dirty="0"/>
              <a:t>Τα </a:t>
            </a:r>
            <a:r>
              <a:rPr lang="el-GR" dirty="0" err="1"/>
              <a:t>μερη</a:t>
            </a:r>
            <a:r>
              <a:rPr lang="el-GR" dirty="0"/>
              <a:t> της </a:t>
            </a:r>
            <a:r>
              <a:rPr lang="el-GR" dirty="0" err="1"/>
              <a:t>ελλαδας</a:t>
            </a:r>
            <a:r>
              <a:rPr lang="el-GR" dirty="0"/>
              <a:t> που </a:t>
            </a:r>
            <a:r>
              <a:rPr lang="el-GR" dirty="0" err="1"/>
              <a:t>εντοπιζεται</a:t>
            </a:r>
            <a:r>
              <a:rPr lang="el-GR" dirty="0"/>
              <a:t> το </a:t>
            </a:r>
            <a:r>
              <a:rPr lang="el-GR" dirty="0" err="1"/>
              <a:t>ορυκτο</a:t>
            </a:r>
            <a:r>
              <a:rPr lang="el-GR" dirty="0"/>
              <a:t> </a:t>
            </a:r>
            <a:r>
              <a:rPr lang="el-GR" dirty="0" err="1"/>
              <a:t>ζεολιθος</a:t>
            </a:r>
            <a:r>
              <a:rPr lang="el-GR" dirty="0"/>
              <a:t> </a:t>
            </a:r>
            <a:r>
              <a:rPr lang="el-GR" dirty="0" err="1"/>
              <a:t>ειναι</a:t>
            </a:r>
            <a:r>
              <a:rPr lang="en-US" dirty="0"/>
              <a:t>:</a:t>
            </a:r>
            <a:br>
              <a:rPr lang="el-GR" dirty="0"/>
            </a:br>
            <a:r>
              <a:rPr lang="el-GR" dirty="0"/>
              <a:t>1. η </a:t>
            </a:r>
            <a:r>
              <a:rPr lang="el-GR" dirty="0" err="1"/>
              <a:t>περιοχη</a:t>
            </a:r>
            <a:r>
              <a:rPr lang="el-GR" dirty="0"/>
              <a:t> του </a:t>
            </a:r>
            <a:r>
              <a:rPr lang="el-GR" dirty="0" err="1"/>
              <a:t>εβρου</a:t>
            </a:r>
            <a:r>
              <a:rPr lang="el-GR" dirty="0"/>
              <a:t> στην </a:t>
            </a:r>
            <a:r>
              <a:rPr lang="el-GR" dirty="0" err="1"/>
              <a:t>επαρχια</a:t>
            </a:r>
            <a:r>
              <a:rPr lang="el-GR" dirty="0"/>
              <a:t> </a:t>
            </a:r>
            <a:r>
              <a:rPr lang="el-GR" dirty="0" err="1"/>
              <a:t>Θρακης</a:t>
            </a:r>
            <a:r>
              <a:rPr lang="el-GR" dirty="0"/>
              <a:t> στο </a:t>
            </a:r>
            <a:r>
              <a:rPr lang="el-GR" dirty="0" err="1"/>
              <a:t>βορειοανατολικο</a:t>
            </a:r>
            <a:r>
              <a:rPr lang="el-GR" dirty="0"/>
              <a:t> </a:t>
            </a:r>
            <a:r>
              <a:rPr lang="el-GR" dirty="0" err="1"/>
              <a:t>τμημα</a:t>
            </a:r>
            <a:r>
              <a:rPr lang="el-GR" dirty="0"/>
              <a:t> της </a:t>
            </a:r>
            <a:r>
              <a:rPr lang="el-GR" dirty="0" err="1"/>
              <a:t>ηπειρωτικης</a:t>
            </a:r>
            <a:r>
              <a:rPr lang="el-GR" dirty="0"/>
              <a:t> </a:t>
            </a:r>
            <a:r>
              <a:rPr lang="el-GR" dirty="0" err="1"/>
              <a:t>Ελλαδας</a:t>
            </a:r>
            <a:r>
              <a:rPr lang="el-GR" dirty="0"/>
              <a:t> </a:t>
            </a:r>
            <a:br>
              <a:rPr lang="el-GR" dirty="0"/>
            </a:br>
            <a:r>
              <a:rPr lang="el-GR" dirty="0"/>
              <a:t>2. τα </a:t>
            </a:r>
            <a:r>
              <a:rPr lang="el-GR" dirty="0" err="1"/>
              <a:t>νησια</a:t>
            </a:r>
            <a:r>
              <a:rPr lang="el-GR" dirty="0"/>
              <a:t> </a:t>
            </a:r>
            <a:r>
              <a:rPr lang="el-GR" dirty="0" err="1"/>
              <a:t>Κιμωλοσ</a:t>
            </a:r>
            <a:r>
              <a:rPr lang="el-GR" dirty="0"/>
              <a:t> και </a:t>
            </a:r>
            <a:r>
              <a:rPr lang="el-GR" dirty="0" err="1"/>
              <a:t>Πολιγοντος</a:t>
            </a:r>
            <a:r>
              <a:rPr lang="el-GR" dirty="0"/>
              <a:t> στο </a:t>
            </a:r>
            <a:r>
              <a:rPr lang="el-GR" dirty="0" err="1"/>
              <a:t>δυτικο</a:t>
            </a:r>
            <a:r>
              <a:rPr lang="el-GR" dirty="0"/>
              <a:t> </a:t>
            </a:r>
            <a:r>
              <a:rPr lang="el-GR" dirty="0" err="1"/>
              <a:t>Αιγαιο</a:t>
            </a:r>
            <a:r>
              <a:rPr lang="el-GR" dirty="0"/>
              <a:t> </a:t>
            </a:r>
            <a:br>
              <a:rPr lang="el-GR" dirty="0"/>
            </a:br>
            <a:r>
              <a:rPr lang="el-GR" dirty="0"/>
              <a:t>3. το </a:t>
            </a:r>
            <a:r>
              <a:rPr lang="el-GR" dirty="0" err="1"/>
              <a:t>νησι</a:t>
            </a:r>
            <a:r>
              <a:rPr lang="el-GR" dirty="0"/>
              <a:t> της </a:t>
            </a:r>
            <a:r>
              <a:rPr lang="el-GR" dirty="0" err="1"/>
              <a:t>Σαμου</a:t>
            </a:r>
            <a:r>
              <a:rPr lang="el-GR" dirty="0"/>
              <a:t> στο </a:t>
            </a:r>
            <a:r>
              <a:rPr lang="el-GR" dirty="0" err="1"/>
              <a:t>ανατολικο</a:t>
            </a:r>
            <a:r>
              <a:rPr lang="el-GR" dirty="0"/>
              <a:t> </a:t>
            </a:r>
            <a:r>
              <a:rPr lang="el-GR" dirty="0" err="1"/>
              <a:t>Αιγαιο</a:t>
            </a:r>
            <a:endParaRPr lang="el-GR" dirty="0"/>
          </a:p>
        </p:txBody>
      </p:sp>
    </p:spTree>
    <p:extLst>
      <p:ext uri="{BB962C8B-B14F-4D97-AF65-F5344CB8AC3E}">
        <p14:creationId xmlns:p14="http://schemas.microsoft.com/office/powerpoint/2010/main" val="4045763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B160D7-665F-4C9B-B27E-637E3B22E357}"/>
              </a:ext>
            </a:extLst>
          </p:cNvPr>
          <p:cNvSpPr>
            <a:spLocks noGrp="1"/>
          </p:cNvSpPr>
          <p:nvPr>
            <p:ph type="title"/>
          </p:nvPr>
        </p:nvSpPr>
        <p:spPr/>
        <p:txBody>
          <a:bodyPr/>
          <a:lstStyle/>
          <a:p>
            <a:endParaRPr lang="el-GR"/>
          </a:p>
        </p:txBody>
      </p:sp>
      <p:pic>
        <p:nvPicPr>
          <p:cNvPr id="6" name="Θέση περιεχομένου 5">
            <a:extLst>
              <a:ext uri="{FF2B5EF4-FFF2-40B4-BE49-F238E27FC236}">
                <a16:creationId xmlns:a16="http://schemas.microsoft.com/office/drawing/2014/main" id="{4DF79754-EF76-4B29-97F7-A8FC589B123B}"/>
              </a:ext>
            </a:extLst>
          </p:cNvPr>
          <p:cNvPicPr>
            <a:picLocks noGrp="1" noChangeAspect="1"/>
          </p:cNvPicPr>
          <p:nvPr>
            <p:ph sz="half" idx="1"/>
          </p:nvPr>
        </p:nvPicPr>
        <p:blipFill>
          <a:blip r:embed="rId2"/>
          <a:stretch>
            <a:fillRect/>
          </a:stretch>
        </p:blipFill>
        <p:spPr>
          <a:xfrm>
            <a:off x="0" y="0"/>
            <a:ext cx="12965496" cy="6858000"/>
          </a:xfrm>
        </p:spPr>
      </p:pic>
      <p:sp>
        <p:nvSpPr>
          <p:cNvPr id="4" name="Θέση περιεχομένου 3">
            <a:extLst>
              <a:ext uri="{FF2B5EF4-FFF2-40B4-BE49-F238E27FC236}">
                <a16:creationId xmlns:a16="http://schemas.microsoft.com/office/drawing/2014/main" id="{0BFF1089-CD38-4B8B-ACD2-BC0F32AED11E}"/>
              </a:ext>
            </a:extLst>
          </p:cNvPr>
          <p:cNvSpPr>
            <a:spLocks noGrp="1"/>
          </p:cNvSpPr>
          <p:nvPr>
            <p:ph sz="half" idx="2"/>
          </p:nvPr>
        </p:nvSpPr>
        <p:spPr/>
        <p:txBody>
          <a:bodyPr/>
          <a:lstStyle/>
          <a:p>
            <a:endParaRPr lang="el-GR"/>
          </a:p>
        </p:txBody>
      </p:sp>
    </p:spTree>
    <p:extLst>
      <p:ext uri="{BB962C8B-B14F-4D97-AF65-F5344CB8AC3E}">
        <p14:creationId xmlns:p14="http://schemas.microsoft.com/office/powerpoint/2010/main" val="19007512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λέγμα">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docProps/app.xml><?xml version="1.0" encoding="utf-8"?>
<Properties xmlns="http://schemas.openxmlformats.org/officeDocument/2006/extended-properties" xmlns:vt="http://schemas.openxmlformats.org/officeDocument/2006/docPropsVTypes">
  <Template>TM03457485[[fn=Πλέγμα]]</Template>
  <TotalTime>160</TotalTime>
  <Words>332</Words>
  <Application>Microsoft Office PowerPoint</Application>
  <PresentationFormat>Ευρεία οθόνη</PresentationFormat>
  <Paragraphs>32</Paragraphs>
  <Slides>10</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10</vt:i4>
      </vt:variant>
    </vt:vector>
  </HeadingPairs>
  <TitlesOfParts>
    <vt:vector size="13" baseType="lpstr">
      <vt:lpstr>Arial</vt:lpstr>
      <vt:lpstr>Century Gothic</vt:lpstr>
      <vt:lpstr>Πλέγμα</vt:lpstr>
      <vt:lpstr>Ζεολιθος </vt:lpstr>
      <vt:lpstr>Παρουσίαση του PowerPoint</vt:lpstr>
      <vt:lpstr>Ο ζεολιθος ειναι ενα πορωδες φυσικο αργιλοπυριτικο ορυκτο</vt:lpstr>
      <vt:lpstr>Βασικη δομικη μοναδα ειναι το τετραεδρο. Τα τετραεδρα ενωνονται μεταξυ τους και σχηματιζουν πολυεδρα</vt:lpstr>
      <vt:lpstr>Ο γενικος χημικος τυπος ειναι:  M2/n O, Al2 O3 x SiO2 , y H2O  οπου: M= αλκαλικη γαια, n= σθενος κατιοντος, x= αριθμος απο 2 μεχρι 10, y= αριθμος από 2 μεχρι 7</vt:lpstr>
      <vt:lpstr>Σαφεστερα,προκειται για ενυδρα κρυσταλλικα αργιλοπυριτικα αλατα στοιχειων των ομαδων ΙΑ και ΙΙΑ του περιοδικου συστηματος, οπως το νατριο, το καλιο, το μαγνησιο και το ασβεστιο. </vt:lpstr>
      <vt:lpstr>Ο ζεολιθος αποτελει σημαντικο εργαλειο: </vt:lpstr>
      <vt:lpstr>Τα μερη της ελλαδας που εντοπιζεται το ορυκτο ζεολιθος ειναι: 1. η περιοχη του εβρου στην επαρχια Θρακης στο βορειοανατολικο τμημα της ηπειρωτικης Ελλαδας  2. τα νησια Κιμωλοσ και Πολιγοντος στο δυτικο Αιγαιο  3. το νησι της Σαμου στο ανατολικο Αιγαιο</vt:lpstr>
      <vt:lpstr>Παρουσίαση του PowerPoint</vt:lpstr>
      <vt:lpstr>1. Ch. Karasavvidis, Z. Ioannou, A. Dimirkou, V. Antoniadis, Adsorption Of Dyes From Aqueous Solutions Onto Modified Zeolites, Wastewater Purification And Reuse Conference, Heraklion Crete 28 – 30 March 2012 2. G.Gottardi, E.Galli, Natural Zeolites, Springer, Berlin, Heidelberg, New York, 1985 3. Misaelides P., Godelitsas A., Charistos V., Ioannou D. &amp; Charistos D. 1994, Heavy Metal Uptake By Zeoliferous Rocks From Metaxades, Thrace, Greece: An exploratory study. J. Radioanal. Nucl. Chem. Art., 183, 159-166. 4. Valquiria Campos, The Sorption Of Toxic Elements Onto Natural Zeolite, Synthetic Goethite And Modiﬁed Powdered Block Carbon, Journal Of Environmental Earth Science, Vol. 59, Issue 4, 2009 5. zeolife.gr 6. https://www.mindat.org/min-4395.html        7.https://www.researchgate.net/publication/226770296_The_zeolite_deposits_of_Greece  8.https://ellhnikos-zeolithos.blogspot.gr/2013/04/filippishs-o-zeolithos-kai-h-sklhrothta.html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ΖΕΟΛΙΘΟς</dc:title>
  <dc:creator>nikiforos kritikos</dc:creator>
  <cp:lastModifiedBy>Faidra Bouziou✿◕ ‿ ◕✿</cp:lastModifiedBy>
  <cp:revision>16</cp:revision>
  <dcterms:created xsi:type="dcterms:W3CDTF">2017-10-25T08:03:25Z</dcterms:created>
  <dcterms:modified xsi:type="dcterms:W3CDTF">2017-10-30T10:00:56Z</dcterms:modified>
</cp:coreProperties>
</file>