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99" r:id="rId1"/>
  </p:sldMasterIdLst>
  <p:notesMasterIdLst>
    <p:notesMasterId r:id="rId7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38"/>
    <p:restoredTop sz="96743"/>
  </p:normalViewPr>
  <p:slideViewPr>
    <p:cSldViewPr snapToGrid="0" snapToObjects="1">
      <p:cViewPr varScale="1">
        <p:scale>
          <a:sx n="141" d="100"/>
          <a:sy n="141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82C52-3BF9-1D4E-AD48-8461EE3EBAD6}" type="datetimeFigureOut">
              <a:rPr lang="en-US" smtClean="0"/>
              <a:t>10/10/19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EC38-0C2D-AF43-8BFD-C215FD072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99D0D42-186E-BC42-B7E2-A08CD1964CA4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E073-96E7-524E-8A85-0E20D1958282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927AE-D6AA-D340-9426-CEE3F9142D3D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105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8DF06-BC33-B54B-9884-65D16EEA6E20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0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8BE8-8990-7240-9689-4A0C01F27034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91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315F3-8E50-534A-AB7B-5C437D68CFA7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03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021C2-A967-8C49-BBEC-90FE553DB855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72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A3B73-A38A-B144-A6A7-D63497BCC4AE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7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321DB-19D2-F440-8A27-04DB1ECE9DA2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88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51FF4-6E37-1645-9D0D-6ED7B12D5C76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40E7-1A55-C643-90F9-59FD30EDF52A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826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B6A89-8379-084A-90FC-2C0D758BDFF0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632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A0572-4F26-F948-A30E-210796AA7A94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678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151D9-3A54-454B-BBA4-A365BCB8E432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538B2-56D0-AD40-9565-4AFEF2B85AD0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26E7D-6C78-D94B-A935-CCDE581248E8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67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8D393-888C-1C4B-A04A-F42B32B4697D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40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CCA361A-3AC5-C94F-8B05-30608CE930CA}" type="datetime1">
              <a:rPr lang="en-US" smtClean="0"/>
              <a:t>10/10/19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1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  <p:sldLayoutId id="2147484211" r:id="rId12"/>
    <p:sldLayoutId id="2147484212" r:id="rId13"/>
    <p:sldLayoutId id="2147484213" r:id="rId14"/>
    <p:sldLayoutId id="2147484214" r:id="rId15"/>
    <p:sldLayoutId id="2147484215" r:id="rId16"/>
    <p:sldLayoutId id="2147484216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file:////var/folders/wx/7f0252v94rq986x4n4l4sn9c0000gn/T/com.microsoft.Powerpoint/converted_emf.(null)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3081-5631-AC42-852C-FBB735C4B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279737"/>
            <a:ext cx="8825658" cy="2497644"/>
          </a:xfrm>
        </p:spPr>
        <p:txBody>
          <a:bodyPr/>
          <a:lstStyle/>
          <a:p>
            <a:br>
              <a:rPr lang="en-US" dirty="0"/>
            </a:br>
            <a:r>
              <a:rPr lang="el-GR" sz="3200" dirty="0"/>
              <a:t>ΚΕΦΑΛΑΙΟ 3</a:t>
            </a:r>
            <a:br>
              <a:rPr lang="en-US" dirty="0"/>
            </a:br>
            <a:r>
              <a:rPr lang="el-GR" dirty="0"/>
              <a:t>Εθνικό εισόδημα: Από πού προέρχεται και πού πηγαίνει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FA7AD8-EB2D-4646-BDF0-2CA5D06E1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ΜΑΚΡΟΟΙΚΟΝΟΜΙΚΗ </a:t>
            </a:r>
            <a:r>
              <a:rPr lang="en-US" dirty="0"/>
              <a:t> - N</a:t>
            </a:r>
            <a:r>
              <a:rPr lang="el-GR" dirty="0"/>
              <a:t>. </a:t>
            </a:r>
            <a:r>
              <a:rPr lang="en-US" dirty="0"/>
              <a:t>Gregory Mankiw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32D6D-E0B4-F447-A6F2-5B808A745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1F6BD-3A07-3942-B5CF-B7A2E825287A}"/>
              </a:ext>
            </a:extLst>
          </p:cNvPr>
          <p:cNvPicPr>
            <a:picLocks noChangeAspect="1"/>
          </p:cNvPicPr>
          <p:nvPr/>
        </p:nvPicPr>
        <p:blipFill>
          <a:blip r:link="rId2"/>
          <a:stretch>
            <a:fillRect/>
          </a:stretch>
        </p:blipFill>
        <p:spPr>
          <a:xfrm>
            <a:off x="1270000" y="1270000"/>
            <a:ext cx="25400" cy="3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6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B25AD15-8A35-40A2-918D-987CE0CD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Απαντήσεις, μέρος (α)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D6F4F13-919C-49BB-AB47-D54CEF3F69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F(K,L)  =</a:t>
                </a:r>
                <a14:m>
                  <m:oMath xmlns:m="http://schemas.openxmlformats.org/officeDocument/2006/math">
                    <m:r>
                      <a:rPr lang="en-US" sz="42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4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F(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𝑧𝐾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𝑧𝐿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𝑧𝐿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𝑍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=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zF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(K,L)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l-GR" i="1" dirty="0">
                    <a:solidFill>
                      <a:srgbClr val="FF0000"/>
                    </a:solidFill>
                  </a:rPr>
                  <a:t>σταθερές αποδόσεις 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l-GR" i="1" dirty="0">
                    <a:solidFill>
                      <a:srgbClr val="FF0000"/>
                    </a:solidFill>
                  </a:rPr>
                  <a:t>κλίμακας για κάθε </a:t>
                </a:r>
                <a:r>
                  <a:rPr lang="en-US" i="1" dirty="0">
                    <a:solidFill>
                      <a:srgbClr val="FF0000"/>
                    </a:solidFill>
                  </a:rPr>
                  <a:t>z</a:t>
                </a:r>
                <a:r>
                  <a:rPr lang="el-GR" i="1" dirty="0">
                    <a:solidFill>
                      <a:srgbClr val="FF0000"/>
                    </a:solidFill>
                  </a:rPr>
                  <a:t> &gt; 0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D6F4F13-919C-49BB-AB47-D54CEF3F69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5" r="-97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6FCCE3F-1881-4782-BB4C-7B735C0B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48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0FE4FF-115F-4D88-B3D5-7DDE9B521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Απαντήσεις, μέρος (α)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AD4D04-F83B-4C8B-A763-C64A37BE7E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603500"/>
                <a:ext cx="8761413" cy="3709618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900" i="1" dirty="0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9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9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900" i="1" dirty="0"/>
              </a:p>
              <a:p>
                <a:pPr marL="0" indent="0">
                  <a:buNone/>
                </a:pPr>
                <a:endParaRPr lang="en-US" sz="2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𝑧𝐾</m:t>
                          </m:r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𝑧𝐿</m:t>
                          </m:r>
                        </m:e>
                      </m:d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𝑧𝐾</m:t>
                              </m:r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𝑧𝐿</m:t>
                          </m:r>
                        </m:den>
                      </m:f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𝑧𝐿</m:t>
                          </m:r>
                        </m:den>
                      </m:f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𝑧</m:t>
                      </m:r>
                      <m:f>
                        <m:fPr>
                          <m:ctrlPr>
                            <a:rPr lang="en-US" sz="2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sz="29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9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9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9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</m:oMath>
                  </m:oMathPara>
                </a14:m>
                <a:endParaRPr lang="en-US" sz="29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900" b="0" dirty="0"/>
                  <a:t>                </a:t>
                </a:r>
                <a14:m>
                  <m:oMath xmlns:m="http://schemas.openxmlformats.org/officeDocument/2006/math"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𝑧𝐹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 algn="r">
                  <a:buNone/>
                </a:pPr>
                <a:r>
                  <a:rPr lang="el-GR" sz="2900" i="1" dirty="0">
                    <a:solidFill>
                      <a:srgbClr val="FF0000"/>
                    </a:solidFill>
                  </a:rPr>
                  <a:t>σταθερές αποδόσεις </a:t>
                </a:r>
                <a:endParaRPr lang="el-GR" sz="2900" dirty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l-GR" sz="2900" i="1" dirty="0">
                    <a:solidFill>
                      <a:srgbClr val="FF0000"/>
                    </a:solidFill>
                  </a:rPr>
                  <a:t>κλίμακας για κάθε </a:t>
                </a:r>
                <a:r>
                  <a:rPr lang="en-US" sz="2900" i="1" dirty="0">
                    <a:solidFill>
                      <a:srgbClr val="FF0000"/>
                    </a:solidFill>
                  </a:rPr>
                  <a:t>z</a:t>
                </a:r>
                <a:r>
                  <a:rPr lang="el-GR" sz="2900" i="1" dirty="0">
                    <a:solidFill>
                      <a:srgbClr val="FF0000"/>
                    </a:solidFill>
                  </a:rPr>
                  <a:t> &gt; 0</a:t>
                </a:r>
                <a:endParaRPr lang="el-GR" sz="29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A0AD4D04-F83B-4C8B-A763-C64A37BE7E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603500"/>
                <a:ext cx="8761413" cy="3709618"/>
              </a:xfrm>
              <a:blipFill>
                <a:blip r:embed="rId2"/>
                <a:stretch>
                  <a:fillRect l="-289" r="-1158" b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D27D91-BD23-4CA3-81A7-BA16DB171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02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EDC1D4-4ECE-45B1-9B81-2B82123D8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ΠΡΟΣΠΑΘΗΣΕ</a:t>
            </a:r>
            <a:br>
              <a:rPr lang="el-GR" dirty="0"/>
            </a:br>
            <a:r>
              <a:rPr lang="el-GR" dirty="0"/>
              <a:t>ΑΠΑΝΤΗΣΕΙΣ (μέρος β)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70BBB70-40DD-48C3-8417-5DDC272E8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F(K,L)=K+L</a:t>
            </a:r>
          </a:p>
          <a:p>
            <a:pPr marL="0" indent="0">
              <a:buNone/>
            </a:pPr>
            <a:r>
              <a:rPr lang="en-US" i="1" dirty="0"/>
              <a:t>F(</a:t>
            </a:r>
            <a:r>
              <a:rPr lang="en-US" i="1" dirty="0" err="1"/>
              <a:t>zK</a:t>
            </a:r>
            <a:r>
              <a:rPr lang="en-US" i="1" dirty="0"/>
              <a:t>, </a:t>
            </a:r>
            <a:r>
              <a:rPr lang="en-US" i="1" dirty="0" err="1"/>
              <a:t>zL</a:t>
            </a:r>
            <a:r>
              <a:rPr lang="en-US" i="1" dirty="0"/>
              <a:t>)=</a:t>
            </a:r>
            <a:r>
              <a:rPr lang="en-US" i="1" dirty="0" err="1"/>
              <a:t>zK+Zl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=z(K+L)</a:t>
            </a:r>
          </a:p>
          <a:p>
            <a:pPr marL="0" indent="0">
              <a:buNone/>
            </a:pPr>
            <a:r>
              <a:rPr lang="en-US" i="1" dirty="0"/>
              <a:t>=</a:t>
            </a:r>
            <a:r>
              <a:rPr lang="en-US" i="1" dirty="0" err="1"/>
              <a:t>zf</a:t>
            </a:r>
            <a:r>
              <a:rPr lang="en-US" i="1" dirty="0"/>
              <a:t>(K+L)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 algn="r">
              <a:buNone/>
            </a:pPr>
            <a:r>
              <a:rPr lang="el-GR" i="1" dirty="0">
                <a:solidFill>
                  <a:srgbClr val="FF0000"/>
                </a:solidFill>
              </a:rPr>
              <a:t>σταθερές αποδόσεις </a:t>
            </a:r>
            <a:endParaRPr lang="el-GR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el-GR" i="1" dirty="0">
                <a:solidFill>
                  <a:srgbClr val="FF0000"/>
                </a:solidFill>
              </a:rPr>
              <a:t>κλίμακας για κάθε </a:t>
            </a:r>
            <a:r>
              <a:rPr lang="en-US" i="1" dirty="0">
                <a:solidFill>
                  <a:srgbClr val="FF0000"/>
                </a:solidFill>
              </a:rPr>
              <a:t>z</a:t>
            </a:r>
            <a:r>
              <a:rPr lang="el-GR" i="1" dirty="0">
                <a:solidFill>
                  <a:srgbClr val="FF0000"/>
                </a:solidFill>
              </a:rPr>
              <a:t> &gt; 0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0F2B63-7B4D-4D89-A8CD-001C8E67A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8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21A619-55FB-4A7B-B9DF-B065CA48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Υποθέσεις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EC78C35-4E8D-46B5-B3ED-24CCF3C8C6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1. Η τεχνολογία είναι σταθερή.</a:t>
                </a:r>
              </a:p>
              <a:p>
                <a:r>
                  <a:rPr lang="el-GR" dirty="0"/>
                  <a:t>2. Οι προσφερόμενες ποσότητες κεφαλαίου και εργασίας της οικονομίας είναι σταθερές στο: </a:t>
                </a:r>
              </a:p>
              <a:p>
                <a:pPr marL="0" indent="0">
                  <a:buNone/>
                </a:pPr>
                <a:r>
                  <a:rPr lang="en-US" dirty="0"/>
                  <a:t>                                        </a:t>
                </a:r>
              </a:p>
              <a:p>
                <a:pPr marL="0" indent="0" algn="ctr">
                  <a:buNone/>
                </a:pPr>
                <a:r>
                  <a:rPr lang="en-US" sz="2400" dirty="0"/>
                  <a:t> K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l-GR" sz="2400" dirty="0"/>
                  <a:t>και </a:t>
                </a:r>
                <a:r>
                  <a:rPr lang="en-US" sz="2400" dirty="0"/>
                  <a:t>L=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EC78C35-4E8D-46B5-B3ED-24CCF3C8C6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6CA137C-3FB9-4538-8D43-059FB6A91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39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0D82D1E-2C45-4E3B-81E8-9B372730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Καθορισμός του ΑΕΠ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C8FB9A-2944-4E1B-BEA8-93F27C920A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Το προϊόν καθορίζεται από τις σταθερές προσφερόμενες ποσότητες συντελεστών της παραγωγής και τη σταθερή κατάσταση της τεχνολογίας:</a:t>
                </a:r>
              </a:p>
              <a:p>
                <a:endParaRPr lang="en-US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91C8FB9A-2944-4E1B-BEA8-93F27C920A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EE9C913-30C0-4B07-8BCD-DEF683C28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23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038A48-86A9-41B2-B0BB-F1E78EB3C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διανομή του εθνικού εισοδήματος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89E365-70E6-4FD2-92BE-03949768A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καθορίζεται από τις τιμές των </a:t>
            </a:r>
            <a:r>
              <a:rPr lang="el-GR" b="1" dirty="0"/>
              <a:t>συντελεστών της παραγωγής</a:t>
            </a:r>
            <a:r>
              <a:rPr lang="el-GR" dirty="0"/>
              <a:t>, τις τιμές ανά μονάδα που πληρώνουν οι επιχειρήσεις για τους συντελεστές της παραγωγής. </a:t>
            </a:r>
            <a:endParaRPr lang="el-GR" sz="1600" dirty="0"/>
          </a:p>
          <a:p>
            <a:pPr lvl="1"/>
            <a:r>
              <a:rPr lang="el-GR" dirty="0"/>
              <a:t> </a:t>
            </a:r>
            <a:r>
              <a:rPr lang="el-GR" b="1" dirty="0"/>
              <a:t>μισθός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τιμή της </a:t>
            </a:r>
            <a:r>
              <a:rPr lang="el-GR" b="1" i="1" dirty="0"/>
              <a:t>L</a:t>
            </a:r>
            <a:endParaRPr lang="el-GR" sz="1400" dirty="0"/>
          </a:p>
          <a:p>
            <a:pPr lvl="1"/>
            <a:r>
              <a:rPr lang="el-GR" dirty="0"/>
              <a:t> </a:t>
            </a:r>
            <a:r>
              <a:rPr lang="el-GR" b="1" dirty="0"/>
              <a:t>τιμή εκμίσθωσης κεφαλαίου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τιμή του </a:t>
            </a:r>
            <a:r>
              <a:rPr lang="en-US" b="1" i="1" dirty="0"/>
              <a:t>K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CE33539-161D-467C-A8B5-C6B9D098F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A4433B1-586B-40A2-9FE8-A8B8D36D0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Σύμβολα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5A8BFB-A406-4271-AECF-F99D5933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/>
              <a:t>W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ονομαστικός μισθός </a:t>
            </a:r>
          </a:p>
          <a:p>
            <a:pPr marL="0" indent="0">
              <a:buNone/>
            </a:pPr>
            <a:r>
              <a:rPr lang="en-US" b="1" i="1" dirty="0"/>
              <a:t>R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ονομαστική τιμή εκμίσθωσης </a:t>
            </a:r>
          </a:p>
          <a:p>
            <a:pPr marL="0" indent="0">
              <a:buNone/>
            </a:pPr>
            <a:r>
              <a:rPr lang="en-US" b="1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τιμή προϊόντος </a:t>
            </a:r>
          </a:p>
          <a:p>
            <a:pPr marL="0" indent="0">
              <a:buNone/>
            </a:pPr>
            <a:r>
              <a:rPr lang="en-US" b="1" i="1" dirty="0"/>
              <a:t>W</a:t>
            </a:r>
            <a:r>
              <a:rPr lang="el-GR" dirty="0"/>
              <a:t>/</a:t>
            </a:r>
            <a:r>
              <a:rPr lang="en-US" b="1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πραγματικός μισθός (μετρούμενος σε μονάδες προϊόντος)</a:t>
            </a:r>
          </a:p>
          <a:p>
            <a:pPr marL="0" indent="0">
              <a:buNone/>
            </a:pPr>
            <a:r>
              <a:rPr lang="en-US" b="1" i="1" dirty="0"/>
              <a:t>R</a:t>
            </a:r>
            <a:r>
              <a:rPr lang="el-GR" dirty="0"/>
              <a:t>/</a:t>
            </a:r>
            <a:r>
              <a:rPr lang="en-US" b="1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πραγματική τιμή εκμίσθωσης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19AC55F-4812-4ECB-B4F0-C04B8A9F6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68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04C02E5-C116-4941-B379-3B012E81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καθορίζονται οι τιμές των συντελεστών της παραγωγής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FB39A3-9930-4FBD-89D2-3AC0FDDE8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τιμές των συντελεστών της παραγωγής καθορίζονται από την προσφορά και ζήτηση στην αγορά συντελεστών. </a:t>
            </a:r>
          </a:p>
          <a:p>
            <a:r>
              <a:rPr lang="el-GR" dirty="0"/>
              <a:t>Θυμηθείτε ότι η προσφορά των συντελεστών της παραγωγής είναι σταθερή. </a:t>
            </a:r>
          </a:p>
          <a:p>
            <a:r>
              <a:rPr lang="el-GR" dirty="0"/>
              <a:t>Τι συμβαίνει με τη ζήτηση;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51D91F-482E-497C-BADF-71F05EF4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03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8B60995-A5D3-4B41-BCFE-B0D2C6BE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εργασίας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CFC83A3-C51B-48DA-8AAE-9CB47D892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Υποθέστε ότι οι αγορές είναι ανταγωνιστικές: κάθε επιχείρηση παίρνει ως δεδομένα τα </a:t>
            </a:r>
            <a:r>
              <a:rPr lang="en-US" b="1" i="1" dirty="0"/>
              <a:t>W</a:t>
            </a:r>
            <a:r>
              <a:rPr lang="el-GR" dirty="0"/>
              <a:t>,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/>
              <a:t>P</a:t>
            </a:r>
            <a:r>
              <a:rPr lang="el-GR" dirty="0"/>
              <a:t>.</a:t>
            </a:r>
          </a:p>
          <a:p>
            <a:r>
              <a:rPr lang="el-GR" dirty="0"/>
              <a:t>Βασική ιδέα: Μια επιχείρηση μισθώνει κάθε μονάδα εργασίας εάν το κόστος δεν υπερβαίνει το όφελος. </a:t>
            </a:r>
          </a:p>
          <a:p>
            <a:r>
              <a:rPr lang="el-GR" dirty="0"/>
              <a:t>κόστος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ο πραγματικός μισθός </a:t>
            </a:r>
          </a:p>
          <a:p>
            <a:r>
              <a:rPr lang="el-GR" dirty="0"/>
              <a:t>όφελος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το οριακό προϊόν της εργασίας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F16FEAD-E830-487A-95C8-7DDDBC25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03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1B975FF-D416-4D9E-8C5F-679A55D72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Οριακό προϊόν της εργασίας (MPL) Ορισμός: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778252B-9254-4249-A6CD-290B4F011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επιπλέον ποσότητα προϊόντος που παράγει η επιχείρηση από μια πρόσθετη μονάδα εργασίας (κρατώντας σταθερές τις άλλες εισροές): </a:t>
            </a:r>
          </a:p>
          <a:p>
            <a:pPr marL="0" indent="0" algn="ctr">
              <a:buNone/>
            </a:pPr>
            <a:endParaRPr lang="en-US" sz="2000" b="1" dirty="0"/>
          </a:p>
          <a:p>
            <a:pPr marL="0" indent="0" algn="ctr">
              <a:buNone/>
            </a:pPr>
            <a:r>
              <a:rPr lang="en-US" sz="2000" b="1" dirty="0"/>
              <a:t>MPL=F(K,L+1)-F(K,L)</a:t>
            </a:r>
            <a:endParaRPr lang="el-GR" sz="2000" b="1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07375B-2514-43FD-B248-BD3122C7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582F31B-82DA-42B8-AF61-6669E34E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ΣΤΟ ΠΑΡΟΝ ΚΕΦΑΛΑΙΟ ΘΑ ΜΑΘΟΥΜΕ: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B0AFB9B-F83B-4B47-973B-734B277AD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Τι καθορίζει το συνολικό προϊόν/εισόδημα της οικονομίας </a:t>
            </a:r>
          </a:p>
          <a:p>
            <a:r>
              <a:rPr lang="el-GR" dirty="0"/>
              <a:t>Πώς καθορίζονται οι τιμές των συντελεστών της παραγωγής  </a:t>
            </a:r>
          </a:p>
          <a:p>
            <a:r>
              <a:rPr lang="el-GR" dirty="0"/>
              <a:t>Πώς διανέμεται το συνολικό εισόδημα</a:t>
            </a:r>
          </a:p>
          <a:p>
            <a:r>
              <a:rPr lang="el-GR" dirty="0"/>
              <a:t>Τι καθορίζει τη ζήτηση για αγαθά και υπηρεσίες </a:t>
            </a:r>
          </a:p>
          <a:p>
            <a:r>
              <a:rPr lang="el-GR" dirty="0"/>
              <a:t>Πώς επιτυγχάνεται ισορροπία στην αγορά αγαθών και υπηρεσιών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90B506-9D23-4823-8188-779009D1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46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E15958-C304-49A5-932A-9E7A24EB2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792743C-7231-4A20-BED0-03BDA8956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28" y="2342367"/>
            <a:ext cx="5561556" cy="4308954"/>
          </a:xfrm>
        </p:spPr>
        <p:txBody>
          <a:bodyPr/>
          <a:lstStyle/>
          <a:p>
            <a:r>
              <a:rPr lang="el-GR" dirty="0"/>
              <a:t>Υπολογίστε το οριακό προϊόν της εργασίας (MPL) και σχεδιάστε το διάγραμμά του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α.	Προσδιορίστε το </a:t>
            </a:r>
            <a:r>
              <a:rPr lang="en-US" b="1" i="1" dirty="0"/>
              <a:t>MPL </a:t>
            </a:r>
            <a:r>
              <a:rPr lang="el-GR" dirty="0"/>
              <a:t>σε κάθε τιμή της </a:t>
            </a:r>
            <a:r>
              <a:rPr lang="en-US" b="1" i="1" dirty="0"/>
              <a:t>L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β. 	Σχεδιάστε το διάγραμμα της συνάρτησης 	παραγωγής.</a:t>
            </a:r>
          </a:p>
          <a:p>
            <a:pPr marL="0" indent="0">
              <a:buNone/>
            </a:pPr>
            <a:r>
              <a:rPr lang="el-GR" dirty="0"/>
              <a:t>γ. 	Σχεδιάστε την καμπύλη </a:t>
            </a:r>
            <a:r>
              <a:rPr lang="en-US" b="1" i="1" dirty="0"/>
              <a:t>MPL</a:t>
            </a:r>
            <a:r>
              <a:rPr lang="el-GR" dirty="0"/>
              <a:t>,</a:t>
            </a:r>
            <a:r>
              <a:rPr lang="el-GR" b="1" i="1" dirty="0"/>
              <a:t> </a:t>
            </a:r>
            <a:r>
              <a:rPr lang="el-GR" dirty="0"/>
              <a:t>με το </a:t>
            </a:r>
            <a:r>
              <a:rPr lang="en-US" b="1" i="1" dirty="0"/>
              <a:t>MPL </a:t>
            </a:r>
            <a:r>
              <a:rPr lang="el-GR" dirty="0"/>
              <a:t>στον 	κατακόρυφο άξονα και την </a:t>
            </a:r>
            <a:r>
              <a:rPr lang="en-US" b="1" i="1" dirty="0"/>
              <a:t>L </a:t>
            </a:r>
            <a:r>
              <a:rPr lang="el-GR" dirty="0"/>
              <a:t>στον οριζόντιο 	άξονα.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B51B3C7-676B-4BE2-B52C-F2F74C6E6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D50D1E83-CC58-4249-9170-A711D1860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428045"/>
              </p:ext>
            </p:extLst>
          </p:nvPr>
        </p:nvGraphicFramePr>
        <p:xfrm>
          <a:off x="7126741" y="2271804"/>
          <a:ext cx="406399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6">
                  <a:extLst>
                    <a:ext uri="{9D8B030D-6E8A-4147-A177-3AD203B41FA5}">
                      <a16:colId xmlns:a16="http://schemas.microsoft.com/office/drawing/2014/main" val="1447557109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911777381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8484805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MPL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472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51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30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86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37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4143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444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04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809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31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3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309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432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91A768-E571-4C74-930F-8DD378DC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CB2D68C-1602-4D35-951E-7A62ED22C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45" y="2944668"/>
            <a:ext cx="2648119" cy="3416300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Υπολογίστε το οριακό προϊόν της εργασίας (</a:t>
            </a:r>
            <a:r>
              <a:rPr lang="en-US" b="1" dirty="0"/>
              <a:t>MPL</a:t>
            </a:r>
            <a:r>
              <a:rPr lang="el-GR" b="1" dirty="0"/>
              <a:t>) και σχεδιάστε το διάγραμμά του, απαντήσεις 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BA809F-802D-4008-89E7-26E3F267F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BF86F-59DC-E947-8408-44587B431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983" y="2712027"/>
            <a:ext cx="8432680" cy="38815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A0AD09-EBD4-D44F-9438-B1C8E847C179}"/>
              </a:ext>
            </a:extLst>
          </p:cNvPr>
          <p:cNvSpPr txBox="1"/>
          <p:nvPr/>
        </p:nvSpPr>
        <p:spPr>
          <a:xfrm>
            <a:off x="4039369" y="2342695"/>
            <a:ext cx="299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Συνάρτηση παραγωγής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11ED7-0F69-F643-9871-02726A569ABD}"/>
              </a:ext>
            </a:extLst>
          </p:cNvPr>
          <p:cNvSpPr txBox="1"/>
          <p:nvPr/>
        </p:nvSpPr>
        <p:spPr>
          <a:xfrm>
            <a:off x="7987644" y="2342695"/>
            <a:ext cx="3664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Οριακό Προϊόν της εργασίας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0F3849-4ABF-1A4D-BE19-CE061044C9F2}"/>
              </a:ext>
            </a:extLst>
          </p:cNvPr>
          <p:cNvSpPr txBox="1"/>
          <p:nvPr/>
        </p:nvSpPr>
        <p:spPr>
          <a:xfrm rot="16200000">
            <a:off x="1777026" y="4710788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dirty="0"/>
              <a:t>Προϊόν, Υ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E5250-E0DF-6B46-861F-5298B788160F}"/>
              </a:ext>
            </a:extLst>
          </p:cNvPr>
          <p:cNvSpPr txBox="1"/>
          <p:nvPr/>
        </p:nvSpPr>
        <p:spPr>
          <a:xfrm rot="16200000">
            <a:off x="6491353" y="4591584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MPL (</a:t>
            </a:r>
            <a:r>
              <a:rPr lang="el-GR" sz="1400" dirty="0"/>
              <a:t>μονάδες προϊόντος)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111B1F-850C-4944-A3BB-158E72AFEE35}"/>
              </a:ext>
            </a:extLst>
          </p:cNvPr>
          <p:cNvSpPr txBox="1"/>
          <p:nvPr/>
        </p:nvSpPr>
        <p:spPr>
          <a:xfrm>
            <a:off x="8776653" y="6207079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/>
              <a:t>Εργασία, </a:t>
            </a:r>
            <a:r>
              <a:rPr lang="en-US" sz="1400" dirty="0"/>
              <a:t>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F01FFF-EE6E-1D45-AB4E-482CE9B3602F}"/>
              </a:ext>
            </a:extLst>
          </p:cNvPr>
          <p:cNvSpPr txBox="1"/>
          <p:nvPr/>
        </p:nvSpPr>
        <p:spPr>
          <a:xfrm>
            <a:off x="4402321" y="6087875"/>
            <a:ext cx="299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400" dirty="0"/>
              <a:t>Εργασία, </a:t>
            </a:r>
            <a:r>
              <a:rPr lang="en-US" sz="1400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31092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C7EE4EA-758D-472E-92C4-F63E85F0D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MPL και η συνάρτηση παραγωγής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9BFFFA7-E888-49A8-890F-D703B8D4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22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8C1B43-10D9-D741-A55E-6783EA780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431614"/>
            <a:ext cx="6443180" cy="399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03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2DF7C7-B4DF-40E9-AF88-DF7833FE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Φθίνουσες οριακές αποδόσεις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5B3D80-7BF4-448C-8D43-1D4C8356B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Όταν μια εισροή αυξάνεται (ενώ οι λοιπές εισροές παραμένουν σταθερές), το οριακό της προϊόν μειώνεται: </a:t>
            </a:r>
          </a:p>
          <a:p>
            <a:r>
              <a:rPr lang="el-GR" dirty="0"/>
              <a:t> Διαισθητικά:</a:t>
            </a:r>
          </a:p>
          <a:p>
            <a:pPr marL="0" indent="0">
              <a:buNone/>
            </a:pPr>
            <a:r>
              <a:rPr lang="el-GR" dirty="0"/>
              <a:t>Αν η εργασία, </a:t>
            </a:r>
            <a:r>
              <a:rPr lang="en-US" b="1" i="1" dirty="0"/>
              <a:t>L</a:t>
            </a:r>
            <a:r>
              <a:rPr lang="el-GR" dirty="0"/>
              <a:t>, αυξηθεί, ενώ το κεφάλαιο, </a:t>
            </a:r>
            <a:r>
              <a:rPr lang="en-US" b="1" i="1" dirty="0"/>
              <a:t>K</a:t>
            </a:r>
            <a:r>
              <a:rPr lang="el-GR" dirty="0"/>
              <a:t>, παραμείνει σταθερό, η αναλογία των μηχανών ανά εργαζόμενο μειώνεται, και η παραγωγικότητα της εργασίας πέφτει.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7E615F-3308-4B6C-9AF8-EBC08B477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681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0DD51B-84D4-4F5D-8F54-353558D3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Προσδιορίστε τις φθίνουσες αποδόσεις κλίμακας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61EB50F-BBBB-4BD6-9151-35C893499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dirty="0"/>
                  <a:t>Ποια από τις ακόλουθες συναρτήσεις παραγωγής έχει φθίνουσες αποδόσεις εργασίας; </a:t>
                </a:r>
              </a:p>
              <a:p>
                <a:pPr marL="0" indent="0">
                  <a:buNone/>
                </a:pPr>
                <a:r>
                  <a:rPr lang="en-US" sz="2000" dirty="0"/>
                  <a:t>					</a:t>
                </a:r>
                <a:r>
                  <a:rPr lang="el-GR" sz="2000" dirty="0"/>
                  <a:t>α)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000" b="0" dirty="0"/>
              </a:p>
              <a:p>
                <a:pPr marL="0" indent="0">
                  <a:buNone/>
                </a:pPr>
                <a:r>
                  <a:rPr lang="en-US" sz="2000" dirty="0"/>
                  <a:t>					</a:t>
                </a:r>
                <a:r>
                  <a:rPr lang="el-GR" sz="2000" dirty="0"/>
                  <a:t>β)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r>
                  <a:rPr lang="en-US" sz="2000" dirty="0"/>
                  <a:t>    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dirty="0"/>
                  <a:t>					</a:t>
                </a:r>
                <a:r>
                  <a:rPr lang="el-GR" sz="2000" dirty="0"/>
                  <a:t>γ)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+15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61EB50F-BBBB-4BD6-9151-35C893499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1BC9172-96F7-4E95-B8C1-3FCDD8BB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477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D6FB58-7EE2-47E4-8189-369F3BC0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/>
              <a:t>ΤΩΡΑ ΠΡΟΣΠΑΘΗΣΤΕ </a:t>
            </a:r>
            <a:br>
              <a:rPr lang="el-GR" sz="2400" dirty="0"/>
            </a:br>
            <a:r>
              <a:rPr lang="el-GR" sz="2400" dirty="0"/>
              <a:t>Προσδιορίστε τις φθίνουσες αποδόσεις κλίμακας, απαντήσεις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F6D06C7-2B27-4F27-BA4E-DB27E93A23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Ποια από τις ακόλουθες συναρτήσεις παραγωγής έχει φθίνουσες αποδόσεις εργασίας; </a:t>
                </a:r>
                <a:endParaRPr lang="en-US" dirty="0"/>
              </a:p>
              <a:p>
                <a:pPr marL="0" indent="0">
                  <a:buNone/>
                </a:pPr>
                <a:r>
                  <a:rPr lang="el-GR" dirty="0"/>
                  <a:t>α)𝐹(𝐾,𝐿)=2𝐾+15𝐿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</a:t>
                </a:r>
                <a:r>
                  <a:rPr lang="el-GR" dirty="0"/>
                  <a:t>Όχι, </a:t>
                </a:r>
                <a:r>
                  <a:rPr lang="en-US" b="1" i="1" dirty="0"/>
                  <a:t>MPL </a:t>
                </a:r>
                <a:r>
                  <a:rPr lang="en-US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15 για όλα τα </a:t>
                </a:r>
                <a:r>
                  <a:rPr lang="en-US" b="1" i="1" dirty="0"/>
                  <a:t>L</a:t>
                </a: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β)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)=</m:t>
                    </m:r>
                    <m:rad>
                      <m:radPr>
                        <m:degHide m:val="on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 Ναι, </a:t>
                </a:r>
                <a:r>
                  <a:rPr lang="en-US" b="1" i="1" dirty="0"/>
                  <a:t>MPL</a:t>
                </a:r>
                <a:r>
                  <a:rPr lang="en-US" i="1" dirty="0"/>
                  <a:t> </a:t>
                </a:r>
                <a:r>
                  <a:rPr lang="el-GR" dirty="0"/>
                  <a:t>μειώνεται καθώς το </a:t>
                </a:r>
                <a:r>
                  <a:rPr lang="en-US" b="1" i="1" dirty="0"/>
                  <a:t>L</a:t>
                </a:r>
                <a:r>
                  <a:rPr lang="en-US" i="1" dirty="0"/>
                  <a:t> </a:t>
                </a:r>
                <a:r>
                  <a:rPr lang="el-GR" dirty="0"/>
                  <a:t>αυξάνεται </a:t>
                </a:r>
              </a:p>
              <a:p>
                <a:pPr marL="0" indent="0">
                  <a:buNone/>
                </a:pPr>
                <a:r>
                  <a:rPr lang="el-GR" dirty="0"/>
                  <a:t>γ)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)=2</m:t>
                    </m:r>
                    <m:rad>
                      <m:radPr>
                        <m:degHide m:val="on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rad>
                    <m:r>
                      <a:rPr lang="el-GR" i="1" dirty="0" smtClean="0">
                        <a:latin typeface="Cambria Math" panose="02040503050406030204" pitchFamily="18" charset="0"/>
                      </a:rPr>
                      <m:t>+15</m:t>
                    </m:r>
                    <m:rad>
                      <m:radPr>
                        <m:degHide m:val="on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ra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</a:t>
                </a:r>
                <a:r>
                  <a:rPr lang="el-GR" dirty="0"/>
                  <a:t>Ναι, </a:t>
                </a:r>
                <a:r>
                  <a:rPr lang="en-US" b="1" i="1" dirty="0"/>
                  <a:t>MPL</a:t>
                </a:r>
                <a:r>
                  <a:rPr lang="en-US" i="1" dirty="0"/>
                  <a:t> </a:t>
                </a:r>
                <a:r>
                  <a:rPr lang="el-GR" dirty="0"/>
                  <a:t>μειώνεται καθώς το </a:t>
                </a:r>
                <a:r>
                  <a:rPr lang="en-US" b="1" i="1" dirty="0"/>
                  <a:t>L</a:t>
                </a:r>
                <a:r>
                  <a:rPr lang="en-US" i="1" dirty="0"/>
                  <a:t> </a:t>
                </a:r>
                <a:r>
                  <a:rPr lang="el-GR" dirty="0"/>
                  <a:t>αυξάνεται 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F6D06C7-2B27-4F27-BA4E-DB27E93A23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1B2C520-3703-4D9B-BE86-FC4679E5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63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FD0666F-5CE5-45E9-98E3-8DA1694CF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MPL και ζήτηση εργασίας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1B77378-A62D-43E5-8B0A-28EE722E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2354893"/>
            <a:ext cx="5273458" cy="425884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Υποθέστε ότι </a:t>
            </a:r>
            <a:r>
              <a:rPr lang="en-US" b="1" i="1" dirty="0"/>
              <a:t>W</a:t>
            </a:r>
            <a:r>
              <a:rPr lang="el-GR" dirty="0"/>
              <a:t>/</a:t>
            </a:r>
            <a:r>
              <a:rPr lang="en-US" b="1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6.</a:t>
            </a:r>
          </a:p>
          <a:p>
            <a:r>
              <a:rPr lang="el-GR" dirty="0"/>
              <a:t>Αν </a:t>
            </a:r>
            <a:r>
              <a:rPr lang="en-US" b="1" i="1" dirty="0"/>
              <a:t>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3, θα πρέπει η επιχείρηση να μισθώσει περισσότερη ή λιγότερη εργασία; Γιατί; </a:t>
            </a:r>
          </a:p>
          <a:p>
            <a:r>
              <a:rPr lang="el-GR" dirty="0"/>
              <a:t>Αν </a:t>
            </a:r>
            <a:r>
              <a:rPr lang="en-US" b="1" i="1" dirty="0"/>
              <a:t>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7, θα πρέπει η επιχείρηση να μισθώσει περισσότερη ή λιγότερη εργασία; Γιατί;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D33E8D-6452-4ED3-AF47-FC5CA3B8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27CF253-64F3-4748-BD64-6CA9A2A9F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309737"/>
              </p:ext>
            </p:extLst>
          </p:nvPr>
        </p:nvGraphicFramePr>
        <p:xfrm>
          <a:off x="7052152" y="2354893"/>
          <a:ext cx="330038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29">
                  <a:extLst>
                    <a:ext uri="{9D8B030D-6E8A-4147-A177-3AD203B41FA5}">
                      <a16:colId xmlns:a16="http://schemas.microsoft.com/office/drawing/2014/main" val="666007035"/>
                    </a:ext>
                  </a:extLst>
                </a:gridCol>
                <a:gridCol w="1100129">
                  <a:extLst>
                    <a:ext uri="{9D8B030D-6E8A-4147-A177-3AD203B41FA5}">
                      <a16:colId xmlns:a16="http://schemas.microsoft.com/office/drawing/2014/main" val="2529996417"/>
                    </a:ext>
                  </a:extLst>
                </a:gridCol>
                <a:gridCol w="1100129">
                  <a:extLst>
                    <a:ext uri="{9D8B030D-6E8A-4147-A177-3AD203B41FA5}">
                      <a16:colId xmlns:a16="http://schemas.microsoft.com/office/drawing/2014/main" val="2960633330"/>
                    </a:ext>
                  </a:extLst>
                </a:gridCol>
              </a:tblGrid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MPL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60363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62305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3230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81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49561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5796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78396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5264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0483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78940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3077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9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845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1871AE-7B89-452E-AE7C-AE27C7D3E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MPL και ζήτηση εργασίας, απαντήσεις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328A91A-17DC-495A-BDD5-E948FC9E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304789"/>
            <a:ext cx="5133112" cy="42839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Υποθέστε ότι </a:t>
            </a:r>
            <a:r>
              <a:rPr lang="en-US" b="1" i="1" dirty="0"/>
              <a:t>W</a:t>
            </a:r>
            <a:r>
              <a:rPr lang="el-GR" dirty="0"/>
              <a:t>/</a:t>
            </a:r>
            <a:r>
              <a:rPr lang="en-US" b="1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6.</a:t>
            </a:r>
          </a:p>
          <a:p>
            <a:r>
              <a:rPr lang="el-GR" dirty="0"/>
              <a:t>Αν </a:t>
            </a:r>
            <a:r>
              <a:rPr lang="en-US" b="1" i="1" dirty="0"/>
              <a:t>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3, θα πρέπει η επιχείρηση να μισθώσει περισσότερη ή λιγότερη εργασία; Γιατί; </a:t>
            </a:r>
          </a:p>
          <a:p>
            <a:pPr marL="0" lvl="0" indent="0">
              <a:buNone/>
            </a:pPr>
            <a:r>
              <a:rPr lang="el-GR" dirty="0"/>
              <a:t>Απάντηση: Περισσότερη, επειδή το όφελος από τον 4ο εργαζόμενο (</a:t>
            </a:r>
            <a:r>
              <a:rPr lang="en-US" i="1" dirty="0"/>
              <a:t>MPL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7) είναι μεγαλύτερο από το κόστος του (</a:t>
            </a:r>
            <a:r>
              <a:rPr lang="en-US" i="1" dirty="0"/>
              <a:t>W</a:t>
            </a:r>
            <a:r>
              <a:rPr lang="el-GR" dirty="0"/>
              <a:t>/</a:t>
            </a:r>
            <a:r>
              <a:rPr lang="en-US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6)</a:t>
            </a:r>
          </a:p>
          <a:p>
            <a:r>
              <a:rPr lang="el-GR" dirty="0"/>
              <a:t>Αν </a:t>
            </a:r>
            <a:r>
              <a:rPr lang="en-US" b="1" i="1" dirty="0"/>
              <a:t>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7, θα πρέπει η επιχείρηση να μισθώσει περισσότερη ή λιγότερη εργασία; Γιατί;</a:t>
            </a:r>
          </a:p>
          <a:p>
            <a:pPr marL="0" lvl="0" indent="0">
              <a:buNone/>
            </a:pPr>
            <a:r>
              <a:rPr lang="el-GR" dirty="0"/>
              <a:t>Απάντηση: Λιγότερη, επειδή ο 7ος εργαζόμενος προσθέτει </a:t>
            </a:r>
            <a:r>
              <a:rPr lang="en-US" i="1" dirty="0"/>
              <a:t>MPL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4 μονάδες προϊόντος, αλλά κοστίζει στην επιχείρηση </a:t>
            </a:r>
            <a:r>
              <a:rPr lang="en-US" i="1" dirty="0"/>
              <a:t>W</a:t>
            </a:r>
            <a:r>
              <a:rPr lang="el-GR" dirty="0"/>
              <a:t>/</a:t>
            </a:r>
            <a:r>
              <a:rPr lang="en-US" i="1" dirty="0"/>
              <a:t>P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6.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5A5FBC-C9F3-4D77-A49F-3E1FE703C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55AAF76A-929C-41D3-BDC8-CBF04A49C0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25498"/>
              </p:ext>
            </p:extLst>
          </p:nvPr>
        </p:nvGraphicFramePr>
        <p:xfrm>
          <a:off x="7052152" y="2354893"/>
          <a:ext cx="3300387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129">
                  <a:extLst>
                    <a:ext uri="{9D8B030D-6E8A-4147-A177-3AD203B41FA5}">
                      <a16:colId xmlns:a16="http://schemas.microsoft.com/office/drawing/2014/main" val="666007035"/>
                    </a:ext>
                  </a:extLst>
                </a:gridCol>
                <a:gridCol w="1100129">
                  <a:extLst>
                    <a:ext uri="{9D8B030D-6E8A-4147-A177-3AD203B41FA5}">
                      <a16:colId xmlns:a16="http://schemas.microsoft.com/office/drawing/2014/main" val="2529996417"/>
                    </a:ext>
                  </a:extLst>
                </a:gridCol>
                <a:gridCol w="1100129">
                  <a:extLst>
                    <a:ext uri="{9D8B030D-6E8A-4147-A177-3AD203B41FA5}">
                      <a16:colId xmlns:a16="http://schemas.microsoft.com/office/drawing/2014/main" val="2960633330"/>
                    </a:ext>
                  </a:extLst>
                </a:gridCol>
              </a:tblGrid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MPL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660363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562305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473230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181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449561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5796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878396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375264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4404839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278940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63077"/>
                  </a:ext>
                </a:extLst>
              </a:tr>
              <a:tr h="354904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597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708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8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B44320D-2E17-4FB3-B656-65DC2B40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MPL και η ζήτηση εργασίας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2081DC-AAE8-4DA5-B864-17FED128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28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F03C69-C2E0-BC4E-909F-10F283109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270536"/>
            <a:ext cx="6443180" cy="43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74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51" name="Rectangle 43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DCB6FC7-E3F3-4A95-8DC3-399A2CE7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Ο πραγματικός μισθός επιπέδου ισορροπίας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7E8A60-AE38-46E2-9F9A-8B506CF70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Ο πραγματικός μισθός εργασίας προσαρμόζεται για να εξισορροπεί  τη ζήτηση εργασίας με την προσφορά 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94D4B5A-0FFA-4828-8A6A-D1DE7B0EC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9FBF00-108E-BD43-8FD6-F29BEEC2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63"/>
          <a:stretch/>
        </p:blipFill>
        <p:spPr>
          <a:xfrm>
            <a:off x="1197422" y="1423657"/>
            <a:ext cx="5763177" cy="4010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23D9D7-27B0-9846-A322-B9DB91CD7D47}"/>
              </a:ext>
            </a:extLst>
          </p:cNvPr>
          <p:cNvSpPr txBox="1"/>
          <p:nvPr/>
        </p:nvSpPr>
        <p:spPr>
          <a:xfrm>
            <a:off x="99086" y="1427469"/>
            <a:ext cx="15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</a:p>
          <a:p>
            <a:r>
              <a:rPr lang="el-GR" dirty="0"/>
              <a:t>προϊόντος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158D91-747B-DC42-AFC1-B9652811CB9E}"/>
              </a:ext>
            </a:extLst>
          </p:cNvPr>
          <p:cNvSpPr txBox="1"/>
          <p:nvPr/>
        </p:nvSpPr>
        <p:spPr>
          <a:xfrm>
            <a:off x="99086" y="3900726"/>
            <a:ext cx="15202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Πραγματικός μισθός</a:t>
            </a:r>
          </a:p>
          <a:p>
            <a:r>
              <a:rPr lang="el-GR" sz="1600" dirty="0"/>
              <a:t>ισορροπίας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EB6241-79F1-5B44-A0C3-45BE1FE86613}"/>
              </a:ext>
            </a:extLst>
          </p:cNvPr>
          <p:cNvSpPr txBox="1"/>
          <p:nvPr/>
        </p:nvSpPr>
        <p:spPr>
          <a:xfrm>
            <a:off x="5412935" y="5003455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Μονάδες εργασίας, </a:t>
            </a:r>
            <a:r>
              <a:rPr lang="en-US" sz="1600" b="1" i="1" dirty="0"/>
              <a:t>L</a:t>
            </a:r>
            <a:endParaRPr lang="el-GR" sz="1600" b="1" i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A1E356-DE67-914D-988C-B5224BEF9D4C}"/>
              </a:ext>
            </a:extLst>
          </p:cNvPr>
          <p:cNvSpPr txBox="1"/>
          <p:nvPr/>
        </p:nvSpPr>
        <p:spPr>
          <a:xfrm>
            <a:off x="5431866" y="4125499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MPL</a:t>
            </a:r>
            <a:r>
              <a:rPr lang="en-US" sz="1600" dirty="0"/>
              <a:t>, </a:t>
            </a:r>
            <a:r>
              <a:rPr lang="el-GR" sz="1600" dirty="0"/>
              <a:t>Ζήτηση</a:t>
            </a:r>
          </a:p>
          <a:p>
            <a:r>
              <a:rPr lang="el-GR" sz="1600" dirty="0"/>
              <a:t>εργασίας</a:t>
            </a:r>
            <a:endParaRPr lang="el-GR" sz="1600" b="1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07C39A-355D-2E42-9C89-1DED34B9028C}"/>
              </a:ext>
            </a:extLst>
          </p:cNvPr>
          <p:cNvSpPr txBox="1"/>
          <p:nvPr/>
        </p:nvSpPr>
        <p:spPr>
          <a:xfrm>
            <a:off x="3529842" y="1638873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Προσφορά εργασίας</a:t>
            </a:r>
          </a:p>
        </p:txBody>
      </p:sp>
    </p:spTree>
    <p:extLst>
      <p:ext uri="{BB962C8B-B14F-4D97-AF65-F5344CB8AC3E}">
        <p14:creationId xmlns:p14="http://schemas.microsoft.com/office/powerpoint/2010/main" val="321318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111BCC-3F31-4F01-A661-BFD12B0AE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47920"/>
            <a:ext cx="9197586" cy="728480"/>
          </a:xfrm>
        </p:spPr>
        <p:txBody>
          <a:bodyPr/>
          <a:lstStyle/>
          <a:p>
            <a:r>
              <a:rPr lang="el-GR" dirty="0"/>
              <a:t>Περίγραμμα του υποδείγματος (1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347F489-B87A-48B3-8B21-9E37C194E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Κλειστή οικονομία, υπόδειγμα εκκαθάρισης της αγοράς </a:t>
            </a:r>
          </a:p>
          <a:p>
            <a:r>
              <a:rPr lang="el-GR" dirty="0"/>
              <a:t> Η πλευρά της προσφοράς </a:t>
            </a:r>
          </a:p>
          <a:p>
            <a:pPr lvl="1"/>
            <a:r>
              <a:rPr lang="el-GR" dirty="0"/>
              <a:t>συντελεστές αγοράς (προσφορά, ζήτηση, τιμή)</a:t>
            </a:r>
          </a:p>
          <a:p>
            <a:pPr lvl="1"/>
            <a:r>
              <a:rPr lang="el-GR" dirty="0"/>
              <a:t>καθορισμός του προϊόντος/εισοδήματος</a:t>
            </a:r>
          </a:p>
          <a:p>
            <a:r>
              <a:rPr lang="el-GR" dirty="0"/>
              <a:t> Η πλευρά της ζήτησης </a:t>
            </a:r>
          </a:p>
          <a:p>
            <a:pPr lvl="1"/>
            <a:r>
              <a:rPr lang="el-GR" dirty="0"/>
              <a:t> προσδιοριστικοί παράγοντες της κατανάλωσης, </a:t>
            </a:r>
            <a:r>
              <a:rPr lang="en-US" b="1" i="1" dirty="0"/>
              <a:t>C</a:t>
            </a:r>
            <a:r>
              <a:rPr lang="el-GR" dirty="0"/>
              <a:t>, της επένδυσης, </a:t>
            </a:r>
            <a:r>
              <a:rPr lang="en-US" b="1" i="1" dirty="0"/>
              <a:t>I</a:t>
            </a:r>
            <a:r>
              <a:rPr lang="el-GR" dirty="0"/>
              <a:t>, και των δημόσιων δαπανών, </a:t>
            </a:r>
            <a:r>
              <a:rPr lang="en-US" b="1" i="1" dirty="0"/>
              <a:t>G</a:t>
            </a:r>
            <a:r>
              <a:rPr lang="en-US" dirty="0"/>
              <a:t>  </a:t>
            </a:r>
            <a:endParaRPr lang="el-GR" dirty="0"/>
          </a:p>
          <a:p>
            <a:r>
              <a:rPr lang="el-GR" dirty="0"/>
              <a:t> Ισορροπία </a:t>
            </a:r>
          </a:p>
          <a:p>
            <a:pPr lvl="1"/>
            <a:r>
              <a:rPr lang="el-GR" dirty="0"/>
              <a:t> αγορά αγαθών </a:t>
            </a:r>
          </a:p>
          <a:p>
            <a:pPr lvl="1"/>
            <a:r>
              <a:rPr lang="el-GR" dirty="0"/>
              <a:t> αγορά δανειακών κεφαλαίων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39E871-8328-436A-AC83-1E275FCE6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8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FBEDC0B-3A76-46E3-A352-356B8C86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της τιμής εκμίσθωσης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B808D7-FE3B-4BD1-B847-614FEC07F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Έχουμε δει ότι </a:t>
            </a:r>
            <a:r>
              <a:rPr lang="en-US" b="1" i="1" dirty="0"/>
              <a:t>MPL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W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l-GR" dirty="0"/>
              <a:t>. </a:t>
            </a:r>
          </a:p>
          <a:p>
            <a:r>
              <a:rPr lang="el-GR" dirty="0"/>
              <a:t> Η ίδια λογική δείχνει ότι το οριακό προϊόν του κεφαλαίου, </a:t>
            </a:r>
            <a:r>
              <a:rPr lang="en-US" b="1" i="1" dirty="0"/>
              <a:t>MPK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R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Οι φθίνουσες αποδόσεις του κεφαλαίου:</a:t>
            </a:r>
          </a:p>
          <a:p>
            <a:pPr marL="0" indent="0">
              <a:buNone/>
            </a:pPr>
            <a:r>
              <a:rPr lang="en-US" dirty="0"/>
              <a:t>To </a:t>
            </a:r>
            <a:r>
              <a:rPr lang="en-US" b="1" i="1" dirty="0"/>
              <a:t>MPK </a:t>
            </a:r>
            <a:r>
              <a:rPr lang="el-GR" dirty="0"/>
              <a:t>μειώνεται όταν το </a:t>
            </a:r>
            <a:r>
              <a:rPr lang="en-US" b="1" i="1" dirty="0"/>
              <a:t>K </a:t>
            </a:r>
            <a:r>
              <a:rPr lang="el-GR" dirty="0"/>
              <a:t>αυξάνεται</a:t>
            </a:r>
          </a:p>
          <a:p>
            <a:pPr marL="0" indent="0">
              <a:buNone/>
            </a:pPr>
            <a:r>
              <a:rPr lang="el-GR" dirty="0"/>
              <a:t>Η καμπύλη του </a:t>
            </a:r>
            <a:r>
              <a:rPr lang="en-US" b="1" i="1" dirty="0"/>
              <a:t>MPK </a:t>
            </a:r>
            <a:r>
              <a:rPr lang="el-GR" dirty="0"/>
              <a:t>είναι η καμπύλη ζήτησης της επιχείρησης για την εκμίσθωση κεφαλαίου </a:t>
            </a:r>
          </a:p>
          <a:p>
            <a:pPr marL="0" indent="0">
              <a:buNone/>
            </a:pPr>
            <a:r>
              <a:rPr lang="el-GR" dirty="0"/>
              <a:t>Οι επιχειρήσεις μεγιστοποιούν τα κέρδη τους επιλέγοντας </a:t>
            </a:r>
            <a:r>
              <a:rPr lang="en-US" b="1" i="1" dirty="0"/>
              <a:t>K </a:t>
            </a:r>
            <a:r>
              <a:rPr lang="el-GR" dirty="0"/>
              <a:t>έτσι ώστε </a:t>
            </a:r>
            <a:r>
              <a:rPr lang="en-US" b="1" i="1" dirty="0"/>
              <a:t>MPK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R</a:t>
            </a:r>
            <a:r>
              <a:rPr lang="el-GR" dirty="0"/>
              <a:t>/</a:t>
            </a:r>
            <a:r>
              <a:rPr lang="en-US" b="1" i="1" dirty="0"/>
              <a:t>P</a:t>
            </a:r>
            <a:r>
              <a:rPr lang="el-GR" dirty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D4C3E5D-2AB0-4733-9C8D-11E1C2EDE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723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8E71E4A-90CA-4F40-B7D8-3CB638942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πραγματική τιμή εκμίσθωσης επιπέδου ισορροπίας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1AB2A57-F72A-44C5-995B-EE4746BCB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0" i="0" kern="1200" cap="all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Η πραγματική τιμή εκμίσθωσης προσαρμόζεται για να εξισώσει τη ζήτηση  κεφαλαίου με την προσφορά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4E5138E-644B-4083-A09E-8E72C4B47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1386E6-C021-5B4B-9BFC-5267BDC17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08" y="1870844"/>
            <a:ext cx="6443180" cy="35598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DFFA0D-7B5C-2D42-829A-E73F41742CC9}"/>
              </a:ext>
            </a:extLst>
          </p:cNvPr>
          <p:cNvSpPr txBox="1"/>
          <p:nvPr/>
        </p:nvSpPr>
        <p:spPr>
          <a:xfrm>
            <a:off x="361849" y="1436522"/>
            <a:ext cx="152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Μονάδες</a:t>
            </a:r>
          </a:p>
          <a:p>
            <a:r>
              <a:rPr lang="el-GR" dirty="0"/>
              <a:t>προϊόντος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9C4F2E-FF0B-D44D-893F-0B21D0998EF6}"/>
              </a:ext>
            </a:extLst>
          </p:cNvPr>
          <p:cNvSpPr txBox="1"/>
          <p:nvPr/>
        </p:nvSpPr>
        <p:spPr>
          <a:xfrm>
            <a:off x="479649" y="3565165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Ισορροπία</a:t>
            </a:r>
          </a:p>
          <a:p>
            <a:r>
              <a:rPr lang="en-US" sz="1600" b="1" i="1" dirty="0"/>
              <a:t>R/P</a:t>
            </a:r>
            <a:endParaRPr lang="el-GR" sz="1600" b="1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58E2AA-504E-A249-A25B-6911C880777D}"/>
              </a:ext>
            </a:extLst>
          </p:cNvPr>
          <p:cNvSpPr txBox="1"/>
          <p:nvPr/>
        </p:nvSpPr>
        <p:spPr>
          <a:xfrm>
            <a:off x="5675698" y="5012508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Μονάδες κεφαλαίου, </a:t>
            </a:r>
            <a:r>
              <a:rPr lang="el-GR" sz="1600" b="1" i="1" dirty="0"/>
              <a:t>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9DE13D8-2A01-1A4A-8432-6FABCCED9309}"/>
              </a:ext>
            </a:extLst>
          </p:cNvPr>
          <p:cNvSpPr txBox="1"/>
          <p:nvPr/>
        </p:nvSpPr>
        <p:spPr>
          <a:xfrm>
            <a:off x="5694629" y="4134552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MP</a:t>
            </a:r>
            <a:r>
              <a:rPr lang="el-GR" sz="1600" b="1" i="1" dirty="0"/>
              <a:t>Κ</a:t>
            </a:r>
            <a:r>
              <a:rPr lang="en-US" sz="1600" dirty="0"/>
              <a:t>, </a:t>
            </a:r>
            <a:r>
              <a:rPr lang="el-GR" sz="1600" dirty="0"/>
              <a:t>Ζήτηση</a:t>
            </a:r>
            <a:r>
              <a:rPr lang="el-GR" sz="1600" b="1" i="1" dirty="0"/>
              <a:t> </a:t>
            </a:r>
            <a:r>
              <a:rPr lang="el-GR" sz="1600" dirty="0"/>
              <a:t>για κεφάλαιο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31EE7E-898A-8D45-A41E-7CD0CA30BD07}"/>
              </a:ext>
            </a:extLst>
          </p:cNvPr>
          <p:cNvSpPr txBox="1"/>
          <p:nvPr/>
        </p:nvSpPr>
        <p:spPr>
          <a:xfrm>
            <a:off x="3792605" y="1647926"/>
            <a:ext cx="152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dirty="0"/>
              <a:t>Προσφορά κεφαλαίου</a:t>
            </a:r>
          </a:p>
        </p:txBody>
      </p:sp>
    </p:spTree>
    <p:extLst>
      <p:ext uri="{BB962C8B-B14F-4D97-AF65-F5344CB8AC3E}">
        <p14:creationId xmlns:p14="http://schemas.microsoft.com/office/powerpoint/2010/main" val="1275222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1978AF-FC04-41E2-9AD3-5BB069F8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νεοκλασική θεωρία της διανομής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8D0E4E-C398-4DD9-A744-025289B569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Υποστηρίζει ότι κάθε συντελεστής της παραγωγής πληρώνεται το οριακό προϊόν του.</a:t>
            </a:r>
          </a:p>
          <a:p>
            <a:r>
              <a:rPr lang="el-GR" dirty="0"/>
              <a:t>Αποτελεί μια καλή αφετηρία για να κατανοήσουμε πώς διανέμεται το εισόδημα.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F5878C4-0284-4F28-857B-619019DA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3886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66282C8-B059-4790-8C61-9F04C74B7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Πώς διανέμεται το εισόδημα στην εργασία, L, και στο κεφάλαιο, 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1D9D674-B48C-4F2B-BED5-EEB84B9360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29841"/>
                <a:ext cx="9316805" cy="4434213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Συνολικό εισόδημα της εργασίας </a:t>
                </a:r>
                <a:r>
                  <a:rPr lang="el-G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acc>
                      <m:accPr>
                        <m:chr m:val="̅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𝑀𝑃𝐿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×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endParaRPr lang="el-GR" dirty="0"/>
              </a:p>
              <a:p>
                <a:r>
                  <a:rPr lang="el-GR" dirty="0"/>
                  <a:t>Συνολικό εισόδημα του κεφαλαίου </a:t>
                </a:r>
                <a:r>
                  <a:rPr lang="el-GR" sz="2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acc>
                      <m:accPr>
                        <m:chr m:val="̅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𝑀𝑃𝐾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e>
                    </m:acc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Αν η συνάρτηση παραγωγής έχει σταθερές αποδόσεις κλίμακας, τότε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𝑀𝑃𝐾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e>
                      </m:acc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                 </a:t>
                </a:r>
                <a:r>
                  <a:rPr lang="el-GR" dirty="0">
                    <a:solidFill>
                      <a:srgbClr val="00B050"/>
                    </a:solidFill>
                  </a:rPr>
                  <a:t>Εθνικό εισόδημα</a:t>
                </a:r>
                <a:r>
                  <a:rPr lang="en-US" dirty="0">
                    <a:solidFill>
                      <a:srgbClr val="00B050"/>
                    </a:solidFill>
                  </a:rPr>
                  <a:t>                                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                                                                        </a:t>
                </a:r>
                <a:r>
                  <a:rPr lang="el-GR" dirty="0">
                    <a:solidFill>
                      <a:srgbClr val="0070C0"/>
                    </a:solidFill>
                  </a:rPr>
                  <a:t>Εισόδημα του κεφαλαίου </a:t>
                </a:r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 algn="ctr">
                  <a:buNone/>
                </a:pPr>
                <a:r>
                  <a:rPr lang="el-GR" dirty="0">
                    <a:solidFill>
                      <a:srgbClr val="7030A0"/>
                    </a:solidFill>
                  </a:rPr>
                  <a:t>Εισόδημα της εργασίας</a:t>
                </a:r>
              </a:p>
              <a:p>
                <a:pPr lvl="4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1D9D674-B48C-4F2B-BED5-EEB84B9360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29841"/>
                <a:ext cx="9316805" cy="4434213"/>
              </a:xfrm>
              <a:blipFill>
                <a:blip r:embed="rId2"/>
                <a:stretch>
                  <a:fillRect l="-5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4F2857B-DDC4-4EE0-9C22-5FDC29E1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cxnSp>
        <p:nvCxnSpPr>
          <p:cNvPr id="7" name="Ευθύγραμμο βέλος σύνδεσης 6">
            <a:extLst>
              <a:ext uri="{FF2B5EF4-FFF2-40B4-BE49-F238E27FC236}">
                <a16:creationId xmlns:a16="http://schemas.microsoft.com/office/drawing/2014/main" id="{76611A1D-E0FF-4D10-BEB2-1BAC97A9C608}"/>
              </a:ext>
            </a:extLst>
          </p:cNvPr>
          <p:cNvCxnSpPr>
            <a:cxnSpLocks/>
          </p:cNvCxnSpPr>
          <p:nvPr/>
        </p:nvCxnSpPr>
        <p:spPr>
          <a:xfrm flipV="1">
            <a:off x="3720230" y="4622104"/>
            <a:ext cx="632565" cy="37578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>
            <a:extLst>
              <a:ext uri="{FF2B5EF4-FFF2-40B4-BE49-F238E27FC236}">
                <a16:creationId xmlns:a16="http://schemas.microsoft.com/office/drawing/2014/main" id="{D7BD0F0A-D89E-42E6-BE1B-496D5EFCABFC}"/>
              </a:ext>
            </a:extLst>
          </p:cNvPr>
          <p:cNvCxnSpPr>
            <a:cxnSpLocks/>
          </p:cNvCxnSpPr>
          <p:nvPr/>
        </p:nvCxnSpPr>
        <p:spPr>
          <a:xfrm flipV="1">
            <a:off x="5185775" y="4784942"/>
            <a:ext cx="0" cy="1340285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>
            <a:extLst>
              <a:ext uri="{FF2B5EF4-FFF2-40B4-BE49-F238E27FC236}">
                <a16:creationId xmlns:a16="http://schemas.microsoft.com/office/drawing/2014/main" id="{B8FD9716-1850-4C30-A3F9-6485855C8F9F}"/>
              </a:ext>
            </a:extLst>
          </p:cNvPr>
          <p:cNvCxnSpPr>
            <a:cxnSpLocks/>
          </p:cNvCxnSpPr>
          <p:nvPr/>
        </p:nvCxnSpPr>
        <p:spPr>
          <a:xfrm flipH="1" flipV="1">
            <a:off x="6713953" y="4622105"/>
            <a:ext cx="688928" cy="73903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Ευθεία γραμμή σύνδεσης 13">
            <a:extLst>
              <a:ext uri="{FF2B5EF4-FFF2-40B4-BE49-F238E27FC236}">
                <a16:creationId xmlns:a16="http://schemas.microsoft.com/office/drawing/2014/main" id="{0CFEBED3-7DF7-4F3B-8699-D8057DFB325F}"/>
              </a:ext>
            </a:extLst>
          </p:cNvPr>
          <p:cNvCxnSpPr/>
          <p:nvPr/>
        </p:nvCxnSpPr>
        <p:spPr>
          <a:xfrm>
            <a:off x="4997884" y="4521896"/>
            <a:ext cx="814192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504EEFCB-454B-465E-8C91-417ADA85D4C1}"/>
              </a:ext>
            </a:extLst>
          </p:cNvPr>
          <p:cNvCxnSpPr/>
          <p:nvPr/>
        </p:nvCxnSpPr>
        <p:spPr>
          <a:xfrm>
            <a:off x="6162806" y="4521896"/>
            <a:ext cx="85177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id="{331DF343-A357-4D22-8757-66EF477C7E17}"/>
              </a:ext>
            </a:extLst>
          </p:cNvPr>
          <p:cNvCxnSpPr>
            <a:cxnSpLocks/>
          </p:cNvCxnSpPr>
          <p:nvPr/>
        </p:nvCxnSpPr>
        <p:spPr>
          <a:xfrm flipH="1">
            <a:off x="4352795" y="4521896"/>
            <a:ext cx="33820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442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807CE6C-58AD-4E23-ADB0-724BED70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145" y="1241266"/>
            <a:ext cx="453592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Ο λόγος του εισοδήματος της εργασίας προς το συνολικό εισόδημα στις Ηνωμένες Πολιτείες, 1960-2010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E05F59-B0CE-4202-8535-C784A87D6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3" y="396837"/>
            <a:ext cx="6451503" cy="6058999"/>
            <a:chOff x="423333" y="396837"/>
            <a:chExt cx="6451503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D285E4-DEDD-413F-9891-DDEA04E8C2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3" y="402165"/>
              <a:ext cx="522933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E88CFCDA-FF23-4605-BD26-38F7DD82C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3161515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E41E4E44-A132-4F45-A046-70A6CF09F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5004670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625363-DC92-43E7-AC43-33F6A2CD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34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15C8CE-7D56-BB48-AA13-DD30CAA20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410587"/>
            <a:ext cx="4983737" cy="403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5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7B548D-037B-4302-B05C-CFA7D43F4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παραγωγής </a:t>
            </a:r>
            <a:r>
              <a:rPr lang="el-GR" dirty="0" err="1"/>
              <a:t>Cobb-Douglas</a:t>
            </a:r>
            <a:r>
              <a:rPr lang="el-GR" dirty="0"/>
              <a:t> (1 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3CE5E11-94F6-4724-B07A-F3B482F33A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29841"/>
                <a:ext cx="8761413" cy="4321480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  Η συνάρτηση παραγωγής </a:t>
                </a:r>
                <a:r>
                  <a:rPr lang="en-US" dirty="0"/>
                  <a:t>Cobb</a:t>
                </a:r>
                <a:r>
                  <a:rPr lang="el-GR" dirty="0"/>
                  <a:t>-</a:t>
                </a:r>
                <a:r>
                  <a:rPr lang="en-US" dirty="0"/>
                  <a:t>Douglas </a:t>
                </a:r>
                <a:r>
                  <a:rPr lang="el-GR" dirty="0"/>
                  <a:t>αποδίδει σταθερά μερίδια των συντελεστών της παραγωγής:</a:t>
                </a:r>
              </a:p>
              <a:p>
                <a:pPr marL="0" indent="0">
                  <a:buNone/>
                </a:pPr>
                <a:r>
                  <a:rPr lang="el-GR" dirty="0"/>
                  <a:t>             </a:t>
                </a:r>
                <a:r>
                  <a:rPr lang="el-GR" b="1" i="1" dirty="0"/>
                  <a:t>α</a:t>
                </a:r>
                <a:r>
                  <a:rPr lang="el-GR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μερίδιο του κεφαλαίου στο συνολικό εισόδημα </a:t>
                </a:r>
              </a:p>
              <a:p>
                <a:pPr marL="0" indent="0">
                  <a:buNone/>
                </a:pPr>
                <a:r>
                  <a:rPr lang="el-GR" dirty="0"/>
                  <a:t>     εισόδημα του κεφαλαίου </a:t>
                </a:r>
                <a:r>
                  <a:rPr lang="el-GR" dirty="0">
                    <a:sym typeface="Symbol" panose="05050102010706020507" pitchFamily="18" charset="2"/>
                  </a:rPr>
                  <a:t> </a:t>
                </a:r>
                <a:r>
                  <a:rPr lang="en-US" sz="2000" b="1" i="1" dirty="0">
                    <a:sym typeface="Symbol" panose="05050102010706020507" pitchFamily="18" charset="2"/>
                  </a:rPr>
                  <a:t>MPK x K = </a:t>
                </a:r>
                <a:r>
                  <a:rPr lang="en-US" sz="2000" b="1" i="1" dirty="0" err="1">
                    <a:sym typeface="Symbol" panose="05050102010706020507" pitchFamily="18" charset="2"/>
                  </a:rPr>
                  <a:t>aY</a:t>
                </a:r>
                <a:endParaRPr lang="el-GR" sz="2000" b="1" i="1" dirty="0"/>
              </a:p>
              <a:p>
                <a:pPr marL="0" indent="0">
                  <a:buNone/>
                </a:pPr>
                <a:r>
                  <a:rPr lang="el-GR" dirty="0"/>
                  <a:t>     εισόδημα της εργασίας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:r>
                  <a:rPr lang="en-US" sz="2000" b="1" i="1" dirty="0">
                    <a:sym typeface="Symbol" panose="05050102010706020507" pitchFamily="18" charset="2"/>
                  </a:rPr>
                  <a:t>MPL x L = (1-a)Y</a:t>
                </a:r>
                <a:endParaRPr lang="el-GR" sz="2000" b="1" i="1" dirty="0"/>
              </a:p>
              <a:p>
                <a:r>
                  <a:rPr lang="el-GR" dirty="0"/>
                  <a:t>  Η συνάρτηση παραγωγής </a:t>
                </a:r>
                <a:r>
                  <a:rPr lang="en-US" dirty="0"/>
                  <a:t>Cobb</a:t>
                </a:r>
                <a:r>
                  <a:rPr lang="el-GR" dirty="0"/>
                  <a:t>-</a:t>
                </a:r>
                <a:r>
                  <a:rPr lang="en-US" dirty="0"/>
                  <a:t>Douglas</a:t>
                </a:r>
                <a:r>
                  <a:rPr lang="el-GR" dirty="0"/>
                  <a:t> είναι:</a:t>
                </a: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Υ</m:t>
                      </m:r>
                      <m:r>
                        <a:rPr lang="el-GR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 panose="02040503050406030204" pitchFamily="18" charset="0"/>
                            </a:rPr>
                            <m:t>ΑΚ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  <m:sSup>
                        <m:sSup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</m:t>
                          </m:r>
                        </m:sup>
                      </m:sSup>
                    </m:oMath>
                  </m:oMathPara>
                </a14:m>
                <a:endParaRPr lang="el-GR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l-GR" dirty="0"/>
              </a:p>
              <a:p>
                <a:pPr marL="0" indent="0">
                  <a:buNone/>
                </a:pPr>
                <a:r>
                  <a:rPr lang="el-GR" dirty="0"/>
                  <a:t>    όπου </a:t>
                </a:r>
                <a:r>
                  <a:rPr lang="en-US" b="1" i="1" dirty="0"/>
                  <a:t>A</a:t>
                </a:r>
                <a:r>
                  <a:rPr lang="el-GR" dirty="0"/>
                  <a:t> αντιπροσωπεύει το επίπεδο της τεχνολογίας </a:t>
                </a: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3CE5E11-94F6-4724-B07A-F3B482F33A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29841"/>
                <a:ext cx="8761413" cy="4321480"/>
              </a:xfrm>
              <a:blipFill>
                <a:blip r:embed="rId2"/>
                <a:stretch>
                  <a:fillRect l="-139" t="-705" b="-11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1D85B82-23C9-4EBF-9706-1700DB0D0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717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BB350B6-F7A8-4CDD-AA01-336924C3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παραγωγής </a:t>
            </a:r>
            <a:r>
              <a:rPr lang="el-GR" dirty="0" err="1"/>
              <a:t>Cobb-Douglas</a:t>
            </a:r>
            <a:r>
              <a:rPr lang="el-GR" dirty="0"/>
              <a:t> (2 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4C45670-0081-46B7-8B90-F5F3FC77D4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dirty="0"/>
                  <a:t>Το οριακό προϊόν κάθε συντελεστή της παραγωγής είναι ανάλογο με το μέσο προϊόν του: </a:t>
                </a:r>
              </a:p>
              <a:p>
                <a:pPr algn="ctr"/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𝑀𝑃𝐿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𝑎𝐴𝐾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𝑎𝑌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𝑀𝑃𝐿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4C45670-0081-46B7-8B90-F5F3FC77D4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6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F222A14-DB3A-43DD-B0F6-873446B15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03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7460CE7-EAC6-4CA4-8598-672C6D633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Παραγωγικότητα της εργασίας και μισθοί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4C14B8B-35EB-4BEA-B3EE-509EEFF0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Θεωρία: οι μισθοί εξαρτώνται από την παραγωγικότητα της εργασίας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Στατιστικά δεδομένα από ΗΠΑ</a:t>
            </a:r>
            <a:r>
              <a:rPr lang="en-US" dirty="0"/>
              <a:t>: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9F0E0C-225D-42BA-B201-578497C59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1371BC16-E9DE-43D0-86A0-88BFDC4DF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749722"/>
              </p:ext>
            </p:extLst>
          </p:nvPr>
        </p:nvGraphicFramePr>
        <p:xfrm>
          <a:off x="1039660" y="3429000"/>
          <a:ext cx="8876706" cy="3302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8902">
                  <a:extLst>
                    <a:ext uri="{9D8B030D-6E8A-4147-A177-3AD203B41FA5}">
                      <a16:colId xmlns:a16="http://schemas.microsoft.com/office/drawing/2014/main" val="1739116486"/>
                    </a:ext>
                  </a:extLst>
                </a:gridCol>
                <a:gridCol w="2958902">
                  <a:extLst>
                    <a:ext uri="{9D8B030D-6E8A-4147-A177-3AD203B41FA5}">
                      <a16:colId xmlns:a16="http://schemas.microsoft.com/office/drawing/2014/main" val="2718140063"/>
                    </a:ext>
                  </a:extLst>
                </a:gridCol>
                <a:gridCol w="2958902">
                  <a:extLst>
                    <a:ext uri="{9D8B030D-6E8A-4147-A177-3AD203B41FA5}">
                      <a16:colId xmlns:a16="http://schemas.microsoft.com/office/drawing/2014/main" val="3248801379"/>
                    </a:ext>
                  </a:extLst>
                </a:gridCol>
              </a:tblGrid>
              <a:tr h="859031">
                <a:tc>
                  <a:txBody>
                    <a:bodyPr/>
                    <a:lstStyle/>
                    <a:p>
                      <a:r>
                        <a:rPr lang="el-GR" dirty="0"/>
                        <a:t>Χρονική περίοδος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Ρυθμός αύξησης της παραγωγικότητας της εργασίας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Ρυθμός αύξησης των πραγματικών μισθών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19828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r>
                        <a:rPr lang="en-US" dirty="0"/>
                        <a:t>1960-2016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0%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8%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3840147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r>
                        <a:rPr lang="en-US" dirty="0"/>
                        <a:t>1960-1973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060166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r>
                        <a:rPr lang="en-US" dirty="0"/>
                        <a:t>1973-1995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21565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r>
                        <a:rPr lang="en-US" dirty="0"/>
                        <a:t>1995-2010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2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904410"/>
                  </a:ext>
                </a:extLst>
              </a:tr>
              <a:tr h="477668">
                <a:tc>
                  <a:txBody>
                    <a:bodyPr/>
                    <a:lstStyle/>
                    <a:p>
                      <a:r>
                        <a:rPr lang="en-US" dirty="0"/>
                        <a:t>2010-2016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r>
                        <a:rPr lang="el-GR" dirty="0"/>
                        <a:t>,</a:t>
                      </a:r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6327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2343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96A5E9-758D-4479-AB4B-A15AF34C8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Ερμηνείες της αυξανόμενης ανισότητας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1AEB7D-6491-4EA1-8179-5D4472969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42367"/>
            <a:ext cx="8761413" cy="3883069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n-US" dirty="0"/>
              <a:t>Goldin </a:t>
            </a:r>
            <a:r>
              <a:rPr lang="el-GR" dirty="0"/>
              <a:t>και </a:t>
            </a:r>
            <a:r>
              <a:rPr lang="en-US" dirty="0"/>
              <a:t>Katz </a:t>
            </a:r>
            <a:r>
              <a:rPr lang="el-GR" dirty="0"/>
              <a:t>στο βιβλίο τους </a:t>
            </a:r>
            <a:r>
              <a:rPr lang="en-US" i="1" dirty="0"/>
              <a:t>The Race Between Education and Technology</a:t>
            </a:r>
            <a:r>
              <a:rPr lang="el-GR" i="1" dirty="0"/>
              <a:t> </a:t>
            </a:r>
            <a:r>
              <a:rPr lang="el-GR" dirty="0"/>
              <a:t>υποστηρίζουν ότι</a:t>
            </a:r>
            <a:r>
              <a:rPr lang="en-US" dirty="0"/>
              <a:t>: </a:t>
            </a:r>
            <a:endParaRPr lang="el-GR" dirty="0"/>
          </a:p>
          <a:p>
            <a:r>
              <a:rPr lang="el-GR" dirty="0"/>
              <a:t>  Η τεχνολογική πρόοδος έχει αυξήσει τη ζήτηση ειδικευμένων εργαζομένων σε σύγκριση με τη ζήτηση ανειδίκευτων εργαζομένων. </a:t>
            </a:r>
          </a:p>
          <a:p>
            <a:r>
              <a:rPr lang="el-GR" dirty="0"/>
              <a:t> Λόγω της επιβράδυνσης που παρατηρείται στην επέκταση της εκπαίδευσης, η προσφορά ειδικευμένων εργαζομένων δεν συμβαδίζει με τη ζήτηση. </a:t>
            </a:r>
          </a:p>
          <a:p>
            <a:r>
              <a:rPr lang="el-GR" dirty="0"/>
              <a:t> Αποτέλεσμα: Διευρύνεται το χάσμα μισθών μεταξύ ειδικευμένων και ανειδίκευτων εργαζομένων.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53D53DA-6229-4966-BEE5-95B7E780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94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16BA56-946F-4BF6-8AD8-B57DBA41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Περίγραμμα του υποδείγματος</a:t>
            </a:r>
            <a:br>
              <a:rPr lang="el-GR" dirty="0"/>
            </a:br>
            <a:r>
              <a:rPr lang="el-GR" dirty="0"/>
              <a:t>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C97A737-AC58-46F1-B808-FABD5F12B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254685"/>
            <a:ext cx="9341857" cy="450937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sz="7200" b="1" dirty="0">
                <a:ea typeface="Calibri" panose="020F0502020204030204" pitchFamily="34" charset="0"/>
                <a:cs typeface="Times New Roman" panose="02020603050405020304" pitchFamily="18" charset="0"/>
              </a:rPr>
              <a:t>Κλειστή οικονομία, υπόδειγμα εκκαθάρισης της αγοράς </a:t>
            </a:r>
            <a:endParaRPr lang="el-GR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l-GR" sz="7200" u="sng" dirty="0">
                <a:ea typeface="Calibri" panose="020F0502020204030204" pitchFamily="34" charset="0"/>
                <a:cs typeface="Times New Roman" panose="02020603050405020304" pitchFamily="18" charset="0"/>
              </a:rPr>
              <a:t>Πλευρά της προσφοράς </a:t>
            </a:r>
            <a:endParaRPr lang="el-GR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7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ΕΓΙΝΕ </a:t>
            </a: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αγορές συντελεστών (προσφορά, ζήτηση, τιμή)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72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ΕΓΙΝΕ</a:t>
            </a: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 καθορισμός προϊόντος/εισοδήματος</a:t>
            </a:r>
          </a:p>
          <a:p>
            <a:pPr indent="0">
              <a:lnSpc>
                <a:spcPct val="150000"/>
              </a:lnSpc>
              <a:buNone/>
            </a:pPr>
            <a:r>
              <a:rPr lang="el-GR" sz="7200" u="sng" dirty="0">
                <a:ea typeface="Calibri" panose="020F0502020204030204" pitchFamily="34" charset="0"/>
                <a:cs typeface="Times New Roman" panose="02020603050405020304" pitchFamily="18" charset="0"/>
              </a:rPr>
              <a:t>Πλευρά της ζήτησης </a:t>
            </a:r>
            <a:endParaRPr lang="el-GR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7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Επόμενο</a:t>
            </a: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 προσδιοριστικοί παράγοντες των </a:t>
            </a:r>
            <a:r>
              <a:rPr lang="en-US" sz="7200" dirty="0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72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n-US" sz="72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endParaRPr lang="el-GR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buNone/>
            </a:pPr>
            <a:r>
              <a:rPr lang="el-GR" sz="7200" u="sng" dirty="0">
                <a:ea typeface="Calibri" panose="020F0502020204030204" pitchFamily="34" charset="0"/>
                <a:cs typeface="Times New Roman" panose="02020603050405020304" pitchFamily="18" charset="0"/>
              </a:rPr>
              <a:t>Ισορροπία </a:t>
            </a:r>
            <a:endParaRPr lang="el-GR" sz="7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αγορά αγαθών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sz="7200" dirty="0">
                <a:ea typeface="Calibri" panose="020F0502020204030204" pitchFamily="34" charset="0"/>
                <a:cs typeface="Times New Roman" panose="02020603050405020304" pitchFamily="18" charset="0"/>
              </a:rPr>
              <a:t>                   αγορά δανειακών κεφαλαίων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8522CD8-44DD-4207-8111-D4FE3E60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18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9AC341-B4F5-4748-A19F-E8051B9A6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Συντελεστές της παραγωγής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A923800-1D87-4793-AB45-140751E7D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i="1" dirty="0"/>
              <a:t>Κ</a:t>
            </a:r>
            <a:r>
              <a:rPr lang="el-GR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κεφάλαιο:</a:t>
            </a:r>
          </a:p>
          <a:p>
            <a:pPr marL="0" indent="0">
              <a:buNone/>
            </a:pPr>
            <a:r>
              <a:rPr lang="el-GR" dirty="0"/>
              <a:t>εργαλεία, μηχανές, και κτίρια που χρησιμοποιούνται στην παραγωγή </a:t>
            </a:r>
          </a:p>
          <a:p>
            <a:r>
              <a:rPr lang="en-US" b="1" i="1" dirty="0"/>
              <a:t>L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εργασία: </a:t>
            </a:r>
          </a:p>
          <a:p>
            <a:pPr marL="0" indent="0">
              <a:buNone/>
            </a:pPr>
            <a:r>
              <a:rPr lang="el-GR" dirty="0"/>
              <a:t>οι φυσικές και πνευματικές προσπάθειες των εργαζομένων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879B19-0959-41AB-A306-91F5BE5F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57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1DC3CB-9880-4B51-A7E7-95AAD240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για αγαθά και υπηρεσίες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29B9FD-3AA5-4B4A-B3A5-6AED05499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l-GR" dirty="0"/>
              <a:t>Συστατικά της συνολικής ζήτησης </a:t>
            </a:r>
          </a:p>
          <a:p>
            <a:pPr marL="0" indent="0">
              <a:buNone/>
            </a:pPr>
            <a:r>
              <a:rPr lang="en-US" b="1" i="1" dirty="0"/>
              <a:t>             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η καταναλωτική ζήτηση για αγαθά και υπηρεσίες  </a:t>
            </a:r>
            <a:endParaRPr lang="en-US" dirty="0"/>
          </a:p>
          <a:p>
            <a:pPr marL="0" indent="0">
              <a:buNone/>
            </a:pPr>
            <a:r>
              <a:rPr lang="en-US" b="1" i="1" dirty="0"/>
              <a:t>               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η ζήτηση για επενδυτικά αγαθά </a:t>
            </a:r>
          </a:p>
          <a:p>
            <a:pPr marL="0" indent="0">
              <a:buNone/>
            </a:pPr>
            <a:r>
              <a:rPr lang="en-US" b="1" i="1" dirty="0"/>
              <a:t>             G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η ζήτηση από το Δημόσιο για αγαθά και υπηρεσίες </a:t>
            </a:r>
          </a:p>
          <a:p>
            <a:pPr marL="0" indent="0">
              <a:buNone/>
            </a:pPr>
            <a:r>
              <a:rPr lang="el-GR" dirty="0"/>
              <a:t>       </a:t>
            </a:r>
            <a:r>
              <a:rPr lang="en-US" dirty="0"/>
              <a:t>             </a:t>
            </a:r>
            <a:r>
              <a:rPr lang="el-GR" dirty="0"/>
              <a:t>(κλειστή οικονομία: δεν υπάρχουν καθαρές εξαγωγές, </a:t>
            </a:r>
            <a:r>
              <a:rPr lang="en-US" b="1" i="1" dirty="0"/>
              <a:t>NX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AF78AF8-D5F9-4F09-8E6E-81BC8881D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250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E28514-5785-4D15-90E1-E19681CB5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Κατανάλωση, </a:t>
            </a:r>
            <a:r>
              <a:rPr lang="en-US" dirty="0"/>
              <a:t>C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FE0E8E-0DDE-401E-A927-EF456ED82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</a:t>
            </a:r>
            <a:r>
              <a:rPr lang="el-GR" b="1" dirty="0"/>
              <a:t>Διαθέσιμο εισόδημα</a:t>
            </a:r>
            <a:r>
              <a:rPr lang="el-GR" dirty="0"/>
              <a:t> είναι το συνολικό εισόδημα μείον το σύνολο των φόρων: </a:t>
            </a:r>
            <a:r>
              <a:rPr lang="en-US" b="1" i="1" dirty="0"/>
              <a:t>Y </a:t>
            </a:r>
            <a:r>
              <a:rPr lang="el-GR" dirty="0"/>
              <a:t>– </a:t>
            </a:r>
            <a:r>
              <a:rPr lang="en-US" b="1" i="1" dirty="0"/>
              <a:t>T</a:t>
            </a:r>
            <a:r>
              <a:rPr lang="el-GR" b="1" i="1" dirty="0"/>
              <a:t>.</a:t>
            </a:r>
            <a:endParaRPr lang="el-GR" dirty="0"/>
          </a:p>
          <a:p>
            <a:r>
              <a:rPr lang="el-GR" dirty="0"/>
              <a:t> Συνάρτηση κατανάλωσης: </a:t>
            </a:r>
            <a:r>
              <a:rPr lang="en-US" b="1" i="1" dirty="0"/>
              <a:t>C </a:t>
            </a:r>
            <a:r>
              <a:rPr lang="el-GR" dirty="0"/>
              <a:t>= </a:t>
            </a:r>
            <a:r>
              <a:rPr lang="en-US" b="1" i="1" dirty="0"/>
              <a:t>C </a:t>
            </a:r>
            <a:r>
              <a:rPr lang="el-GR" dirty="0"/>
              <a:t>(</a:t>
            </a:r>
            <a:r>
              <a:rPr lang="en-US" b="1" i="1" dirty="0"/>
              <a:t>Y </a:t>
            </a:r>
            <a:r>
              <a:rPr lang="el-GR" dirty="0"/>
              <a:t>– </a:t>
            </a:r>
            <a:r>
              <a:rPr lang="en-US" b="1" i="1" dirty="0"/>
              <a:t>T</a:t>
            </a:r>
            <a:r>
              <a:rPr lang="el-GR" dirty="0"/>
              <a:t>)</a:t>
            </a:r>
          </a:p>
          <a:p>
            <a:r>
              <a:rPr lang="el-GR" dirty="0"/>
              <a:t> Ορισμός: </a:t>
            </a:r>
            <a:r>
              <a:rPr lang="el-GR" b="1" dirty="0"/>
              <a:t>οριακή ροπή προς κατανάλωση (</a:t>
            </a:r>
            <a:r>
              <a:rPr lang="en-US" b="1" dirty="0"/>
              <a:t>MPC</a:t>
            </a:r>
            <a:r>
              <a:rPr lang="el-GR" b="1" dirty="0"/>
              <a:t>) </a:t>
            </a:r>
            <a:r>
              <a:rPr lang="el-GR" dirty="0"/>
              <a:t>είναι η μεταβολή της κατανάλωσης, </a:t>
            </a:r>
            <a:r>
              <a:rPr lang="en-US" b="1" i="1" dirty="0"/>
              <a:t>C</a:t>
            </a:r>
            <a:r>
              <a:rPr lang="el-GR" dirty="0"/>
              <a:t>, όταν το διαθέσιμο εισόδημα αυξάνεται κατά 1 δολάριο.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20F9E61-4F22-4099-8768-0E57907B4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90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6524DAA-1D42-48AA-AB90-1D6D6B70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συνάρτηση κατανάλωσης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CD14BE-054D-4684-9C9F-F4811E380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42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9A20B3-E394-1840-9280-5876DCEEF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834" y="1512153"/>
            <a:ext cx="7316109" cy="435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487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0C04B4-A2B7-46F7-818A-8452921E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Επένδυση, </a:t>
            </a:r>
            <a:r>
              <a:rPr lang="en-US" dirty="0"/>
              <a:t>I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BDD6D64-858B-4121-AFCB-9BED7B9C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Η συνάρτηση επενδύσεων είναι </a:t>
            </a:r>
            <a:r>
              <a:rPr lang="en-US" b="1" i="1" dirty="0"/>
              <a:t>I </a:t>
            </a:r>
            <a:r>
              <a:rPr lang="el-GR" dirty="0"/>
              <a:t>= </a:t>
            </a:r>
            <a:r>
              <a:rPr lang="en-US" b="1" i="1" dirty="0"/>
              <a:t>I </a:t>
            </a:r>
            <a:r>
              <a:rPr lang="el-GR" dirty="0"/>
              <a:t>(</a:t>
            </a:r>
            <a:r>
              <a:rPr lang="en-US" b="1" i="1" dirty="0"/>
              <a:t>r</a:t>
            </a:r>
            <a:r>
              <a:rPr lang="el-GR" dirty="0"/>
              <a:t>), όπου </a:t>
            </a:r>
            <a:r>
              <a:rPr lang="en-US" b="1" i="1" dirty="0"/>
              <a:t>r </a:t>
            </a:r>
            <a:r>
              <a:rPr lang="el-GR" dirty="0"/>
              <a:t>συμβολίζει το </a:t>
            </a:r>
            <a:r>
              <a:rPr lang="el-GR" b="1" dirty="0"/>
              <a:t>πραγματικό επιτόκιο</a:t>
            </a:r>
            <a:r>
              <a:rPr lang="el-GR" dirty="0"/>
              <a:t>, δηλαδή το ονομαστικό επιτόκιο διορθωμένο σύμφωνα με τον πληθωρισμό.</a:t>
            </a:r>
            <a:endParaRPr lang="el-GR" sz="1600" dirty="0"/>
          </a:p>
          <a:p>
            <a:pPr lvl="1"/>
            <a:r>
              <a:rPr lang="el-GR" dirty="0"/>
              <a:t>Το πραγματικό επιτόκιο είναι:</a:t>
            </a:r>
          </a:p>
          <a:p>
            <a:pPr lvl="2"/>
            <a:r>
              <a:rPr lang="el-GR" dirty="0"/>
              <a:t>το κόστος δανεισμού </a:t>
            </a:r>
          </a:p>
          <a:p>
            <a:pPr lvl="2"/>
            <a:r>
              <a:rPr lang="el-GR" dirty="0"/>
              <a:t>το κόστος ευκαιρίας της χρησιμοποίησης ιδίων κεφαλαίων για τη χρηματοδότηση επενδυτικών δαπανών.</a:t>
            </a:r>
            <a:endParaRPr lang="el-GR" sz="1400" dirty="0"/>
          </a:p>
          <a:p>
            <a:r>
              <a:rPr lang="el-GR" dirty="0"/>
              <a:t>Επομένως, η επένδυση, </a:t>
            </a:r>
            <a:r>
              <a:rPr lang="en-US" b="1" i="1" dirty="0"/>
              <a:t>I</a:t>
            </a:r>
            <a:r>
              <a:rPr lang="el-GR" dirty="0"/>
              <a:t>,</a:t>
            </a:r>
            <a:r>
              <a:rPr lang="el-GR" i="1" dirty="0"/>
              <a:t> </a:t>
            </a:r>
            <a:r>
              <a:rPr lang="el-GR" dirty="0"/>
              <a:t>εξαρτάται αρνητικά από το </a:t>
            </a:r>
            <a:r>
              <a:rPr lang="en-US" b="1" i="1" dirty="0"/>
              <a:t>r </a:t>
            </a:r>
            <a:endParaRPr lang="el-GR" sz="16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AD9FC1C-187F-445F-ADE3-178852BEC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54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E976863-98BA-4484-BB4E-E27521E88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Η συνάρτηση επενδύσεων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90AE70A-9E7D-4DBF-BCA0-FB076652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44</a:t>
            </a:fld>
            <a:endParaRPr lang="en-US"/>
          </a:p>
        </p:txBody>
      </p:sp>
      <p:pic>
        <p:nvPicPr>
          <p:cNvPr id="22" name="Content Placeholder 5">
            <a:extLst>
              <a:ext uri="{FF2B5EF4-FFF2-40B4-BE49-F238E27FC236}">
                <a16:creationId xmlns:a16="http://schemas.microsoft.com/office/drawing/2014/main" id="{B2E61BFC-9662-774C-A23D-272EF4EB6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550" y="1737665"/>
            <a:ext cx="6443180" cy="33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65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723A39F-A053-4FA8-873C-63267D18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Δημόσιες δαπάνες, </a:t>
            </a:r>
            <a:r>
              <a:rPr lang="en-US" dirty="0"/>
              <a:t>G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D4AC5D8-A9AA-403E-A570-7BD03903E3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/>
                  <a:t>G</a:t>
                </a:r>
                <a:r>
                  <a:rPr lang="en-US" b="1" dirty="0"/>
                  <a:t> </a:t>
                </a:r>
                <a:r>
                  <a:rPr lang="el-GR" dirty="0">
                    <a:sym typeface="Symbol" panose="05050102010706020507" pitchFamily="18" charset="2"/>
                  </a:rPr>
                  <a:t></a:t>
                </a:r>
                <a:r>
                  <a:rPr lang="el-GR" dirty="0"/>
                  <a:t> δημόσιες δαπάνες για την αγορά αγαθών και υπηρεσιών</a:t>
                </a:r>
              </a:p>
              <a:p>
                <a:r>
                  <a:rPr lang="en-US" b="1" i="1" dirty="0"/>
                  <a:t>G</a:t>
                </a:r>
                <a:r>
                  <a:rPr lang="en-US" dirty="0"/>
                  <a:t>  </a:t>
                </a:r>
                <a:r>
                  <a:rPr lang="el-GR" dirty="0"/>
                  <a:t>αποκλείονται οι μεταβιβαστικές πληρωμές (παραδείγματος χάριν, επιδόματα κοινωνικής ασφάλισης, επιδόματα ανεργίας, κ.λπ.)</a:t>
                </a:r>
              </a:p>
              <a:p>
                <a:r>
                  <a:rPr lang="el-GR" dirty="0"/>
                  <a:t>Υποθέστε ότι οι δημόσιες δαπάνες και οι συνολικοί φόροι είναι εξωγενείς: </a:t>
                </a:r>
              </a:p>
              <a:p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000" b="1" dirty="0"/>
                  <a:t> </a:t>
                </a:r>
                <a:r>
                  <a:rPr lang="el-GR" sz="2000" dirty="0"/>
                  <a:t>και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acc>
                  </m:oMath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D4AC5D8-A9AA-403E-A570-7BD03903E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42E4DF0-6576-4E71-AEC8-3BDF754F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043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6F9828-3B88-48FA-9A8C-F15D0D560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αγορά αγαθών και υπηρεσιών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FA0989-EE6F-436C-A5C8-BDA0A7C0E8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l-GR" sz="2000" dirty="0"/>
                  <a:t>Συνολική ζήτηση: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l-GR" sz="2000" dirty="0"/>
              </a:p>
              <a:p>
                <a:pPr marL="0" indent="0">
                  <a:buNone/>
                </a:pPr>
                <a:r>
                  <a:rPr lang="el-GR" sz="2000" dirty="0"/>
                  <a:t>Συνολική προσφορά: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000" dirty="0"/>
              </a:p>
              <a:p>
                <a:pPr marL="0" indent="0">
                  <a:buNone/>
                </a:pPr>
                <a:r>
                  <a:rPr lang="el-GR" sz="2000" dirty="0"/>
                  <a:t>Ισορροπία: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l-GR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r>
                  <a:rPr lang="el-GR" sz="2000" dirty="0"/>
                  <a:t>Το πραγματικό επιτόκιο προσαρμόζεται για να εξισορροπεί τη ζήτηση με την προσφορά. </a:t>
                </a:r>
              </a:p>
              <a:p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7DFA0989-EE6F-436C-A5C8-BDA0A7C0E8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5" t="-89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8A85CFF-5997-45C6-80A2-AB368A1D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1533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FA90C0D-5762-45D5-9947-465989187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αγορά δανειακών κεφαλαίων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EDD5F69-B094-47D8-828F-7D3F35E19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Ένα απλό υπόδειγμα προσφοράς-ζήτησης του χρηματοπιστωτικού ζητήματος.</a:t>
            </a:r>
            <a:endParaRPr lang="el-GR" sz="1600" dirty="0"/>
          </a:p>
          <a:p>
            <a:r>
              <a:rPr lang="el-GR" dirty="0"/>
              <a:t> Ένα περιουσιακό στοιχείο: «δανειακά κεφάλαια» </a:t>
            </a:r>
            <a:endParaRPr lang="el-GR" sz="1600" dirty="0"/>
          </a:p>
          <a:p>
            <a:r>
              <a:rPr lang="en-US" dirty="0"/>
              <a:t> </a:t>
            </a:r>
            <a:r>
              <a:rPr lang="el-GR" dirty="0"/>
              <a:t>ζήτηση κεφαλαίων</a:t>
            </a:r>
            <a:r>
              <a:rPr lang="en-US" dirty="0"/>
              <a:t>: </a:t>
            </a:r>
            <a:r>
              <a:rPr lang="el-GR" dirty="0"/>
              <a:t>η επένδυση </a:t>
            </a:r>
            <a:endParaRPr lang="el-GR" sz="1600" dirty="0"/>
          </a:p>
          <a:p>
            <a:pPr lvl="1"/>
            <a:r>
              <a:rPr lang="en-US" dirty="0"/>
              <a:t> </a:t>
            </a:r>
            <a:r>
              <a:rPr lang="el-GR" dirty="0"/>
              <a:t>προσφορά κεφαλαίων: η αποταμίευση </a:t>
            </a:r>
            <a:endParaRPr lang="el-GR" sz="1400" dirty="0"/>
          </a:p>
          <a:p>
            <a:pPr lvl="1"/>
            <a:r>
              <a:rPr lang="el-GR" dirty="0"/>
              <a:t> «τιμή» κεφαλαίων: το πραγματικό επιτόκιο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1ED983C-FBF4-4D75-A550-9F6DF973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30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CEFDF3-75FA-4737-9E01-680598D1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Ζήτηση κεφαλαίων: Επένδυση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B7F7182-5A07-4360-BD7C-C8AF7D0CA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ζήτηση για δανειακά κεφάλαια … </a:t>
            </a:r>
            <a:endParaRPr lang="el-GR" sz="1600" dirty="0"/>
          </a:p>
          <a:p>
            <a:pPr lvl="1"/>
            <a:r>
              <a:rPr lang="el-GR" dirty="0"/>
              <a:t>   </a:t>
            </a:r>
            <a:r>
              <a:rPr lang="el-GR" u="sng" dirty="0"/>
              <a:t>προέρχεται από τις επενδύσεις</a:t>
            </a:r>
            <a:r>
              <a:rPr lang="el-GR" dirty="0"/>
              <a:t>: </a:t>
            </a:r>
            <a:endParaRPr lang="en-US" sz="1400" dirty="0"/>
          </a:p>
          <a:p>
            <a:pPr marL="457200" lvl="1" indent="0">
              <a:buNone/>
            </a:pPr>
            <a:r>
              <a:rPr lang="el-GR" dirty="0"/>
              <a:t>Οι επιχειρήσεις δανείζονται για να χρηματοδοτήσουν τις δαπάνες τους για νέα </a:t>
            </a:r>
            <a:r>
              <a:rPr lang="en-US" dirty="0"/>
              <a:t>        </a:t>
            </a:r>
            <a:r>
              <a:rPr lang="el-GR" dirty="0"/>
              <a:t>εργοστάσια και εξοπλισμό, νέα κτίρια γραφείων κ.λπ. Οι καταναλωτές δανείζονται για να αγοράσουν νέες κατοικίες. </a:t>
            </a:r>
            <a:endParaRPr lang="el-GR" sz="1400" dirty="0"/>
          </a:p>
          <a:p>
            <a:pPr lvl="1"/>
            <a:r>
              <a:rPr lang="el-GR" dirty="0"/>
              <a:t>   </a:t>
            </a:r>
            <a:r>
              <a:rPr lang="el-GR" u="sng" dirty="0"/>
              <a:t>εξαρτάται αρνητικά από το </a:t>
            </a:r>
            <a:r>
              <a:rPr lang="en-US" b="1" i="1" u="sng" dirty="0"/>
              <a:t>r</a:t>
            </a:r>
            <a:r>
              <a:rPr lang="el-GR" dirty="0"/>
              <a:t>: </a:t>
            </a:r>
            <a:endParaRPr lang="el-GR" sz="1400" dirty="0"/>
          </a:p>
          <a:p>
            <a:pPr marL="457200" lvl="1" indent="0">
              <a:buNone/>
            </a:pP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είναι η «τιμή» των δανειακών κεφαλαίων (κόστος δανεισμού).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51B860-09CA-430B-A0B4-84E625C2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588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74E3EAE-DA4B-4E15-9B63-5E2B76D2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Καμπύλη ζήτησης δανειακών κεφαλαίων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34FD2E-4435-4630-88A2-AC227BBBF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49</a:t>
            </a:fld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3BADEEDA-85BB-4F44-AFC6-590886276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6550" y="1737665"/>
            <a:ext cx="6443180" cy="33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7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5DC219-7107-4C44-A2A2-CF022D55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συνάρτηση παραγωγής: Y = F(K, L)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BAE1638-A492-4A0C-B66F-33BB0AF44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Δείχνει πόσο προϊόν (</a:t>
            </a:r>
            <a:r>
              <a:rPr lang="en-US" b="1" i="1" dirty="0"/>
              <a:t>Y</a:t>
            </a:r>
            <a:r>
              <a:rPr lang="el-GR" dirty="0"/>
              <a:t>) μπορεί να παραγάγει η οικονομία από </a:t>
            </a:r>
            <a:r>
              <a:rPr lang="en-US" b="1" i="1" dirty="0"/>
              <a:t>K</a:t>
            </a:r>
            <a:r>
              <a:rPr lang="el-GR" dirty="0"/>
              <a:t> μονάδες κεφαλαίου και από </a:t>
            </a:r>
            <a:r>
              <a:rPr lang="en-US" b="1" i="1" dirty="0"/>
              <a:t>L</a:t>
            </a:r>
            <a:r>
              <a:rPr lang="en-US" dirty="0"/>
              <a:t> </a:t>
            </a:r>
            <a:r>
              <a:rPr lang="el-GR" dirty="0"/>
              <a:t>μονάδες εργασίας </a:t>
            </a:r>
          </a:p>
          <a:p>
            <a:r>
              <a:rPr lang="el-GR" dirty="0"/>
              <a:t> Αντανακλά το επίπεδο τεχνολογίας της οικονομίας </a:t>
            </a:r>
          </a:p>
          <a:p>
            <a:r>
              <a:rPr lang="el-GR" dirty="0"/>
              <a:t> Εκδηλώνει σταθερές αποδόσεις κλίμακας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AD775E8-D6B6-4248-AE40-445B976B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767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D6577A-3AA6-4A9B-A8C1-ACC3A7497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Προσφορά κεφαλαίων: αποταμίευση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681686-F910-4270-B1BB-6DB27D2CB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10035785" cy="3416300"/>
          </a:xfrm>
        </p:spPr>
        <p:txBody>
          <a:bodyPr/>
          <a:lstStyle/>
          <a:p>
            <a:pPr lvl="1"/>
            <a:r>
              <a:rPr lang="el-GR" sz="2000" dirty="0"/>
              <a:t>Η προσφορά δανειακών κεφαλαίων προέρχεται από την αποταμίευση: </a:t>
            </a:r>
          </a:p>
          <a:p>
            <a:pPr lvl="2"/>
            <a:r>
              <a:rPr lang="el-GR" dirty="0"/>
              <a:t>Τα νοικοκυριά καταθέτουν τις αποταμιεύσεις τους στην τράπεζα ή τις χρησιμοποιούν για να αγοράσουν ομόλογα και άλλα περιουσιακά στοιχεία. Τα κεφάλαια αυτά τίθενται στη διάθεση επιχειρήσεων για να τα δανειστούν και να χρηματοδοτήσουν τις επενδυτικές δαπάνες τους.</a:t>
            </a:r>
          </a:p>
          <a:p>
            <a:pPr lvl="2"/>
            <a:r>
              <a:rPr lang="el-GR" dirty="0"/>
              <a:t>Το κράτος μπορεί, επίσης, να συνεισφέρει στην αποταμίευση, εάν δεν δαπανήσει το σύνολο των φορολογικών του εσόδων. </a:t>
            </a:r>
            <a:endParaRPr lang="el-GR" sz="16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68D75B-3E14-4BD9-B7FE-2E0088C9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09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B9FACB7-913D-4C9E-8B65-072C4466A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αποταμίευσης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452F01F-9461-42E1-978E-C20D75592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l-GR" b="1" dirty="0"/>
                  <a:t>Ιδιωτική αποταμίευση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Δημόσια αποταμίευση </a:t>
                </a:r>
                <a:r>
                  <a:rPr lang="el-GR" b="1" dirty="0">
                    <a:sym typeface="Symbol" panose="05050102010706020507" pitchFamily="18" charset="2"/>
                  </a:rPr>
                  <a:t></a:t>
                </a:r>
                <a:r>
                  <a:rPr lang="el-GR" b="1" dirty="0"/>
                  <a:t>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endParaRPr lang="el-GR" dirty="0"/>
              </a:p>
              <a:p>
                <a:pPr marL="0" indent="0">
                  <a:buNone/>
                </a:pPr>
                <a:r>
                  <a:rPr lang="el-GR" b="1" dirty="0"/>
                  <a:t>Εθνική αποταμίευση, </a:t>
                </a:r>
                <a:r>
                  <a:rPr lang="en-US" b="1" i="1" dirty="0"/>
                  <a:t>S</a:t>
                </a:r>
                <a:endParaRPr lang="el-GR" i="1" dirty="0"/>
              </a:p>
              <a:p>
                <a:pPr marL="0" indent="0">
                  <a:buNone/>
                </a:pPr>
                <a:r>
                  <a:rPr lang="el-GR" dirty="0">
                    <a:sym typeface="Symbol" panose="05050102010706020507" pitchFamily="18" charset="2"/>
                  </a:rPr>
                  <a:t>	</a:t>
                </a:r>
                <a:r>
                  <a:rPr lang="el-GR" dirty="0"/>
                  <a:t> ιδιωτική αποταμίευση </a:t>
                </a:r>
                <a:r>
                  <a:rPr lang="el-GR" dirty="0">
                    <a:sym typeface="Symbol" panose="05050102010706020507" pitchFamily="18" charset="2"/>
                  </a:rPr>
                  <a:t></a:t>
                </a:r>
                <a:r>
                  <a:rPr lang="el-GR" dirty="0"/>
                  <a:t> δημόσια αποταμίευση </a:t>
                </a:r>
              </a:p>
              <a:p>
                <a:pPr marL="0" indent="0">
                  <a:buNone/>
                </a:pPr>
                <a:r>
                  <a:rPr lang="el-GR" dirty="0">
                    <a:sym typeface="Symbol" panose="05050102010706020507" pitchFamily="18" charset="2"/>
                  </a:rPr>
                  <a:t>	</a:t>
                </a:r>
                <a:r>
                  <a:rPr lang="en-US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𝒀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𝑻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l-GR" b="1" dirty="0"/>
              </a:p>
              <a:p>
                <a:pPr marL="0" indent="0">
                  <a:buNone/>
                </a:pPr>
                <a:r>
                  <a:rPr lang="el-GR" dirty="0">
                    <a:sym typeface="Symbol" panose="05050102010706020507" pitchFamily="18" charset="2"/>
                  </a:rPr>
                  <a:t>	</a:t>
                </a:r>
                <a14:m>
                  <m:oMath xmlns:m="http://schemas.openxmlformats.org/officeDocument/2006/math">
                    <m:r>
                      <a:rPr lang="el-GR" b="0" i="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𝒀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𝑪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𝑮</m:t>
                    </m:r>
                  </m:oMath>
                </a14:m>
                <a:endParaRPr lang="el-GR" b="1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C452F01F-9461-42E1-978E-C20D75592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9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DF1CC6-248C-4016-B438-986E184B2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6274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480DC2-1819-41D0-9242-16070EE8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Συμβολισμός:</a:t>
            </a:r>
            <a:br>
              <a:rPr lang="el-GR" dirty="0"/>
            </a:br>
            <a:r>
              <a:rPr lang="el-GR" dirty="0"/>
              <a:t>Δ = μεταβολή σε μια μεταβλητή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147271-F1BB-4B0C-A344-A07E00320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Για κάθε μεταβλητή </a:t>
            </a:r>
            <a:r>
              <a:rPr lang="en-US" b="1" i="1" dirty="0"/>
              <a:t>X</a:t>
            </a:r>
            <a:r>
              <a:rPr lang="el-GR" dirty="0"/>
              <a:t>, Δ</a:t>
            </a:r>
            <a:r>
              <a:rPr lang="en-US" b="1" i="1" dirty="0"/>
              <a:t>X</a:t>
            </a:r>
            <a:r>
              <a:rPr lang="en-US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«μεταβολή στο </a:t>
            </a:r>
            <a:r>
              <a:rPr lang="en-US" b="1" i="1" dirty="0"/>
              <a:t>X</a:t>
            </a:r>
            <a:r>
              <a:rPr lang="el-GR" dirty="0"/>
              <a:t>»</a:t>
            </a:r>
          </a:p>
          <a:p>
            <a:pPr marL="0" indent="0">
              <a:buNone/>
            </a:pPr>
            <a:r>
              <a:rPr lang="el-GR" dirty="0"/>
              <a:t>Δ είναι το ελληνικό κεφαλαίο γράμμα που εκφράζει τη μεταβολή</a:t>
            </a:r>
          </a:p>
          <a:p>
            <a:pPr marL="0" indent="0">
              <a:buNone/>
            </a:pPr>
            <a:r>
              <a:rPr lang="el-GR" dirty="0"/>
              <a:t>Παραδείγματα: </a:t>
            </a:r>
          </a:p>
          <a:p>
            <a:r>
              <a:rPr lang="el-GR" dirty="0"/>
              <a:t> Αν Δ</a:t>
            </a:r>
            <a:r>
              <a:rPr lang="en-US" b="1" i="1" dirty="0"/>
              <a:t>L</a:t>
            </a:r>
            <a:r>
              <a:rPr lang="en-US" b="1" dirty="0"/>
              <a:t> 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l-GR" dirty="0"/>
              <a:t>1 και Δ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0, τότε Δ</a:t>
            </a:r>
            <a:r>
              <a:rPr lang="en-US" b="1" i="1" dirty="0"/>
              <a:t>Y</a:t>
            </a:r>
            <a:r>
              <a:rPr lang="en-US" b="1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MPL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Γενικότερα, αν Δ</a:t>
            </a:r>
            <a:r>
              <a:rPr lang="en-US" b="1" i="1" dirty="0"/>
              <a:t>K</a:t>
            </a:r>
            <a:r>
              <a:rPr lang="en-US" b="1" dirty="0"/>
              <a:t>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0, τότε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                    Δ</a:t>
            </a:r>
            <a:r>
              <a:rPr lang="en-US" b="1" i="1" dirty="0"/>
              <a:t>Y</a:t>
            </a:r>
            <a:r>
              <a:rPr lang="el-GR" dirty="0"/>
              <a:t>    </a:t>
            </a:r>
          </a:p>
          <a:p>
            <a:pPr marL="0" indent="0">
              <a:buNone/>
            </a:pPr>
            <a:r>
              <a:rPr lang="el-GR" b="1" i="1" dirty="0"/>
              <a:t>                                                                      </a:t>
            </a:r>
            <a:r>
              <a:rPr lang="en-US" b="1" i="1" dirty="0"/>
              <a:t>MPL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--------.</a:t>
            </a:r>
          </a:p>
          <a:p>
            <a:pPr marL="0" indent="0">
              <a:buNone/>
            </a:pPr>
            <a:r>
              <a:rPr lang="el-GR" dirty="0"/>
              <a:t>                                                                                    Δ</a:t>
            </a:r>
            <a:r>
              <a:rPr lang="en-US" b="1" i="1" dirty="0"/>
              <a:t>L</a:t>
            </a:r>
            <a:endParaRPr lang="el-GR" dirty="0"/>
          </a:p>
          <a:p>
            <a:r>
              <a:rPr lang="el-GR" dirty="0"/>
              <a:t>     Δ(</a:t>
            </a:r>
            <a:r>
              <a:rPr lang="en-US" b="1" i="1" dirty="0"/>
              <a:t>Y</a:t>
            </a:r>
            <a:r>
              <a:rPr lang="el-GR" dirty="0"/>
              <a:t> – </a:t>
            </a:r>
            <a:r>
              <a:rPr lang="en-US" b="1" i="1" dirty="0"/>
              <a:t>T</a:t>
            </a:r>
            <a:r>
              <a:rPr lang="el-GR" dirty="0"/>
              <a:t>) 	</a:t>
            </a:r>
            <a:r>
              <a:rPr lang="en-US" b="1" dirty="0">
                <a:sym typeface="Symbol" panose="05050102010706020507" pitchFamily="18" charset="2"/>
              </a:rPr>
              <a:t></a:t>
            </a:r>
            <a:r>
              <a:rPr lang="el-GR" dirty="0"/>
              <a:t> Δ</a:t>
            </a:r>
            <a:r>
              <a:rPr lang="en-US" b="1" i="1" dirty="0"/>
              <a:t>Y</a:t>
            </a:r>
            <a:r>
              <a:rPr lang="el-GR" dirty="0"/>
              <a:t> – Δ</a:t>
            </a:r>
            <a:r>
              <a:rPr lang="en-US" b="1" i="1" dirty="0"/>
              <a:t>T</a:t>
            </a:r>
            <a:r>
              <a:rPr lang="el-GR" dirty="0"/>
              <a:t>, και έτσι</a:t>
            </a:r>
          </a:p>
          <a:p>
            <a:pPr marL="0" indent="0">
              <a:buNone/>
            </a:pPr>
            <a:r>
              <a:rPr lang="el-GR" dirty="0"/>
              <a:t>		 Δ</a:t>
            </a:r>
            <a:r>
              <a:rPr lang="en-US" b="1" i="1" dirty="0"/>
              <a:t>C</a:t>
            </a:r>
            <a:r>
              <a:rPr lang="en-US" b="1" dirty="0"/>
              <a:t> </a:t>
            </a:r>
            <a:r>
              <a:rPr lang="el-GR" b="1" dirty="0"/>
              <a:t>	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MPC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l-GR" dirty="0"/>
              <a:t> (Δ</a:t>
            </a:r>
            <a:r>
              <a:rPr lang="en-US" b="1" i="1" dirty="0"/>
              <a:t>Y</a:t>
            </a:r>
            <a:r>
              <a:rPr lang="el-GR" dirty="0"/>
              <a:t> – Δ</a:t>
            </a:r>
            <a:r>
              <a:rPr lang="en-US" b="1" i="1" dirty="0"/>
              <a:t>T</a:t>
            </a:r>
            <a:r>
              <a:rPr lang="el-GR" b="1" dirty="0"/>
              <a:t>)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   		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</a:t>
            </a:r>
            <a:r>
              <a:rPr lang="en-US" b="1" i="1" dirty="0"/>
              <a:t>MPC</a:t>
            </a:r>
            <a:r>
              <a:rPr lang="el-GR" dirty="0"/>
              <a:t>Δ</a:t>
            </a:r>
            <a:r>
              <a:rPr lang="en-US" b="1" i="1" dirty="0"/>
              <a:t>Y</a:t>
            </a:r>
            <a:r>
              <a:rPr lang="el-GR" dirty="0"/>
              <a:t> – </a:t>
            </a:r>
            <a:r>
              <a:rPr lang="en-US" b="1" i="1" dirty="0"/>
              <a:t>MPC</a:t>
            </a:r>
            <a:r>
              <a:rPr lang="el-GR" dirty="0"/>
              <a:t> Δ</a:t>
            </a:r>
            <a:r>
              <a:rPr lang="en-US" b="1" i="1" dirty="0"/>
              <a:t>T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79FC511-793F-4761-B626-714F2A34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65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821D4E-C25D-41F5-AF0C-617779D3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Υπολογίστε τη μεταβολή στην αποταμίευση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4A9EF4C-605F-470F-8BFE-7988A4C90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Υποθέστε ότι </a:t>
            </a:r>
            <a:r>
              <a:rPr lang="en-US" b="1" i="1" dirty="0"/>
              <a:t>MPC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0,8 και </a:t>
            </a:r>
            <a:r>
              <a:rPr lang="en-US" b="1" i="1" dirty="0"/>
              <a:t>MPL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20. </a:t>
            </a:r>
          </a:p>
          <a:p>
            <a:pPr marL="0" indent="0">
              <a:buNone/>
            </a:pPr>
            <a:r>
              <a:rPr lang="el-GR" dirty="0"/>
              <a:t>Για κάθε ένα από τα ακόλουθα υπολογίστε το Δ</a:t>
            </a:r>
            <a:r>
              <a:rPr lang="en-US" b="1" i="1" dirty="0"/>
              <a:t>S</a:t>
            </a:r>
            <a:r>
              <a:rPr lang="el-GR" dirty="0"/>
              <a:t>:</a:t>
            </a:r>
          </a:p>
          <a:p>
            <a:pPr marL="0" indent="0">
              <a:buNone/>
            </a:pPr>
            <a:r>
              <a:rPr lang="el-GR" dirty="0"/>
              <a:t>α.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b="1" dirty="0"/>
              <a:t>G</a:t>
            </a:r>
            <a:r>
              <a:rPr lang="en-US" dirty="0"/>
              <a:t>=100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β. Δ</a:t>
            </a:r>
            <a:r>
              <a:rPr lang="el-GR" b="1" dirty="0"/>
              <a:t>Τ</a:t>
            </a:r>
            <a:r>
              <a:rPr lang="el-GR" dirty="0"/>
              <a:t>=100</a:t>
            </a:r>
          </a:p>
          <a:p>
            <a:pPr marL="0" indent="0">
              <a:buNone/>
            </a:pPr>
            <a:r>
              <a:rPr lang="el-GR" dirty="0"/>
              <a:t>γ. Δ</a:t>
            </a:r>
            <a:r>
              <a:rPr lang="el-GR" b="1" dirty="0"/>
              <a:t>Υ</a:t>
            </a:r>
            <a:r>
              <a:rPr lang="el-GR" dirty="0"/>
              <a:t>=100</a:t>
            </a:r>
          </a:p>
          <a:p>
            <a:pPr marL="0" indent="0">
              <a:buNone/>
            </a:pPr>
            <a:r>
              <a:rPr lang="el-GR" dirty="0"/>
              <a:t>δ. Δ</a:t>
            </a:r>
            <a:r>
              <a:rPr lang="en-US" b="1" dirty="0"/>
              <a:t>L</a:t>
            </a:r>
            <a:r>
              <a:rPr lang="en-US" dirty="0"/>
              <a:t>=10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1924A80-D3A6-4F7F-950B-E01BE33F2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49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9876DF8-949F-416D-B11F-062BE09B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ΤΩΡΑ ΠΡΟΣΠΑΘΗΣΤΕ</a:t>
            </a:r>
            <a:br>
              <a:rPr lang="el-GR" sz="2800" dirty="0"/>
            </a:br>
            <a:r>
              <a:rPr lang="el-GR" sz="2800" dirty="0"/>
              <a:t>Υπολογίστε τη μεταβολή στην αποταμίευση, απαντήσεις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A78A614-6A22-479E-B74D-5EE2DC7B8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67419"/>
                <a:ext cx="8761413" cy="398327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−0,8(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ΔΤ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)−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=0,2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+0,8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ΔΤ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α.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=−100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β.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0,8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100=80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γ.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 0,2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100=20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δ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. 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𝑀𝑃𝐿𝑥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=20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10=200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l-GR" sz="2400" dirty="0"/>
                  <a:t>   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=0,2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l-GR" sz="2400" i="0" dirty="0" smtClean="0">
                        <a:latin typeface="Cambria Math" panose="02040503050406030204" pitchFamily="18" charset="0"/>
                      </a:rPr>
                      <m:t>ΔΥ</m:t>
                    </m:r>
                    <m:r>
                      <a:rPr lang="el-GR" sz="2400" i="1" dirty="0" smtClean="0">
                        <a:latin typeface="Cambria Math" panose="02040503050406030204" pitchFamily="18" charset="0"/>
                      </a:rPr>
                      <m:t>=0,2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200=40</m:t>
                    </m:r>
                  </m:oMath>
                </a14:m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6A78A614-6A22-479E-B74D-5EE2DC7B8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67419"/>
                <a:ext cx="8761413" cy="3983277"/>
              </a:xfrm>
              <a:blipFill>
                <a:blip r:embed="rId2"/>
                <a:stretch>
                  <a:fillRect l="-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ED3FAB9-5C28-4FB7-92CE-15E62D39B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3363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5B4AAF-A526-4E41-A49B-F4FAD532E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Δημοσιονομικά πλεονάσματα και ελλείμματα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A3E45E-BAF0-452C-AD74-66C76915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Αν </a:t>
            </a:r>
            <a:r>
              <a:rPr lang="en-US" b="1" i="1" dirty="0"/>
              <a:t>T </a:t>
            </a:r>
            <a:r>
              <a:rPr lang="el-GR" b="1" dirty="0"/>
              <a:t>&gt;</a:t>
            </a:r>
            <a:r>
              <a:rPr lang="el-GR" b="1" i="1" dirty="0"/>
              <a:t> </a:t>
            </a:r>
            <a:r>
              <a:rPr lang="en-US" b="1" i="1" dirty="0"/>
              <a:t>G</a:t>
            </a:r>
            <a:r>
              <a:rPr lang="el-GR" dirty="0"/>
              <a:t>, </a:t>
            </a:r>
            <a:r>
              <a:rPr lang="el-GR" b="1" dirty="0"/>
              <a:t>δημοσιονομικό πλεόνασμα	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(</a:t>
            </a:r>
            <a:r>
              <a:rPr lang="en-US" b="1" i="1" dirty="0"/>
              <a:t>T</a:t>
            </a:r>
            <a:r>
              <a:rPr lang="el-GR" dirty="0"/>
              <a:t> – </a:t>
            </a:r>
            <a:r>
              <a:rPr lang="en-US" b="1" i="1" dirty="0"/>
              <a:t>G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>
                <a:sym typeface="Symbol" panose="05050102010706020507" pitchFamily="18" charset="2"/>
              </a:rPr>
              <a:t>										</a:t>
            </a:r>
            <a:r>
              <a:rPr lang="el-GR" dirty="0"/>
              <a:t> δημόσια αποταμίευση   </a:t>
            </a:r>
          </a:p>
          <a:p>
            <a:r>
              <a:rPr lang="el-GR" dirty="0"/>
              <a:t> Αν </a:t>
            </a:r>
            <a:r>
              <a:rPr lang="en-US" b="1" i="1" dirty="0"/>
              <a:t>T </a:t>
            </a:r>
            <a:r>
              <a:rPr lang="el-GR" b="1" dirty="0"/>
              <a:t>&lt;</a:t>
            </a:r>
            <a:r>
              <a:rPr lang="el-GR" b="1" i="1" dirty="0"/>
              <a:t> </a:t>
            </a:r>
            <a:r>
              <a:rPr lang="en-US" b="1" i="1" dirty="0"/>
              <a:t>G</a:t>
            </a:r>
            <a:r>
              <a:rPr lang="el-GR" dirty="0"/>
              <a:t>, </a:t>
            </a:r>
            <a:r>
              <a:rPr lang="el-GR" b="1" dirty="0"/>
              <a:t>δημοσιονομικό έλλειμμα</a:t>
            </a:r>
            <a:r>
              <a:rPr lang="el-GR" dirty="0"/>
              <a:t> = (</a:t>
            </a:r>
            <a:r>
              <a:rPr lang="en-US" b="1" i="1" dirty="0"/>
              <a:t>G</a:t>
            </a:r>
            <a:r>
              <a:rPr lang="en-US" dirty="0"/>
              <a:t> </a:t>
            </a:r>
            <a:r>
              <a:rPr lang="el-GR" dirty="0"/>
              <a:t>– </a:t>
            </a:r>
            <a:r>
              <a:rPr lang="en-US" b="1" i="1" dirty="0"/>
              <a:t>T</a:t>
            </a:r>
            <a:r>
              <a:rPr lang="el-GR" dirty="0"/>
              <a:t>) και η δημόσια αποταμίευση είναι αρνητική.</a:t>
            </a:r>
          </a:p>
          <a:p>
            <a:r>
              <a:rPr lang="el-GR" dirty="0"/>
              <a:t> Αν </a:t>
            </a:r>
            <a:r>
              <a:rPr lang="en-US" b="1" i="1" dirty="0"/>
              <a:t>T </a:t>
            </a:r>
            <a:r>
              <a:rPr lang="el-GR" b="1" dirty="0">
                <a:sym typeface="Symbol" panose="05050102010706020507" pitchFamily="18" charset="2"/>
              </a:rPr>
              <a:t></a:t>
            </a:r>
            <a:r>
              <a:rPr lang="el-GR" b="1" i="1" dirty="0"/>
              <a:t> </a:t>
            </a:r>
            <a:r>
              <a:rPr lang="en-US" b="1" i="1" dirty="0"/>
              <a:t>G</a:t>
            </a:r>
            <a:r>
              <a:rPr lang="el-GR" dirty="0"/>
              <a:t>, </a:t>
            </a:r>
            <a:r>
              <a:rPr lang="el-GR" b="1" dirty="0"/>
              <a:t>ισοσκελισμένος προϋπολογισμός,</a:t>
            </a:r>
            <a:r>
              <a:rPr lang="el-GR" dirty="0"/>
              <a:t> δημόσια αποταμίευση </a:t>
            </a:r>
            <a:r>
              <a:rPr lang="el-GR" dirty="0">
                <a:sym typeface="Symbol" panose="05050102010706020507" pitchFamily="18" charset="2"/>
              </a:rPr>
              <a:t></a:t>
            </a:r>
            <a:r>
              <a:rPr lang="el-GR" dirty="0"/>
              <a:t> 0.</a:t>
            </a:r>
          </a:p>
          <a:p>
            <a:r>
              <a:rPr lang="el-GR" dirty="0"/>
              <a:t> Η κυβέρνηση των ΗΠΑ χρηματοδοτεί το έλλειμμά της με την έκδοση εντόκων γραμματίων του αμερικανικού δημοσίου – δηλαδή, με δανεισμό.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249375E-7829-4770-8926-A01639A0C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3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D17BA9-7D86-4D00-9CCB-8C23F2B6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Πλεόνασμα/έλλειμμα ομοσπονδιακού προϋπολογισμού των ΗΠΑ, 1940-2016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14CF8A-CBD2-FD4E-84CC-12BFF3C9B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870" y="2603500"/>
            <a:ext cx="5127073" cy="3416300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1A73131-C2CD-4AAB-B415-566FB23F1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97310-B9FA-A24D-954F-4E3A657B6649}"/>
              </a:ext>
            </a:extLst>
          </p:cNvPr>
          <p:cNvSpPr txBox="1"/>
          <p:nvPr/>
        </p:nvSpPr>
        <p:spPr>
          <a:xfrm>
            <a:off x="1569583" y="3385997"/>
            <a:ext cx="14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Ποσοστό του ΑΕΠ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1312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24FBEEA-FF1F-4DC7-AE9B-CE295EF27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Δημόσιο χρέος των ΗΠΑ, 1940-2016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7B80E3-36D9-984D-B5DA-13DF3562F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2878" y="2603500"/>
            <a:ext cx="5127057" cy="3416300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07A7907-994D-4F2C-B6DB-3624C45E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A1E2DC-862A-374C-88F5-11C9641B28C9}"/>
              </a:ext>
            </a:extLst>
          </p:cNvPr>
          <p:cNvSpPr txBox="1"/>
          <p:nvPr/>
        </p:nvSpPr>
        <p:spPr>
          <a:xfrm>
            <a:off x="1569583" y="3385997"/>
            <a:ext cx="140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Ποσοστό του ΑΕΠ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3273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F64260-156E-43B2-89AF-080D7283A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Καμπύλη προσφοράς δανειακών κεφαλαίων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6836804-512F-4B86-A74D-CDF3F5E1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011801" cy="3416300"/>
          </a:xfrm>
        </p:spPr>
        <p:txBody>
          <a:bodyPr/>
          <a:lstStyle/>
          <a:p>
            <a:r>
              <a:rPr lang="el-GR" dirty="0"/>
              <a:t>Η εθνική αποταμίευση δεν εξαρτάται από το </a:t>
            </a:r>
            <a:r>
              <a:rPr lang="en-US" b="1" i="1" dirty="0"/>
              <a:t>r</a:t>
            </a:r>
            <a:r>
              <a:rPr lang="el-GR" dirty="0"/>
              <a:t>, και επομένως η καμπύλη προσφοράς είναι κάθετη. 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599F32C-A386-4899-8CF0-D6A97316D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412BA-DABD-FD44-AD33-33C692056B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572" y="2603500"/>
            <a:ext cx="3977818" cy="373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4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B6A9AB-0D41-4482-8F3C-E61DF26F7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ειδικός ρόλος του r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B378530-D098-40D7-8C89-08B7AEA19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To </a:t>
            </a:r>
            <a:r>
              <a:rPr lang="en-US" b="1" i="1" dirty="0"/>
              <a:t>r</a:t>
            </a:r>
            <a:r>
              <a:rPr lang="en-US" dirty="0"/>
              <a:t> </a:t>
            </a:r>
            <a:r>
              <a:rPr lang="el-GR" dirty="0"/>
              <a:t>προσαρμόζεται για να εξισορροπήσει την αγορά αγαθών και την αγορά δανειακών κεφαλαίων ταυτόχρονα: </a:t>
            </a:r>
          </a:p>
          <a:p>
            <a:pPr marL="0" indent="0">
              <a:buNone/>
            </a:pPr>
            <a:r>
              <a:rPr lang="el-GR" dirty="0"/>
              <a:t>Αν η αγορά δανειακών κεφαλαίων είναι σε ισορροπία, τότε </a:t>
            </a:r>
          </a:p>
          <a:p>
            <a:pPr marL="0" indent="0">
              <a:buNone/>
            </a:pPr>
            <a:r>
              <a:rPr lang="en-US" b="1" i="1" dirty="0"/>
              <a:t>Y </a:t>
            </a:r>
            <a:r>
              <a:rPr lang="el-GR" dirty="0"/>
              <a:t>– </a:t>
            </a:r>
            <a:r>
              <a:rPr lang="en-US" b="1" i="1" dirty="0"/>
              <a:t>C </a:t>
            </a:r>
            <a:r>
              <a:rPr lang="el-GR" dirty="0"/>
              <a:t>– </a:t>
            </a:r>
            <a:r>
              <a:rPr lang="en-US" b="1" i="1" dirty="0"/>
              <a:t>G </a:t>
            </a:r>
            <a:r>
              <a:rPr lang="el-GR" dirty="0"/>
              <a:t>= </a:t>
            </a:r>
            <a:r>
              <a:rPr lang="en-US" b="1" i="1" dirty="0"/>
              <a:t>I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Προσθέτουμε (</a:t>
            </a:r>
            <a:r>
              <a:rPr lang="en-US" b="1" i="1" dirty="0"/>
              <a:t>C </a:t>
            </a:r>
            <a:r>
              <a:rPr lang="el-GR" dirty="0"/>
              <a:t>+ </a:t>
            </a:r>
            <a:r>
              <a:rPr lang="en-US" b="1" i="1" dirty="0"/>
              <a:t>G</a:t>
            </a:r>
            <a:r>
              <a:rPr lang="el-GR" dirty="0"/>
              <a:t>) και στις δύο πλευρές της εξίσωσης και έχουμε</a:t>
            </a:r>
          </a:p>
          <a:p>
            <a:pPr marL="0" indent="0">
              <a:buNone/>
            </a:pPr>
            <a:r>
              <a:rPr lang="en-US" b="1" i="1" dirty="0"/>
              <a:t>Y</a:t>
            </a:r>
            <a:r>
              <a:rPr lang="el-GR" dirty="0"/>
              <a:t>= </a:t>
            </a:r>
            <a:r>
              <a:rPr lang="en-US" b="1" i="1" dirty="0"/>
              <a:t>C</a:t>
            </a:r>
            <a:r>
              <a:rPr lang="el-GR" dirty="0"/>
              <a:t>+ </a:t>
            </a:r>
            <a:r>
              <a:rPr lang="en-US" b="1" i="1" dirty="0"/>
              <a:t>I</a:t>
            </a:r>
            <a:r>
              <a:rPr lang="el-GR" dirty="0"/>
              <a:t>+ </a:t>
            </a:r>
            <a:r>
              <a:rPr lang="en-US" b="1" i="1" dirty="0"/>
              <a:t>G </a:t>
            </a:r>
            <a:r>
              <a:rPr lang="el-GR" dirty="0"/>
              <a:t>(</a:t>
            </a:r>
            <a:r>
              <a:rPr lang="el-GR" i="1" dirty="0"/>
              <a:t>ισορροπία στην αγορά αγαθών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Επομένως, </a:t>
            </a:r>
          </a:p>
          <a:p>
            <a:pPr marL="0" indent="0">
              <a:buNone/>
            </a:pPr>
            <a:r>
              <a:rPr lang="el-GR" dirty="0"/>
              <a:t>Ισορροπία στην αγορά                       Ισορροπία στην </a:t>
            </a:r>
          </a:p>
          <a:p>
            <a:pPr marL="0" indent="0">
              <a:buNone/>
            </a:pPr>
            <a:r>
              <a:rPr lang="el-GR" dirty="0"/>
              <a:t>δανειακών κεφαλαίων                        αγορά αγαθών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F82194-438A-444B-BBAE-FC02D477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Βέλος: Αριστερό-δεξιό 4">
            <a:extLst>
              <a:ext uri="{FF2B5EF4-FFF2-40B4-BE49-F238E27FC236}">
                <a16:creationId xmlns:a16="http://schemas.microsoft.com/office/drawing/2014/main" id="{36D235C5-C7E6-45BF-9A3B-5818A252E066}"/>
              </a:ext>
            </a:extLst>
          </p:cNvPr>
          <p:cNvSpPr/>
          <p:nvPr/>
        </p:nvSpPr>
        <p:spPr>
          <a:xfrm>
            <a:off x="3920647" y="5198301"/>
            <a:ext cx="1102290" cy="6137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6537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30AC5-1A62-4BDD-80E5-EE0CCB1C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Αποδόσεις κλίμακας: Ανασκόπηση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1AB6457-E271-4964-956E-9617DD2DE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Αρχικά </a:t>
            </a:r>
            <a:r>
              <a:rPr lang="en-US" b="1" i="1" dirty="0"/>
              <a:t>Y</a:t>
            </a:r>
            <a:r>
              <a:rPr lang="el-GR" b="1" baseline="-25000" dirty="0"/>
              <a:t>1</a:t>
            </a:r>
            <a:r>
              <a:rPr lang="el-GR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baseline="-25000" dirty="0"/>
              <a:t>1</a:t>
            </a:r>
            <a:r>
              <a:rPr lang="el-GR" dirty="0"/>
              <a:t>, </a:t>
            </a:r>
            <a:r>
              <a:rPr lang="en-US" b="1" i="1" dirty="0"/>
              <a:t>L</a:t>
            </a:r>
            <a:r>
              <a:rPr lang="el-GR" b="1" baseline="-25000" dirty="0"/>
              <a:t>1</a:t>
            </a:r>
            <a:r>
              <a:rPr lang="el-GR" dirty="0"/>
              <a:t>)</a:t>
            </a:r>
          </a:p>
          <a:p>
            <a:pPr marL="0" indent="0">
              <a:buNone/>
            </a:pPr>
            <a:r>
              <a:rPr lang="el-GR" dirty="0"/>
              <a:t>Πολλαπλασιάστε όλες τις εισροές με τον ίδιο συντελεστή </a:t>
            </a:r>
            <a:r>
              <a:rPr lang="en-US" b="1" i="1" dirty="0"/>
              <a:t>z</a:t>
            </a:r>
            <a:r>
              <a:rPr lang="el-GR" i="1" dirty="0"/>
              <a:t>:</a:t>
            </a:r>
            <a:endParaRPr lang="el-GR" dirty="0"/>
          </a:p>
          <a:p>
            <a:pPr marL="0" indent="0">
              <a:buNone/>
            </a:pPr>
            <a:r>
              <a:rPr lang="en-US" b="1" dirty="0"/>
              <a:t>K</a:t>
            </a:r>
            <a:r>
              <a:rPr lang="el-GR" b="1" baseline="-25000" dirty="0"/>
              <a:t>2</a:t>
            </a:r>
            <a:r>
              <a:rPr lang="el-GR" b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dirty="0" err="1"/>
              <a:t>zK</a:t>
            </a:r>
            <a:r>
              <a:rPr lang="el-GR" b="1" baseline="-25000" dirty="0"/>
              <a:t>1</a:t>
            </a:r>
            <a:r>
              <a:rPr lang="el-GR" b="1" dirty="0"/>
              <a:t> </a:t>
            </a:r>
            <a:r>
              <a:rPr lang="el-GR" dirty="0"/>
              <a:t>και </a:t>
            </a:r>
            <a:r>
              <a:rPr lang="en-US" b="1" dirty="0"/>
              <a:t>L</a:t>
            </a:r>
            <a:r>
              <a:rPr lang="el-GR" b="1" baseline="-25000" dirty="0"/>
              <a:t>2</a:t>
            </a:r>
            <a:r>
              <a:rPr lang="el-GR" b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dirty="0" err="1"/>
              <a:t>zL</a:t>
            </a:r>
            <a:r>
              <a:rPr lang="el-GR" b="1" baseline="-25000" dirty="0"/>
              <a:t>1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      (παράδειγμα: αν </a:t>
            </a:r>
            <a:r>
              <a:rPr lang="en-US" b="1" i="1" dirty="0"/>
              <a:t>z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l-GR" dirty="0"/>
              <a:t> 1, 2, τότε όλες οι εισροές αυξάνονται κατά 20%)</a:t>
            </a:r>
          </a:p>
          <a:p>
            <a:pPr marL="0" indent="0">
              <a:buNone/>
            </a:pPr>
            <a:r>
              <a:rPr lang="el-GR" dirty="0"/>
              <a:t>Τι συμβαίνει στο προϊόν, </a:t>
            </a:r>
            <a:r>
              <a:rPr lang="en-US" b="1" i="1" dirty="0"/>
              <a:t>Y</a:t>
            </a:r>
            <a:r>
              <a:rPr lang="el-GR" b="1" baseline="-25000" dirty="0"/>
              <a:t>2</a:t>
            </a:r>
            <a:r>
              <a:rPr lang="el-GR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/>
              <a:t>F </a:t>
            </a:r>
            <a:r>
              <a:rPr lang="el-GR" dirty="0"/>
              <a:t>(</a:t>
            </a:r>
            <a:r>
              <a:rPr lang="en-US" b="1" i="1" dirty="0"/>
              <a:t>K</a:t>
            </a:r>
            <a:r>
              <a:rPr lang="el-GR" b="1" baseline="-25000" dirty="0"/>
              <a:t>2</a:t>
            </a:r>
            <a:r>
              <a:rPr lang="el-GR" dirty="0"/>
              <a:t>, </a:t>
            </a:r>
            <a:r>
              <a:rPr lang="en-US" b="1" i="1" dirty="0"/>
              <a:t>L</a:t>
            </a:r>
            <a:r>
              <a:rPr lang="el-GR" b="1" baseline="-25000" dirty="0"/>
              <a:t>2</a:t>
            </a:r>
            <a:r>
              <a:rPr lang="el-GR" dirty="0"/>
              <a:t>);</a:t>
            </a:r>
          </a:p>
          <a:p>
            <a:pPr lvl="0"/>
            <a:r>
              <a:rPr lang="el-GR" dirty="0"/>
              <a:t>Αν έχουμε </a:t>
            </a:r>
            <a:r>
              <a:rPr lang="el-GR" b="1" dirty="0"/>
              <a:t>σταθερές αποδόσεις κλίμακας, </a:t>
            </a:r>
            <a:r>
              <a:rPr lang="en-US" b="1" i="1" dirty="0"/>
              <a:t>Y</a:t>
            </a:r>
            <a:r>
              <a:rPr lang="el-GR" b="1" baseline="-25000" dirty="0"/>
              <a:t>2</a:t>
            </a:r>
            <a:r>
              <a:rPr lang="el-GR" b="1" i="1" dirty="0"/>
              <a:t> </a:t>
            </a:r>
            <a:r>
              <a:rPr lang="en-US" dirty="0">
                <a:sym typeface="Symbol" panose="05050102010706020507" pitchFamily="18" charset="2"/>
              </a:rPr>
              <a:t></a:t>
            </a:r>
            <a:r>
              <a:rPr lang="en-US" dirty="0"/>
              <a:t> </a:t>
            </a:r>
            <a:r>
              <a:rPr lang="en-US" b="1" i="1" dirty="0" err="1"/>
              <a:t>zY</a:t>
            </a:r>
            <a:r>
              <a:rPr lang="el-GR" b="1" baseline="-25000" dirty="0"/>
              <a:t>1</a:t>
            </a:r>
            <a:endParaRPr lang="el-GR" dirty="0"/>
          </a:p>
          <a:p>
            <a:pPr lvl="0"/>
            <a:r>
              <a:rPr lang="el-GR" dirty="0"/>
              <a:t>Αν έχουμε </a:t>
            </a:r>
            <a:r>
              <a:rPr lang="el-GR" b="1" dirty="0"/>
              <a:t>αύξουσες αποδόσεις κλίμακας</a:t>
            </a:r>
            <a:r>
              <a:rPr lang="el-GR" dirty="0"/>
              <a:t>, </a:t>
            </a:r>
            <a:r>
              <a:rPr lang="en-US" b="1" i="1" dirty="0"/>
              <a:t>Y</a:t>
            </a:r>
            <a:r>
              <a:rPr lang="el-GR" b="1" baseline="-25000" dirty="0"/>
              <a:t>2</a:t>
            </a:r>
            <a:r>
              <a:rPr lang="el-GR" b="1" i="1" dirty="0"/>
              <a:t> </a:t>
            </a:r>
            <a:r>
              <a:rPr lang="el-GR" dirty="0"/>
              <a:t>&gt; </a:t>
            </a:r>
            <a:r>
              <a:rPr lang="en-US" b="1" i="1" dirty="0" err="1"/>
              <a:t>zY</a:t>
            </a:r>
            <a:r>
              <a:rPr lang="el-GR" b="1" baseline="-25000" dirty="0"/>
              <a:t>1</a:t>
            </a:r>
            <a:endParaRPr lang="el-GR" dirty="0"/>
          </a:p>
          <a:p>
            <a:pPr lvl="0"/>
            <a:r>
              <a:rPr lang="el-GR" dirty="0"/>
              <a:t>Αν έχουμε </a:t>
            </a:r>
            <a:r>
              <a:rPr lang="el-GR" b="1" dirty="0"/>
              <a:t>φθίνουσες αποδόσεις κλίμακας</a:t>
            </a:r>
            <a:r>
              <a:rPr lang="el-GR" dirty="0"/>
              <a:t>, </a:t>
            </a:r>
            <a:r>
              <a:rPr lang="en-US" b="1" i="1" dirty="0"/>
              <a:t>Y</a:t>
            </a:r>
            <a:r>
              <a:rPr lang="el-GR" b="1" baseline="-25000" dirty="0"/>
              <a:t>2</a:t>
            </a:r>
            <a:r>
              <a:rPr lang="el-GR" b="1" i="1" dirty="0"/>
              <a:t> </a:t>
            </a:r>
            <a:r>
              <a:rPr lang="el-GR" dirty="0"/>
              <a:t>&lt; </a:t>
            </a:r>
            <a:r>
              <a:rPr lang="en-US" b="1" i="1" dirty="0" err="1"/>
              <a:t>zY</a:t>
            </a:r>
            <a:r>
              <a:rPr lang="el-GR" b="1" baseline="-25000" dirty="0"/>
              <a:t>1</a:t>
            </a:r>
            <a:r>
              <a:rPr lang="el-GR" b="1" i="1" dirty="0"/>
              <a:t>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9146824-37C1-4E63-87A2-08660E33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522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7469C38-A9E4-4843-AD2C-DD1D9E37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Παρέκβαση: Η πλήρης κατανόηση ενός υποδείγματος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6680E3-C746-4800-AD3C-211AA5916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Για την πλήρη κατανόηση ενός υποδείγματος πρέπει να γνωρίζουμε:</a:t>
            </a:r>
          </a:p>
          <a:p>
            <a:pPr marL="0" indent="0">
              <a:buNone/>
            </a:pPr>
            <a:r>
              <a:rPr lang="el-GR" dirty="0"/>
              <a:t>1. 	Ποιες από τις μεταβλητές του είναι ενδογενείς και ποιες εξωγενείς. </a:t>
            </a:r>
          </a:p>
          <a:p>
            <a:pPr marL="0" indent="0">
              <a:buNone/>
            </a:pPr>
            <a:r>
              <a:rPr lang="el-GR" dirty="0"/>
              <a:t>2. 	Επίσης, για κάθε καμπύλη πρέπει:  </a:t>
            </a:r>
          </a:p>
          <a:p>
            <a:pPr marL="0" indent="0">
              <a:buNone/>
            </a:pPr>
            <a:r>
              <a:rPr lang="el-GR" dirty="0"/>
              <a:t>		α. να γνωρίζουμε τον ορισμό της</a:t>
            </a:r>
          </a:p>
          <a:p>
            <a:pPr marL="0" indent="0">
              <a:buNone/>
            </a:pPr>
            <a:r>
              <a:rPr lang="el-GR" dirty="0"/>
              <a:t>		β. να αντιλαμβανόμαστε διαισθητικά την κλίση της</a:t>
            </a:r>
          </a:p>
          <a:p>
            <a:pPr marL="0" indent="0">
              <a:buNone/>
            </a:pPr>
            <a:r>
              <a:rPr lang="el-GR" dirty="0"/>
              <a:t>		γ. να ξέρουμε όλα εκείνα που μπορούν να την μετατοπίσουν</a:t>
            </a:r>
          </a:p>
          <a:p>
            <a:pPr marL="0" indent="0">
              <a:buNone/>
            </a:pPr>
            <a:r>
              <a:rPr lang="el-GR" dirty="0"/>
              <a:t>3. 	Χρησιμοποιήστε το υπόδειγμα για να αναλύσετε τα αποτελέσματα κάθε 	στοιχείου στο 2γ.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59E80F8-7C5B-4100-980D-CB2CB9D2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952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96D34E-8515-4C00-800F-61425694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/>
              <a:t>Η πλήρης κατανόηση του υποδείγματος δανειακών κεφαλαίων</a:t>
            </a:r>
            <a:br>
              <a:rPr lang="el-GR" sz="2800" dirty="0"/>
            </a:br>
            <a:r>
              <a:rPr lang="el-GR" sz="2800" dirty="0"/>
              <a:t>(1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52A408-5330-4BC1-A44E-0E989A533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841"/>
            <a:ext cx="8761413" cy="4146115"/>
          </a:xfrm>
        </p:spPr>
        <p:txBody>
          <a:bodyPr/>
          <a:lstStyle/>
          <a:p>
            <a:r>
              <a:rPr lang="el-GR" dirty="0"/>
              <a:t>Παράγοντες που μπορεί να μετατοπίσουν την καμπύλη αποταμίευσης:</a:t>
            </a:r>
            <a:endParaRPr lang="el-GR" sz="1600" dirty="0"/>
          </a:p>
          <a:p>
            <a:pPr lvl="1"/>
            <a:r>
              <a:rPr lang="el-GR" dirty="0"/>
              <a:t> δημόσια αποταμίευση </a:t>
            </a:r>
            <a:endParaRPr lang="el-GR" sz="1400" dirty="0"/>
          </a:p>
          <a:p>
            <a:pPr lvl="2"/>
            <a:r>
              <a:rPr lang="el-GR" dirty="0"/>
              <a:t> δημοσιονομική πολιτική: μεταβολές στο </a:t>
            </a:r>
            <a:r>
              <a:rPr lang="en-US" b="1" i="1" dirty="0"/>
              <a:t>G </a:t>
            </a:r>
            <a:r>
              <a:rPr lang="el-GR" dirty="0"/>
              <a:t>ή </a:t>
            </a:r>
            <a:r>
              <a:rPr lang="en-US" b="1" i="1" dirty="0"/>
              <a:t>T</a:t>
            </a:r>
            <a:endParaRPr lang="el-GR" sz="1200" dirty="0"/>
          </a:p>
          <a:p>
            <a:pPr lvl="1"/>
            <a:r>
              <a:rPr lang="el-GR" dirty="0"/>
              <a:t> ιδιωτική αποταμίευση </a:t>
            </a:r>
            <a:endParaRPr lang="el-GR" sz="1400" dirty="0"/>
          </a:p>
          <a:p>
            <a:pPr lvl="2"/>
            <a:r>
              <a:rPr lang="el-GR" dirty="0"/>
              <a:t> προτιμήσεις</a:t>
            </a:r>
            <a:endParaRPr lang="el-GR" sz="1200" dirty="0"/>
          </a:p>
          <a:p>
            <a:pPr lvl="2"/>
            <a:r>
              <a:rPr lang="el-GR" dirty="0"/>
              <a:t> φορολογική νομοθεσία που επηρεάζει την αποταμίευση </a:t>
            </a:r>
          </a:p>
          <a:p>
            <a:pPr lvl="3"/>
            <a:r>
              <a:rPr lang="el-GR" dirty="0"/>
              <a:t> το </a:t>
            </a:r>
            <a:r>
              <a:rPr lang="el-GR" dirty="0" err="1"/>
              <a:t>κεφαλαιοποιητικό</a:t>
            </a:r>
            <a:r>
              <a:rPr lang="el-GR" dirty="0"/>
              <a:t> σύστημα καθορισμένων εισφορών: 401(</a:t>
            </a:r>
            <a:r>
              <a:rPr lang="en-US" dirty="0"/>
              <a:t>k</a:t>
            </a:r>
            <a:r>
              <a:rPr lang="el-GR" dirty="0"/>
              <a:t>)</a:t>
            </a:r>
          </a:p>
          <a:p>
            <a:pPr lvl="3"/>
            <a:r>
              <a:rPr lang="en-US" dirty="0"/>
              <a:t> </a:t>
            </a:r>
            <a:r>
              <a:rPr lang="el-GR" dirty="0"/>
              <a:t>ατομικοί λογαριασμοί συνταξιοδότησης</a:t>
            </a:r>
            <a:r>
              <a:rPr lang="en-US" dirty="0"/>
              <a:t> (IRA) </a:t>
            </a:r>
            <a:endParaRPr lang="el-GR" sz="1400" dirty="0"/>
          </a:p>
          <a:p>
            <a:pPr lvl="3"/>
            <a:r>
              <a:rPr lang="el-GR" dirty="0"/>
              <a:t> η αντικατάσταση φόρων εισοδήματος με φόρους κατανάλωσης </a:t>
            </a:r>
            <a:endParaRPr lang="el-GR" sz="1400" dirty="0"/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37C8E77-C323-4001-BF4A-1DB607A1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487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32CCD3-7510-46CF-B8AD-1950EA8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ΜΕΛΕΤΗ ΠΕΡΙΠΤΩΣΗΣ: Τα ελλείμματα </a:t>
            </a:r>
            <a:r>
              <a:rPr lang="el-GR" dirty="0" err="1"/>
              <a:t>Ρήγκαν</a:t>
            </a:r>
            <a:r>
              <a:rPr lang="el-GR" dirty="0"/>
              <a:t> (1 από 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C01F489-5CE6-404E-8C74-7F06D1B38F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dirty="0"/>
                  <a:t>Ο </a:t>
                </a:r>
                <a:r>
                  <a:rPr lang="el-GR" dirty="0" err="1"/>
                  <a:t>Ρήγκαν</a:t>
                </a:r>
                <a:r>
                  <a:rPr lang="el-GR" dirty="0"/>
                  <a:t>, στις αρχές της δεκαετίας του 1980: </a:t>
                </a:r>
              </a:p>
              <a:p>
                <a:pPr lvl="1"/>
                <a:r>
                  <a:rPr lang="el-GR" dirty="0"/>
                  <a:t> αύξησε τις αμυντικές δαπάνες: Δ</a:t>
                </a:r>
                <a:r>
                  <a:rPr lang="en-US" b="1" i="1" dirty="0"/>
                  <a:t>G</a:t>
                </a:r>
                <a:r>
                  <a:rPr lang="el-GR" dirty="0"/>
                  <a:t> &gt; 0  </a:t>
                </a:r>
              </a:p>
              <a:p>
                <a:pPr lvl="1"/>
                <a:r>
                  <a:rPr lang="el-GR" dirty="0"/>
                  <a:t>μείωσε σημαντικά  τη φορολογία: Δ</a:t>
                </a:r>
                <a:r>
                  <a:rPr lang="en-US" b="1" i="1" dirty="0"/>
                  <a:t>T</a:t>
                </a:r>
                <a:r>
                  <a:rPr lang="el-GR" dirty="0"/>
                  <a:t> &lt; 0 </a:t>
                </a:r>
              </a:p>
              <a:p>
                <a:r>
                  <a:rPr lang="el-GR" dirty="0"/>
                  <a:t>Και τα δύο αυτά μέτρα μείωσαν την εθνική αποταμίευση: </a:t>
                </a:r>
              </a:p>
              <a:p>
                <a:endParaRPr lang="el-GR" dirty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acc>
                    <m:r>
                      <a:rPr lang="el-G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↑</m:t>
                    </m:r>
                    <m:acc>
                      <m:accPr>
                        <m:chr m:val="̅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↓</m:t>
                    </m:r>
                    <m:acc>
                      <m:accPr>
                        <m:chr m:val="̅"/>
                        <m:ctrlPr>
                          <a:rPr lang="el-G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dirty="0"/>
                  <a:t>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⇒↓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1C01F489-5CE6-404E-8C74-7F06D1B38F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5" t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9257B35-8127-441C-BD89-A4F8561A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62</a:t>
            </a:fld>
            <a:endParaRPr lang="en-US" dirty="0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E3F1C98D-56A0-4E79-9A3F-7232C3A7AC79}"/>
              </a:ext>
            </a:extLst>
          </p:cNvPr>
          <p:cNvCxnSpPr>
            <a:cxnSpLocks/>
          </p:cNvCxnSpPr>
          <p:nvPr/>
        </p:nvCxnSpPr>
        <p:spPr>
          <a:xfrm>
            <a:off x="3845490" y="5305950"/>
            <a:ext cx="37828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BCAA9BBE-0F71-48D6-A992-7E4568D15A25}"/>
              </a:ext>
            </a:extLst>
          </p:cNvPr>
          <p:cNvCxnSpPr/>
          <p:nvPr/>
        </p:nvCxnSpPr>
        <p:spPr>
          <a:xfrm flipV="1">
            <a:off x="7628351" y="4967747"/>
            <a:ext cx="0" cy="338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ABBC317A-205D-42DD-94DC-D1CC8AD0EF0F}"/>
              </a:ext>
            </a:extLst>
          </p:cNvPr>
          <p:cNvCxnSpPr/>
          <p:nvPr/>
        </p:nvCxnSpPr>
        <p:spPr>
          <a:xfrm flipH="1">
            <a:off x="3845490" y="4967747"/>
            <a:ext cx="37828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72F0819A-BA71-401C-9B68-E3A774A04DDF}"/>
              </a:ext>
            </a:extLst>
          </p:cNvPr>
          <p:cNvCxnSpPr/>
          <p:nvPr/>
        </p:nvCxnSpPr>
        <p:spPr>
          <a:xfrm flipV="1">
            <a:off x="3845490" y="4967747"/>
            <a:ext cx="0" cy="33820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5330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1035C0-023D-4251-8E9E-519B0F01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ΜΕΛΕΤΗ ΠΕΡΙΠΤΩΣΗΣ: Τα ελλείμματα </a:t>
            </a:r>
            <a:r>
              <a:rPr lang="el-GR" dirty="0" err="1"/>
              <a:t>Ρήγκαν</a:t>
            </a:r>
            <a:r>
              <a:rPr lang="el-GR" dirty="0"/>
              <a:t> (2 από 2)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3731469-8B88-7849-B920-61ECDC4AF1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1019" y="2603500"/>
            <a:ext cx="6150775" cy="3416300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9075DD0-810D-48DA-957E-7262238A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1347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7B61DB-D703-47A8-B44F-4E846D212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Είναι τα στατιστικά δεδομένα συνεπή με αυτά τα αποτελέσματα;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ACA9B73-DBD9-46A5-A098-5EBB9CD5D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Τα </a:t>
            </a:r>
            <a:r>
              <a:rPr lang="en-US" b="1" i="1" dirty="0"/>
              <a:t>T</a:t>
            </a:r>
            <a:r>
              <a:rPr lang="el-GR" dirty="0"/>
              <a:t> – </a:t>
            </a:r>
            <a:r>
              <a:rPr lang="en-US" b="1" i="1" dirty="0"/>
              <a:t>G</a:t>
            </a:r>
            <a:r>
              <a:rPr lang="el-GR" dirty="0"/>
              <a:t>, </a:t>
            </a:r>
            <a:r>
              <a:rPr lang="en-US" b="1" i="1" dirty="0"/>
              <a:t>S</a:t>
            </a:r>
            <a:r>
              <a:rPr lang="en-US" dirty="0"/>
              <a:t> </a:t>
            </a:r>
            <a:r>
              <a:rPr lang="el-GR" dirty="0"/>
              <a:t>και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l-GR" dirty="0"/>
              <a:t>εκφράζονται ως ποσοστά (%) του ΑΕΠ. </a:t>
            </a:r>
          </a:p>
          <a:p>
            <a:pPr marL="0" indent="0">
              <a:buNone/>
            </a:pPr>
            <a:r>
              <a:rPr lang="el-GR" dirty="0"/>
              <a:t>Όλα τα νούμερα είναι μέσοι όροι της δεκαετίας στην οποία αναφέρονται. 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295C666-97BF-425C-BC7B-D95EC9FD8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64</a:t>
            </a:fld>
            <a:endParaRPr lang="en-US" dirty="0"/>
          </a:p>
        </p:txBody>
      </p:sp>
      <p:graphicFrame>
        <p:nvGraphicFramePr>
          <p:cNvPr id="5" name="Πίνακας 5">
            <a:extLst>
              <a:ext uri="{FF2B5EF4-FFF2-40B4-BE49-F238E27FC236}">
                <a16:creationId xmlns:a16="http://schemas.microsoft.com/office/drawing/2014/main" id="{82C32FD9-28C2-4048-B777-8B20A4433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4950"/>
              </p:ext>
            </p:extLst>
          </p:nvPr>
        </p:nvGraphicFramePr>
        <p:xfrm>
          <a:off x="3219189" y="3519814"/>
          <a:ext cx="6697179" cy="2390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93">
                  <a:extLst>
                    <a:ext uri="{9D8B030D-6E8A-4147-A177-3AD203B41FA5}">
                      <a16:colId xmlns:a16="http://schemas.microsoft.com/office/drawing/2014/main" val="2540476053"/>
                    </a:ext>
                  </a:extLst>
                </a:gridCol>
                <a:gridCol w="2232393">
                  <a:extLst>
                    <a:ext uri="{9D8B030D-6E8A-4147-A177-3AD203B41FA5}">
                      <a16:colId xmlns:a16="http://schemas.microsoft.com/office/drawing/2014/main" val="1665922431"/>
                    </a:ext>
                  </a:extLst>
                </a:gridCol>
                <a:gridCol w="2232393">
                  <a:extLst>
                    <a:ext uri="{9D8B030D-6E8A-4147-A177-3AD203B41FA5}">
                      <a16:colId xmlns:a16="http://schemas.microsoft.com/office/drawing/2014/main" val="71909471"/>
                    </a:ext>
                  </a:extLst>
                </a:gridCol>
              </a:tblGrid>
              <a:tr h="478053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Δεκαετία του ΄70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Δεκαετία του΄80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42015"/>
                  </a:ext>
                </a:extLst>
              </a:tr>
              <a:tr h="478053">
                <a:tc>
                  <a:txBody>
                    <a:bodyPr/>
                    <a:lstStyle/>
                    <a:p>
                      <a:r>
                        <a:rPr lang="el-GR" dirty="0"/>
                        <a:t>Τ-</a:t>
                      </a:r>
                      <a:r>
                        <a:rPr lang="en-US" dirty="0"/>
                        <a:t>G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-2,2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-3,9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567209"/>
                  </a:ext>
                </a:extLst>
              </a:tr>
              <a:tr h="478053"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579124"/>
                  </a:ext>
                </a:extLst>
              </a:tr>
              <a:tr h="478053">
                <a:tc>
                  <a:txBody>
                    <a:bodyPr/>
                    <a:lstStyle/>
                    <a:p>
                      <a:r>
                        <a:rPr lang="en-US" dirty="0"/>
                        <a:t>r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6,3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610564"/>
                  </a:ext>
                </a:extLst>
              </a:tr>
              <a:tr h="478053">
                <a:tc>
                  <a:txBody>
                    <a:bodyPr/>
                    <a:lstStyle/>
                    <a:p>
                      <a:r>
                        <a:rPr lang="en-US" dirty="0"/>
                        <a:t>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19,4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441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5702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D05CDC-EC95-4C8D-84D6-CC35215E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Τα αποτελέσματα των κινήτρων της αποταμίευσης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5E4A4B-F865-4FE4-8EFC-19DCC4B3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Σχεδιάστε το διάγραμμα του υποδείγματος δανειακών κεφαλαίων.</a:t>
            </a:r>
          </a:p>
          <a:p>
            <a:r>
              <a:rPr lang="el-GR" dirty="0"/>
              <a:t>Υποθέστε ότι η φορολογική νομοθεσία μεταβάλλεται έτσι ώστε να δίνει περισσότερα κίνητρα στην ιδιωτική αποταμίευση.</a:t>
            </a:r>
            <a:br>
              <a:rPr lang="el-GR" dirty="0"/>
            </a:br>
            <a:r>
              <a:rPr lang="el-GR" dirty="0"/>
              <a:t>(Υποθέστε ότι τα συνολικά φορολογικά έσοδα δεν μεταβάλλονται). </a:t>
            </a:r>
          </a:p>
          <a:p>
            <a:r>
              <a:rPr lang="el-GR" dirty="0"/>
              <a:t>Πώς θα επηρεαστούν το επιτόκιο και οι επενδύσεις;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3105D8-9C9C-46FD-901D-2D9156B4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4385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FC94C15-9041-4B9A-93F8-4036E2F50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/>
              <a:t>Η πλήρης κατανόηση του υποδείγματος δανειακών κεφαλαίων (2 από 2)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D7B7FE-6463-4044-AC0A-CECF1442B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29841"/>
            <a:ext cx="8761413" cy="3920647"/>
          </a:xfrm>
        </p:spPr>
        <p:txBody>
          <a:bodyPr/>
          <a:lstStyle/>
          <a:p>
            <a:pPr marL="0" indent="0">
              <a:buNone/>
            </a:pPr>
            <a:r>
              <a:rPr lang="el-GR" sz="2000" dirty="0"/>
              <a:t>Πράγματα που μετατοπίζουν την καμπύλη επενδύσεων: </a:t>
            </a:r>
            <a:endParaRPr lang="el-GR" dirty="0"/>
          </a:p>
          <a:p>
            <a:pPr lvl="1"/>
            <a:r>
              <a:rPr lang="el-GR" sz="1800" dirty="0"/>
              <a:t>ορισμένες τεχνολογικές καινοτομίες </a:t>
            </a:r>
            <a:endParaRPr lang="el-GR" dirty="0"/>
          </a:p>
          <a:p>
            <a:pPr lvl="2"/>
            <a:r>
              <a:rPr lang="el-GR" sz="1600" dirty="0"/>
              <a:t> για να επωφεληθούν από ορισμένες καινοτομίες, οι επιχειρήσεις πρέπει να αγοράσουν νέα επενδυτικά αγαθά</a:t>
            </a:r>
          </a:p>
          <a:p>
            <a:pPr lvl="1"/>
            <a:r>
              <a:rPr lang="el-GR" sz="1800" dirty="0"/>
              <a:t> η φορολογική νομοθεσία που επηρεάζει τις επενδύσεις</a:t>
            </a:r>
          </a:p>
          <a:p>
            <a:pPr lvl="2"/>
            <a:r>
              <a:rPr lang="el-GR" sz="1600" dirty="0"/>
              <a:t>παράδειγμα: πίστωση φόρου λόγω επένδυσης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39DD73C-28A4-491C-AF57-A6CF5DA4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4856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DCF6162-C90D-43BF-B7E4-A7B29A161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895F9A-4951-41A7-988E-E4426D51CF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73CCBF7-E635-45F0-9262-B1378FECE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95F2453-17DE-4864-ADA2-6D234F95CF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44DD539-16E2-48D1-9557-24281434B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25EA950-BF18-4722-B2FD-04D35798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1AB5E-77FB-4315-8B22-845D24C707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ED4165-1756-4A80-90B1-FFF8AD7F2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C1FF9ED-0EB6-4CEF-83F7-B5791297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F4860A4-6A75-4E92-905D-FA03EEDB8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6D75DB5-9A2D-4F07-B686-80DB2619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 i="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Αύξηση της επενδυτικής ζήτησης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CDA284-4169-467B-80C1-BBDF26B20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D5268F1-2FCC-42C8-B308-9F87447966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71C38273-377C-4D45-98FA-F4BAFBCA8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A4617A93-13E2-4F76-AB78-7A0210391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F672AC7-2CC0-4B7F-99E3-1D864AFE9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67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C4DE6F-4730-4847-A166-52EC8C25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112876"/>
            <a:ext cx="6443180" cy="394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70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854228-EE8C-4428-999A-963C247F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Αποταμίευση και επιτόκιο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5121817-8CBC-4F45-B2B6-F36195201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Γιατί η αποταμίευση εξαρτάται από το </a:t>
            </a:r>
            <a:r>
              <a:rPr lang="en-US" b="1" i="1" dirty="0"/>
              <a:t>r</a:t>
            </a:r>
            <a:r>
              <a:rPr lang="el-GR" dirty="0"/>
              <a:t>; </a:t>
            </a:r>
          </a:p>
          <a:p>
            <a:r>
              <a:rPr lang="el-GR" dirty="0"/>
              <a:t>Πώς θα μπορούσαν τα αποτελέσματα μιας αύξησης της επένδυσης να είναι διαφορετικά; </a:t>
            </a:r>
          </a:p>
          <a:p>
            <a:pPr lvl="1"/>
            <a:r>
              <a:rPr lang="el-GR" dirty="0"/>
              <a:t>Θα αυξηθεί το επιτόκιο, </a:t>
            </a:r>
            <a:r>
              <a:rPr lang="en-US" b="1" i="1" dirty="0"/>
              <a:t>r</a:t>
            </a:r>
            <a:r>
              <a:rPr lang="el-GR" dirty="0"/>
              <a:t>, τόσο πολύ; </a:t>
            </a:r>
          </a:p>
          <a:p>
            <a:pPr lvl="1"/>
            <a:r>
              <a:rPr lang="el-GR" dirty="0"/>
              <a:t>Θα μεταβληθεί η τιμή ισορροπίας της επένδυσης, </a:t>
            </a:r>
            <a:r>
              <a:rPr lang="en-US" b="1" i="1" dirty="0"/>
              <a:t>I</a:t>
            </a:r>
            <a:r>
              <a:rPr lang="en-US" dirty="0"/>
              <a:t> </a:t>
            </a:r>
            <a:r>
              <a:rPr lang="el-GR" dirty="0"/>
              <a:t>;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8F9E6C-8958-441E-AD7E-ED1337DF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24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C5A523-BDAB-42F6-B137-39C511C5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Αύξηση της επενδυτικής ζήτησης όταν η αποταμίευση εξαρτάται από το r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3898015-26A1-44B0-8BC5-B088A1CF7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69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3133E0B-B4FC-174F-94B8-2BC2EC23F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2150" y="2603500"/>
            <a:ext cx="5588513" cy="3416300"/>
          </a:xfrm>
        </p:spPr>
      </p:pic>
    </p:spTree>
    <p:extLst>
      <p:ext uri="{BB962C8B-B14F-4D97-AF65-F5344CB8AC3E}">
        <p14:creationId xmlns:p14="http://schemas.microsoft.com/office/powerpoint/2010/main" val="2977172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2D76F3-CEE2-4707-8CB3-D2BC37E5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Αποδόσεις κλίμακας: Παράδειγμα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B734D4-9B9D-44FF-949B-42C8A26F81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317315"/>
                <a:ext cx="8761413" cy="425884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sz="4000" b="0" dirty="0"/>
                  <a:t> 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endParaRPr lang="en-US" sz="4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𝑧𝐿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𝑧𝐾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      =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    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      = z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𝐾𝐿</m:t>
                        </m:r>
                      </m:e>
                    </m:rad>
                  </m:oMath>
                </a14:m>
                <a:endParaRPr lang="en-US" sz="4000" dirty="0"/>
              </a:p>
              <a:p>
                <a:pPr marL="0" indent="0">
                  <a:buNone/>
                </a:pPr>
                <a:r>
                  <a:rPr lang="en-US" sz="4000" dirty="0"/>
                  <a:t>                = </a:t>
                </a:r>
                <a:r>
                  <a:rPr lang="en-US" sz="4000" dirty="0" err="1"/>
                  <a:t>zF</a:t>
                </a:r>
                <a:r>
                  <a:rPr lang="en-US" sz="4000" dirty="0"/>
                  <a:t>(K,L)</a:t>
                </a:r>
                <a:endParaRPr lang="el-GR" sz="4000" dirty="0"/>
              </a:p>
              <a:p>
                <a:pPr marL="0" indent="0" algn="r">
                  <a:buNone/>
                </a:pPr>
                <a:endParaRPr lang="el-GR" dirty="0"/>
              </a:p>
              <a:p>
                <a:pPr marL="0" indent="0" algn="r">
                  <a:buNone/>
                </a:pPr>
                <a:r>
                  <a:rPr lang="el-GR" sz="3600" dirty="0">
                    <a:solidFill>
                      <a:srgbClr val="FF0000"/>
                    </a:solidFill>
                  </a:rPr>
                  <a:t> σταθερές αποδόσεις </a:t>
                </a:r>
              </a:p>
              <a:p>
                <a:pPr marL="0" indent="0" algn="r">
                  <a:buNone/>
                </a:pPr>
                <a:r>
                  <a:rPr lang="el-GR" sz="3600" dirty="0">
                    <a:solidFill>
                      <a:srgbClr val="FF0000"/>
                    </a:solidFill>
                  </a:rPr>
                  <a:t> κλίμακας για κάθε z &gt; 0</a:t>
                </a:r>
              </a:p>
              <a:p>
                <a:pPr marL="0" indent="0">
                  <a:buNone/>
                </a:pP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8B734D4-9B9D-44FF-949B-42C8A26F81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317315"/>
                <a:ext cx="8761413" cy="4258849"/>
              </a:xfrm>
              <a:blipFill>
                <a:blip r:embed="rId2"/>
                <a:stretch>
                  <a:fillRect r="-2017" b="-2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9BD78FB-E0E8-45CA-9FF5-84A4E47C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9133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80FB105-240F-403D-A401-BB3342256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1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E6918C-5360-4858-B5D5-02FB4EE1F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 Το συνολικό προϊόν καθορίζεται από: </a:t>
            </a:r>
          </a:p>
          <a:p>
            <a:pPr lvl="1"/>
            <a:r>
              <a:rPr lang="el-GR" dirty="0"/>
              <a:t>τις ποσότητες κεφαλαίου και εργασίας της οικονομίας </a:t>
            </a:r>
          </a:p>
          <a:p>
            <a:pPr lvl="1"/>
            <a:r>
              <a:rPr lang="el-GR" dirty="0"/>
              <a:t>το επίπεδο της τεχνολογίας </a:t>
            </a:r>
          </a:p>
          <a:p>
            <a:r>
              <a:rPr lang="el-GR" dirty="0"/>
              <a:t> Οι ανταγωνιστικές επιχειρήσεις μισθώνουν μονάδες συντελεστή της παραγωγής έως ότου το οριακό προϊόν του να εξισορροπήσει με την τιμή του. </a:t>
            </a:r>
          </a:p>
          <a:p>
            <a:r>
              <a:rPr lang="el-GR" dirty="0"/>
              <a:t> Αν η συνάρτηση παραγωγής έχει σταθερές αποδόσεις κλίμακας, τότε το άθροισμα του εισοδήματος από εργασία και του εισοδήματος από κεφάλαιο είναι ίσο με το συνολικό εισόδημα (προϊόν). 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D9776CB-2BBA-4D2B-8CD9-7F1F87A8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9984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714CBA-AA65-4DEF-9A65-AFF61247E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2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A22C0F-39C4-45E5-A629-8B2156E82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προϊόν μιας κλειστής οικονομίας χρησιμοποιείται για κατανάλωση, επενδύσεις και δημόσιες δαπάνες. </a:t>
            </a:r>
          </a:p>
          <a:p>
            <a:r>
              <a:rPr lang="el-GR" dirty="0"/>
              <a:t>Το πραγματικό επιτόκιο προσαρμόζεται για να εξισορροπήσει την προσφορά με τη ζήτηση: </a:t>
            </a:r>
          </a:p>
          <a:p>
            <a:pPr lvl="1"/>
            <a:r>
              <a:rPr lang="el-GR" dirty="0"/>
              <a:t>αγαθών και υπηρεσιών.</a:t>
            </a:r>
          </a:p>
          <a:p>
            <a:pPr lvl="1"/>
            <a:r>
              <a:rPr lang="el-GR" dirty="0"/>
              <a:t>δανειακών κεφαλαίων.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AA96B6F-1913-4492-9B1A-5978677B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940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F70E4D-B3C5-4F97-A25A-017C13DD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ΠΕΡΙΛΗΨΗ ΚΕΦΑΛΑΙΟΥ, ΜΕΡΟΣ 3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C171DC-3DD1-4486-81F0-89F16B5EF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Μια μείωση της εθνικής αποταμίευσης προκαλεί την άνοδο του επιτοκίου και τη μείωση των επενδύσεων. </a:t>
            </a:r>
          </a:p>
          <a:p>
            <a:r>
              <a:rPr lang="el-GR"/>
              <a:t>Μια </a:t>
            </a:r>
            <a:r>
              <a:rPr lang="el-GR" dirty="0"/>
              <a:t>αύξηση της επενδυτικής ζήτησης προκαλεί την άνοδο του επιτοκίου, αλλά δεν επηρεάζει το επίπεδο ισορροπίας των επενδύσεων εάν η προσφορά δανειακών κεφαλαίων είναι σταθερή. </a:t>
            </a:r>
          </a:p>
          <a:p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F451F60-1F73-4ECF-AA6E-89BFC0E14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76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815665-0C5F-42EA-B73A-85DF64AD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Αποδόσεις κλίμακας: Παράδειγμα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28993A-D235-4FE4-A7FF-DAEB9CEDA5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     F (K,L)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F (</a:t>
                </a:r>
                <a:r>
                  <a:rPr lang="en-US" sz="2000" dirty="0" err="1"/>
                  <a:t>zK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zL</a:t>
                </a:r>
                <a:r>
                  <a:rPr lang="en-US" sz="20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𝑧𝐾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/>
                  <a:t>               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F(K,L)</a:t>
                </a:r>
              </a:p>
              <a:p>
                <a:pPr marL="0" indent="0" algn="r">
                  <a:buNone/>
                </a:pPr>
                <a:endParaRPr lang="en-US" dirty="0"/>
              </a:p>
              <a:p>
                <a:pPr marL="0" indent="0" algn="r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>
                    <a:solidFill>
                      <a:srgbClr val="FF0000"/>
                    </a:solidFill>
                  </a:rPr>
                  <a:t>αύξουσες </a:t>
                </a:r>
              </a:p>
              <a:p>
                <a:pPr marL="0" indent="0" algn="r">
                  <a:buNone/>
                </a:pPr>
                <a:r>
                  <a:rPr lang="el-GR" dirty="0">
                    <a:solidFill>
                      <a:srgbClr val="FF0000"/>
                    </a:solidFill>
                  </a:rPr>
                  <a:t>  </a:t>
                </a:r>
                <a:r>
                  <a:rPr lang="el-GR" i="1" dirty="0">
                    <a:solidFill>
                      <a:srgbClr val="FF0000"/>
                    </a:solidFill>
                  </a:rPr>
                  <a:t>αποδόσεις κλίμακας 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pPr marL="0" indent="0" algn="r">
                  <a:buNone/>
                </a:pPr>
                <a:r>
                  <a:rPr lang="el-GR" i="1" dirty="0">
                    <a:solidFill>
                      <a:srgbClr val="FF0000"/>
                    </a:solidFill>
                  </a:rPr>
                  <a:t>  για κάθε </a:t>
                </a:r>
                <a:r>
                  <a:rPr lang="en-US" i="1" dirty="0">
                    <a:solidFill>
                      <a:srgbClr val="FF0000"/>
                    </a:solidFill>
                  </a:rPr>
                  <a:t>z</a:t>
                </a:r>
                <a:r>
                  <a:rPr lang="el-GR" i="1" dirty="0">
                    <a:solidFill>
                      <a:srgbClr val="FF0000"/>
                    </a:solidFill>
                  </a:rPr>
                  <a:t> &gt; 1</a:t>
                </a:r>
                <a:endParaRPr lang="el-GR" dirty="0">
                  <a:solidFill>
                    <a:srgbClr val="FF0000"/>
                  </a:solidFill>
                </a:endParaRPr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EE28993A-D235-4FE4-A7FF-DAEB9CEDA5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91" r="-11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60AC8D8C-8838-44E3-9790-B99D0393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62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294345E-32D5-4C1D-9016-5CAEDDFC9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ΤΩΡΑ ΠΡΟΣΠΑΘΗΣΤΕ </a:t>
            </a:r>
            <a:br>
              <a:rPr lang="el-GR" dirty="0"/>
            </a:br>
            <a:r>
              <a:rPr lang="el-GR" dirty="0"/>
              <a:t>Αποδόσεις κλίμακας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457E9A-871E-4CED-A73B-7F916BFA5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54954" y="2442575"/>
                <a:ext cx="9197586" cy="389559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l-GR" sz="2000" dirty="0"/>
                  <a:t>Προσδιορίστε εάν κάθε μία από τις ακόλουθες συναρτήσεις παραγωγής έχει σταθερές, φθίνουσες ή αύξουσες αποδόσεις κλίμακας: </a:t>
                </a:r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l-GR" sz="2000" b="1" dirty="0"/>
                  <a:t>(α)</a:t>
                </a:r>
                <a:r>
                  <a:rPr lang="en-US" sz="2000" b="1" dirty="0"/>
                  <a:t> </a:t>
                </a:r>
                <a:r>
                  <a:rPr lang="en-US" sz="2400" dirty="0"/>
                  <a:t>F(K,L)=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endParaRPr lang="el-GR" sz="2400" dirty="0"/>
              </a:p>
              <a:p>
                <a:pPr marL="0" indent="0">
                  <a:buNone/>
                </a:pPr>
                <a:endParaRPr lang="en-US" sz="2400" b="1" dirty="0"/>
              </a:p>
              <a:p>
                <a:pPr marL="0" indent="0">
                  <a:buNone/>
                </a:pPr>
                <a:r>
                  <a:rPr lang="el-GR" sz="2000" b="1" dirty="0"/>
                  <a:t>(β)</a:t>
                </a:r>
                <a:r>
                  <a:rPr lang="en-US" sz="2000" b="1" dirty="0"/>
                  <a:t> </a:t>
                </a:r>
                <a:r>
                  <a:rPr lang="en-US" sz="2400" dirty="0"/>
                  <a:t>F(K,L)=K+L</a:t>
                </a:r>
                <a:endParaRPr lang="el-GR" sz="2400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8B457E9A-871E-4CED-A73B-7F916BFA5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54954" y="2442575"/>
                <a:ext cx="9197586" cy="3895595"/>
              </a:xfrm>
              <a:blipFill>
                <a:blip r:embed="rId2"/>
                <a:stretch>
                  <a:fillRect l="-663" t="-9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BF6951-10F6-4E21-8C14-80922AAC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6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{591DDD3E-659A-8E43-BA66-548E771B5E4B}tf10001076</Template>
  <TotalTime>817</TotalTime>
  <Words>3261</Words>
  <Application>Microsoft Macintosh PowerPoint</Application>
  <PresentationFormat>Widescreen</PresentationFormat>
  <Paragraphs>615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Cambria Math</vt:lpstr>
      <vt:lpstr>Century Gothic</vt:lpstr>
      <vt:lpstr>Symbol</vt:lpstr>
      <vt:lpstr>Times New Roman</vt:lpstr>
      <vt:lpstr>Wingdings 3</vt:lpstr>
      <vt:lpstr>Ion Boardroom</vt:lpstr>
      <vt:lpstr> ΚΕΦΑΛΑΙΟ 3 Εθνικό εισόδημα: Από πού προέρχεται και πού πηγαίνει</vt:lpstr>
      <vt:lpstr>ΣΤΟ ΠΑΡΟΝ ΚΕΦΑΛΑΙΟ ΘΑ ΜΑΘΟΥΜΕ:</vt:lpstr>
      <vt:lpstr>Περίγραμμα του υποδείγματος (1 από 2)</vt:lpstr>
      <vt:lpstr>Συντελεστές της παραγωγής </vt:lpstr>
      <vt:lpstr>Η συνάρτηση παραγωγής: Y = F(K, L)</vt:lpstr>
      <vt:lpstr>Αποδόσεις κλίμακας: Ανασκόπηση </vt:lpstr>
      <vt:lpstr>Αποδόσεις κλίμακας: Παράδειγμα 1 </vt:lpstr>
      <vt:lpstr>Αποδόσεις κλίμακας: Παράδειγμα 2 </vt:lpstr>
      <vt:lpstr>ΤΩΡΑ ΠΡΟΣΠΑΘΗΣΤΕ  Αποδόσεις κλίμακας </vt:lpstr>
      <vt:lpstr>ΤΩΡΑ ΠΡΟΣΠΑΘΗΣΤΕ  Απαντήσεις, μέρος (α)</vt:lpstr>
      <vt:lpstr>ΤΩΡΑ ΠΡΟΣΠΑΘΗΣΤΕ  Απαντήσεις, μέρος (α)</vt:lpstr>
      <vt:lpstr>ΤΩΡΑ ΠΡΟΣΠΑΘΗΣΕ ΑΠΑΝΤΗΣΕΙΣ (μέρος β)</vt:lpstr>
      <vt:lpstr>Υποθέσεις</vt:lpstr>
      <vt:lpstr>Καθορισμός του ΑΕΠ</vt:lpstr>
      <vt:lpstr>Η διανομή του εθνικού εισοδήματος </vt:lpstr>
      <vt:lpstr>Σύμβολα</vt:lpstr>
      <vt:lpstr>Πώς καθορίζονται οι τιμές των συντελεστών της παραγωγής </vt:lpstr>
      <vt:lpstr>Ζήτηση εργασίας </vt:lpstr>
      <vt:lpstr>Οριακό προϊόν της εργασίας (MPL) Ορισμός: </vt:lpstr>
      <vt:lpstr>ΤΩΡΑ ΠΡΟΣΠΑΘΗΣΤΕ </vt:lpstr>
      <vt:lpstr>ΤΩΡΑ ΠΡΟΣΠΑΘΗΣΤΕ </vt:lpstr>
      <vt:lpstr>MPL και η συνάρτηση παραγωγής </vt:lpstr>
      <vt:lpstr>Φθίνουσες οριακές αποδόσεις </vt:lpstr>
      <vt:lpstr>ΤΩΡΑ ΠΡΟΣΠΑΘΗΣΤΕ  Προσδιορίστε τις φθίνουσες αποδόσεις κλίμακας </vt:lpstr>
      <vt:lpstr>ΤΩΡΑ ΠΡΟΣΠΑΘΗΣΤΕ  Προσδιορίστε τις φθίνουσες αποδόσεις κλίμακας, απαντήσεις </vt:lpstr>
      <vt:lpstr>ΤΩΡΑ ΠΡΟΣΠΑΘΗΣΤΕ  MPL και ζήτηση εργασίας </vt:lpstr>
      <vt:lpstr>ΤΩΡΑ ΠΡΟΣΠΑΘΗΣΤΕ  MPL και ζήτηση εργασίας, απαντήσεις </vt:lpstr>
      <vt:lpstr>MPL και η ζήτηση εργασίας </vt:lpstr>
      <vt:lpstr>Ο πραγματικός μισθός επιπέδου ισορροπίας</vt:lpstr>
      <vt:lpstr>Προσδιορισμός της τιμής εκμίσθωσης </vt:lpstr>
      <vt:lpstr>Η πραγματική τιμή εκμίσθωσης επιπέδου ισορροπίας</vt:lpstr>
      <vt:lpstr>Η νεοκλασική θεωρία της διανομής </vt:lpstr>
      <vt:lpstr>Πώς διανέμεται το εισόδημα στην εργασία, L, και στο κεφάλαιο, K</vt:lpstr>
      <vt:lpstr>Ο λόγος του εισοδήματος της εργασίας προς το συνολικό εισόδημα στις Ηνωμένες Πολιτείες, 1960-2010</vt:lpstr>
      <vt:lpstr>Η συνάρτηση παραγωγής Cobb-Douglas (1 από 2)</vt:lpstr>
      <vt:lpstr>Η συνάρτηση παραγωγής Cobb-Douglas (2 από 2)</vt:lpstr>
      <vt:lpstr>Παραγωγικότητα της εργασίας και μισθοί</vt:lpstr>
      <vt:lpstr>Ερμηνείες της αυξανόμενης ανισότητας </vt:lpstr>
      <vt:lpstr>Περίγραμμα του υποδείγματος (2 από 2)</vt:lpstr>
      <vt:lpstr>Ζήτηση για αγαθά και υπηρεσίες </vt:lpstr>
      <vt:lpstr>Κατανάλωση, C</vt:lpstr>
      <vt:lpstr>Η συνάρτηση κατανάλωσης</vt:lpstr>
      <vt:lpstr>Επένδυση, I</vt:lpstr>
      <vt:lpstr>Η συνάρτηση επενδύσεων </vt:lpstr>
      <vt:lpstr>Δημόσιες δαπάνες, G</vt:lpstr>
      <vt:lpstr>Η αγορά αγαθών και υπηρεσιών </vt:lpstr>
      <vt:lpstr>Η αγορά δανειακών κεφαλαίων </vt:lpstr>
      <vt:lpstr>Ζήτηση κεφαλαίων: Επένδυση </vt:lpstr>
      <vt:lpstr>Καμπύλη ζήτησης δανειακών κεφαλαίων </vt:lpstr>
      <vt:lpstr>Προσφορά κεφαλαίων: αποταμίευση </vt:lpstr>
      <vt:lpstr>Τύποι αποταμίευσης </vt:lpstr>
      <vt:lpstr>Συμβολισμός: Δ = μεταβολή σε μια μεταβλητή </vt:lpstr>
      <vt:lpstr>ΤΩΡΑ ΠΡΟΣΠΑΘΗΣΤΕ Υπολογίστε τη μεταβολή στην αποταμίευση </vt:lpstr>
      <vt:lpstr>ΤΩΡΑ ΠΡΟΣΠΑΘΗΣΤΕ Υπολογίστε τη μεταβολή στην αποταμίευση, απαντήσεις</vt:lpstr>
      <vt:lpstr>Δημοσιονομικά πλεονάσματα και ελλείμματα </vt:lpstr>
      <vt:lpstr>Πλεόνασμα/έλλειμμα ομοσπονδιακού προϋπολογισμού των ΗΠΑ, 1940-2016</vt:lpstr>
      <vt:lpstr>Δημόσιο χρέος των ΗΠΑ, 1940-2016</vt:lpstr>
      <vt:lpstr>Καμπύλη προσφοράς δανειακών κεφαλαίων </vt:lpstr>
      <vt:lpstr>Ο ειδικός ρόλος του r</vt:lpstr>
      <vt:lpstr>Παρέκβαση: Η πλήρης κατανόηση ενός υποδείγματος </vt:lpstr>
      <vt:lpstr>Η πλήρης κατανόηση του υποδείγματος δανειακών κεφαλαίων (1 από 2)</vt:lpstr>
      <vt:lpstr>ΜΕΛΕΤΗ ΠΕΡΙΠΤΩΣΗΣ: Τα ελλείμματα Ρήγκαν (1 από 2)</vt:lpstr>
      <vt:lpstr>ΜΕΛΕΤΗ ΠΕΡΙΠΤΩΣΗΣ: Τα ελλείμματα Ρήγκαν (2 από 2)</vt:lpstr>
      <vt:lpstr>Είναι τα στατιστικά δεδομένα συνεπή με αυτά τα αποτελέσματα; </vt:lpstr>
      <vt:lpstr>ΤΩΡΑ ΠΡΟΣΠΑΘΗΣΤΕ Τα αποτελέσματα των κινήτρων της αποταμίευσης </vt:lpstr>
      <vt:lpstr>Η πλήρης κατανόηση του υποδείγματος δανειακών κεφαλαίων (2 από 2)</vt:lpstr>
      <vt:lpstr>Αύξηση της επενδυτικής ζήτησης </vt:lpstr>
      <vt:lpstr>Αποταμίευση και επιτόκιο </vt:lpstr>
      <vt:lpstr>Αύξηση της επενδυτικής ζήτησης όταν η αποταμίευση εξαρτάται από το r </vt:lpstr>
      <vt:lpstr>ΠΕΡΙΛΗΨΗ ΚΕΦΑΛΑΙΟΥ, ΜΕΡΟΣ 1 </vt:lpstr>
      <vt:lpstr>ΠΕΡΙΛΗΨΗ ΚΕΦΑΛΑΙΟΥ, ΜΕΡΟΣ 2 </vt:lpstr>
      <vt:lpstr>ΠΕΡΙΛΗΨΗ ΚΕΦΑΛΑΙΟΥ, ΜΕΡΟΣ 3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1 Η επιστήμη της Μακροοικονομικής</dc:title>
  <dc:creator>Danae Dardanou</dc:creator>
  <cp:lastModifiedBy>Danae Dardanou</cp:lastModifiedBy>
  <cp:revision>53</cp:revision>
  <dcterms:created xsi:type="dcterms:W3CDTF">2019-09-06T07:23:08Z</dcterms:created>
  <dcterms:modified xsi:type="dcterms:W3CDTF">2019-10-10T09:34:00Z</dcterms:modified>
</cp:coreProperties>
</file>