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759"/>
  </p:normalViewPr>
  <p:slideViewPr>
    <p:cSldViewPr snapToGrid="0" snapToObjects="1">
      <p:cViewPr varScale="1">
        <p:scale>
          <a:sx n="55" d="100"/>
          <a:sy n="55" d="100"/>
        </p:scale>
        <p:origin x="200" y="384"/>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BEFFF-658F-384D-9F40-AF6DD24F995C}" type="datetimeFigureOut">
              <a:rPr lang="en-US" smtClean="0"/>
              <a:t>4/14/20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42CFE-39F9-7840-8B8E-04F9948C5900}" type="slidenum">
              <a:rPr lang="en-US" smtClean="0"/>
              <a:t>‹#›</a:t>
            </a:fld>
            <a:endParaRPr lang="en-US"/>
          </a:p>
        </p:txBody>
      </p:sp>
    </p:spTree>
    <p:extLst>
      <p:ext uri="{BB962C8B-B14F-4D97-AF65-F5344CB8AC3E}">
        <p14:creationId xmlns:p14="http://schemas.microsoft.com/office/powerpoint/2010/main" val="25484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αριθμοδείκτης αυτός δείχνει το μέτρο ρευστότητας μιας επιχείρησης και το περιθώριο ασφαλείας, ώστε αυτή να είναι σε θέση να ανταποκριθεί στην πληρωμή των καθημερινών απαιτητών υποχρεώσεων. </a:t>
            </a:r>
            <a:r>
              <a:rPr lang="el-GR" dirty="0" err="1"/>
              <a:t>Οσο</a:t>
            </a:r>
            <a:r>
              <a:rPr lang="el-GR" dirty="0"/>
              <a:t> πιο προβλέψιμες είναι οι εισροές χρημάτων μιας επιχείρησης τόσο είναι γενικότερα αποδεκτός ένας πιο χαμηλός δείκτης, αν και αυτό είναι συνάρτηση κυρίως του κλάδου στον οποίο ανήκει η επιχείρηση.</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2</a:t>
            </a:fld>
            <a:endParaRPr lang="en-US"/>
          </a:p>
        </p:txBody>
      </p:sp>
    </p:spTree>
    <p:extLst>
      <p:ext uri="{BB962C8B-B14F-4D97-AF65-F5344CB8AC3E}">
        <p14:creationId xmlns:p14="http://schemas.microsoft.com/office/powerpoint/2010/main" val="225321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αριθμοδείκτης αυτός, γνωστός και ως καθαρό περιθώριο κέρδους, προσδιορίζει το κέρδος από τις λειτουργικές δραστηριότητες, δηλαδή το ποσοστό κέρδους που μένει στην επιχείρηση μετά την αφαίρεση από τις καθαρές πωλήσεις του κόστους πωληθέντων και των λοιπών εξόδων. </a:t>
            </a:r>
            <a:r>
              <a:rPr lang="el-GR" dirty="0" err="1"/>
              <a:t>Οσο</a:t>
            </a:r>
            <a:r>
              <a:rPr lang="el-GR" dirty="0"/>
              <a:t> μεγαλύτερος είναι ο αριθμοδείκτης τόσο πιο επικερδής είναι η επιχείρηση.</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11</a:t>
            </a:fld>
            <a:endParaRPr lang="en-US"/>
          </a:p>
        </p:txBody>
      </p:sp>
    </p:spTree>
    <p:extLst>
      <p:ext uri="{BB962C8B-B14F-4D97-AF65-F5344CB8AC3E}">
        <p14:creationId xmlns:p14="http://schemas.microsoft.com/office/powerpoint/2010/main" val="142530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εν λόγω αριθμοδείκτης παρέχει ενδείξεις για το πόσο η επιχείρηση χρησιμοποιεί εντατικά τα περιουσιακά της στοιχεία προκειμένου να πραγματοποιεί τις πωλήσεις της. Από αυτό φαίνεται αν υπάρχει </a:t>
            </a:r>
            <a:r>
              <a:rPr lang="el-GR" dirty="0" err="1"/>
              <a:t>υπερεπένδυση</a:t>
            </a:r>
            <a:r>
              <a:rPr lang="el-GR" dirty="0"/>
              <a:t> κεφαλαίων στην επιχείρηση σε σχέση με το ύψος των πωλήσεών της. Βέβαια, τα στοιχεία αυτού του δείκτη επηρεάζονται σε μεγάλο βαθμό από τη μέθοδο των αποσβέσεων που ακολουθεί η διοίκηση της εταιρείας, δηλαδή από το αν ακολουθείται πολιτική αυξανόμενης ή σταθερής απόσβεσης. Γενικότερα, όσο υψηλότερος είναι ο δείκτης αυτός τόσο πιο αποτελεσματικά έχουν χρησιμοποιηθεί τα περιουσιακά της στοιχεία. Επίσης, είναι χρήσιμο να γίνεται σύγκριση αυτού του δείκτη με τις ισορροπίες του κλάδου.</a:t>
            </a:r>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3</a:t>
            </a:fld>
            <a:endParaRPr lang="en-US"/>
          </a:p>
        </p:txBody>
      </p:sp>
    </p:spTree>
    <p:extLst>
      <p:ext uri="{BB962C8B-B14F-4D97-AF65-F5344CB8AC3E}">
        <p14:creationId xmlns:p14="http://schemas.microsoft.com/office/powerpoint/2010/main" val="41908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a:t>Ο αριθμοδείκτης αυτός επιτρέπει να δούμε πόσες φορές ανανεώθηκαν τα αποθέματα της επιχείρησης σε σχέση με τις πωλήσεις της μέσα στη χρήση. Χρησιμοποιείται δηλαδή για να διαπιστωθεί η ταχύτητα με την οποία τα αποθέματα διατέθηκαν και αντικαταστάθηκαν κατά τη διάρκεια της χρήσης. Αν διαιρέσουμε το 365 (συνολικές ημέρες του έτους) με τον αριθμό αυτόν διαπιστώνουμε τον αριθμό των ημερών που παρέμειναν τα αποθέματα στην επιχείρηση ώσπου να πωληθούν.</a:t>
            </a:r>
          </a:p>
          <a:p>
            <a:endParaRPr lang="en-US" sz="2000" dirty="0"/>
          </a:p>
        </p:txBody>
      </p:sp>
      <p:sp>
        <p:nvSpPr>
          <p:cNvPr id="4" name="Slide Number Placeholder 3"/>
          <p:cNvSpPr>
            <a:spLocks noGrp="1"/>
          </p:cNvSpPr>
          <p:nvPr>
            <p:ph type="sldNum" sz="quarter" idx="5"/>
          </p:nvPr>
        </p:nvSpPr>
        <p:spPr/>
        <p:txBody>
          <a:bodyPr/>
          <a:lstStyle/>
          <a:p>
            <a:fld id="{67C42CFE-39F9-7840-8B8E-04F9948C5900}" type="slidenum">
              <a:rPr lang="en-US" smtClean="0"/>
              <a:t>4</a:t>
            </a:fld>
            <a:endParaRPr lang="en-US"/>
          </a:p>
        </p:txBody>
      </p:sp>
    </p:spTree>
    <p:extLst>
      <p:ext uri="{BB962C8B-B14F-4D97-AF65-F5344CB8AC3E}">
        <p14:creationId xmlns:p14="http://schemas.microsoft.com/office/powerpoint/2010/main" val="225973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συγκεκριμένος δείκτης καταδεικνύει αν οι απαιτήσεις μιας επιχείρησης είναι πολύ μεγάλες σε σύγκριση με τις πωλήσεις της. Ανάλογος με την ταχύτητα είσπραξης των απαιτήσεων είναι ο χρόνος δέσμευσης των απαιτήσεων. Μεγάλη ταχύτητα στην είσπραξη των απαιτήσεων σημαίνει μικρότερη πιθανότητα ζημιών από επισφαλείς πελάτες. Η παρακολούθηση της τάσης είναι διαχρονικά χρήσιμη για την αξιολόγηση της ποιότητας και της ρευστότητας των απαιτήσεων.</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5</a:t>
            </a:fld>
            <a:endParaRPr lang="en-US"/>
          </a:p>
        </p:txBody>
      </p:sp>
    </p:spTree>
    <p:extLst>
      <p:ext uri="{BB962C8B-B14F-4D97-AF65-F5344CB8AC3E}">
        <p14:creationId xmlns:p14="http://schemas.microsoft.com/office/powerpoint/2010/main" val="214477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αριθμοδείκτης αυτός φανερώνει τη σχέση μεταξύ των καθαρών κερδών μιας επιχείρησης και των τόκων με τους οποίους αυτή επιβαρύνεται μέσα στη χρήση για τα ξένα κεφάλαια. Αποτελεί δηλαδή ένα μέτρο της δανειακής κατάστασής της σε σχέση με τη δυναμικότητά της να επιτυγχάνει κέρδη, καθώς εμφανίζει την ικανότητά της να εξοφλεί τους τόκους των ξένων κεφαλαίων από τα κέρδη της.</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6</a:t>
            </a:fld>
            <a:endParaRPr lang="en-US"/>
          </a:p>
        </p:txBody>
      </p:sp>
    </p:spTree>
    <p:extLst>
      <p:ext uri="{BB962C8B-B14F-4D97-AF65-F5344CB8AC3E}">
        <p14:creationId xmlns:p14="http://schemas.microsoft.com/office/powerpoint/2010/main" val="261198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Με τον εν λόγω δείκτη παρατηρούμε την επίδραση που ασκεί η χρησιμοποίηση των δανειακών κεφαλαίων στην αποδοτικότητα των ιδίων κεφαλαίων της εταιρείας. Ανάλογα με το επίπεδο του δείκτη ­ μεγαλύτερος, ίσος ή μικρότερος της μονάδας ­ η επίδραση από τη χρήση ξένων κεφαλαίων στα κέρδη της </a:t>
            </a:r>
            <a:r>
              <a:rPr lang="el-GR" dirty="0" err="1"/>
              <a:t>επιχεόρησης</a:t>
            </a:r>
            <a:r>
              <a:rPr lang="el-GR" dirty="0"/>
              <a:t> είναι αντίστοιχα θετική και επωφελής, μηδενική ή αρνητική.</a:t>
            </a:r>
            <a:br>
              <a:rPr lang="el-GR" dirty="0"/>
            </a:br>
            <a:endParaRPr lang="el-GR" dirty="0"/>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7</a:t>
            </a:fld>
            <a:endParaRPr lang="en-US"/>
          </a:p>
        </p:txBody>
      </p:sp>
    </p:spTree>
    <p:extLst>
      <p:ext uri="{BB962C8B-B14F-4D97-AF65-F5344CB8AC3E}">
        <p14:creationId xmlns:p14="http://schemas.microsoft.com/office/powerpoint/2010/main" val="386272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αριθμοδείκτης αυτός απεικονίζει την κερδοφόρα δυναμικότητα μιας επιχείρησης και παρέχει ένδειξη του κατά πόσο επιτεύχθηκε ο στόχος πραγματοποίησης ενός ικανοποιητικού αποτελέσματος από τη χρήση των κεφαλαίων του μετόχου. Με άλλα λόγια, μετρά την αποτελεσματικότητα με την οποία τα κεφάλαια των φορέων της επιχείρησης απασχολούνται σε αυτήν. Αποτελεί τον βασικό δείκτη τον οποίο η διοίκηση μιας εταιρείας σε περίπτωση θετικού αποτελέσματος τείνει να προβάλει με τον πιο επιφανή τρόπο στον ετήσιο απολογισμό χρήσης.</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8</a:t>
            </a:fld>
            <a:endParaRPr lang="en-US"/>
          </a:p>
        </p:txBody>
      </p:sp>
    </p:spTree>
    <p:extLst>
      <p:ext uri="{BB962C8B-B14F-4D97-AF65-F5344CB8AC3E}">
        <p14:creationId xmlns:p14="http://schemas.microsoft.com/office/powerpoint/2010/main" val="253954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συγκεκριμένος αριθμοδείκτης μετράει την απόδοση των συνολικών περιουσιακών στοιχείων μιας επιχείρησης και επιτρέπει την αξιολόγηση της αποτελεσματικότητας της λειτουργίας της. Ο δείκτης φανερώνει την ικανότητά της να μπορεί να επιζήσει οικονομικά και να προσελκύσει κεφάλαια που προσφέρονται για επένδυση, «ανταμείβοντάς» τα ανάλογα.</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9</a:t>
            </a:fld>
            <a:endParaRPr lang="en-US"/>
          </a:p>
        </p:txBody>
      </p:sp>
    </p:spTree>
    <p:extLst>
      <p:ext uri="{BB962C8B-B14F-4D97-AF65-F5344CB8AC3E}">
        <p14:creationId xmlns:p14="http://schemas.microsoft.com/office/powerpoint/2010/main" val="401471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αριθμοδείκτης αυτός, γνωστός και ως μεικτό περιθώριο κέρδους, είναι πολύ σημαντικός διότι παρέχει ένα μέτρο αξιολόγησης της αποδοτικότητας των επιχειρήσεων. Δείχνει δηλαδή τη λειτουργική αποτελεσματικότητα μιας επιχείρησης και την πολιτική τιμών αυτής. </a:t>
            </a:r>
            <a:r>
              <a:rPr lang="el-GR" dirty="0" err="1"/>
              <a:t>Οσο</a:t>
            </a:r>
            <a:r>
              <a:rPr lang="el-GR" dirty="0"/>
              <a:t> μεγαλύτερος είναι ο αριθμοδείκτης μεικτού κέρδους τόσο καλύτερη από απόψεως κερδών είναι η θέση της επιχείρησης διότι μπορεί να αντιμετωπίσει, χωρίς δυσκολία, μια ενδεχόμενη αύξηση του κόστους των πωλούμενων προϊόντων της. </a:t>
            </a:r>
            <a:r>
              <a:rPr lang="el-GR" dirty="0" err="1"/>
              <a:t>Ενας</a:t>
            </a:r>
            <a:r>
              <a:rPr lang="el-GR" dirty="0"/>
              <a:t> υψηλός δείκτης μεικτού κέρδους δείχνει την ικανότητα της διοίκησης μιας επιχείρησης να επιτυγχάνει φθηνές αγορές και να πωλεί σε υψηλές τιμές.</a:t>
            </a:r>
          </a:p>
          <a:p>
            <a:endParaRPr lang="en-US" dirty="0"/>
          </a:p>
        </p:txBody>
      </p:sp>
      <p:sp>
        <p:nvSpPr>
          <p:cNvPr id="4" name="Slide Number Placeholder 3"/>
          <p:cNvSpPr>
            <a:spLocks noGrp="1"/>
          </p:cNvSpPr>
          <p:nvPr>
            <p:ph type="sldNum" sz="quarter" idx="5"/>
          </p:nvPr>
        </p:nvSpPr>
        <p:spPr/>
        <p:txBody>
          <a:bodyPr/>
          <a:lstStyle/>
          <a:p>
            <a:fld id="{67C42CFE-39F9-7840-8B8E-04F9948C5900}" type="slidenum">
              <a:rPr lang="en-US" smtClean="0"/>
              <a:t>10</a:t>
            </a:fld>
            <a:endParaRPr lang="en-US"/>
          </a:p>
        </p:txBody>
      </p:sp>
    </p:spTree>
    <p:extLst>
      <p:ext uri="{BB962C8B-B14F-4D97-AF65-F5344CB8AC3E}">
        <p14:creationId xmlns:p14="http://schemas.microsoft.com/office/powerpoint/2010/main" val="1012909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137C6EA-6709-1C4D-AABF-C63A65C3528B}" type="slidenum">
              <a:rPr lang="en-US" smtClean="0"/>
              <a:t>‹#›</a:t>
            </a:fld>
            <a:endParaRPr lang="en-US"/>
          </a:p>
        </p:txBody>
      </p:sp>
    </p:spTree>
    <p:extLst>
      <p:ext uri="{BB962C8B-B14F-4D97-AF65-F5344CB8AC3E}">
        <p14:creationId xmlns:p14="http://schemas.microsoft.com/office/powerpoint/2010/main" val="32597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21C0A94-018C-2E41-A42C-D457A24D68DF}" type="datetimeFigureOut">
              <a:rPr lang="en-US" smtClean="0"/>
              <a:t>4/14/20</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163339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26699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GB"/>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GB"/>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00389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3251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1C0A94-018C-2E41-A42C-D457A24D68DF}" type="datetimeFigureOut">
              <a:rPr lang="en-US" smtClean="0"/>
              <a:t>4/14/20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70970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1C0A94-018C-2E41-A42C-D457A24D68DF}" type="datetimeFigureOut">
              <a:rPr lang="en-US" smtClean="0"/>
              <a:t>4/14/20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78013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20274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49377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151354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21C0A94-018C-2E41-A42C-D457A24D68DF}" type="datetimeFigureOut">
              <a:rPr lang="en-US" smtClean="0"/>
              <a:t>4/14/20</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39771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21C0A94-018C-2E41-A42C-D457A24D68DF}" type="datetimeFigureOut">
              <a:rPr lang="en-US" smtClean="0"/>
              <a:t>4/14/20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374875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21C0A94-018C-2E41-A42C-D457A24D68DF}" type="datetimeFigureOut">
              <a:rPr lang="en-US" smtClean="0"/>
              <a:t>4/14/20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364024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21C0A94-018C-2E41-A42C-D457A24D68DF}" type="datetimeFigureOut">
              <a:rPr lang="en-US" smtClean="0"/>
              <a:t>4/14/20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33874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C0A94-018C-2E41-A42C-D457A24D68DF}" type="datetimeFigureOut">
              <a:rPr lang="en-US" smtClean="0"/>
              <a:t>4/14/20</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671677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21C0A94-018C-2E41-A42C-D457A24D68DF}" type="datetimeFigureOut">
              <a:rPr lang="en-US" smtClean="0"/>
              <a:t>4/14/20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261201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21C0A94-018C-2E41-A42C-D457A24D68DF}" type="datetimeFigureOut">
              <a:rPr lang="en-US" smtClean="0"/>
              <a:t>4/14/20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137C6EA-6709-1C4D-AABF-C63A65C3528B}" type="slidenum">
              <a:rPr lang="en-US" smtClean="0"/>
              <a:t>‹#›</a:t>
            </a:fld>
            <a:endParaRPr lang="en-US"/>
          </a:p>
        </p:txBody>
      </p:sp>
    </p:spTree>
    <p:extLst>
      <p:ext uri="{BB962C8B-B14F-4D97-AF65-F5344CB8AC3E}">
        <p14:creationId xmlns:p14="http://schemas.microsoft.com/office/powerpoint/2010/main" val="113733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F21C0A94-018C-2E41-A42C-D457A24D68DF}" type="datetimeFigureOut">
              <a:rPr lang="en-US" smtClean="0"/>
              <a:t>4/14/20</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137C6EA-6709-1C4D-AABF-C63A65C3528B}" type="slidenum">
              <a:rPr lang="en-US" smtClean="0"/>
              <a:t>‹#›</a:t>
            </a:fld>
            <a:endParaRPr lang="en-US"/>
          </a:p>
        </p:txBody>
      </p:sp>
    </p:spTree>
    <p:extLst>
      <p:ext uri="{BB962C8B-B14F-4D97-AF65-F5344CB8AC3E}">
        <p14:creationId xmlns:p14="http://schemas.microsoft.com/office/powerpoint/2010/main" val="1488582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0CEC-038F-6141-9CCC-675499547735}"/>
              </a:ext>
            </a:extLst>
          </p:cNvPr>
          <p:cNvSpPr>
            <a:spLocks noGrp="1"/>
          </p:cNvSpPr>
          <p:nvPr>
            <p:ph type="ctrTitle"/>
          </p:nvPr>
        </p:nvSpPr>
        <p:spPr/>
        <p:txBody>
          <a:bodyPr/>
          <a:lstStyle/>
          <a:p>
            <a:r>
              <a:rPr lang="el-GR" dirty="0"/>
              <a:t>Αριθμοδείκτες </a:t>
            </a:r>
            <a:endParaRPr lang="en-US" dirty="0"/>
          </a:p>
        </p:txBody>
      </p:sp>
      <p:sp>
        <p:nvSpPr>
          <p:cNvPr id="3" name="Subtitle 2">
            <a:extLst>
              <a:ext uri="{FF2B5EF4-FFF2-40B4-BE49-F238E27FC236}">
                <a16:creationId xmlns:a16="http://schemas.microsoft.com/office/drawing/2014/main" id="{57507B3F-274A-3F4F-ABC6-7DB1A40D1B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909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8E8D-863D-A045-85BE-7CDC202A2D24}"/>
              </a:ext>
            </a:extLst>
          </p:cNvPr>
          <p:cNvSpPr>
            <a:spLocks noGrp="1"/>
          </p:cNvSpPr>
          <p:nvPr>
            <p:ph type="title"/>
          </p:nvPr>
        </p:nvSpPr>
        <p:spPr/>
        <p:txBody>
          <a:bodyPr/>
          <a:lstStyle/>
          <a:p>
            <a:r>
              <a:rPr lang="el-GR" b="1" dirty="0"/>
              <a:t>Δείκτης μεικτού κέρδους</a:t>
            </a:r>
            <a:endParaRPr lang="en-US" dirty="0"/>
          </a:p>
        </p:txBody>
      </p:sp>
      <p:sp>
        <p:nvSpPr>
          <p:cNvPr id="3" name="Content Placeholder 2">
            <a:extLst>
              <a:ext uri="{FF2B5EF4-FFF2-40B4-BE49-F238E27FC236}">
                <a16:creationId xmlns:a16="http://schemas.microsoft.com/office/drawing/2014/main" id="{16E5579C-6260-0641-B065-D7DA040866FA}"/>
              </a:ext>
            </a:extLst>
          </p:cNvPr>
          <p:cNvSpPr>
            <a:spLocks noGrp="1"/>
          </p:cNvSpPr>
          <p:nvPr>
            <p:ph idx="1"/>
          </p:nvPr>
        </p:nvSpPr>
        <p:spPr/>
        <p:txBody>
          <a:bodyPr>
            <a:normAutofit/>
          </a:bodyPr>
          <a:lstStyle/>
          <a:p>
            <a:r>
              <a:rPr lang="el-GR" b="1" dirty="0"/>
              <a:t>9 Δείκτης μεικτού κέρδους:</a:t>
            </a:r>
            <a:r>
              <a:rPr lang="el-GR" dirty="0"/>
              <a:t> </a:t>
            </a:r>
            <a:r>
              <a:rPr lang="el-GR" b="1" dirty="0"/>
              <a:t>μεικτά κέρδη εκμετάλλευσης / κύκλος εργασιών</a:t>
            </a:r>
            <a:br>
              <a:rPr lang="el-GR" dirty="0"/>
            </a:br>
            <a:endParaRPr lang="el-GR" dirty="0"/>
          </a:p>
          <a:p>
            <a:br>
              <a:rPr lang="el-GR" dirty="0"/>
            </a:br>
            <a:r>
              <a:rPr lang="el-GR" dirty="0"/>
              <a:t>22.508 / 106.856 = </a:t>
            </a:r>
            <a:r>
              <a:rPr lang="el-GR" b="1" dirty="0"/>
              <a:t>21%</a:t>
            </a:r>
            <a:br>
              <a:rPr lang="el-GR" dirty="0"/>
            </a:br>
            <a:endParaRPr lang="el-GR" dirty="0"/>
          </a:p>
          <a:p>
            <a:pPr marL="0" indent="0">
              <a:buNone/>
            </a:pPr>
            <a:br>
              <a:rPr lang="el-GR" dirty="0"/>
            </a:br>
            <a:endParaRPr lang="en-US" dirty="0"/>
          </a:p>
        </p:txBody>
      </p:sp>
      <p:pic>
        <p:nvPicPr>
          <p:cNvPr id="4" name="Online Media 3" descr="0610">
            <a:hlinkClick r:id="" action="ppaction://media"/>
            <a:extLst>
              <a:ext uri="{FF2B5EF4-FFF2-40B4-BE49-F238E27FC236}">
                <a16:creationId xmlns:a16="http://schemas.microsoft.com/office/drawing/2014/main" id="{0D2A0C6C-32C9-EF41-A298-D78B1BD604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38" y="6350"/>
            <a:ext cx="812800" cy="812800"/>
          </a:xfrm>
          <a:prstGeom prst="rect">
            <a:avLst/>
          </a:prstGeom>
        </p:spPr>
      </p:pic>
    </p:spTree>
    <p:extLst>
      <p:ext uri="{BB962C8B-B14F-4D97-AF65-F5344CB8AC3E}">
        <p14:creationId xmlns:p14="http://schemas.microsoft.com/office/powerpoint/2010/main" val="277988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7D68-DF6B-E04E-9B61-40790B0B0F74}"/>
              </a:ext>
            </a:extLst>
          </p:cNvPr>
          <p:cNvSpPr>
            <a:spLocks noGrp="1"/>
          </p:cNvSpPr>
          <p:nvPr>
            <p:ph type="title"/>
          </p:nvPr>
        </p:nvSpPr>
        <p:spPr/>
        <p:txBody>
          <a:bodyPr/>
          <a:lstStyle/>
          <a:p>
            <a:r>
              <a:rPr lang="el-GR" b="1" dirty="0"/>
              <a:t>Δείκτης καθαρού κέρδους</a:t>
            </a:r>
            <a:endParaRPr lang="en-US" dirty="0"/>
          </a:p>
        </p:txBody>
      </p:sp>
      <p:sp>
        <p:nvSpPr>
          <p:cNvPr id="3" name="Content Placeholder 2">
            <a:extLst>
              <a:ext uri="{FF2B5EF4-FFF2-40B4-BE49-F238E27FC236}">
                <a16:creationId xmlns:a16="http://schemas.microsoft.com/office/drawing/2014/main" id="{C7895A7C-97B6-AC46-B979-FD357FFDE32C}"/>
              </a:ext>
            </a:extLst>
          </p:cNvPr>
          <p:cNvSpPr>
            <a:spLocks noGrp="1"/>
          </p:cNvSpPr>
          <p:nvPr>
            <p:ph idx="1"/>
          </p:nvPr>
        </p:nvSpPr>
        <p:spPr/>
        <p:txBody>
          <a:bodyPr>
            <a:normAutofit/>
          </a:bodyPr>
          <a:lstStyle/>
          <a:p>
            <a:r>
              <a:rPr lang="el-GR" b="1" dirty="0"/>
              <a:t>10 Δείκτης καθαρού κέρδους:</a:t>
            </a:r>
            <a:r>
              <a:rPr lang="el-GR" dirty="0"/>
              <a:t> </a:t>
            </a:r>
            <a:r>
              <a:rPr lang="el-GR" b="1" dirty="0"/>
              <a:t>καθαρά κέρδη χρήσης / κύκλος εργασιών</a:t>
            </a:r>
            <a:br>
              <a:rPr lang="el-GR" dirty="0"/>
            </a:br>
            <a:endParaRPr lang="el-GR" dirty="0"/>
          </a:p>
          <a:p>
            <a:br>
              <a:rPr lang="el-GR" dirty="0"/>
            </a:br>
            <a:r>
              <a:rPr lang="el-GR" dirty="0"/>
              <a:t>1.849 / 106.856 = </a:t>
            </a:r>
            <a:r>
              <a:rPr lang="el-GR" b="1" dirty="0"/>
              <a:t>1,73%</a:t>
            </a:r>
            <a:br>
              <a:rPr lang="el-GR" dirty="0"/>
            </a:br>
            <a:endParaRPr lang="el-GR" dirty="0"/>
          </a:p>
          <a:p>
            <a:pPr marL="0" indent="0">
              <a:buNone/>
            </a:pPr>
            <a:endParaRPr lang="en-US" dirty="0"/>
          </a:p>
        </p:txBody>
      </p:sp>
      <p:pic>
        <p:nvPicPr>
          <p:cNvPr id="4" name="Online Media 3" descr="0611">
            <a:hlinkClick r:id="" action="ppaction://media"/>
            <a:extLst>
              <a:ext uri="{FF2B5EF4-FFF2-40B4-BE49-F238E27FC236}">
                <a16:creationId xmlns:a16="http://schemas.microsoft.com/office/drawing/2014/main" id="{32DEBE00-4729-DA4C-B36C-63B3F04A33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 y="7938"/>
            <a:ext cx="812800" cy="812800"/>
          </a:xfrm>
          <a:prstGeom prst="rect">
            <a:avLst/>
          </a:prstGeom>
        </p:spPr>
      </p:pic>
    </p:spTree>
    <p:extLst>
      <p:ext uri="{BB962C8B-B14F-4D97-AF65-F5344CB8AC3E}">
        <p14:creationId xmlns:p14="http://schemas.microsoft.com/office/powerpoint/2010/main" val="6533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3D82-CD2E-4447-8BF6-81E0D9C112EB}"/>
              </a:ext>
            </a:extLst>
          </p:cNvPr>
          <p:cNvSpPr>
            <a:spLocks noGrp="1"/>
          </p:cNvSpPr>
          <p:nvPr>
            <p:ph type="title"/>
          </p:nvPr>
        </p:nvSpPr>
        <p:spPr/>
        <p:txBody>
          <a:bodyPr/>
          <a:lstStyle/>
          <a:p>
            <a:r>
              <a:rPr lang="el-GR" b="1" dirty="0"/>
              <a:t>Χρηματιστηριακός δείκτης </a:t>
            </a:r>
            <a:r>
              <a:rPr lang="en-US" b="1" dirty="0"/>
              <a:t>PEG</a:t>
            </a:r>
            <a:endParaRPr lang="en-US" dirty="0"/>
          </a:p>
        </p:txBody>
      </p:sp>
      <p:sp>
        <p:nvSpPr>
          <p:cNvPr id="3" name="Content Placeholder 2">
            <a:extLst>
              <a:ext uri="{FF2B5EF4-FFF2-40B4-BE49-F238E27FC236}">
                <a16:creationId xmlns:a16="http://schemas.microsoft.com/office/drawing/2014/main" id="{5AFB4973-87C3-7D41-A798-4052232D0836}"/>
              </a:ext>
            </a:extLst>
          </p:cNvPr>
          <p:cNvSpPr>
            <a:spLocks noGrp="1"/>
          </p:cNvSpPr>
          <p:nvPr>
            <p:ph idx="1"/>
          </p:nvPr>
        </p:nvSpPr>
        <p:spPr/>
        <p:txBody>
          <a:bodyPr>
            <a:normAutofit/>
          </a:bodyPr>
          <a:lstStyle/>
          <a:p>
            <a:r>
              <a:rPr lang="el-GR" b="1" dirty="0"/>
              <a:t>Υπολογισμός του δείκτη </a:t>
            </a:r>
            <a:r>
              <a:rPr lang="en-US" b="1" dirty="0"/>
              <a:t>PEG </a:t>
            </a:r>
            <a:br>
              <a:rPr lang="en-US" dirty="0"/>
            </a:br>
            <a:endParaRPr lang="en-US" dirty="0"/>
          </a:p>
          <a:p>
            <a:r>
              <a:rPr lang="el-GR" dirty="0"/>
              <a:t>Ο δείκτης Ρ/Ε αντιπροσωπεύει τον λόγο: </a:t>
            </a:r>
            <a:r>
              <a:rPr lang="el-GR" b="1" dirty="0"/>
              <a:t>Τιμή/(Κέρδη/Μετοχή), </a:t>
            </a:r>
            <a:r>
              <a:rPr lang="el-GR" dirty="0"/>
              <a:t>όπου</a:t>
            </a:r>
            <a:br>
              <a:rPr lang="el-GR" dirty="0"/>
            </a:br>
            <a:endParaRPr lang="el-GR" dirty="0"/>
          </a:p>
          <a:p>
            <a:r>
              <a:rPr lang="el-GR" b="1" dirty="0"/>
              <a:t>Τιμή: </a:t>
            </a:r>
            <a:r>
              <a:rPr lang="el-GR" dirty="0"/>
              <a:t>Τρέχουσα τιμή μετοχής</a:t>
            </a:r>
            <a:br>
              <a:rPr lang="el-GR" dirty="0"/>
            </a:br>
            <a:endParaRPr lang="el-GR" dirty="0"/>
          </a:p>
          <a:p>
            <a:r>
              <a:rPr lang="el-GR" b="1" dirty="0"/>
              <a:t>Κέρδη: </a:t>
            </a:r>
            <a:r>
              <a:rPr lang="el-GR" dirty="0"/>
              <a:t>Αναμενόμενα κέρδη τρέχοντος έτους</a:t>
            </a:r>
            <a:br>
              <a:rPr lang="el-GR" dirty="0"/>
            </a:br>
            <a:endParaRPr lang="el-GR" dirty="0"/>
          </a:p>
          <a:p>
            <a:r>
              <a:rPr lang="el-GR" b="1" dirty="0"/>
              <a:t>Μετοχή: </a:t>
            </a:r>
            <a:r>
              <a:rPr lang="el-GR" dirty="0"/>
              <a:t>Συνολικός αριθμός (κοινών και προνομιούχων) μετοχών κατά το τρέχον έτος</a:t>
            </a:r>
          </a:p>
        </p:txBody>
      </p:sp>
    </p:spTree>
    <p:extLst>
      <p:ext uri="{BB962C8B-B14F-4D97-AF65-F5344CB8AC3E}">
        <p14:creationId xmlns:p14="http://schemas.microsoft.com/office/powerpoint/2010/main" val="385873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D6C4-FC43-6D4E-99C1-6B5011987235}"/>
              </a:ext>
            </a:extLst>
          </p:cNvPr>
          <p:cNvSpPr>
            <a:spLocks noGrp="1"/>
          </p:cNvSpPr>
          <p:nvPr>
            <p:ph type="title"/>
          </p:nvPr>
        </p:nvSpPr>
        <p:spPr/>
        <p:txBody>
          <a:bodyPr/>
          <a:lstStyle/>
          <a:p>
            <a:r>
              <a:rPr lang="el-GR" dirty="0"/>
              <a:t>Μέσο ετήσιο ρυθμό αύξησης των κερδών</a:t>
            </a:r>
            <a:endParaRPr lang="en-US" dirty="0"/>
          </a:p>
        </p:txBody>
      </p:sp>
      <p:sp>
        <p:nvSpPr>
          <p:cNvPr id="3" name="Content Placeholder 2">
            <a:extLst>
              <a:ext uri="{FF2B5EF4-FFF2-40B4-BE49-F238E27FC236}">
                <a16:creationId xmlns:a16="http://schemas.microsoft.com/office/drawing/2014/main" id="{1C8817F4-6CC6-0349-99F3-81E8A8D56C4D}"/>
              </a:ext>
            </a:extLst>
          </p:cNvPr>
          <p:cNvSpPr>
            <a:spLocks noGrp="1"/>
          </p:cNvSpPr>
          <p:nvPr>
            <p:ph idx="1"/>
          </p:nvPr>
        </p:nvSpPr>
        <p:spPr/>
        <p:txBody>
          <a:bodyPr>
            <a:normAutofit fontScale="92500" lnSpcReduction="10000"/>
          </a:bodyPr>
          <a:lstStyle/>
          <a:p>
            <a:r>
              <a:rPr lang="el-GR" dirty="0"/>
              <a:t>Αφού υπολογισθεί ο δείκτης Ρ/Ε, το επόμενο στάδιο για τον υπολογισμό του δείκτη </a:t>
            </a:r>
            <a:r>
              <a:rPr lang="en-US" dirty="0"/>
              <a:t>PEG </a:t>
            </a:r>
            <a:r>
              <a:rPr lang="el-GR" dirty="0"/>
              <a:t>αποτελεί η εύρεση του μέσου ετήσιου ρυθμού αύξησης των κερδών της εξεταζόμενης εισηγμένης εταιρείας σε μια συγκεκριμένη χρονική περίοδο, ως εξής:</a:t>
            </a:r>
            <a:br>
              <a:rPr lang="el-GR" dirty="0"/>
            </a:br>
            <a:endParaRPr lang="el-GR" dirty="0"/>
          </a:p>
          <a:p>
            <a:r>
              <a:rPr lang="el-GR" dirty="0"/>
              <a:t>[(Αναμενόμενα κέρδη τελευταίου έτους / κέρδη αρχικού έτους) ^(1/(</a:t>
            </a:r>
            <a:r>
              <a:rPr lang="en-US" dirty="0"/>
              <a:t>n-1))] ­ 1.</a:t>
            </a:r>
            <a:br>
              <a:rPr lang="en-US" dirty="0"/>
            </a:br>
            <a:endParaRPr lang="en-US" dirty="0"/>
          </a:p>
          <a:p>
            <a:r>
              <a:rPr lang="el-GR" dirty="0" err="1"/>
              <a:t>Οπου</a:t>
            </a:r>
            <a:r>
              <a:rPr lang="el-GR" dirty="0"/>
              <a:t> «</a:t>
            </a:r>
            <a:r>
              <a:rPr lang="en-US" dirty="0"/>
              <a:t>n» </a:t>
            </a:r>
            <a:r>
              <a:rPr lang="el-GR" dirty="0"/>
              <a:t>είναι ο συνολικός αριθμός των ετών που καλύπτει η συγκεκριμένη χρονική περίοδος. Π.χ. στην περίοδο 1995-1998 (4ετία) το «</a:t>
            </a:r>
            <a:r>
              <a:rPr lang="en-US" dirty="0"/>
              <a:t>n» </a:t>
            </a:r>
            <a:r>
              <a:rPr lang="el-GR" dirty="0"/>
              <a:t>ισούται με 4.</a:t>
            </a:r>
            <a:br>
              <a:rPr lang="el-GR" dirty="0"/>
            </a:br>
            <a:endParaRPr lang="el-GR" dirty="0"/>
          </a:p>
          <a:p>
            <a:r>
              <a:rPr lang="el-GR" dirty="0"/>
              <a:t>Αξίζει να σημειωθεί ότι:</a:t>
            </a:r>
            <a:br>
              <a:rPr lang="el-GR" dirty="0"/>
            </a:br>
            <a:endParaRPr lang="el-GR" dirty="0"/>
          </a:p>
          <a:p>
            <a:endParaRPr lang="en-US" dirty="0"/>
          </a:p>
        </p:txBody>
      </p:sp>
    </p:spTree>
    <p:extLst>
      <p:ext uri="{BB962C8B-B14F-4D97-AF65-F5344CB8AC3E}">
        <p14:creationId xmlns:p14="http://schemas.microsoft.com/office/powerpoint/2010/main" val="335864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5E51-129A-384E-854A-BB56CB47A9D6}"/>
              </a:ext>
            </a:extLst>
          </p:cNvPr>
          <p:cNvSpPr>
            <a:spLocks noGrp="1"/>
          </p:cNvSpPr>
          <p:nvPr>
            <p:ph type="title"/>
          </p:nvPr>
        </p:nvSpPr>
        <p:spPr/>
        <p:txBody>
          <a:bodyPr/>
          <a:lstStyle/>
          <a:p>
            <a:r>
              <a:rPr lang="el-GR" dirty="0"/>
              <a:t>Συμπεράσματα από την ανάλυση </a:t>
            </a:r>
            <a:r>
              <a:rPr lang="en-US" dirty="0"/>
              <a:t>PEG </a:t>
            </a:r>
          </a:p>
        </p:txBody>
      </p:sp>
      <p:sp>
        <p:nvSpPr>
          <p:cNvPr id="3" name="Content Placeholder 2">
            <a:extLst>
              <a:ext uri="{FF2B5EF4-FFF2-40B4-BE49-F238E27FC236}">
                <a16:creationId xmlns:a16="http://schemas.microsoft.com/office/drawing/2014/main" id="{BC93ADD7-1D76-5640-B606-9F43147BB3CA}"/>
              </a:ext>
            </a:extLst>
          </p:cNvPr>
          <p:cNvSpPr>
            <a:spLocks noGrp="1"/>
          </p:cNvSpPr>
          <p:nvPr>
            <p:ph idx="1"/>
          </p:nvPr>
        </p:nvSpPr>
        <p:spPr/>
        <p:txBody>
          <a:bodyPr>
            <a:normAutofit lnSpcReduction="10000"/>
          </a:bodyPr>
          <a:lstStyle/>
          <a:p>
            <a:r>
              <a:rPr lang="el-GR" b="1" dirty="0" err="1"/>
              <a:t>Οταν</a:t>
            </a:r>
            <a:r>
              <a:rPr lang="el-GR" b="1" dirty="0"/>
              <a:t> μια μετοχή έχει δείκτη </a:t>
            </a:r>
            <a:r>
              <a:rPr lang="en-US" b="1" dirty="0"/>
              <a:t>PEG</a:t>
            </a:r>
            <a:r>
              <a:rPr lang="en-US" dirty="0"/>
              <a:t> </a:t>
            </a:r>
            <a:r>
              <a:rPr lang="en-US" b="1" dirty="0"/>
              <a:t>= 0,5 </a:t>
            </a:r>
            <a:r>
              <a:rPr lang="el-GR" b="1" dirty="0"/>
              <a:t>τότε προτείνεται η αγορά της,</a:t>
            </a:r>
            <a:r>
              <a:rPr lang="el-GR" dirty="0"/>
              <a:t> ενώ αν ο δείκτης </a:t>
            </a:r>
            <a:r>
              <a:rPr lang="en-US" dirty="0"/>
              <a:t>PEG = 2 (</a:t>
            </a:r>
            <a:r>
              <a:rPr lang="el-GR" dirty="0"/>
              <a:t>ή ανώτερος του 2) τότε προτείνεται η πώληση της μετοχής.</a:t>
            </a:r>
            <a:br>
              <a:rPr lang="el-GR" dirty="0"/>
            </a:br>
            <a:endParaRPr lang="el-GR" dirty="0"/>
          </a:p>
          <a:p>
            <a:r>
              <a:rPr lang="el-GR" dirty="0"/>
              <a:t>Ο δείκτης λειτουργεί σαν εργαλείο για </a:t>
            </a:r>
            <a:r>
              <a:rPr lang="el-GR" b="1" dirty="0"/>
              <a:t>μακροχρόνιες επενδυτικές επιλογές και σε μετοχές με ικανοποιητική εμπορευσιμότητα.</a:t>
            </a:r>
            <a:r>
              <a:rPr lang="el-GR" dirty="0"/>
              <a:t> Αντίθετα δεν προσφέρει ιδιαίτερα σημαντικό έργο στην αναζήτηση επιλογών βραχυχρόνιας διάρκειας.</a:t>
            </a:r>
            <a:br>
              <a:rPr lang="el-GR" dirty="0"/>
            </a:br>
            <a:endParaRPr lang="el-GR" dirty="0"/>
          </a:p>
          <a:p>
            <a:r>
              <a:rPr lang="el-GR" dirty="0"/>
              <a:t>Ο δείκτης </a:t>
            </a:r>
            <a:r>
              <a:rPr lang="en-US" dirty="0"/>
              <a:t>PEG </a:t>
            </a:r>
            <a:r>
              <a:rPr lang="el-GR" dirty="0"/>
              <a:t>δεν είναι «εξαντλητικός» ως κριτήριο, γεγονός που σημαίνει ότι </a:t>
            </a:r>
            <a:r>
              <a:rPr lang="el-GR" b="1" dirty="0"/>
              <a:t>δεν πρέπει να χρησιμοποιείται αυτόνομα αλλά σε συνδυασμό και με άλλα κριτήρια αποτίμησης.</a:t>
            </a:r>
            <a:endParaRPr lang="el-GR" dirty="0"/>
          </a:p>
          <a:p>
            <a:endParaRPr lang="en-US" dirty="0"/>
          </a:p>
        </p:txBody>
      </p:sp>
    </p:spTree>
    <p:extLst>
      <p:ext uri="{BB962C8B-B14F-4D97-AF65-F5344CB8AC3E}">
        <p14:creationId xmlns:p14="http://schemas.microsoft.com/office/powerpoint/2010/main" val="102692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150E-317C-214C-BBA1-9E9EC14161E0}"/>
              </a:ext>
            </a:extLst>
          </p:cNvPr>
          <p:cNvSpPr>
            <a:spLocks noGrp="1"/>
          </p:cNvSpPr>
          <p:nvPr>
            <p:ph type="title"/>
          </p:nvPr>
        </p:nvSpPr>
        <p:spPr/>
        <p:txBody>
          <a:bodyPr/>
          <a:lstStyle/>
          <a:p>
            <a:r>
              <a:rPr lang="el-GR" dirty="0"/>
              <a:t>Δείκτης Γενικής Ρευστότητας</a:t>
            </a:r>
            <a:endParaRPr lang="en-US" dirty="0"/>
          </a:p>
        </p:txBody>
      </p:sp>
      <p:sp>
        <p:nvSpPr>
          <p:cNvPr id="3" name="Content Placeholder 2">
            <a:extLst>
              <a:ext uri="{FF2B5EF4-FFF2-40B4-BE49-F238E27FC236}">
                <a16:creationId xmlns:a16="http://schemas.microsoft.com/office/drawing/2014/main" id="{2737A98A-3B70-3E4D-8B62-081D9B83F34E}"/>
              </a:ext>
            </a:extLst>
          </p:cNvPr>
          <p:cNvSpPr>
            <a:spLocks noGrp="1"/>
          </p:cNvSpPr>
          <p:nvPr>
            <p:ph idx="1"/>
          </p:nvPr>
        </p:nvSpPr>
        <p:spPr/>
        <p:txBody>
          <a:bodyPr>
            <a:normAutofit/>
          </a:bodyPr>
          <a:lstStyle/>
          <a:p>
            <a:r>
              <a:rPr lang="el-GR" b="1" dirty="0"/>
              <a:t>1 Δείκτης γενικής ρευστότητας:</a:t>
            </a:r>
            <a:r>
              <a:rPr lang="el-GR" dirty="0"/>
              <a:t> </a:t>
            </a:r>
            <a:r>
              <a:rPr lang="el-GR" b="1" dirty="0"/>
              <a:t>σύνολο κυκλοφορούντος ενεργητικού / σύνολο βραχυπρόθεσμων υποχρεώσεων</a:t>
            </a:r>
            <a:br>
              <a:rPr lang="el-GR" dirty="0"/>
            </a:br>
            <a:endParaRPr lang="el-GR" dirty="0"/>
          </a:p>
          <a:p>
            <a:r>
              <a:rPr lang="el-GR" dirty="0"/>
              <a:t>15.306 / 31.209 = </a:t>
            </a:r>
            <a:r>
              <a:rPr lang="el-GR" b="1" dirty="0"/>
              <a:t>0,49 </a:t>
            </a:r>
            <a:r>
              <a:rPr lang="el-GR" dirty="0"/>
              <a:t>φορές</a:t>
            </a:r>
            <a:br>
              <a:rPr lang="el-GR" dirty="0"/>
            </a:br>
            <a:endParaRPr lang="el-GR" dirty="0"/>
          </a:p>
          <a:p>
            <a:endParaRPr lang="en-US" dirty="0"/>
          </a:p>
        </p:txBody>
      </p:sp>
      <p:pic>
        <p:nvPicPr>
          <p:cNvPr id="4" name="Online Media 3" descr="0602">
            <a:hlinkClick r:id="" action="ppaction://media"/>
            <a:extLst>
              <a:ext uri="{FF2B5EF4-FFF2-40B4-BE49-F238E27FC236}">
                <a16:creationId xmlns:a16="http://schemas.microsoft.com/office/drawing/2014/main" id="{7F80D343-DA77-5746-9E6B-B535598A96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 y="4763"/>
            <a:ext cx="812800" cy="812800"/>
          </a:xfrm>
          <a:prstGeom prst="rect">
            <a:avLst/>
          </a:prstGeom>
        </p:spPr>
      </p:pic>
    </p:spTree>
    <p:extLst>
      <p:ext uri="{BB962C8B-B14F-4D97-AF65-F5344CB8AC3E}">
        <p14:creationId xmlns:p14="http://schemas.microsoft.com/office/powerpoint/2010/main" val="8507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DC7C-907F-1C43-85E4-6A328F0F28E9}"/>
              </a:ext>
            </a:extLst>
          </p:cNvPr>
          <p:cNvSpPr>
            <a:spLocks noGrp="1"/>
          </p:cNvSpPr>
          <p:nvPr>
            <p:ph type="title"/>
          </p:nvPr>
        </p:nvSpPr>
        <p:spPr/>
        <p:txBody>
          <a:bodyPr/>
          <a:lstStyle/>
          <a:p>
            <a:r>
              <a:rPr lang="el-GR" b="1" dirty="0"/>
              <a:t>Δείκτης ταχύτητας κυκλοφορίας ενεργητικού</a:t>
            </a:r>
            <a:endParaRPr lang="en-US" dirty="0"/>
          </a:p>
        </p:txBody>
      </p:sp>
      <p:sp>
        <p:nvSpPr>
          <p:cNvPr id="3" name="Content Placeholder 2">
            <a:extLst>
              <a:ext uri="{FF2B5EF4-FFF2-40B4-BE49-F238E27FC236}">
                <a16:creationId xmlns:a16="http://schemas.microsoft.com/office/drawing/2014/main" id="{9C0F895F-448B-BC4D-A9A0-37FDA675E151}"/>
              </a:ext>
            </a:extLst>
          </p:cNvPr>
          <p:cNvSpPr>
            <a:spLocks noGrp="1"/>
          </p:cNvSpPr>
          <p:nvPr>
            <p:ph idx="1"/>
          </p:nvPr>
        </p:nvSpPr>
        <p:spPr/>
        <p:txBody>
          <a:bodyPr>
            <a:normAutofit/>
          </a:bodyPr>
          <a:lstStyle/>
          <a:p>
            <a:r>
              <a:rPr lang="el-GR" b="1" dirty="0"/>
              <a:t>2 Δείκτης ταχύτητας κυκλοφορίας ενεργητικού:</a:t>
            </a:r>
            <a:r>
              <a:rPr lang="el-GR" dirty="0"/>
              <a:t> </a:t>
            </a:r>
            <a:r>
              <a:rPr lang="el-GR" b="1" dirty="0"/>
              <a:t>κύκλος εργασιών / γενικό σύνολο ενεργητικού</a:t>
            </a:r>
            <a:br>
              <a:rPr lang="el-GR" dirty="0"/>
            </a:br>
            <a:endParaRPr lang="el-GR" dirty="0"/>
          </a:p>
          <a:p>
            <a:br>
              <a:rPr lang="el-GR" dirty="0"/>
            </a:br>
            <a:r>
              <a:rPr lang="el-GR" dirty="0"/>
              <a:t>106.856 / 44.649 = </a:t>
            </a:r>
            <a:r>
              <a:rPr lang="el-GR" b="1" dirty="0"/>
              <a:t>2,4 </a:t>
            </a:r>
            <a:r>
              <a:rPr lang="el-GR" dirty="0"/>
              <a:t>φορές</a:t>
            </a:r>
            <a:br>
              <a:rPr lang="el-GR" dirty="0"/>
            </a:br>
            <a:endParaRPr lang="el-GR" dirty="0"/>
          </a:p>
          <a:p>
            <a:br>
              <a:rPr lang="el-GR" dirty="0"/>
            </a:br>
            <a:endParaRPr lang="el-GR" dirty="0"/>
          </a:p>
          <a:p>
            <a:endParaRPr lang="en-US" dirty="0"/>
          </a:p>
        </p:txBody>
      </p:sp>
      <p:pic>
        <p:nvPicPr>
          <p:cNvPr id="4" name="Online Media 3" descr="0603">
            <a:hlinkClick r:id="" action="ppaction://media"/>
            <a:extLst>
              <a:ext uri="{FF2B5EF4-FFF2-40B4-BE49-F238E27FC236}">
                <a16:creationId xmlns:a16="http://schemas.microsoft.com/office/drawing/2014/main" id="{EFD97331-A38F-F04F-86E6-4DE69BED10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 y="4763"/>
            <a:ext cx="812800" cy="812800"/>
          </a:xfrm>
          <a:prstGeom prst="rect">
            <a:avLst/>
          </a:prstGeom>
        </p:spPr>
      </p:pic>
    </p:spTree>
    <p:extLst>
      <p:ext uri="{BB962C8B-B14F-4D97-AF65-F5344CB8AC3E}">
        <p14:creationId xmlns:p14="http://schemas.microsoft.com/office/powerpoint/2010/main" val="29509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E064-74EF-2E48-98E8-0B6E0DEC95BA}"/>
              </a:ext>
            </a:extLst>
          </p:cNvPr>
          <p:cNvSpPr>
            <a:spLocks noGrp="1"/>
          </p:cNvSpPr>
          <p:nvPr>
            <p:ph type="title"/>
          </p:nvPr>
        </p:nvSpPr>
        <p:spPr/>
        <p:txBody>
          <a:bodyPr/>
          <a:lstStyle/>
          <a:p>
            <a:r>
              <a:rPr lang="el-GR" b="1" dirty="0"/>
              <a:t>Δείκτης ταχύτητας κυκλοφορίας αποθεμάτων</a:t>
            </a:r>
            <a:endParaRPr lang="en-US" dirty="0"/>
          </a:p>
        </p:txBody>
      </p:sp>
      <p:sp>
        <p:nvSpPr>
          <p:cNvPr id="3" name="Content Placeholder 2">
            <a:extLst>
              <a:ext uri="{FF2B5EF4-FFF2-40B4-BE49-F238E27FC236}">
                <a16:creationId xmlns:a16="http://schemas.microsoft.com/office/drawing/2014/main" id="{3F248FF5-8C3C-044C-98A6-598D7BF32D67}"/>
              </a:ext>
            </a:extLst>
          </p:cNvPr>
          <p:cNvSpPr>
            <a:spLocks noGrp="1"/>
          </p:cNvSpPr>
          <p:nvPr>
            <p:ph idx="1"/>
          </p:nvPr>
        </p:nvSpPr>
        <p:spPr/>
        <p:txBody>
          <a:bodyPr>
            <a:normAutofit/>
          </a:bodyPr>
          <a:lstStyle/>
          <a:p>
            <a:r>
              <a:rPr lang="el-GR" b="1" dirty="0"/>
              <a:t>3 Δείκτης ταχύτητας κυκλοφορίας αποθεμάτων:</a:t>
            </a:r>
            <a:r>
              <a:rPr lang="el-GR" dirty="0"/>
              <a:t> </a:t>
            </a:r>
            <a:r>
              <a:rPr lang="el-GR" b="1" dirty="0"/>
              <a:t>κόστος πωλήσεων / αποθέματα</a:t>
            </a:r>
            <a:br>
              <a:rPr lang="el-GR" dirty="0"/>
            </a:br>
            <a:endParaRPr lang="el-GR" dirty="0"/>
          </a:p>
          <a:p>
            <a:br>
              <a:rPr lang="el-GR" dirty="0"/>
            </a:br>
            <a:r>
              <a:rPr lang="el-GR" dirty="0"/>
              <a:t>84.347 / 10.523 = </a:t>
            </a:r>
            <a:r>
              <a:rPr lang="el-GR" b="1" dirty="0"/>
              <a:t>8</a:t>
            </a:r>
            <a:r>
              <a:rPr lang="el-GR" dirty="0"/>
              <a:t>, 365/8 = </a:t>
            </a:r>
            <a:r>
              <a:rPr lang="el-GR" b="1" dirty="0"/>
              <a:t>46</a:t>
            </a:r>
            <a:r>
              <a:rPr lang="el-GR" dirty="0"/>
              <a:t> ημέρες</a:t>
            </a:r>
            <a:br>
              <a:rPr lang="el-GR" dirty="0"/>
            </a:br>
            <a:endParaRPr lang="el-GR" dirty="0"/>
          </a:p>
          <a:p>
            <a:br>
              <a:rPr lang="el-GR" dirty="0"/>
            </a:br>
            <a:endParaRPr lang="en-US" dirty="0"/>
          </a:p>
        </p:txBody>
      </p:sp>
      <p:pic>
        <p:nvPicPr>
          <p:cNvPr id="4" name="Online Media 3" descr="0604">
            <a:hlinkClick r:id="" action="ppaction://media"/>
            <a:extLst>
              <a:ext uri="{FF2B5EF4-FFF2-40B4-BE49-F238E27FC236}">
                <a16:creationId xmlns:a16="http://schemas.microsoft.com/office/drawing/2014/main" id="{E6580723-6D12-724B-BABC-093F9EA02E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3" y="4763"/>
            <a:ext cx="812800" cy="812800"/>
          </a:xfrm>
          <a:prstGeom prst="rect">
            <a:avLst/>
          </a:prstGeom>
        </p:spPr>
      </p:pic>
    </p:spTree>
    <p:extLst>
      <p:ext uri="{BB962C8B-B14F-4D97-AF65-F5344CB8AC3E}">
        <p14:creationId xmlns:p14="http://schemas.microsoft.com/office/powerpoint/2010/main" val="32181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D64-F2F9-FC46-907A-550E9EAB8E7E}"/>
              </a:ext>
            </a:extLst>
          </p:cNvPr>
          <p:cNvSpPr>
            <a:spLocks noGrp="1"/>
          </p:cNvSpPr>
          <p:nvPr>
            <p:ph type="title"/>
          </p:nvPr>
        </p:nvSpPr>
        <p:spPr/>
        <p:txBody>
          <a:bodyPr/>
          <a:lstStyle/>
          <a:p>
            <a:r>
              <a:rPr lang="el-GR" b="1" dirty="0"/>
              <a:t>Δείκτης ταχύτητας είσπραξης απαιτήσεων</a:t>
            </a:r>
            <a:endParaRPr lang="en-US" dirty="0"/>
          </a:p>
        </p:txBody>
      </p:sp>
      <p:sp>
        <p:nvSpPr>
          <p:cNvPr id="3" name="Content Placeholder 2">
            <a:extLst>
              <a:ext uri="{FF2B5EF4-FFF2-40B4-BE49-F238E27FC236}">
                <a16:creationId xmlns:a16="http://schemas.microsoft.com/office/drawing/2014/main" id="{F63D588A-67EB-E149-A4C2-121062074439}"/>
              </a:ext>
            </a:extLst>
          </p:cNvPr>
          <p:cNvSpPr>
            <a:spLocks noGrp="1"/>
          </p:cNvSpPr>
          <p:nvPr>
            <p:ph idx="1"/>
          </p:nvPr>
        </p:nvSpPr>
        <p:spPr/>
        <p:txBody>
          <a:bodyPr>
            <a:normAutofit/>
          </a:bodyPr>
          <a:lstStyle/>
          <a:p>
            <a:r>
              <a:rPr lang="el-GR" b="1" dirty="0"/>
              <a:t>4 Δείκτης ταχύτητας είσπραξης απαιτήσεων:</a:t>
            </a:r>
            <a:r>
              <a:rPr lang="el-GR" dirty="0"/>
              <a:t> </a:t>
            </a:r>
            <a:r>
              <a:rPr lang="el-GR" b="1" dirty="0"/>
              <a:t>κύκλος εργασιών / απαιτήσεις</a:t>
            </a:r>
            <a:br>
              <a:rPr lang="el-GR" dirty="0"/>
            </a:br>
            <a:endParaRPr lang="el-GR" dirty="0"/>
          </a:p>
          <a:p>
            <a:br>
              <a:rPr lang="el-GR" dirty="0"/>
            </a:br>
            <a:r>
              <a:rPr lang="el-GR" dirty="0"/>
              <a:t>106.856 / 1.593 = </a:t>
            </a:r>
            <a:r>
              <a:rPr lang="el-GR" b="1" dirty="0"/>
              <a:t>67 </a:t>
            </a:r>
            <a:r>
              <a:rPr lang="el-GR" dirty="0"/>
              <a:t>ημέρες</a:t>
            </a:r>
            <a:br>
              <a:rPr lang="el-GR" dirty="0"/>
            </a:br>
            <a:endParaRPr lang="el-GR" dirty="0"/>
          </a:p>
          <a:p>
            <a:pPr marL="0" indent="0">
              <a:buNone/>
            </a:pPr>
            <a:endParaRPr lang="en-US" dirty="0"/>
          </a:p>
        </p:txBody>
      </p:sp>
      <p:pic>
        <p:nvPicPr>
          <p:cNvPr id="4" name="Online Media 3" descr="0605">
            <a:hlinkClick r:id="" action="ppaction://media"/>
            <a:extLst>
              <a:ext uri="{FF2B5EF4-FFF2-40B4-BE49-F238E27FC236}">
                <a16:creationId xmlns:a16="http://schemas.microsoft.com/office/drawing/2014/main" id="{A41971EC-0DF1-E648-B0F7-70AC25AD50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3" y="4763"/>
            <a:ext cx="812800" cy="812800"/>
          </a:xfrm>
          <a:prstGeom prst="rect">
            <a:avLst/>
          </a:prstGeom>
        </p:spPr>
      </p:pic>
    </p:spTree>
    <p:extLst>
      <p:ext uri="{BB962C8B-B14F-4D97-AF65-F5344CB8AC3E}">
        <p14:creationId xmlns:p14="http://schemas.microsoft.com/office/powerpoint/2010/main" val="42401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119B-B3E8-7E4F-8DC8-C5550479D02D}"/>
              </a:ext>
            </a:extLst>
          </p:cNvPr>
          <p:cNvSpPr>
            <a:spLocks noGrp="1"/>
          </p:cNvSpPr>
          <p:nvPr>
            <p:ph type="title"/>
          </p:nvPr>
        </p:nvSpPr>
        <p:spPr/>
        <p:txBody>
          <a:bodyPr/>
          <a:lstStyle/>
          <a:p>
            <a:r>
              <a:rPr lang="el-GR" b="1" dirty="0"/>
              <a:t>Δείκτης κάλυψης τόκων</a:t>
            </a:r>
            <a:endParaRPr lang="en-US" dirty="0"/>
          </a:p>
        </p:txBody>
      </p:sp>
      <p:sp>
        <p:nvSpPr>
          <p:cNvPr id="3" name="Content Placeholder 2">
            <a:extLst>
              <a:ext uri="{FF2B5EF4-FFF2-40B4-BE49-F238E27FC236}">
                <a16:creationId xmlns:a16="http://schemas.microsoft.com/office/drawing/2014/main" id="{127FD5E0-8523-394E-95AC-2CB95273F6EB}"/>
              </a:ext>
            </a:extLst>
          </p:cNvPr>
          <p:cNvSpPr>
            <a:spLocks noGrp="1"/>
          </p:cNvSpPr>
          <p:nvPr>
            <p:ph idx="1"/>
          </p:nvPr>
        </p:nvSpPr>
        <p:spPr/>
        <p:txBody>
          <a:bodyPr>
            <a:normAutofit/>
          </a:bodyPr>
          <a:lstStyle/>
          <a:p>
            <a:r>
              <a:rPr lang="el-GR" b="1" dirty="0"/>
              <a:t>5 Δείκτης κάλυψης τόκων:</a:t>
            </a:r>
            <a:r>
              <a:rPr lang="el-GR" dirty="0"/>
              <a:t> </a:t>
            </a:r>
            <a:r>
              <a:rPr lang="el-GR" b="1" dirty="0"/>
              <a:t>κέρδη προ τόκων και φόρων / σύνολο χρεωστικών τόκων</a:t>
            </a:r>
            <a:br>
              <a:rPr lang="el-GR" dirty="0"/>
            </a:br>
            <a:endParaRPr lang="el-GR" dirty="0"/>
          </a:p>
          <a:p>
            <a:br>
              <a:rPr lang="el-GR" dirty="0"/>
            </a:br>
            <a:r>
              <a:rPr lang="el-GR" dirty="0"/>
              <a:t>2.470 / 338 = </a:t>
            </a:r>
            <a:r>
              <a:rPr lang="el-GR" b="1" dirty="0"/>
              <a:t>7,3 </a:t>
            </a:r>
            <a:r>
              <a:rPr lang="el-GR" dirty="0"/>
              <a:t>φορές</a:t>
            </a:r>
            <a:br>
              <a:rPr lang="el-GR" dirty="0"/>
            </a:br>
            <a:endParaRPr lang="el-GR" dirty="0"/>
          </a:p>
          <a:p>
            <a:pPr marL="0" indent="0">
              <a:buNone/>
            </a:pPr>
            <a:endParaRPr lang="en-US" dirty="0"/>
          </a:p>
        </p:txBody>
      </p:sp>
      <p:pic>
        <p:nvPicPr>
          <p:cNvPr id="4" name="Online Media 3" descr="0606">
            <a:hlinkClick r:id="" action="ppaction://media"/>
            <a:extLst>
              <a:ext uri="{FF2B5EF4-FFF2-40B4-BE49-F238E27FC236}">
                <a16:creationId xmlns:a16="http://schemas.microsoft.com/office/drawing/2014/main" id="{97381AA0-A734-2245-9228-AE8BB6E121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3" y="6350"/>
            <a:ext cx="812800" cy="812800"/>
          </a:xfrm>
          <a:prstGeom prst="rect">
            <a:avLst/>
          </a:prstGeom>
        </p:spPr>
      </p:pic>
    </p:spTree>
    <p:extLst>
      <p:ext uri="{BB962C8B-B14F-4D97-AF65-F5344CB8AC3E}">
        <p14:creationId xmlns:p14="http://schemas.microsoft.com/office/powerpoint/2010/main" val="3884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3BDC-074A-F345-BC4B-44C1BAB399E6}"/>
              </a:ext>
            </a:extLst>
          </p:cNvPr>
          <p:cNvSpPr>
            <a:spLocks noGrp="1"/>
          </p:cNvSpPr>
          <p:nvPr>
            <p:ph type="title"/>
          </p:nvPr>
        </p:nvSpPr>
        <p:spPr/>
        <p:txBody>
          <a:bodyPr/>
          <a:lstStyle/>
          <a:p>
            <a:r>
              <a:rPr lang="el-GR" b="1" dirty="0"/>
              <a:t>Δείκτης οικονομικής </a:t>
            </a:r>
            <a:r>
              <a:rPr lang="el-GR" b="1" dirty="0" err="1"/>
              <a:t>μοχλεύσεως</a:t>
            </a:r>
            <a:endParaRPr lang="en-US" dirty="0"/>
          </a:p>
        </p:txBody>
      </p:sp>
      <p:sp>
        <p:nvSpPr>
          <p:cNvPr id="3" name="Content Placeholder 2">
            <a:extLst>
              <a:ext uri="{FF2B5EF4-FFF2-40B4-BE49-F238E27FC236}">
                <a16:creationId xmlns:a16="http://schemas.microsoft.com/office/drawing/2014/main" id="{1D4E7595-3669-9A4E-BDCD-2E29653E8A54}"/>
              </a:ext>
            </a:extLst>
          </p:cNvPr>
          <p:cNvSpPr>
            <a:spLocks noGrp="1"/>
          </p:cNvSpPr>
          <p:nvPr>
            <p:ph idx="1"/>
          </p:nvPr>
        </p:nvSpPr>
        <p:spPr/>
        <p:txBody>
          <a:bodyPr>
            <a:normAutofit/>
          </a:bodyPr>
          <a:lstStyle/>
          <a:p>
            <a:r>
              <a:rPr lang="el-GR" b="1" dirty="0"/>
              <a:t>6 Δείκτης οικονομικής </a:t>
            </a:r>
            <a:r>
              <a:rPr lang="el-GR" b="1" dirty="0" err="1"/>
              <a:t>μοχλεύσεως</a:t>
            </a:r>
            <a:r>
              <a:rPr lang="el-GR" b="1" dirty="0"/>
              <a:t>:</a:t>
            </a:r>
            <a:r>
              <a:rPr lang="el-GR" dirty="0"/>
              <a:t> </a:t>
            </a:r>
            <a:r>
              <a:rPr lang="el-GR" b="1" dirty="0"/>
              <a:t>γενικό σύνολο ενεργητικού / σύνολο ιδίων κεφαλαίων</a:t>
            </a:r>
            <a:br>
              <a:rPr lang="el-GR" dirty="0"/>
            </a:br>
            <a:endParaRPr lang="el-GR" dirty="0"/>
          </a:p>
          <a:p>
            <a:br>
              <a:rPr lang="el-GR" dirty="0"/>
            </a:br>
            <a:r>
              <a:rPr lang="el-GR" dirty="0"/>
              <a:t>44.649 / 12.798 = </a:t>
            </a:r>
            <a:r>
              <a:rPr lang="el-GR" b="1" dirty="0"/>
              <a:t>3,4 </a:t>
            </a:r>
            <a:r>
              <a:rPr lang="el-GR" dirty="0"/>
              <a:t>φορές</a:t>
            </a:r>
            <a:br>
              <a:rPr lang="el-GR" dirty="0"/>
            </a:br>
            <a:endParaRPr lang="el-GR" dirty="0"/>
          </a:p>
          <a:p>
            <a:pPr marL="0" indent="0">
              <a:buNone/>
            </a:pPr>
            <a:br>
              <a:rPr lang="el-GR" dirty="0"/>
            </a:br>
            <a:endParaRPr lang="en-US" dirty="0"/>
          </a:p>
        </p:txBody>
      </p:sp>
      <p:pic>
        <p:nvPicPr>
          <p:cNvPr id="4" name="Online Media 3" descr="0607">
            <a:hlinkClick r:id="" action="ppaction://media"/>
            <a:extLst>
              <a:ext uri="{FF2B5EF4-FFF2-40B4-BE49-F238E27FC236}">
                <a16:creationId xmlns:a16="http://schemas.microsoft.com/office/drawing/2014/main" id="{1BDD4AB2-01DC-3941-A7D3-CF10F1D63E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 y="6350"/>
            <a:ext cx="812800" cy="812800"/>
          </a:xfrm>
          <a:prstGeom prst="rect">
            <a:avLst/>
          </a:prstGeom>
        </p:spPr>
      </p:pic>
    </p:spTree>
    <p:extLst>
      <p:ext uri="{BB962C8B-B14F-4D97-AF65-F5344CB8AC3E}">
        <p14:creationId xmlns:p14="http://schemas.microsoft.com/office/powerpoint/2010/main" val="319251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5800-40B1-B744-BAA1-B8C79227BB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74BBC7-6DAC-F74A-BAA6-17511396B4C9}"/>
              </a:ext>
            </a:extLst>
          </p:cNvPr>
          <p:cNvSpPr>
            <a:spLocks noGrp="1"/>
          </p:cNvSpPr>
          <p:nvPr>
            <p:ph idx="1"/>
          </p:nvPr>
        </p:nvSpPr>
        <p:spPr/>
        <p:txBody>
          <a:bodyPr>
            <a:normAutofit/>
          </a:bodyPr>
          <a:lstStyle/>
          <a:p>
            <a:r>
              <a:rPr lang="el-GR" b="1" dirty="0"/>
              <a:t>7 Δείκτης αποδοτικότητας ιδίων κεφαλαίων:</a:t>
            </a:r>
            <a:r>
              <a:rPr lang="el-GR" dirty="0"/>
              <a:t> </a:t>
            </a:r>
            <a:r>
              <a:rPr lang="el-GR" b="1" dirty="0"/>
              <a:t>καθαρά</a:t>
            </a:r>
            <a:r>
              <a:rPr lang="el-GR" dirty="0"/>
              <a:t> </a:t>
            </a:r>
            <a:r>
              <a:rPr lang="el-GR" b="1" dirty="0"/>
              <a:t>κέρδη χρήσης / σύνολο ιδίων κεφαλαίων</a:t>
            </a:r>
            <a:br>
              <a:rPr lang="el-GR" dirty="0"/>
            </a:br>
            <a:endParaRPr lang="el-GR" dirty="0"/>
          </a:p>
          <a:p>
            <a:br>
              <a:rPr lang="el-GR" dirty="0"/>
            </a:br>
            <a:r>
              <a:rPr lang="el-GR" dirty="0"/>
              <a:t>1.849 / 12.798 = </a:t>
            </a:r>
            <a:r>
              <a:rPr lang="el-GR" b="1" dirty="0"/>
              <a:t>14,45%</a:t>
            </a:r>
            <a:br>
              <a:rPr lang="el-GR" dirty="0"/>
            </a:br>
            <a:br>
              <a:rPr lang="el-GR" dirty="0"/>
            </a:br>
            <a:endParaRPr lang="en-US" dirty="0"/>
          </a:p>
        </p:txBody>
      </p:sp>
      <p:pic>
        <p:nvPicPr>
          <p:cNvPr id="4" name="Online Media 3" descr="0608">
            <a:hlinkClick r:id="" action="ppaction://media"/>
            <a:extLst>
              <a:ext uri="{FF2B5EF4-FFF2-40B4-BE49-F238E27FC236}">
                <a16:creationId xmlns:a16="http://schemas.microsoft.com/office/drawing/2014/main" id="{20E13D41-C65B-EC47-85B6-80FEC225D2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 y="4763"/>
            <a:ext cx="812800" cy="812800"/>
          </a:xfrm>
          <a:prstGeom prst="rect">
            <a:avLst/>
          </a:prstGeom>
        </p:spPr>
      </p:pic>
    </p:spTree>
    <p:extLst>
      <p:ext uri="{BB962C8B-B14F-4D97-AF65-F5344CB8AC3E}">
        <p14:creationId xmlns:p14="http://schemas.microsoft.com/office/powerpoint/2010/main" val="24567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9F9F-5FC1-A642-8888-684F15F43AFC}"/>
              </a:ext>
            </a:extLst>
          </p:cNvPr>
          <p:cNvSpPr>
            <a:spLocks noGrp="1"/>
          </p:cNvSpPr>
          <p:nvPr>
            <p:ph type="title"/>
          </p:nvPr>
        </p:nvSpPr>
        <p:spPr/>
        <p:txBody>
          <a:bodyPr/>
          <a:lstStyle/>
          <a:p>
            <a:r>
              <a:rPr lang="el-GR" b="1" dirty="0"/>
              <a:t>Δείκτης αποδοτικότητας ενεργητικού</a:t>
            </a:r>
            <a:endParaRPr lang="en-US" dirty="0"/>
          </a:p>
        </p:txBody>
      </p:sp>
      <p:sp>
        <p:nvSpPr>
          <p:cNvPr id="3" name="Content Placeholder 2">
            <a:extLst>
              <a:ext uri="{FF2B5EF4-FFF2-40B4-BE49-F238E27FC236}">
                <a16:creationId xmlns:a16="http://schemas.microsoft.com/office/drawing/2014/main" id="{3482B760-94CE-3244-B636-8643FE4497B1}"/>
              </a:ext>
            </a:extLst>
          </p:cNvPr>
          <p:cNvSpPr>
            <a:spLocks noGrp="1"/>
          </p:cNvSpPr>
          <p:nvPr>
            <p:ph idx="1"/>
          </p:nvPr>
        </p:nvSpPr>
        <p:spPr/>
        <p:txBody>
          <a:bodyPr>
            <a:normAutofit/>
          </a:bodyPr>
          <a:lstStyle/>
          <a:p>
            <a:r>
              <a:rPr lang="el-GR" b="1" dirty="0"/>
              <a:t>8 Δείκτης αποδοτικότητας ενεργητικού:</a:t>
            </a:r>
            <a:r>
              <a:rPr lang="el-GR" dirty="0"/>
              <a:t> </a:t>
            </a:r>
            <a:r>
              <a:rPr lang="el-GR" b="1" dirty="0"/>
              <a:t>καθαρά κέρδη χρήσης / σύνολο ενεργητικού Χ 100</a:t>
            </a:r>
            <a:br>
              <a:rPr lang="el-GR" dirty="0"/>
            </a:br>
            <a:endParaRPr lang="el-GR" dirty="0"/>
          </a:p>
          <a:p>
            <a:br>
              <a:rPr lang="el-GR" dirty="0"/>
            </a:br>
            <a:r>
              <a:rPr lang="el-GR" dirty="0"/>
              <a:t>1.849 / 44.649 = </a:t>
            </a:r>
            <a:r>
              <a:rPr lang="el-GR" b="1" dirty="0"/>
              <a:t>4,14%</a:t>
            </a:r>
            <a:br>
              <a:rPr lang="el-GR" dirty="0"/>
            </a:br>
            <a:endParaRPr lang="el-GR" dirty="0"/>
          </a:p>
          <a:p>
            <a:br>
              <a:rPr lang="el-GR" dirty="0"/>
            </a:br>
            <a:endParaRPr lang="en-US" dirty="0"/>
          </a:p>
        </p:txBody>
      </p:sp>
      <p:pic>
        <p:nvPicPr>
          <p:cNvPr id="4" name="Online Media 3" descr="0609">
            <a:hlinkClick r:id="" action="ppaction://media"/>
            <a:extLst>
              <a:ext uri="{FF2B5EF4-FFF2-40B4-BE49-F238E27FC236}">
                <a16:creationId xmlns:a16="http://schemas.microsoft.com/office/drawing/2014/main" id="{429D2193-12CF-2A4D-8D3C-3AD1F41CC2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38" y="6350"/>
            <a:ext cx="812800" cy="812800"/>
          </a:xfrm>
          <a:prstGeom prst="rect">
            <a:avLst/>
          </a:prstGeom>
        </p:spPr>
      </p:pic>
    </p:spTree>
    <p:extLst>
      <p:ext uri="{BB962C8B-B14F-4D97-AF65-F5344CB8AC3E}">
        <p14:creationId xmlns:p14="http://schemas.microsoft.com/office/powerpoint/2010/main" val="419045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{7431A867-2903-1240-9CC9-7436F0BE3074}tf10001076</Template>
  <TotalTime>38</TotalTime>
  <Words>1222</Words>
  <Application>Microsoft Macintosh PowerPoint</Application>
  <PresentationFormat>Widescreen</PresentationFormat>
  <Paragraphs>70</Paragraphs>
  <Slides>14</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Αριθμοδείκτες </vt:lpstr>
      <vt:lpstr>Δείκτης Γενικής Ρευστότητας</vt:lpstr>
      <vt:lpstr>Δείκτης ταχύτητας κυκλοφορίας ενεργητικού</vt:lpstr>
      <vt:lpstr>Δείκτης ταχύτητας κυκλοφορίας αποθεμάτων</vt:lpstr>
      <vt:lpstr>Δείκτης ταχύτητας είσπραξης απαιτήσεων</vt:lpstr>
      <vt:lpstr>Δείκτης κάλυψης τόκων</vt:lpstr>
      <vt:lpstr>Δείκτης οικονομικής μοχλεύσεως</vt:lpstr>
      <vt:lpstr>PowerPoint Presentation</vt:lpstr>
      <vt:lpstr>Δείκτης αποδοτικότητας ενεργητικού</vt:lpstr>
      <vt:lpstr>Δείκτης μεικτού κέρδους</vt:lpstr>
      <vt:lpstr>Δείκτης καθαρού κέρδους</vt:lpstr>
      <vt:lpstr>Χρηματιστηριακός δείκτης PEG</vt:lpstr>
      <vt:lpstr>Μέσο ετήσιο ρυθμό αύξησης των κερδών</vt:lpstr>
      <vt:lpstr>Συμπεράσματα από την ανάλυση PEG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Αριθμοδείκτες </dc:title>
  <dc:creator>Microsoft Office User</dc:creator>
  <cp:lastModifiedBy>Microsoft Office User</cp:lastModifiedBy>
  <cp:revision>13</cp:revision>
  <dcterms:created xsi:type="dcterms:W3CDTF">2020-04-13T22:36:56Z</dcterms:created>
  <dcterms:modified xsi:type="dcterms:W3CDTF">2020-04-14T00:02:30Z</dcterms:modified>
</cp:coreProperties>
</file>