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4" r:id="rId4"/>
    <p:sldId id="257" r:id="rId5"/>
    <p:sldId id="259" r:id="rId6"/>
    <p:sldId id="260" r:id="rId7"/>
    <p:sldId id="265" r:id="rId8"/>
    <p:sldId id="262" r:id="rId9"/>
    <p:sldId id="278" r:id="rId10"/>
    <p:sldId id="261" r:id="rId11"/>
    <p:sldId id="264" r:id="rId12"/>
    <p:sldId id="263" r:id="rId13"/>
    <p:sldId id="266" r:id="rId14"/>
    <p:sldId id="267" r:id="rId15"/>
    <p:sldId id="280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00854966596052"/>
          <c:y val="0"/>
          <c:w val="0.92874558650069361"/>
          <c:h val="1"/>
        </c:manualLayout>
      </c:layout>
      <c:doughnut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Στήλη1</c:v>
                </c:pt>
              </c:strCache>
            </c:strRef>
          </c:tx>
          <c:dPt>
            <c:idx val="0"/>
            <c:bubble3D val="0"/>
            <c:spPr>
              <a:blipFill dpi="0" rotWithShape="1">
                <a:blip xmlns:r="http://schemas.openxmlformats.org/officeDocument/2006/relationships" r:embed="rId3"/>
                <a:srcRect/>
                <a:tile tx="0" ty="0" sx="40000" sy="100000" flip="none" algn="tl"/>
              </a:blip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EB-4699-9656-696A7ECAAD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EB-4699-9656-696A7ECAAD8E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EB-4699-9656-696A7ECAAD8E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EB-4699-9656-696A7ECAAD8E}"/>
              </c:ext>
            </c:extLst>
          </c:dPt>
          <c:dPt>
            <c:idx val="4"/>
            <c:bubble3D val="0"/>
            <c:spPr>
              <a:solidFill>
                <a:srgbClr val="00206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AEB-4699-9656-696A7ECAAD8E}"/>
              </c:ext>
            </c:extLst>
          </c:dPt>
          <c:dLbls>
            <c:dLbl>
              <c:idx val="1"/>
              <c:layout>
                <c:manualLayout>
                  <c:x val="0.12455392224447559"/>
                  <c:y val="-0.12354122369900912"/>
                </c:manualLayout>
              </c:layout>
              <c:tx>
                <c:rich>
                  <a:bodyPr/>
                  <a:lstStyle/>
                  <a:p>
                    <a:fld id="{545EFFDE-D15A-410A-B408-E047010DC0E6}" type="VALUE">
                      <a:rPr lang="en-US" smtClean="0">
                        <a:solidFill>
                          <a:schemeClr val="tx1"/>
                        </a:solidFill>
                      </a:rPr>
                      <a:pPr/>
                      <a:t>[ΤΙΜΗ]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AEB-4699-9656-696A7ECAAD8E}"/>
                </c:ext>
              </c:extLst>
            </c:dLbl>
            <c:dLbl>
              <c:idx val="2"/>
              <c:layout>
                <c:manualLayout>
                  <c:x val="0.12888997998483406"/>
                  <c:y val="-6.0102617990165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EB-4699-9656-696A7ECAAD8E}"/>
                </c:ext>
              </c:extLst>
            </c:dLbl>
            <c:dLbl>
              <c:idx val="3"/>
              <c:layout>
                <c:manualLayout>
                  <c:x val="0.12798993823692523"/>
                  <c:y val="-1.8642815509272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00516463649017"/>
                      <c:h val="0.135225225964814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AEB-4699-9656-696A7ECAAD8E}"/>
                </c:ext>
              </c:extLst>
            </c:dLbl>
            <c:dLbl>
              <c:idx val="4"/>
              <c:layout>
                <c:manualLayout>
                  <c:x val="0.12860019509335041"/>
                  <c:y val="7.0896717045258642E-2"/>
                </c:manualLayout>
              </c:layout>
              <c:tx>
                <c:rich>
                  <a:bodyPr/>
                  <a:lstStyle/>
                  <a:p>
                    <a:fld id="{2206A9DB-6934-46E7-9989-91389C6C53FF}" type="VALUE">
                      <a:rPr lang="en-US" smtClean="0">
                        <a:solidFill>
                          <a:schemeClr val="tx1"/>
                        </a:solidFill>
                      </a:rPr>
                      <a:pPr/>
                      <a:t>[ΤΙΜΗ]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AEB-4699-9656-696A7ECAAD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Φύλλο1!$A$2:$A$6</c:f>
              <c:strCache>
                <c:ptCount val="5"/>
                <c:pt idx="0">
                  <c:v>Βακτήρια</c:v>
                </c:pt>
                <c:pt idx="1">
                  <c:v>Πρωτόζωα</c:v>
                </c:pt>
                <c:pt idx="2">
                  <c:v>Μύκητες</c:v>
                </c:pt>
                <c:pt idx="3">
                  <c:v>Βακτηριοφάγοι</c:v>
                </c:pt>
                <c:pt idx="4">
                  <c:v>Αρχαία</c:v>
                </c:pt>
              </c:strCache>
            </c:strRef>
          </c:cat>
          <c:val>
            <c:numRef>
              <c:f>Φύλλο1!$B$2:$B$6</c:f>
              <c:numCache>
                <c:formatCode>General</c:formatCode>
                <c:ptCount val="5"/>
                <c:pt idx="0">
                  <c:v>92</c:v>
                </c:pt>
                <c:pt idx="1">
                  <c:v>2</c:v>
                </c:pt>
                <c:pt idx="2">
                  <c:v>2.5</c:v>
                </c:pt>
                <c:pt idx="3">
                  <c:v>1.5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AEB-4699-9656-696A7ECAAD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00"/>
        <c:holeSize val="69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173203912568142"/>
          <c:y val="0.25662794756883706"/>
          <c:w val="0.64909459194676677"/>
          <c:h val="0.494239667238833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2314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483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00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4508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2526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4265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2224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39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69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029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410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65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898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803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7240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794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154FC-E68E-497A-B2E2-E5E6A5F5906D}" type="datetimeFigureOut">
              <a:rPr lang="el-GR" smtClean="0"/>
              <a:t>23/5/2023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B87ED24-2825-4D09-8DC2-459F637281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879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0A021A9-124D-3072-9960-EEB5CFC38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2" y="3887217"/>
            <a:ext cx="3930356" cy="2314543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46108754-8690-45BE-9409-D5B2871984F9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2830353" y="4744429"/>
            <a:ext cx="7767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3300"/>
              </a:buClr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6666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l-GR" sz="2400" b="1" dirty="0"/>
              <a:t>T</a:t>
            </a:r>
            <a:r>
              <a:rPr lang="el-GR" altLang="el-GR" sz="2400" b="1" dirty="0" err="1"/>
              <a:t>μήμα</a:t>
            </a:r>
            <a:r>
              <a:rPr lang="el-GR" altLang="el-GR" sz="2400" b="1" dirty="0"/>
              <a:t> Επιστήμης Ζωικής Παραγωγής</a:t>
            </a:r>
            <a:endParaRPr lang="el-GR" altLang="el-GR" sz="1600" b="1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94135E0-6585-4203-A18D-83DA724AC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327" y="1310507"/>
            <a:ext cx="7767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rtlCol="0" anchor="b">
            <a:spAutoFit/>
          </a:bodyPr>
          <a:lstStyle>
            <a:lvl1pPr algn="r" defTabSz="457200" rtl="0" eaLnBrk="1" latinLnBrk="0" hangingPunct="1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003300"/>
              </a:buClr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006666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Διατροφή Μηρυκαστικών Ζώων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07EB7D2-A51D-4DEF-8154-5B1DCFC02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327" y="1841286"/>
            <a:ext cx="7767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rtlCol="0" anchor="b">
            <a:spAutoFit/>
          </a:bodyPr>
          <a:lstStyle>
            <a:lvl1pPr algn="r" defTabSz="457200" rtl="0" eaLnBrk="1" latinLnBrk="0" hangingPunct="1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003300"/>
              </a:buClr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006666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l-GR" altLang="el-GR" sz="2400" b="1" dirty="0"/>
              <a:t>Ι. Φυσιολογία Θρέψης Μηρυκαστικών</a:t>
            </a:r>
            <a:endParaRPr lang="el-GR" altLang="el-GR" sz="1600" b="1" dirty="0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F6F74DA-4716-B687-61D8-39DF2346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327" y="5855685"/>
            <a:ext cx="5826125" cy="69215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 anchor="b">
            <a:spAutoFit/>
          </a:bodyPr>
          <a:lstStyle>
            <a:lvl1pPr algn="r" defTabSz="457200" rtl="0" eaLnBrk="1" latinLnBrk="0" hangingPunct="1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80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003300"/>
              </a:buClr>
              <a:buChar char="–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1" hangingPunct="1">
              <a:spcBef>
                <a:spcPct val="20000"/>
              </a:spcBef>
              <a:buClr>
                <a:srgbClr val="006666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1" hangingPunct="1">
              <a:spcBef>
                <a:spcPct val="20000"/>
              </a:spcBef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l-GR" altLang="el-GR" sz="1350" b="1" dirty="0"/>
              <a:t>Διδάσκοντες: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l-GR" altLang="el-GR" sz="1350" b="1" dirty="0"/>
              <a:t>Ελένη </a:t>
            </a:r>
            <a:r>
              <a:rPr lang="el-GR" altLang="el-GR" sz="1350" b="1" dirty="0" err="1"/>
              <a:t>Τσιπλάκου</a:t>
            </a:r>
            <a:r>
              <a:rPr lang="el-GR" altLang="el-GR" sz="1350" b="1" dirty="0"/>
              <a:t>, Αναπληρώτρια Καθηγήτρια</a:t>
            </a:r>
            <a:br>
              <a:rPr lang="el-GR" altLang="el-GR" sz="1350" b="1" dirty="0"/>
            </a:br>
            <a:r>
              <a:rPr lang="el-GR" altLang="el-GR" sz="1350" b="1" dirty="0"/>
              <a:t>Αλέξανδρος Μαυρομμάτης, Επίκουρος Καθηγητής</a:t>
            </a:r>
          </a:p>
        </p:txBody>
      </p:sp>
    </p:spTree>
    <p:extLst>
      <p:ext uri="{BB962C8B-B14F-4D97-AF65-F5344CB8AC3E}">
        <p14:creationId xmlns:p14="http://schemas.microsoft.com/office/powerpoint/2010/main" val="341056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E47B2E-EDFE-4025-9EDD-140FF659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l-GR" dirty="0"/>
              <a:t>Παραγωγή πτητικών λιπαρών οξέων (ΠΛΟ) και αξιοποίηση - Ενέργεια – Μεταβολισμός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949BEB-6302-462C-A99C-F6ED663D7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4" y="1614489"/>
            <a:ext cx="8596668" cy="4735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Πέψη κυτταρικών τοιχωμάτων και υδατανθράκων</a:t>
            </a:r>
          </a:p>
          <a:p>
            <a:pPr marL="0" indent="0">
              <a:buNone/>
            </a:pPr>
            <a:r>
              <a:rPr lang="el-GR" dirty="0"/>
              <a:t>Τελικά προϊόντα πέψης υδατανθράκων στους </a:t>
            </a:r>
            <a:r>
              <a:rPr lang="el-GR" dirty="0" err="1"/>
              <a:t>προστομάχους</a:t>
            </a:r>
            <a:r>
              <a:rPr lang="el-GR" dirty="0"/>
              <a:t>:</a:t>
            </a:r>
          </a:p>
          <a:p>
            <a:r>
              <a:rPr lang="el-GR" b="1" dirty="0"/>
              <a:t>οξικό οξύ</a:t>
            </a:r>
            <a:r>
              <a:rPr lang="el-GR" dirty="0"/>
              <a:t>		~ 65%</a:t>
            </a:r>
          </a:p>
          <a:p>
            <a:r>
              <a:rPr lang="el-GR" b="1" dirty="0" err="1"/>
              <a:t>προπιονικό</a:t>
            </a:r>
            <a:r>
              <a:rPr lang="el-GR" b="1" dirty="0"/>
              <a:t> οξύ</a:t>
            </a:r>
            <a:r>
              <a:rPr lang="el-GR" dirty="0"/>
              <a:t>	~ 21%</a:t>
            </a:r>
          </a:p>
          <a:p>
            <a:r>
              <a:rPr lang="el-GR" b="1" dirty="0"/>
              <a:t>βουτυρικό οξύ</a:t>
            </a:r>
            <a:r>
              <a:rPr lang="el-GR" dirty="0"/>
              <a:t>	~ 14%</a:t>
            </a:r>
          </a:p>
          <a:p>
            <a:r>
              <a:rPr lang="el-GR" dirty="0"/>
              <a:t>CO</a:t>
            </a:r>
            <a:r>
              <a:rPr lang="el-GR" baseline="-25000" dirty="0"/>
              <a:t>2</a:t>
            </a:r>
          </a:p>
          <a:p>
            <a:r>
              <a:rPr lang="el-GR" dirty="0"/>
              <a:t>CH</a:t>
            </a:r>
            <a:r>
              <a:rPr lang="el-GR" baseline="-25000" dirty="0"/>
              <a:t>4</a:t>
            </a:r>
          </a:p>
          <a:p>
            <a:pPr marL="0" indent="0">
              <a:buNone/>
            </a:pPr>
            <a:r>
              <a:rPr lang="el-GR" dirty="0"/>
              <a:t>Το προφίλ των ΠΛΟ επηρεάζει:</a:t>
            </a:r>
          </a:p>
          <a:p>
            <a:r>
              <a:rPr lang="el-GR" dirty="0"/>
              <a:t>την αποτελεσματικότητα χρησιμοποίησης της ενέργειας</a:t>
            </a:r>
          </a:p>
          <a:p>
            <a:r>
              <a:rPr lang="el-GR" dirty="0"/>
              <a:t>τη σύνθεση των κτηνοτροφικών προϊόντων (γάλακτος)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33FEFD3B-9EED-4DC0-A242-4067B67C5FB7}"/>
              </a:ext>
            </a:extLst>
          </p:cNvPr>
          <p:cNvSpPr/>
          <p:nvPr/>
        </p:nvSpPr>
        <p:spPr>
          <a:xfrm>
            <a:off x="273573" y="4395164"/>
            <a:ext cx="6447934" cy="13208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E7778B-01D4-49E5-B1EF-034D7BD2C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68" y="4475262"/>
            <a:ext cx="1263769" cy="116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589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52E992-2449-4BB0-859B-3B26669F3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Παραγωγή πτητικών λιπαρών οξέων και αξιοποίηση - Ενέργεια – Μεταβολισμός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6BDCE36-6613-4A7C-BF75-8A4FC5518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44" y="1783517"/>
            <a:ext cx="8596668" cy="3880773"/>
          </a:xfrm>
        </p:spPr>
        <p:txBody>
          <a:bodyPr>
            <a:normAutofit fontScale="92500"/>
          </a:bodyPr>
          <a:lstStyle/>
          <a:p>
            <a:r>
              <a:rPr lang="el-GR" sz="2400" dirty="0"/>
              <a:t>ΠΛΟ: κύριο ενεργειακό υπόστρωμα για τα μηρυκαστικά</a:t>
            </a:r>
          </a:p>
          <a:p>
            <a:r>
              <a:rPr lang="el-GR" sz="2400" dirty="0"/>
              <a:t>CO2-CH4: απώλειες (+q)</a:t>
            </a:r>
          </a:p>
          <a:p>
            <a:r>
              <a:rPr lang="el-GR" sz="2400" dirty="0"/>
              <a:t>Ενέργεια τροφής διαθέσιμη για το ζώο: 70 - 85%</a:t>
            </a:r>
          </a:p>
          <a:p>
            <a:r>
              <a:rPr lang="el-GR" sz="2400" dirty="0"/>
              <a:t>Απώλειες: CH4 = 6 – 15%, q= 6 - 7%</a:t>
            </a:r>
          </a:p>
          <a:p>
            <a:r>
              <a:rPr lang="el-GR" sz="2400" dirty="0"/>
              <a:t>Απώλειες μηρυκαστικών &gt;</a:t>
            </a:r>
            <a:r>
              <a:rPr lang="en-US" sz="2400" dirty="0"/>
              <a:t> </a:t>
            </a:r>
            <a:r>
              <a:rPr lang="el-GR" sz="2400" dirty="0"/>
              <a:t>των </a:t>
            </a:r>
            <a:r>
              <a:rPr lang="el-GR" sz="2400" dirty="0" err="1"/>
              <a:t>μονογαστρικών</a:t>
            </a:r>
            <a:r>
              <a:rPr lang="el-GR" sz="2400" dirty="0"/>
              <a:t> (λόγο CH4-q)</a:t>
            </a:r>
          </a:p>
          <a:p>
            <a:r>
              <a:rPr lang="el-GR" sz="2400" dirty="0"/>
              <a:t>Ενέργεια </a:t>
            </a:r>
            <a:r>
              <a:rPr lang="el-GR" sz="2400" dirty="0" err="1"/>
              <a:t>προπιονικού</a:t>
            </a:r>
            <a:r>
              <a:rPr lang="el-GR" sz="2400" dirty="0"/>
              <a:t>: ενέργεια γλυκόζης = 1,09</a:t>
            </a:r>
          </a:p>
          <a:p>
            <a:r>
              <a:rPr lang="el-GR" sz="2400" dirty="0"/>
              <a:t>Ενέργεια οξικού: ενέργεια γλυκόζης = 0,62</a:t>
            </a:r>
          </a:p>
          <a:p>
            <a:r>
              <a:rPr lang="el-GR" sz="2400" dirty="0"/>
              <a:t>Ενέργεια βουτυρικού: ενέργεια γλυκόζης = 0,78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978575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AE98FD-8E31-40FA-8B55-612D3E83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Παραγωγή πτητικών λιπαρών οξέων και αξιοποίηση - Ενέργεια – Μεταβολισμός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3AB7326-60FB-488B-BCB7-6346A9CCD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57" y="1444151"/>
            <a:ext cx="9352786" cy="469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Χρησιμοποίηση ΠΛΟ:</a:t>
            </a:r>
          </a:p>
          <a:p>
            <a:pPr marL="0" indent="0">
              <a:buNone/>
            </a:pPr>
            <a:r>
              <a:rPr lang="el-GR" sz="2000" b="1" dirty="0"/>
              <a:t>Οξικό:</a:t>
            </a:r>
          </a:p>
          <a:p>
            <a:r>
              <a:rPr lang="el-GR" sz="2000" dirty="0"/>
              <a:t>μέρος ως πηγή ενέργειας για τη δραστηριότητα του τοιχώματος της μεγάλης κοιλίας</a:t>
            </a:r>
          </a:p>
          <a:p>
            <a:r>
              <a:rPr lang="el-GR" sz="2000" dirty="0"/>
              <a:t>το υπόλοιπο για σύνθεση λίπους στο μαστικό αδένα ή /και στο λιπώδη ιστό</a:t>
            </a:r>
          </a:p>
          <a:p>
            <a:pPr marL="0" indent="0">
              <a:buNone/>
            </a:pPr>
            <a:r>
              <a:rPr lang="el-GR" sz="2000" b="1" dirty="0" err="1"/>
              <a:t>Προπιονικό</a:t>
            </a:r>
            <a:r>
              <a:rPr lang="el-GR" sz="2000" b="1" dirty="0"/>
              <a:t>:</a:t>
            </a:r>
          </a:p>
          <a:p>
            <a:r>
              <a:rPr lang="el-GR" sz="2000" dirty="0"/>
              <a:t>	εξ ολοκλήρου για σύνθεση γλυκόζης από το ήπαρ η οποία χρησιμοποιείται για σύνθεση λακτόζης </a:t>
            </a:r>
            <a:endParaRPr lang="en-US" sz="2000" dirty="0"/>
          </a:p>
          <a:p>
            <a:pPr marL="0" indent="0">
              <a:buNone/>
            </a:pPr>
            <a:r>
              <a:rPr lang="el-GR" sz="2000" b="1" dirty="0"/>
              <a:t>Βουτυρικό:</a:t>
            </a:r>
          </a:p>
          <a:p>
            <a:r>
              <a:rPr lang="el-GR" sz="2000" dirty="0"/>
              <a:t>	από τα τοιχώματα της μεγάλης κοιλίας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91857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C07F4C-A083-448B-A52B-3D9CF122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Παραγωγή πτητικών λιπαρών οξέων και αξιοποίηση - Ενέργεια – Μεταβολισμός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C0C348-DC4C-4FBC-A621-7E406D053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78" y="1849505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Υψηλό ποσοστό </a:t>
            </a:r>
            <a:r>
              <a:rPr lang="el-GR" sz="2000" dirty="0" err="1"/>
              <a:t>προπιονικού</a:t>
            </a:r>
            <a:r>
              <a:rPr lang="el-GR" sz="2000" dirty="0"/>
              <a:t> οξέος συνεπάγεται:</a:t>
            </a:r>
          </a:p>
          <a:p>
            <a:pPr marL="0" indent="0">
              <a:buNone/>
            </a:pPr>
            <a:endParaRPr lang="el-GR" sz="2000" dirty="0"/>
          </a:p>
          <a:p>
            <a:r>
              <a:rPr lang="el-GR" sz="2000" dirty="0"/>
              <a:t>μεγαλύτερη κατακράτηση ενέργειας</a:t>
            </a:r>
          </a:p>
          <a:p>
            <a:r>
              <a:rPr lang="el-GR" sz="2000" dirty="0"/>
              <a:t>μεγαλύτερη παραγωγή λακτόζης (επομένως και γάλακτος)</a:t>
            </a:r>
          </a:p>
          <a:p>
            <a:r>
              <a:rPr lang="el-GR" sz="2000" dirty="0"/>
              <a:t>χαμηλότερη λιποπεριεκτικότητα γάλακτος</a:t>
            </a:r>
          </a:p>
          <a:p>
            <a:r>
              <a:rPr lang="el-GR" sz="2000" dirty="0"/>
              <a:t>χαμηλότερη ποσότητα καταναλισκόμενης ΞΟ</a:t>
            </a:r>
          </a:p>
          <a:p>
            <a:r>
              <a:rPr lang="el-GR" sz="2000" dirty="0"/>
              <a:t>μαλακότερη υφή λίπους κρέατος (</a:t>
            </a:r>
            <a:r>
              <a:rPr lang="el-GR" sz="2000" dirty="0" err="1"/>
              <a:t>soft</a:t>
            </a:r>
            <a:r>
              <a:rPr lang="el-GR" sz="2000" dirty="0"/>
              <a:t> </a:t>
            </a:r>
            <a:r>
              <a:rPr lang="el-GR" sz="2000" dirty="0" err="1"/>
              <a:t>fat</a:t>
            </a:r>
            <a:r>
              <a:rPr lang="el-GR" sz="2000" dirty="0"/>
              <a:t> </a:t>
            </a:r>
            <a:r>
              <a:rPr lang="el-GR" sz="2000" dirty="0" err="1"/>
              <a:t>syndrome</a:t>
            </a:r>
            <a:r>
              <a:rPr lang="el-GR" sz="2000" dirty="0"/>
              <a:t>)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065978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D4C2F2-54A4-4B4E-B06B-27550605B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Παραγωγή πτητικών λιπαρών οξέων και αξιοποίηση - Ενέργεια – Μεταβολισμός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98F5D1-BE91-4F45-9A48-B3C482573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98" y="1774090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Αυξημένο ποσοστό NDF-ADF σιτηρεσίου συνεπάγεται:</a:t>
            </a:r>
          </a:p>
          <a:p>
            <a:r>
              <a:rPr lang="el-GR" sz="2000" dirty="0"/>
              <a:t>μειωμένη ποσότητα παραγόμενων ΠΛΟ (</a:t>
            </a:r>
            <a:r>
              <a:rPr lang="el-GR" sz="2000" dirty="0" err="1"/>
              <a:t>συνολικα</a:t>
            </a:r>
            <a:r>
              <a:rPr lang="el-GR" sz="2000" dirty="0"/>
              <a:t>),</a:t>
            </a:r>
          </a:p>
          <a:p>
            <a:r>
              <a:rPr lang="el-GR" sz="2000" dirty="0"/>
              <a:t>αυξημένη τιμή </a:t>
            </a:r>
            <a:r>
              <a:rPr lang="el-GR" sz="2000" dirty="0" err="1"/>
              <a:t>pH</a:t>
            </a:r>
            <a:r>
              <a:rPr lang="el-GR" sz="2000" dirty="0"/>
              <a:t> υγρού περιεχομένου </a:t>
            </a:r>
            <a:r>
              <a:rPr lang="el-GR" sz="2000" dirty="0" err="1"/>
              <a:t>προστομάχων</a:t>
            </a:r>
            <a:r>
              <a:rPr lang="el-GR" sz="2000" dirty="0"/>
              <a:t>,</a:t>
            </a:r>
          </a:p>
          <a:p>
            <a:r>
              <a:rPr lang="el-GR" sz="2000" dirty="0"/>
              <a:t>αύξηση οξικού οξέος</a:t>
            </a:r>
          </a:p>
          <a:p>
            <a:r>
              <a:rPr lang="el-GR" sz="2000" dirty="0"/>
              <a:t>υψηλότερη λιποπεριεκτικότητα γάλακτος.</a:t>
            </a:r>
          </a:p>
          <a:p>
            <a:endParaRPr lang="el-GR" sz="2000" dirty="0"/>
          </a:p>
          <a:p>
            <a:pPr marL="0" indent="0">
              <a:buNone/>
            </a:pPr>
            <a:r>
              <a:rPr lang="el-GR" sz="2000" dirty="0"/>
              <a:t>Αυξημένο ποσοστό αμύλου σιτηρεσίου σε βάρος των NDF-ADF συνεπάγεται τα ακριβώς αντίθετα από αυτά που αναφέρθηκαν παραπάνω.</a:t>
            </a:r>
          </a:p>
          <a:p>
            <a:endParaRPr lang="el-GR" sz="20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3904408B-8EB1-4FCD-947C-5001815C5A0F}"/>
              </a:ext>
            </a:extLst>
          </p:cNvPr>
          <p:cNvSpPr/>
          <p:nvPr/>
        </p:nvSpPr>
        <p:spPr>
          <a:xfrm>
            <a:off x="488797" y="4304563"/>
            <a:ext cx="7420291" cy="13208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7856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4B4A39-C720-4969-A5F7-E360E51A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Παραγωγή πτητικών λιπαρών οξέων και αξιοποίηση - Ενέργεια – Μεταβολισμός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51BF9BB-4AAA-481F-97AF-69EAA4E6E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42" y="1585554"/>
            <a:ext cx="9852406" cy="5182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Επομένως:</a:t>
            </a:r>
          </a:p>
          <a:p>
            <a:r>
              <a:rPr lang="el-GR" dirty="0"/>
              <a:t>υψηλό ποσοστό (ΣΖ) συμπυκνωμένων ζωοτροφών  		περισσότερο </a:t>
            </a:r>
            <a:r>
              <a:rPr lang="el-GR" dirty="0" err="1"/>
              <a:t>προπιονικό</a:t>
            </a:r>
            <a:endParaRPr lang="el-GR" dirty="0"/>
          </a:p>
          <a:p>
            <a:r>
              <a:rPr lang="el-GR" dirty="0"/>
              <a:t>υψηλό ποσοστό ΧΖ (υψηλό ποσοστό NDF-ADF)	     μείωση </a:t>
            </a:r>
            <a:r>
              <a:rPr lang="el-GR" dirty="0" err="1"/>
              <a:t>προπιονικό</a:t>
            </a:r>
            <a:r>
              <a:rPr lang="el-GR" dirty="0"/>
              <a:t> – αύξηση οξικού</a:t>
            </a:r>
          </a:p>
          <a:p>
            <a:r>
              <a:rPr lang="el-GR" dirty="0"/>
              <a:t>υψηλό ποσοστό ΣΖ και </a:t>
            </a:r>
            <a:r>
              <a:rPr lang="el-GR" dirty="0" err="1"/>
              <a:t>pH</a:t>
            </a:r>
            <a:r>
              <a:rPr lang="el-GR" dirty="0"/>
              <a:t>&lt;5        	  άφθονο γαλακτικό		οξέωση ή </a:t>
            </a:r>
            <a:r>
              <a:rPr lang="el-GR" dirty="0" err="1"/>
              <a:t>γαλακτοξαιμία</a:t>
            </a:r>
            <a:endParaRPr lang="el-GR" dirty="0"/>
          </a:p>
          <a:p>
            <a:r>
              <a:rPr lang="el-GR" dirty="0"/>
              <a:t>Όταν ΧΖ από ώριμα φυτά (περισσότερο NDF-ADF) : οξικό οξύ= ~70%</a:t>
            </a:r>
          </a:p>
          <a:p>
            <a:r>
              <a:rPr lang="el-GR" dirty="0"/>
              <a:t>Όταν ΧΖ από νεαρά φυτά (λιγότερο NDF-ADF) : οξικό οξύ ~60%, </a:t>
            </a:r>
            <a:r>
              <a:rPr lang="el-GR" dirty="0" err="1"/>
              <a:t>προπιονικό</a:t>
            </a:r>
            <a:r>
              <a:rPr lang="el-GR" dirty="0"/>
              <a:t> οξύ ~24%</a:t>
            </a:r>
          </a:p>
          <a:p>
            <a:r>
              <a:rPr lang="el-GR" dirty="0"/>
              <a:t>Άλεση και σύμπηξη ΧΖ (μείωση της υφής)	μείωση οξικού και αύξηση </a:t>
            </a:r>
            <a:r>
              <a:rPr lang="el-GR" dirty="0" err="1"/>
              <a:t>προπιονικού</a:t>
            </a:r>
            <a:r>
              <a:rPr lang="el-GR" dirty="0"/>
              <a:t> (Σύνολο ΠΛΟ: ανεπηρέαστο)</a:t>
            </a:r>
          </a:p>
          <a:p>
            <a:pPr marL="0" indent="0">
              <a:buNone/>
            </a:pPr>
            <a:r>
              <a:rPr lang="el-GR" dirty="0"/>
              <a:t>Αύξηση του λόγου άμυλο: NDF</a:t>
            </a:r>
          </a:p>
          <a:p>
            <a:r>
              <a:rPr lang="el-GR" dirty="0"/>
              <a:t>αύξηση της γαλακτοπαραγωγής</a:t>
            </a:r>
          </a:p>
          <a:p>
            <a:r>
              <a:rPr lang="el-GR" dirty="0"/>
              <a:t>μείωση της </a:t>
            </a:r>
            <a:r>
              <a:rPr lang="el-GR" dirty="0" err="1"/>
              <a:t>λιποπεριεκτικότητας</a:t>
            </a:r>
            <a:r>
              <a:rPr lang="el-GR" dirty="0"/>
              <a:t> γάλακτος</a:t>
            </a:r>
          </a:p>
          <a:p>
            <a:r>
              <a:rPr lang="el-GR" dirty="0"/>
              <a:t>μικρή μεταβολή </a:t>
            </a:r>
            <a:r>
              <a:rPr lang="el-GR" dirty="0" err="1"/>
              <a:t>πρωτεϊνοπεριεκτικότητας</a:t>
            </a:r>
            <a:r>
              <a:rPr lang="el-GR" dirty="0"/>
              <a:t> γάλακτος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B4E24FB8-34B4-406D-9AEA-26B8A2E0D1A3}"/>
              </a:ext>
            </a:extLst>
          </p:cNvPr>
          <p:cNvSpPr/>
          <p:nvPr/>
        </p:nvSpPr>
        <p:spPr>
          <a:xfrm>
            <a:off x="6096000" y="2045616"/>
            <a:ext cx="499620" cy="27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DB28E558-E3EB-4768-8825-5C7D002D18F5}"/>
              </a:ext>
            </a:extLst>
          </p:cNvPr>
          <p:cNvSpPr/>
          <p:nvPr/>
        </p:nvSpPr>
        <p:spPr>
          <a:xfrm>
            <a:off x="5673365" y="2447059"/>
            <a:ext cx="499620" cy="27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Βέλος: Δεξιό 5">
            <a:extLst>
              <a:ext uri="{FF2B5EF4-FFF2-40B4-BE49-F238E27FC236}">
                <a16:creationId xmlns:a16="http://schemas.microsoft.com/office/drawing/2014/main" id="{A4F6B70A-9D0D-4856-B144-7079FB2C266A}"/>
              </a:ext>
            </a:extLst>
          </p:cNvPr>
          <p:cNvSpPr/>
          <p:nvPr/>
        </p:nvSpPr>
        <p:spPr>
          <a:xfrm>
            <a:off x="3798714" y="2835129"/>
            <a:ext cx="499620" cy="27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702F7A93-410C-45C6-B9EF-82921542D31B}"/>
              </a:ext>
            </a:extLst>
          </p:cNvPr>
          <p:cNvSpPr/>
          <p:nvPr/>
        </p:nvSpPr>
        <p:spPr>
          <a:xfrm>
            <a:off x="6740021" y="2835129"/>
            <a:ext cx="499620" cy="27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913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791014-94A2-4FD0-ADDB-85CFB58C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Παραγωγή πτητικών λιπαρών οξέων και αξιοποίηση - Ενέργεια – Μεταβολισμός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1D0C699-5272-4D1A-BBBE-CA821207C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57" y="1632688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Υφή σιτηρεσίου (εξαρτάται από τις φυσικές ιδιότητες της τροφής)</a:t>
            </a:r>
          </a:p>
          <a:p>
            <a:r>
              <a:rPr lang="el-GR" dirty="0"/>
              <a:t>επηρεάζει την </a:t>
            </a:r>
            <a:r>
              <a:rPr lang="el-GR" dirty="0" err="1"/>
              <a:t>κορεστική</a:t>
            </a:r>
            <a:r>
              <a:rPr lang="el-GR" dirty="0"/>
              <a:t> ικανότητα του σιτηρεσίου</a:t>
            </a:r>
          </a:p>
          <a:p>
            <a:r>
              <a:rPr lang="el-GR" dirty="0"/>
              <a:t>ευνοεί </a:t>
            </a:r>
            <a:r>
              <a:rPr lang="el-GR" dirty="0" err="1"/>
              <a:t>τo</a:t>
            </a:r>
            <a:r>
              <a:rPr lang="el-GR" dirty="0"/>
              <a:t> μηρυκασμό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Επομένως:</a:t>
            </a:r>
          </a:p>
          <a:p>
            <a:r>
              <a:rPr lang="el-GR" dirty="0"/>
              <a:t>Θα πρέπει οι ΧΖ να συμμετέχουν στο σιτηρέσιο των μηρυκαστικών κατ' ελάχιστον κατά 1% του ΣΒ των ζώων</a:t>
            </a:r>
            <a:endParaRPr lang="en-US" dirty="0"/>
          </a:p>
          <a:p>
            <a:r>
              <a:rPr lang="el-GR" dirty="0"/>
              <a:t>Το σιτηρέσιο να περιέχει τουλάχιστον 18% για τις αγελάδες και 22% για τα πρόβατα        κυτταρικά τοιχώματα (Ινώδεις ουσίες ή 3</a:t>
            </a:r>
            <a:r>
              <a:rPr lang="en-US" dirty="0"/>
              <a:t>6</a:t>
            </a:r>
            <a:r>
              <a:rPr lang="el-GR" dirty="0"/>
              <a:t>-42% Ν</a:t>
            </a:r>
            <a:r>
              <a:rPr lang="en-US" dirty="0"/>
              <a:t>DF)</a:t>
            </a:r>
            <a:endParaRPr lang="el-GR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28F2F6B-0C8B-42A3-BDEB-1888D7075849}"/>
              </a:ext>
            </a:extLst>
          </p:cNvPr>
          <p:cNvSpPr/>
          <p:nvPr/>
        </p:nvSpPr>
        <p:spPr>
          <a:xfrm>
            <a:off x="403957" y="3097932"/>
            <a:ext cx="8740043" cy="21273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29F01FAF-068F-43CB-9468-83DA3CA94EF4}"/>
              </a:ext>
            </a:extLst>
          </p:cNvPr>
          <p:cNvSpPr/>
          <p:nvPr/>
        </p:nvSpPr>
        <p:spPr>
          <a:xfrm rot="5400000">
            <a:off x="1904215" y="5438850"/>
            <a:ext cx="499620" cy="27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581AA-AC56-467C-B6FC-9040DCF41883}"/>
              </a:ext>
            </a:extLst>
          </p:cNvPr>
          <p:cNvSpPr txBox="1"/>
          <p:nvPr/>
        </p:nvSpPr>
        <p:spPr>
          <a:xfrm>
            <a:off x="490194" y="5922072"/>
            <a:ext cx="332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Ομαλή λειτουργεία μεγάλης κοιλίας</a:t>
            </a:r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B5197D92-43C6-42F2-944E-7253B86BE759}"/>
              </a:ext>
            </a:extLst>
          </p:cNvPr>
          <p:cNvSpPr/>
          <p:nvPr/>
        </p:nvSpPr>
        <p:spPr>
          <a:xfrm>
            <a:off x="3798714" y="5971859"/>
            <a:ext cx="499620" cy="27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133F0-A82A-4F3E-9B1A-B2E480328691}"/>
              </a:ext>
            </a:extLst>
          </p:cNvPr>
          <p:cNvSpPr txBox="1"/>
          <p:nvPr/>
        </p:nvSpPr>
        <p:spPr>
          <a:xfrm>
            <a:off x="4298334" y="5785382"/>
            <a:ext cx="332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Μεγαλύτερη αποτελεσματικότητα τροφής</a:t>
            </a:r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4F4FA95D-1D4B-46F7-AB31-A0E86308C26C}"/>
              </a:ext>
            </a:extLst>
          </p:cNvPr>
          <p:cNvSpPr/>
          <p:nvPr/>
        </p:nvSpPr>
        <p:spPr>
          <a:xfrm>
            <a:off x="1806805" y="4643740"/>
            <a:ext cx="347220" cy="27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395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4622581-55CE-4D86-9C10-35ABCFAC3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Παραγωγή πτητικών λιπαρών οξέων και αξιοποίηση - Ενέργεια – Μεταβολισμός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D96EE2-C11C-46EF-B868-3D3D20752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" y="1555008"/>
            <a:ext cx="8229600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15000"/>
              </a:lnSpc>
              <a:spcAft>
                <a:spcPct val="20000"/>
              </a:spcAft>
              <a:buNone/>
            </a:pP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Σιτηρέσια με αυξημένη συμμετοχή ΣΖ            αύξηση </a:t>
            </a:r>
            <a:r>
              <a:rPr lang="el-GR" altLang="el-GR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προπιονικού</a:t>
            </a: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αύξηση παραγωγικότητας αλλά!!! </a:t>
            </a:r>
          </a:p>
          <a:p>
            <a:pPr lvl="1" eaLnBrk="1" hangingPunct="1">
              <a:lnSpc>
                <a:spcPct val="115000"/>
              </a:lnSpc>
              <a:spcAft>
                <a:spcPct val="20000"/>
              </a:spcAft>
              <a:buFont typeface="Wingdings" panose="05000000000000000000" pitchFamily="2" charset="2"/>
              <a:buChar char="Ø"/>
            </a:pP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μείωση υφής και δείκτη κορεσμού</a:t>
            </a:r>
          </a:p>
          <a:p>
            <a:pPr lvl="1" eaLnBrk="1" hangingPunct="1">
              <a:lnSpc>
                <a:spcPct val="115000"/>
              </a:lnSpc>
              <a:spcAft>
                <a:spcPct val="20000"/>
              </a:spcAft>
              <a:buFont typeface="Wingdings" panose="05000000000000000000" pitchFamily="2" charset="2"/>
              <a:buChar char="Ø"/>
            </a:pP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μειωμένος χρόνος μηρυκασμού (35-45 </a:t>
            </a:r>
            <a:r>
              <a:rPr lang="en-US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 /kg </a:t>
            </a: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ΞΟ)</a:t>
            </a:r>
          </a:p>
          <a:p>
            <a:pPr lvl="1" eaLnBrk="1" hangingPunct="1">
              <a:lnSpc>
                <a:spcPct val="115000"/>
              </a:lnSpc>
              <a:spcAft>
                <a:spcPct val="20000"/>
              </a:spcAft>
              <a:buFont typeface="Wingdings" panose="05000000000000000000" pitchFamily="2" charset="2"/>
              <a:buChar char="Ø"/>
            </a:pP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μειωμένη παραγωγή σιέλου (10-12 </a:t>
            </a:r>
            <a:r>
              <a:rPr lang="en-US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 /kg </a:t>
            </a: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ΞΟ)</a:t>
            </a:r>
          </a:p>
          <a:p>
            <a:pPr lvl="1" eaLnBrk="1" hangingPunct="1">
              <a:lnSpc>
                <a:spcPct val="115000"/>
              </a:lnSpc>
              <a:spcAft>
                <a:spcPct val="20000"/>
              </a:spcAft>
              <a:buFont typeface="Wingdings" panose="05000000000000000000" pitchFamily="2" charset="2"/>
              <a:buChar char="Ø"/>
            </a:pP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σχετικά αυξημένη ποσότητα ΠΛΟ</a:t>
            </a:r>
          </a:p>
          <a:p>
            <a:pPr lvl="1" eaLnBrk="1" hangingPunct="1">
              <a:lnSpc>
                <a:spcPct val="115000"/>
              </a:lnSpc>
              <a:spcAft>
                <a:spcPct val="20000"/>
              </a:spcAft>
              <a:buFont typeface="Wingdings" panose="05000000000000000000" pitchFamily="2" charset="2"/>
              <a:buChar char="Ø"/>
            </a:pP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χαμηλό </a:t>
            </a:r>
            <a:r>
              <a:rPr lang="en-US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 (&lt;6) </a:t>
            </a: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του υγρού των </a:t>
            </a:r>
            <a:r>
              <a:rPr lang="el-GR" altLang="el-GR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προστομάχων</a:t>
            </a:r>
            <a:endParaRPr lang="el-GR" altLang="el-GR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hangingPunct="1">
              <a:lnSpc>
                <a:spcPct val="115000"/>
              </a:lnSpc>
              <a:spcAft>
                <a:spcPct val="20000"/>
              </a:spcAft>
              <a:buFont typeface="Wingdings" panose="05000000000000000000" pitchFamily="2" charset="2"/>
              <a:buChar char="Ø"/>
            </a:pPr>
            <a:r>
              <a:rPr lang="el-GR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μειωμένος λόγος οξικού: </a:t>
            </a:r>
            <a:r>
              <a:rPr lang="el-GR" altLang="el-GR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προπιονικό</a:t>
            </a:r>
            <a:endParaRPr lang="el-GR" altLang="el-GR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115000"/>
              </a:lnSpc>
              <a:spcAft>
                <a:spcPct val="20000"/>
              </a:spcAft>
              <a:buFontTx/>
              <a:buNone/>
            </a:pPr>
            <a:r>
              <a:rPr lang="en-US" altLang="el-G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l-GR" altLang="el-GR" sz="2400" kern="0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AE53B4CB-71CE-4E1E-9D1C-7D00913E5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334" y="1628071"/>
            <a:ext cx="649287" cy="217488"/>
          </a:xfrm>
          <a:prstGeom prst="rightArrow">
            <a:avLst>
              <a:gd name="adj1" fmla="val 50000"/>
              <a:gd name="adj2" fmla="val 746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E64B92BA-0B28-4476-8DEF-7DA09A126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6482" y="1633052"/>
            <a:ext cx="649287" cy="217488"/>
          </a:xfrm>
          <a:prstGeom prst="rightArrow">
            <a:avLst>
              <a:gd name="adj1" fmla="val 50000"/>
              <a:gd name="adj2" fmla="val 746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B76BDB73-9738-4596-BC81-8C748CC0D429}"/>
              </a:ext>
            </a:extLst>
          </p:cNvPr>
          <p:cNvSpPr/>
          <p:nvPr/>
        </p:nvSpPr>
        <p:spPr>
          <a:xfrm rot="5400000">
            <a:off x="4468305" y="4995790"/>
            <a:ext cx="499620" cy="273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DFB16A-7284-47A9-AEE4-DDCC130A33E4}"/>
              </a:ext>
            </a:extLst>
          </p:cNvPr>
          <p:cNvSpPr txBox="1"/>
          <p:nvPr/>
        </p:nvSpPr>
        <p:spPr>
          <a:xfrm>
            <a:off x="3054284" y="5479012"/>
            <a:ext cx="332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Κίνδυνος μεταβολικών νοσημάτων</a:t>
            </a:r>
          </a:p>
        </p:txBody>
      </p:sp>
    </p:spTree>
    <p:extLst>
      <p:ext uri="{BB962C8B-B14F-4D97-AF65-F5344CB8AC3E}">
        <p14:creationId xmlns:p14="http://schemas.microsoft.com/office/powerpoint/2010/main" val="4266820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EC5A0-7BB1-4A49-853D-3A429C5C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Παραγωγή πτητικών λιπαρών οξέων και αξιοποίηση - Ενέργεια – Μεταβολισμός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51E8D8-9421-4C4F-8A6C-6562E8170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07" y="1576127"/>
            <a:ext cx="9390493" cy="4928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Αν ΧΖ: ΣΖ ≤ 20: 80</a:t>
            </a:r>
          </a:p>
          <a:p>
            <a:r>
              <a:rPr lang="el-GR" dirty="0"/>
              <a:t>μείωση υφής και δείκτη κορεσμού σε φυσιολογικά απαράδεκτο επίπεδο</a:t>
            </a:r>
          </a:p>
          <a:p>
            <a:r>
              <a:rPr lang="el-GR" dirty="0"/>
              <a:t>ατονία </a:t>
            </a:r>
            <a:r>
              <a:rPr lang="el-GR" dirty="0" err="1"/>
              <a:t>προστομάχων</a:t>
            </a:r>
            <a:r>
              <a:rPr lang="el-GR" dirty="0"/>
              <a:t> – διακοπή μηρυκασμού</a:t>
            </a:r>
          </a:p>
          <a:p>
            <a:r>
              <a:rPr lang="el-GR" dirty="0"/>
              <a:t>μείωση </a:t>
            </a:r>
            <a:r>
              <a:rPr lang="el-GR" dirty="0" err="1"/>
              <a:t>κυτταρινόλυσης</a:t>
            </a:r>
            <a:r>
              <a:rPr lang="el-GR" dirty="0"/>
              <a:t> (μειωμένη παραγωγή οξικού)</a:t>
            </a:r>
          </a:p>
          <a:p>
            <a:r>
              <a:rPr lang="el-GR" dirty="0"/>
              <a:t>πτώση </a:t>
            </a:r>
            <a:r>
              <a:rPr lang="el-GR" dirty="0" err="1"/>
              <a:t>λιποπεριεκτικότητας</a:t>
            </a:r>
            <a:endParaRPr lang="el-GR" dirty="0"/>
          </a:p>
          <a:p>
            <a:r>
              <a:rPr lang="el-GR" dirty="0"/>
              <a:t>εκδήλωση </a:t>
            </a:r>
            <a:r>
              <a:rPr lang="el-GR" dirty="0" err="1"/>
              <a:t>γαλακτοξαιμίας</a:t>
            </a:r>
            <a:r>
              <a:rPr lang="el-GR" dirty="0"/>
              <a:t> (</a:t>
            </a:r>
            <a:r>
              <a:rPr lang="el-GR" dirty="0" err="1"/>
              <a:t>pH</a:t>
            </a:r>
            <a:r>
              <a:rPr lang="el-GR" dirty="0"/>
              <a:t> &lt;5,5)</a:t>
            </a:r>
          </a:p>
          <a:p>
            <a:endParaRPr lang="el-GR" dirty="0"/>
          </a:p>
          <a:p>
            <a:pPr marL="0" indent="0">
              <a:buNone/>
            </a:pPr>
            <a:r>
              <a:rPr lang="el-GR" dirty="0"/>
              <a:t>Επομένως θεσπίζουμε μια σειρά κανόνων συμπεριλαμβανομένων:</a:t>
            </a:r>
          </a:p>
          <a:p>
            <a:r>
              <a:rPr lang="el-GR" dirty="0"/>
              <a:t>Ελάχιστη χρήση χονδροειδών ζωοτροφών</a:t>
            </a:r>
          </a:p>
          <a:p>
            <a:r>
              <a:rPr lang="el-GR" dirty="0"/>
              <a:t>Περιεκτικότητα σιτηρεσίου σε ινώδεις ουσίες και </a:t>
            </a:r>
            <a:r>
              <a:rPr lang="en-US" dirty="0"/>
              <a:t>NDF</a:t>
            </a:r>
          </a:p>
          <a:p>
            <a:r>
              <a:rPr lang="el-GR" dirty="0"/>
              <a:t>Ισόρροπος λόγος ΧΖ: ΣΖ (ιδανικά όχι κάτω από 40:60, και όχι κάτω από 35:65)</a:t>
            </a:r>
          </a:p>
          <a:p>
            <a:r>
              <a:rPr lang="el-GR" dirty="0"/>
              <a:t>Η μέτρηση του </a:t>
            </a:r>
            <a:r>
              <a:rPr lang="el-GR" dirty="0" err="1"/>
              <a:t>pH</a:t>
            </a:r>
            <a:r>
              <a:rPr lang="el-GR" dirty="0"/>
              <a:t> μπορεί επίσης να μας δώσει σημαντικές πληροφορίες</a:t>
            </a:r>
            <a:endParaRPr lang="en-US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B9C9F44-F2FD-48CB-8F62-F7517777B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420" y="1576127"/>
            <a:ext cx="792163" cy="288925"/>
          </a:xfrm>
          <a:prstGeom prst="rightArrow">
            <a:avLst>
              <a:gd name="adj1" fmla="val 50000"/>
              <a:gd name="adj2" fmla="val 68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CF223509-4B9A-4C98-ACC6-E608470AF330}"/>
              </a:ext>
            </a:extLst>
          </p:cNvPr>
          <p:cNvSpPr/>
          <p:nvPr/>
        </p:nvSpPr>
        <p:spPr>
          <a:xfrm>
            <a:off x="281407" y="4304563"/>
            <a:ext cx="8740043" cy="212738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9756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link between nutrition, metabolism, and the rumen microbiome. Diet... |  Download Scientific Diagram">
            <a:extLst>
              <a:ext uri="{FF2B5EF4-FFF2-40B4-BE49-F238E27FC236}">
                <a16:creationId xmlns:a16="http://schemas.microsoft.com/office/drawing/2014/main" id="{A28A3CBA-296E-4EDE-86A2-75AD4ABAB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39"/>
          <a:stretch/>
        </p:blipFill>
        <p:spPr bwMode="auto">
          <a:xfrm>
            <a:off x="0" y="0"/>
            <a:ext cx="68846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BAE6DA5-15B2-483E-AAC7-19EC5EE3D3A6}"/>
              </a:ext>
            </a:extLst>
          </p:cNvPr>
          <p:cNvSpPr/>
          <p:nvPr/>
        </p:nvSpPr>
        <p:spPr>
          <a:xfrm>
            <a:off x="0" y="6200774"/>
            <a:ext cx="3790950" cy="657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5C77001-9D24-45C1-9405-2C8D74F6CC9F}"/>
              </a:ext>
            </a:extLst>
          </p:cNvPr>
          <p:cNvSpPr/>
          <p:nvPr/>
        </p:nvSpPr>
        <p:spPr>
          <a:xfrm>
            <a:off x="2171699" y="5686424"/>
            <a:ext cx="1228725" cy="581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096B0-8927-4D00-8B2B-1CC8FACFD2E1}"/>
              </a:ext>
            </a:extLst>
          </p:cNvPr>
          <p:cNvSpPr txBox="1"/>
          <p:nvPr/>
        </p:nvSpPr>
        <p:spPr>
          <a:xfrm>
            <a:off x="5384006" y="564834"/>
            <a:ext cx="22804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600" dirty="0"/>
              <a:t>Άπεπτη τροφή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9785F-5538-4B98-BD75-63C5B9C3D319}"/>
              </a:ext>
            </a:extLst>
          </p:cNvPr>
          <p:cNvSpPr txBox="1"/>
          <p:nvPr/>
        </p:nvSpPr>
        <p:spPr>
          <a:xfrm>
            <a:off x="5269706" y="2060259"/>
            <a:ext cx="22804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600" dirty="0"/>
              <a:t>Λεπτό έντερο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0EFD9-898E-4A3E-9CD1-C5569D5ADD50}"/>
              </a:ext>
            </a:extLst>
          </p:cNvPr>
          <p:cNvSpPr txBox="1"/>
          <p:nvPr/>
        </p:nvSpPr>
        <p:spPr>
          <a:xfrm>
            <a:off x="5044281" y="3812859"/>
            <a:ext cx="29598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600" dirty="0"/>
              <a:t>Αμινοξέα και λιπαρά οξέα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7A6B1-F1FD-4E4F-8D42-B295F21D6F62}"/>
              </a:ext>
            </a:extLst>
          </p:cNvPr>
          <p:cNvSpPr txBox="1"/>
          <p:nvPr/>
        </p:nvSpPr>
        <p:spPr>
          <a:xfrm>
            <a:off x="5044281" y="4377693"/>
            <a:ext cx="7119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600" dirty="0"/>
              <a:t>Ήπαρ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73B52B-3F42-4CB7-A713-80FC532E7AAF}"/>
              </a:ext>
            </a:extLst>
          </p:cNvPr>
          <p:cNvSpPr txBox="1"/>
          <p:nvPr/>
        </p:nvSpPr>
        <p:spPr>
          <a:xfrm>
            <a:off x="110330" y="4930143"/>
            <a:ext cx="16208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Μαστός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DBB526-924B-4EAE-BE3B-47CE45688E49}"/>
              </a:ext>
            </a:extLst>
          </p:cNvPr>
          <p:cNvSpPr txBox="1"/>
          <p:nvPr/>
        </p:nvSpPr>
        <p:spPr>
          <a:xfrm>
            <a:off x="3590050" y="626389"/>
            <a:ext cx="10142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/>
              <a:t>Ερευγμός</a:t>
            </a:r>
            <a:r>
              <a:rPr lang="en-US" sz="1200" dirty="0"/>
              <a:t> </a:t>
            </a:r>
            <a:endParaRPr lang="el-GR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A93C0-FB6A-4864-9F5D-8D5625A8DF99}"/>
              </a:ext>
            </a:extLst>
          </p:cNvPr>
          <p:cNvSpPr txBox="1"/>
          <p:nvPr/>
        </p:nvSpPr>
        <p:spPr>
          <a:xfrm>
            <a:off x="697410" y="766296"/>
            <a:ext cx="15663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/>
              <a:t>Μεγάλη κοιλία</a:t>
            </a:r>
            <a:r>
              <a:rPr lang="en-US" sz="1200" dirty="0"/>
              <a:t> </a:t>
            </a:r>
            <a:endParaRPr lang="el-GR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7F7810-838B-478C-9AC4-C7E635A16644}"/>
              </a:ext>
            </a:extLst>
          </p:cNvPr>
          <p:cNvSpPr txBox="1"/>
          <p:nvPr/>
        </p:nvSpPr>
        <p:spPr>
          <a:xfrm>
            <a:off x="1065320" y="161758"/>
            <a:ext cx="11984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/>
              <a:t>Τροφή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ADA82-911F-4C5D-AE01-DC76D9EB0D59}"/>
              </a:ext>
            </a:extLst>
          </p:cNvPr>
          <p:cNvSpPr txBox="1"/>
          <p:nvPr/>
        </p:nvSpPr>
        <p:spPr>
          <a:xfrm>
            <a:off x="185555" y="69424"/>
            <a:ext cx="5956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ΧΖ</a:t>
            </a:r>
          </a:p>
          <a:p>
            <a:r>
              <a:rPr lang="el-GR" sz="1400" dirty="0"/>
              <a:t>ΣΖ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5C8D4E-C133-491E-A164-6902920E658D}"/>
              </a:ext>
            </a:extLst>
          </p:cNvPr>
          <p:cNvSpPr txBox="1"/>
          <p:nvPr/>
        </p:nvSpPr>
        <p:spPr>
          <a:xfrm>
            <a:off x="1904306" y="1157535"/>
            <a:ext cx="1198486" cy="80021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dirty="0"/>
              <a:t>Μικροβίωμα Μ.Κ.</a:t>
            </a:r>
          </a:p>
          <a:p>
            <a:pPr algn="ctr"/>
            <a:endParaRPr lang="el-G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FDD486-E09C-44C6-8575-84D0FE439F34}"/>
              </a:ext>
            </a:extLst>
          </p:cNvPr>
          <p:cNvSpPr txBox="1"/>
          <p:nvPr/>
        </p:nvSpPr>
        <p:spPr>
          <a:xfrm>
            <a:off x="352910" y="1752482"/>
            <a:ext cx="13782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 err="1"/>
              <a:t>Κυτταρινό</a:t>
            </a:r>
            <a:r>
              <a:rPr lang="el-GR" sz="1400" dirty="0"/>
              <a:t>-</a:t>
            </a:r>
          </a:p>
          <a:p>
            <a:pPr algn="ctr"/>
            <a:r>
              <a:rPr lang="el-GR" sz="1400" dirty="0" err="1"/>
              <a:t>Αμυλό</a:t>
            </a:r>
            <a:r>
              <a:rPr lang="el-GR" sz="1400" dirty="0"/>
              <a:t>-</a:t>
            </a:r>
          </a:p>
          <a:p>
            <a:pPr algn="ctr"/>
            <a:r>
              <a:rPr lang="el-GR" sz="1400" dirty="0" err="1"/>
              <a:t>Πρωτεϊνό</a:t>
            </a:r>
            <a:r>
              <a:rPr lang="el-GR" sz="1400" dirty="0"/>
              <a:t>-</a:t>
            </a:r>
          </a:p>
          <a:p>
            <a:pPr algn="ctr"/>
            <a:r>
              <a:rPr lang="el-GR" sz="1400" dirty="0" err="1"/>
              <a:t>Λιπό-λυση</a:t>
            </a:r>
            <a:endParaRPr lang="el-GR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0D0B72-4005-4C0E-8189-FFE972EACFEB}"/>
              </a:ext>
            </a:extLst>
          </p:cNvPr>
          <p:cNvSpPr txBox="1"/>
          <p:nvPr/>
        </p:nvSpPr>
        <p:spPr>
          <a:xfrm>
            <a:off x="258437" y="3174214"/>
            <a:ext cx="1509136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dirty="0"/>
              <a:t>Πεπτικά ένζυμα:</a:t>
            </a:r>
          </a:p>
          <a:p>
            <a:pPr algn="ctr"/>
            <a:r>
              <a:rPr lang="el-GR" sz="1200" dirty="0" err="1"/>
              <a:t>Κυτταρινάση</a:t>
            </a:r>
            <a:r>
              <a:rPr lang="el-GR" sz="1200" dirty="0"/>
              <a:t>, </a:t>
            </a:r>
            <a:r>
              <a:rPr lang="el-GR" sz="1200" dirty="0" err="1"/>
              <a:t>αμυλάση</a:t>
            </a:r>
            <a:r>
              <a:rPr lang="el-GR" sz="1200" dirty="0"/>
              <a:t>, </a:t>
            </a:r>
            <a:r>
              <a:rPr lang="el-GR" sz="1200" dirty="0" err="1"/>
              <a:t>πρωτεάση</a:t>
            </a:r>
            <a:endParaRPr lang="el-GR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1F93C3-2FA5-4AC3-B39D-E74A8BD3C77E}"/>
              </a:ext>
            </a:extLst>
          </p:cNvPr>
          <p:cNvSpPr txBox="1"/>
          <p:nvPr/>
        </p:nvSpPr>
        <p:spPr>
          <a:xfrm>
            <a:off x="1931258" y="2464484"/>
            <a:ext cx="119848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dirty="0"/>
              <a:t>Αποικοδόμηση τροφής</a:t>
            </a:r>
          </a:p>
          <a:p>
            <a:pPr algn="ctr"/>
            <a:endParaRPr lang="el-GR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2CB09F-5D83-420C-A576-EFFCC3A8B67E}"/>
              </a:ext>
            </a:extLst>
          </p:cNvPr>
          <p:cNvSpPr txBox="1"/>
          <p:nvPr/>
        </p:nvSpPr>
        <p:spPr>
          <a:xfrm>
            <a:off x="975445" y="4151412"/>
            <a:ext cx="618270" cy="2769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sz="1200" dirty="0"/>
              <a:t>Ουρία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9E2380-4065-4086-93BD-6F40273593F7}"/>
              </a:ext>
            </a:extLst>
          </p:cNvPr>
          <p:cNvSpPr txBox="1"/>
          <p:nvPr/>
        </p:nvSpPr>
        <p:spPr>
          <a:xfrm>
            <a:off x="3516177" y="3198384"/>
            <a:ext cx="1014204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dirty="0"/>
              <a:t>Π.Λ.Ο.:</a:t>
            </a:r>
          </a:p>
          <a:p>
            <a:pPr algn="ctr"/>
            <a:r>
              <a:rPr lang="el-GR" sz="1200" dirty="0"/>
              <a:t>Οξικό</a:t>
            </a:r>
          </a:p>
          <a:p>
            <a:pPr algn="ctr"/>
            <a:r>
              <a:rPr lang="el-GR" sz="1200" dirty="0" err="1"/>
              <a:t>Προπιονικό</a:t>
            </a:r>
            <a:endParaRPr lang="el-GR" sz="1200" dirty="0"/>
          </a:p>
          <a:p>
            <a:pPr algn="ctr"/>
            <a:r>
              <a:rPr lang="el-GR" sz="1200" dirty="0"/>
              <a:t>Βουτυρικό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65F5F1-4C95-496B-92AA-ADD23A641307}"/>
              </a:ext>
            </a:extLst>
          </p:cNvPr>
          <p:cNvSpPr txBox="1"/>
          <p:nvPr/>
        </p:nvSpPr>
        <p:spPr>
          <a:xfrm>
            <a:off x="3195953" y="2461353"/>
            <a:ext cx="165465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dirty="0"/>
              <a:t>Προώθηση </a:t>
            </a:r>
            <a:r>
              <a:rPr lang="el-GR" sz="1200" dirty="0" err="1"/>
              <a:t>έρματος</a:t>
            </a:r>
            <a:r>
              <a:rPr lang="el-GR" sz="1200" dirty="0"/>
              <a:t>: </a:t>
            </a:r>
            <a:r>
              <a:rPr lang="el-GR" sz="1200" dirty="0" err="1"/>
              <a:t>Μικροβ</a:t>
            </a:r>
            <a:r>
              <a:rPr lang="el-GR" sz="1200" dirty="0"/>
              <a:t>. </a:t>
            </a:r>
            <a:r>
              <a:rPr lang="el-GR" sz="1200" dirty="0" err="1"/>
              <a:t>Πρωτ</a:t>
            </a:r>
            <a:r>
              <a:rPr lang="el-GR" sz="1200" dirty="0"/>
              <a:t>. και λιπαρά οξέα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F1C486B8-C2A7-4F0C-86C2-792BC57E629E}"/>
              </a:ext>
            </a:extLst>
          </p:cNvPr>
          <p:cNvSpPr/>
          <p:nvPr/>
        </p:nvSpPr>
        <p:spPr>
          <a:xfrm>
            <a:off x="4799189" y="2720862"/>
            <a:ext cx="245092" cy="127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Ορθογώνιο 24">
            <a:extLst>
              <a:ext uri="{FF2B5EF4-FFF2-40B4-BE49-F238E27FC236}">
                <a16:creationId xmlns:a16="http://schemas.microsoft.com/office/drawing/2014/main" id="{967180BB-1B5E-4D25-B577-BF986CB48FB5}"/>
              </a:ext>
            </a:extLst>
          </p:cNvPr>
          <p:cNvSpPr/>
          <p:nvPr/>
        </p:nvSpPr>
        <p:spPr>
          <a:xfrm>
            <a:off x="7658626" y="-4043"/>
            <a:ext cx="4529452" cy="6862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4" name="Τίτλος 1">
            <a:extLst>
              <a:ext uri="{FF2B5EF4-FFF2-40B4-BE49-F238E27FC236}">
                <a16:creationId xmlns:a16="http://schemas.microsoft.com/office/drawing/2014/main" id="{01FE6B27-AF1F-4425-8128-594C1A96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004" y="1949516"/>
            <a:ext cx="3969116" cy="2006869"/>
          </a:xfrm>
        </p:spPr>
        <p:txBody>
          <a:bodyPr>
            <a:normAutofit/>
          </a:bodyPr>
          <a:lstStyle/>
          <a:p>
            <a:pPr algn="r"/>
            <a:r>
              <a:rPr lang="el-GR" dirty="0"/>
              <a:t>Μεταβολισμός πτητικών λιπαρών οξέων</a:t>
            </a:r>
          </a:p>
        </p:txBody>
      </p:sp>
    </p:spTree>
    <p:extLst>
      <p:ext uri="{BB962C8B-B14F-4D97-AF65-F5344CB8AC3E}">
        <p14:creationId xmlns:p14="http://schemas.microsoft.com/office/powerpoint/2010/main" val="3853721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70882E-2CEB-4892-9A21-B18399B5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Συμβιωτικά φαινόμενα - Πέψη στα μηρυκαστικά</a:t>
            </a:r>
          </a:p>
        </p:txBody>
      </p:sp>
      <p:pic>
        <p:nvPicPr>
          <p:cNvPr id="2050" name="Picture 2" descr="Example: Omasum">
            <a:extLst>
              <a:ext uri="{FF2B5EF4-FFF2-40B4-BE49-F238E27FC236}">
                <a16:creationId xmlns:a16="http://schemas.microsoft.com/office/drawing/2014/main" id="{74127F45-452D-431F-ADB6-9E3587045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244171"/>
            <a:ext cx="2842408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24A70-385F-4478-83EB-EFE41B0CEC68}"/>
              </a:ext>
            </a:extLst>
          </p:cNvPr>
          <p:cNvSpPr txBox="1"/>
          <p:nvPr/>
        </p:nvSpPr>
        <p:spPr>
          <a:xfrm>
            <a:off x="986766" y="6380946"/>
            <a:ext cx="1761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Εχίνος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/>
          </a:p>
        </p:txBody>
      </p:sp>
      <p:pic>
        <p:nvPicPr>
          <p:cNvPr id="2052" name="Picture 4" descr="Cattle Omasum - India - Manufacturer - Product Catalog - Orient Casing">
            <a:extLst>
              <a:ext uri="{FF2B5EF4-FFF2-40B4-BE49-F238E27FC236}">
                <a16:creationId xmlns:a16="http://schemas.microsoft.com/office/drawing/2014/main" id="{805859DF-5953-44BF-BFDC-04EBD6B3C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286250"/>
            <a:ext cx="2857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4E02C2-F706-4F69-83E0-82C60D963FDD}"/>
              </a:ext>
            </a:extLst>
          </p:cNvPr>
          <p:cNvSpPr txBox="1"/>
          <p:nvPr/>
        </p:nvSpPr>
        <p:spPr>
          <a:xfrm>
            <a:off x="7620000" y="4837876"/>
            <a:ext cx="314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Ήνυστρο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/>
          </a:p>
        </p:txBody>
      </p:sp>
      <p:pic>
        <p:nvPicPr>
          <p:cNvPr id="2054" name="Picture 6" descr="Reticulum (anatomy) - Wikipedia">
            <a:extLst>
              <a:ext uri="{FF2B5EF4-FFF2-40B4-BE49-F238E27FC236}">
                <a16:creationId xmlns:a16="http://schemas.microsoft.com/office/drawing/2014/main" id="{30DCCC4E-BAF7-49E4-9C9D-EB06F541F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49" y="1764888"/>
            <a:ext cx="2916135" cy="18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3B1D8C-C071-4631-8846-CAFBB638F481}"/>
              </a:ext>
            </a:extLst>
          </p:cNvPr>
          <p:cNvSpPr txBox="1"/>
          <p:nvPr/>
        </p:nvSpPr>
        <p:spPr>
          <a:xfrm>
            <a:off x="7606068" y="2350324"/>
            <a:ext cx="314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Κεκρύφαλος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8D09E-E30F-4E79-88D3-F379699AA756}"/>
              </a:ext>
            </a:extLst>
          </p:cNvPr>
          <p:cNvSpPr txBox="1"/>
          <p:nvPr/>
        </p:nvSpPr>
        <p:spPr>
          <a:xfrm>
            <a:off x="398854" y="3524250"/>
            <a:ext cx="314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/>
              <a:t>Μεγάλη κοιλία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8C5C0BA3-D323-44C0-8C4D-113504A1B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70000"/>
            <a:ext cx="2629958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80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1155D96-55EA-4E0E-AE42-8F5CAE830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97" y="416631"/>
            <a:ext cx="9219908" cy="5324293"/>
          </a:xfrm>
        </p:spPr>
        <p:txBody>
          <a:bodyPr>
            <a:normAutofit/>
          </a:bodyPr>
          <a:lstStyle/>
          <a:p>
            <a:r>
              <a:rPr lang="el-GR" sz="2400" dirty="0"/>
              <a:t>Ποια είναι η σημαντική διαφοροποίηση στο μεταβολισμό της ενέργειας μεταξύ μηρυκαστικών και </a:t>
            </a:r>
            <a:r>
              <a:rPr lang="el-GR" sz="2400" dirty="0" err="1"/>
              <a:t>μονογαστρικών</a:t>
            </a:r>
            <a:r>
              <a:rPr lang="el-GR" sz="2400" dirty="0"/>
              <a:t>;</a:t>
            </a:r>
            <a:endParaRPr lang="en-US" sz="2400" dirty="0"/>
          </a:p>
          <a:p>
            <a:pPr marL="0" indent="0">
              <a:buNone/>
            </a:pPr>
            <a:endParaRPr lang="el-GR" sz="2400" dirty="0"/>
          </a:p>
          <a:p>
            <a:r>
              <a:rPr lang="el-GR" sz="2400" dirty="0"/>
              <a:t>Θέλω να αυξήσω τη λιποπεριεκτικότητα του γάλακτος των προβάτων μου. Τι χαρακτηριστικά πρέπει να έχει η ζωοτροφή που πρέπει να ενσωματώσω ή να αυξήσω; Ποιος μηχανισμός (ΠΛΟ) εμπλέκεται;</a:t>
            </a:r>
            <a:endParaRPr lang="en-US" sz="2400" dirty="0"/>
          </a:p>
          <a:p>
            <a:pPr marL="0" indent="0">
              <a:buNone/>
            </a:pPr>
            <a:endParaRPr lang="el-GR" sz="2400" dirty="0"/>
          </a:p>
          <a:p>
            <a:r>
              <a:rPr lang="el-GR" sz="2400" dirty="0"/>
              <a:t>Αγελάδα γαλακτοπαραγωγής σωματικού βάρους 680 κιλών καταναλώνει ημερησίως 2,8 κιλά ΞΟ μηδικής, 3 κιλά ΞΟ </a:t>
            </a:r>
            <a:r>
              <a:rPr lang="el-GR" sz="2400" dirty="0" err="1"/>
              <a:t>ενσιρώματος</a:t>
            </a:r>
            <a:r>
              <a:rPr lang="el-GR" sz="2400" dirty="0"/>
              <a:t> αραβοσίτου και 10 κιλά μείγμα ΣΖ. Τηρούνται οι κατάλληλες προϋποθέσεις; Σχολιάστε.</a:t>
            </a:r>
          </a:p>
          <a:p>
            <a:endParaRPr lang="el-GR" sz="2400" dirty="0"/>
          </a:p>
          <a:p>
            <a:endParaRPr lang="el-GR" sz="2400" dirty="0"/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948199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5AC195CE-428D-4FDA-90C6-F74D9152678F}"/>
              </a:ext>
            </a:extLst>
          </p:cNvPr>
          <p:cNvSpPr txBox="1"/>
          <p:nvPr/>
        </p:nvSpPr>
        <p:spPr>
          <a:xfrm>
            <a:off x="4105150" y="3418826"/>
            <a:ext cx="4152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+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73B15C-891C-4437-8501-E54698E8AEBF}"/>
              </a:ext>
            </a:extLst>
          </p:cNvPr>
          <p:cNvSpPr txBox="1"/>
          <p:nvPr/>
        </p:nvSpPr>
        <p:spPr>
          <a:xfrm>
            <a:off x="2624079" y="1635889"/>
            <a:ext cx="4152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+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5C88A7-3C81-4D1C-9437-146210C3782B}"/>
              </a:ext>
            </a:extLst>
          </p:cNvPr>
          <p:cNvSpPr txBox="1"/>
          <p:nvPr/>
        </p:nvSpPr>
        <p:spPr>
          <a:xfrm>
            <a:off x="5863825" y="1606271"/>
            <a:ext cx="4152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+ </a:t>
            </a: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6DA700C-EF4B-4992-ACEC-81F8138ED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Ν-</a:t>
            </a:r>
            <a:r>
              <a:rPr lang="el-GR" dirty="0" err="1"/>
              <a:t>ούχες</a:t>
            </a:r>
            <a:r>
              <a:rPr lang="el-GR" dirty="0"/>
              <a:t> ουσίες και βιολογική αξία πρωτεϊνών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C8D7D8-C820-4AF1-9A00-F9F1289779A0}"/>
              </a:ext>
            </a:extLst>
          </p:cNvPr>
          <p:cNvSpPr txBox="1"/>
          <p:nvPr/>
        </p:nvSpPr>
        <p:spPr>
          <a:xfrm>
            <a:off x="3001112" y="1543920"/>
            <a:ext cx="28574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ΜΠΦΝ Μη Πρωτεϊνικής Φύσης Άζωτο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6F90C9-5A50-49FC-A77A-C0F7D1E850DB}"/>
              </a:ext>
            </a:extLst>
          </p:cNvPr>
          <p:cNvSpPr txBox="1"/>
          <p:nvPr/>
        </p:nvSpPr>
        <p:spPr>
          <a:xfrm>
            <a:off x="382223" y="1523200"/>
            <a:ext cx="228044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 err="1"/>
              <a:t>Ζυμωθείσα</a:t>
            </a:r>
            <a:r>
              <a:rPr lang="el-GR" sz="2000" dirty="0"/>
              <a:t> Πρωτεΐνη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B15DD-536E-4E54-9968-9BF857A0E13D}"/>
              </a:ext>
            </a:extLst>
          </p:cNvPr>
          <p:cNvSpPr txBox="1"/>
          <p:nvPr/>
        </p:nvSpPr>
        <p:spPr>
          <a:xfrm>
            <a:off x="6232504" y="1447654"/>
            <a:ext cx="28575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Μη- </a:t>
            </a:r>
            <a:r>
              <a:rPr lang="el-GR" sz="2000" dirty="0" err="1"/>
              <a:t>Ζυμωθείσα</a:t>
            </a:r>
            <a:r>
              <a:rPr lang="el-GR" sz="2000" dirty="0"/>
              <a:t> Πρωτεΐνη</a:t>
            </a:r>
          </a:p>
        </p:txBody>
      </p:sp>
      <p:pic>
        <p:nvPicPr>
          <p:cNvPr id="8197" name="Picture 5" descr="human intestines icon clipart. #410011 | Graphics Factory">
            <a:extLst>
              <a:ext uri="{FF2B5EF4-FFF2-40B4-BE49-F238E27FC236}">
                <a16:creationId xmlns:a16="http://schemas.microsoft.com/office/drawing/2014/main" id="{ECB90029-90C9-4BB4-9B83-9A3FF4604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567" y="3228137"/>
            <a:ext cx="1379783" cy="137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The liver is an organ with many functions | Lifespan.io">
            <a:extLst>
              <a:ext uri="{FF2B5EF4-FFF2-40B4-BE49-F238E27FC236}">
                <a16:creationId xmlns:a16="http://schemas.microsoft.com/office/drawing/2014/main" id="{31DF532C-552B-4238-89CA-27CEDCB5E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67" y="5347018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83CCAF08-FF7D-4C7C-9D15-234EA56EAB29}"/>
              </a:ext>
            </a:extLst>
          </p:cNvPr>
          <p:cNvSpPr/>
          <p:nvPr/>
        </p:nvSpPr>
        <p:spPr>
          <a:xfrm rot="5400000">
            <a:off x="7380888" y="2479431"/>
            <a:ext cx="711200" cy="2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2823B4CD-523C-4C94-B8C7-89FDFADB95B1}"/>
              </a:ext>
            </a:extLst>
          </p:cNvPr>
          <p:cNvSpPr/>
          <p:nvPr/>
        </p:nvSpPr>
        <p:spPr>
          <a:xfrm rot="5400000">
            <a:off x="7374904" y="4864809"/>
            <a:ext cx="711200" cy="2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2011BD-8DF0-4402-B402-87FC5737C4F4}"/>
              </a:ext>
            </a:extLst>
          </p:cNvPr>
          <p:cNvSpPr txBox="1"/>
          <p:nvPr/>
        </p:nvSpPr>
        <p:spPr>
          <a:xfrm>
            <a:off x="8388350" y="3554520"/>
            <a:ext cx="22804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Απορρόφηση στο έντερο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93FFEB-F115-430E-A8E1-EE0AB01AB66B}"/>
              </a:ext>
            </a:extLst>
          </p:cNvPr>
          <p:cNvSpPr txBox="1"/>
          <p:nvPr/>
        </p:nvSpPr>
        <p:spPr>
          <a:xfrm>
            <a:off x="8997950" y="5516396"/>
            <a:ext cx="228044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Μεταβολισμός στο ήπαρ</a:t>
            </a:r>
          </a:p>
        </p:txBody>
      </p:sp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6A821A1E-61C9-4E82-9BB7-6CBC8F20955E}"/>
              </a:ext>
            </a:extLst>
          </p:cNvPr>
          <p:cNvSpPr/>
          <p:nvPr/>
        </p:nvSpPr>
        <p:spPr>
          <a:xfrm rot="5400000">
            <a:off x="3942733" y="2491181"/>
            <a:ext cx="711200" cy="2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62F3D1-337D-4563-B1CF-7A907678A242}"/>
              </a:ext>
            </a:extLst>
          </p:cNvPr>
          <p:cNvSpPr txBox="1"/>
          <p:nvPr/>
        </p:nvSpPr>
        <p:spPr>
          <a:xfrm>
            <a:off x="3172902" y="3080631"/>
            <a:ext cx="22804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Αμμωνία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E4969A-59C1-4AA9-8DF4-61C8B2FF7849}"/>
              </a:ext>
            </a:extLst>
          </p:cNvPr>
          <p:cNvSpPr txBox="1"/>
          <p:nvPr/>
        </p:nvSpPr>
        <p:spPr>
          <a:xfrm>
            <a:off x="3097474" y="3836089"/>
            <a:ext cx="23554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+ Σάκχαρα /Άμυλο </a:t>
            </a:r>
          </a:p>
        </p:txBody>
      </p:sp>
      <p:sp>
        <p:nvSpPr>
          <p:cNvPr id="18" name="Βέλος: Δεξιό 17">
            <a:extLst>
              <a:ext uri="{FF2B5EF4-FFF2-40B4-BE49-F238E27FC236}">
                <a16:creationId xmlns:a16="http://schemas.microsoft.com/office/drawing/2014/main" id="{9BC1DB3E-C254-48E4-99BE-D141D0C2C893}"/>
              </a:ext>
            </a:extLst>
          </p:cNvPr>
          <p:cNvSpPr/>
          <p:nvPr/>
        </p:nvSpPr>
        <p:spPr>
          <a:xfrm rot="5400000">
            <a:off x="3942732" y="4476391"/>
            <a:ext cx="711200" cy="2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A25883-A4EB-4B88-825C-B8547134B188}"/>
              </a:ext>
            </a:extLst>
          </p:cNvPr>
          <p:cNvSpPr txBox="1"/>
          <p:nvPr/>
        </p:nvSpPr>
        <p:spPr>
          <a:xfrm>
            <a:off x="3138498" y="4996337"/>
            <a:ext cx="228044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Παραγωγή Μικροβιακής Πρωτεΐνης </a:t>
            </a:r>
          </a:p>
        </p:txBody>
      </p:sp>
      <p:sp>
        <p:nvSpPr>
          <p:cNvPr id="20" name="Βέλος: Δεξιό 19">
            <a:extLst>
              <a:ext uri="{FF2B5EF4-FFF2-40B4-BE49-F238E27FC236}">
                <a16:creationId xmlns:a16="http://schemas.microsoft.com/office/drawing/2014/main" id="{FB0344F4-DB3C-4D74-978C-CDEA26132029}"/>
              </a:ext>
            </a:extLst>
          </p:cNvPr>
          <p:cNvSpPr/>
          <p:nvPr/>
        </p:nvSpPr>
        <p:spPr>
          <a:xfrm rot="8747012" flipH="1">
            <a:off x="4891839" y="4651694"/>
            <a:ext cx="2245159" cy="293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Βέλος: Δεξιό 20">
            <a:extLst>
              <a:ext uri="{FF2B5EF4-FFF2-40B4-BE49-F238E27FC236}">
                <a16:creationId xmlns:a16="http://schemas.microsoft.com/office/drawing/2014/main" id="{6D833C1F-6CCD-47D7-A889-3E19FCA72F17}"/>
              </a:ext>
            </a:extLst>
          </p:cNvPr>
          <p:cNvSpPr/>
          <p:nvPr/>
        </p:nvSpPr>
        <p:spPr>
          <a:xfrm rot="5400000">
            <a:off x="1166844" y="2481153"/>
            <a:ext cx="711200" cy="2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0E14F0-D97E-4428-B4EA-97F3416393BE}"/>
              </a:ext>
            </a:extLst>
          </p:cNvPr>
          <p:cNvSpPr txBox="1"/>
          <p:nvPr/>
        </p:nvSpPr>
        <p:spPr>
          <a:xfrm>
            <a:off x="382223" y="3132672"/>
            <a:ext cx="22804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Αμινοξέα </a:t>
            </a:r>
          </a:p>
        </p:txBody>
      </p:sp>
      <p:sp>
        <p:nvSpPr>
          <p:cNvPr id="23" name="Βέλος: Δεξιό 22">
            <a:extLst>
              <a:ext uri="{FF2B5EF4-FFF2-40B4-BE49-F238E27FC236}">
                <a16:creationId xmlns:a16="http://schemas.microsoft.com/office/drawing/2014/main" id="{1FB43CAC-E409-40DA-9475-1BDBDC22912E}"/>
              </a:ext>
            </a:extLst>
          </p:cNvPr>
          <p:cNvSpPr/>
          <p:nvPr/>
        </p:nvSpPr>
        <p:spPr>
          <a:xfrm>
            <a:off x="2554790" y="3229486"/>
            <a:ext cx="711200" cy="263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69265060-0F1A-4336-8AC3-616088A59B17}"/>
              </a:ext>
            </a:extLst>
          </p:cNvPr>
          <p:cNvSpPr/>
          <p:nvPr/>
        </p:nvSpPr>
        <p:spPr>
          <a:xfrm>
            <a:off x="3083136" y="1513464"/>
            <a:ext cx="2775476" cy="67846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0DE1AF23-6161-461D-B797-F0465C2ADF43}"/>
              </a:ext>
            </a:extLst>
          </p:cNvPr>
          <p:cNvSpPr/>
          <p:nvPr/>
        </p:nvSpPr>
        <p:spPr>
          <a:xfrm>
            <a:off x="382223" y="1523200"/>
            <a:ext cx="2271474" cy="67846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6F2DBA4B-46D7-4EF8-B8E7-084476658A92}"/>
              </a:ext>
            </a:extLst>
          </p:cNvPr>
          <p:cNvSpPr/>
          <p:nvPr/>
        </p:nvSpPr>
        <p:spPr>
          <a:xfrm>
            <a:off x="6279080" y="1482969"/>
            <a:ext cx="2810924" cy="67846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724FC4-FCF4-4836-9ED4-7B19E2499835}"/>
              </a:ext>
            </a:extLst>
          </p:cNvPr>
          <p:cNvSpPr txBox="1"/>
          <p:nvPr/>
        </p:nvSpPr>
        <p:spPr>
          <a:xfrm>
            <a:off x="3321480" y="937618"/>
            <a:ext cx="22804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Τροφή </a:t>
            </a:r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53065548-C87C-4BA9-BE3D-89352A97157E}"/>
              </a:ext>
            </a:extLst>
          </p:cNvPr>
          <p:cNvCxnSpPr/>
          <p:nvPr/>
        </p:nvCxnSpPr>
        <p:spPr>
          <a:xfrm flipV="1">
            <a:off x="252965" y="1384528"/>
            <a:ext cx="8744985" cy="2072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Ορθογώνιο 23">
            <a:extLst>
              <a:ext uri="{FF2B5EF4-FFF2-40B4-BE49-F238E27FC236}">
                <a16:creationId xmlns:a16="http://schemas.microsoft.com/office/drawing/2014/main" id="{9BA46EFF-3234-443A-B722-3E5824307844}"/>
              </a:ext>
            </a:extLst>
          </p:cNvPr>
          <p:cNvSpPr/>
          <p:nvPr/>
        </p:nvSpPr>
        <p:spPr>
          <a:xfrm>
            <a:off x="640080" y="3132672"/>
            <a:ext cx="1737360" cy="4218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CEACBF84-275B-434D-BA66-E83107E1B72B}"/>
              </a:ext>
            </a:extLst>
          </p:cNvPr>
          <p:cNvSpPr/>
          <p:nvPr/>
        </p:nvSpPr>
        <p:spPr>
          <a:xfrm>
            <a:off x="3444097" y="3101013"/>
            <a:ext cx="1737360" cy="4218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Ορθογώνιο 33">
            <a:extLst>
              <a:ext uri="{FF2B5EF4-FFF2-40B4-BE49-F238E27FC236}">
                <a16:creationId xmlns:a16="http://schemas.microsoft.com/office/drawing/2014/main" id="{184E9020-4F2C-4392-86A9-B50AF5FBFA5F}"/>
              </a:ext>
            </a:extLst>
          </p:cNvPr>
          <p:cNvSpPr/>
          <p:nvPr/>
        </p:nvSpPr>
        <p:spPr>
          <a:xfrm>
            <a:off x="3190067" y="3830833"/>
            <a:ext cx="2216529" cy="4218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Ορθογώνιο 34">
            <a:extLst>
              <a:ext uri="{FF2B5EF4-FFF2-40B4-BE49-F238E27FC236}">
                <a16:creationId xmlns:a16="http://schemas.microsoft.com/office/drawing/2014/main" id="{CB8266C2-674F-48BF-8B78-8AB1D95A736B}"/>
              </a:ext>
            </a:extLst>
          </p:cNvPr>
          <p:cNvSpPr/>
          <p:nvPr/>
        </p:nvSpPr>
        <p:spPr>
          <a:xfrm>
            <a:off x="3444097" y="4989456"/>
            <a:ext cx="1737360" cy="11117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6906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D11255-61C9-48DF-954D-0FAECA88C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Ν-</a:t>
            </a:r>
            <a:r>
              <a:rPr lang="el-GR" dirty="0" err="1"/>
              <a:t>ούχες</a:t>
            </a:r>
            <a:r>
              <a:rPr lang="el-GR" dirty="0"/>
              <a:t> ουσίες και βιολογική αξία πρωτεϊνών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27D67F-315F-4D71-A56B-EA3BD8BF8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974" y="1488613"/>
            <a:ext cx="8596668" cy="3880773"/>
          </a:xfrm>
        </p:spPr>
        <p:txBody>
          <a:bodyPr>
            <a:normAutofit/>
          </a:bodyPr>
          <a:lstStyle/>
          <a:p>
            <a:r>
              <a:rPr lang="el-GR" dirty="0"/>
              <a:t>ΜΠΦΝ και </a:t>
            </a:r>
            <a:r>
              <a:rPr lang="el-GR" dirty="0" err="1"/>
              <a:t>ζυμούμενο</a:t>
            </a:r>
            <a:r>
              <a:rPr lang="el-GR" dirty="0"/>
              <a:t> κλάσμα πρωτεϊνών  	  παραγωγή NH3.</a:t>
            </a:r>
          </a:p>
          <a:p>
            <a:r>
              <a:rPr lang="el-GR" dirty="0"/>
              <a:t>NH3 + ΠΟΟ (ενέργεια)		   σύνθεση μικροβιακής (</a:t>
            </a:r>
            <a:r>
              <a:rPr lang="el-GR" dirty="0" err="1"/>
              <a:t>βακτηριακής</a:t>
            </a:r>
            <a:r>
              <a:rPr lang="el-GR" dirty="0"/>
              <a:t>) πρωτεΐνης. </a:t>
            </a:r>
          </a:p>
          <a:p>
            <a:r>
              <a:rPr lang="el-GR" dirty="0"/>
              <a:t>Μέρος της NH3 μετατρέπεται στο ήπαρ σε ουρία ή εκκρίνεται στο σίελο (</a:t>
            </a:r>
            <a:r>
              <a:rPr lang="el-GR" dirty="0" err="1"/>
              <a:t>ρουμινοηπατικός</a:t>
            </a:r>
            <a:r>
              <a:rPr lang="el-GR" dirty="0"/>
              <a:t> κύκλος ουρίας) –</a:t>
            </a:r>
            <a:r>
              <a:rPr lang="el-GR" dirty="0" err="1"/>
              <a:t>Νχος</a:t>
            </a:r>
            <a:r>
              <a:rPr lang="el-GR" dirty="0"/>
              <a:t> θρέψη μικροοργανισμών.</a:t>
            </a:r>
          </a:p>
          <a:p>
            <a:r>
              <a:rPr lang="el-GR" dirty="0"/>
              <a:t>Αποβολή NH3 με τη μορφή ουρίας: δαπάνη ενέργειας (για 1 </a:t>
            </a:r>
            <a:r>
              <a:rPr lang="el-GR" dirty="0" err="1"/>
              <a:t>mol</a:t>
            </a:r>
            <a:r>
              <a:rPr lang="el-GR" dirty="0"/>
              <a:t> ουρίας απαιτούνται 3 </a:t>
            </a:r>
            <a:r>
              <a:rPr lang="el-GR" dirty="0" err="1"/>
              <a:t>moles</a:t>
            </a:r>
            <a:r>
              <a:rPr lang="el-GR" dirty="0"/>
              <a:t> ATP)</a:t>
            </a:r>
            <a:r>
              <a:rPr lang="en-US" dirty="0"/>
              <a:t>             </a:t>
            </a:r>
            <a:r>
              <a:rPr lang="el-GR" dirty="0"/>
              <a:t>άρα επιπλέον των αναγκαίων </a:t>
            </a:r>
            <a:r>
              <a:rPr lang="el-GR" dirty="0" err="1"/>
              <a:t>Νχων</a:t>
            </a:r>
            <a:r>
              <a:rPr lang="el-GR" dirty="0"/>
              <a:t>            κατανάλωση ενέργειας για μη παραγωγικούς σκοπούς             μειωμένη αποτελεσματικότητα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A85F2279-03A2-4FB0-9AEE-77BBF734EC5C}"/>
              </a:ext>
            </a:extLst>
          </p:cNvPr>
          <p:cNvSpPr/>
          <p:nvPr/>
        </p:nvSpPr>
        <p:spPr>
          <a:xfrm>
            <a:off x="5013960" y="1575146"/>
            <a:ext cx="264160" cy="213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8CC5EFEB-E5C6-4AB3-B338-4A342FC3D48F}"/>
              </a:ext>
            </a:extLst>
          </p:cNvPr>
          <p:cNvSpPr/>
          <p:nvPr/>
        </p:nvSpPr>
        <p:spPr>
          <a:xfrm>
            <a:off x="3119120" y="1976812"/>
            <a:ext cx="264160" cy="213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CC36A-FAEB-41C5-A81F-3B40AE34EF51}"/>
              </a:ext>
            </a:extLst>
          </p:cNvPr>
          <p:cNvSpPr txBox="1"/>
          <p:nvPr/>
        </p:nvSpPr>
        <p:spPr>
          <a:xfrm>
            <a:off x="406400" y="4187217"/>
            <a:ext cx="9316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l-GR" dirty="0"/>
              <a:t>Η αξιοποίηση των πρωτεϊνών του σιτηρεσίου στα μηρυκαστικά </a:t>
            </a:r>
            <a:r>
              <a:rPr lang="el-GR" dirty="0" err="1"/>
              <a:t>διέπεται</a:t>
            </a:r>
            <a:r>
              <a:rPr lang="el-GR" dirty="0"/>
              <a:t> από σημαντικές απώλειες καθώς το μεγαλύτερο μέρος της πρωτεΐνης ζυμώνεται στη μεγάλη κοιλιά.</a:t>
            </a:r>
          </a:p>
          <a:p>
            <a:pPr marL="0" indent="0" algn="ctr">
              <a:buNone/>
            </a:pPr>
            <a:r>
              <a:rPr lang="el-GR" b="1" dirty="0">
                <a:solidFill>
                  <a:srgbClr val="FF0000"/>
                </a:solidFill>
              </a:rPr>
              <a:t>ΑΛΛΑ</a:t>
            </a:r>
          </a:p>
          <a:p>
            <a:pPr marL="0" indent="0">
              <a:buNone/>
            </a:pPr>
            <a:r>
              <a:rPr lang="el-GR" dirty="0"/>
              <a:t>Η σύσταση και το προφίλ των αμινοξέων της μικροβιακής πρωτεΐνης χαρακτηρίζεται από υψηλή βιολογική αξία αντισταθμίζοντας τις προαναφερθείσες απώλειες.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EDC839B8-0908-4C79-A255-2188FE0187EA}"/>
              </a:ext>
            </a:extLst>
          </p:cNvPr>
          <p:cNvSpPr/>
          <p:nvPr/>
        </p:nvSpPr>
        <p:spPr>
          <a:xfrm>
            <a:off x="263025" y="4180982"/>
            <a:ext cx="9460095" cy="152900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F5ACC449-79AC-49CD-879E-5806420D9C42}"/>
              </a:ext>
            </a:extLst>
          </p:cNvPr>
          <p:cNvSpPr/>
          <p:nvPr/>
        </p:nvSpPr>
        <p:spPr>
          <a:xfrm>
            <a:off x="3383280" y="3304365"/>
            <a:ext cx="609407" cy="249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B465E0DF-9025-4521-9186-60DFED66267A}"/>
              </a:ext>
            </a:extLst>
          </p:cNvPr>
          <p:cNvSpPr/>
          <p:nvPr/>
        </p:nvSpPr>
        <p:spPr>
          <a:xfrm>
            <a:off x="7894611" y="3315941"/>
            <a:ext cx="609407" cy="249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12C5C230-FC01-4020-A7C7-B1E843AFC75D}"/>
              </a:ext>
            </a:extLst>
          </p:cNvPr>
          <p:cNvSpPr/>
          <p:nvPr/>
        </p:nvSpPr>
        <p:spPr>
          <a:xfrm>
            <a:off x="6371478" y="3633396"/>
            <a:ext cx="609407" cy="249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0016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A401FAB-457E-4C37-90F7-A92FFAAC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l-GR" sz="3300">
                <a:solidFill>
                  <a:schemeClr val="bg1"/>
                </a:solidFill>
              </a:rPr>
              <a:t>Τι είναι η βιολογική αξία των πρωτεϊνών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CFA4AD2-E648-45BF-B6ED-631EE4730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>
                <a:solidFill>
                  <a:schemeClr val="bg1"/>
                </a:solidFill>
              </a:rPr>
              <a:t>Ο ρόλος των απαραίτητων αμινοξέων</a:t>
            </a:r>
          </a:p>
          <a:p>
            <a:pPr marL="0" indent="0">
              <a:buNone/>
            </a:pPr>
            <a:r>
              <a:rPr lang="el-GR">
                <a:solidFill>
                  <a:schemeClr val="bg1"/>
                </a:solidFill>
              </a:rPr>
              <a:t>Νόμος του ελαχίστου αμινοξέος</a:t>
            </a:r>
          </a:p>
          <a:p>
            <a:r>
              <a:rPr lang="el-GR" b="1">
                <a:solidFill>
                  <a:schemeClr val="bg1"/>
                </a:solidFill>
              </a:rPr>
              <a:t>	Βιολογική αξία (ΒΑ): </a:t>
            </a:r>
            <a:r>
              <a:rPr lang="el-GR">
                <a:solidFill>
                  <a:schemeClr val="bg1"/>
                </a:solidFill>
              </a:rPr>
              <a:t>εκφράζει την ποιότητα μιας πρωτεΐνης (= ΣΜΧ: συντελεστής μεταβολικής χρησιμοποίησης των Ν-χων ουσιών).</a:t>
            </a:r>
          </a:p>
          <a:p>
            <a:endParaRPr lang="el-GR">
              <a:solidFill>
                <a:schemeClr val="bg1"/>
              </a:solidFill>
            </a:endParaRPr>
          </a:p>
        </p:txBody>
      </p:sp>
      <p:pic>
        <p:nvPicPr>
          <p:cNvPr id="4" name="Picture 2" descr="The &amp;quot;Liebig barrel&amp;quot; illustrates the limitation of protein synthesis due...  | Download Scientific Diagram">
            <a:extLst>
              <a:ext uri="{FF2B5EF4-FFF2-40B4-BE49-F238E27FC236}">
                <a16:creationId xmlns:a16="http://schemas.microsoft.com/office/drawing/2014/main" id="{63051133-A1BE-4CE0-837A-CB222748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9934" y="1642431"/>
            <a:ext cx="6586420" cy="35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5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DB7BF5-E5FC-4FA6-93B9-58115E95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Σύνθεση μικροβιακής πρωτεΐνης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51CB79A-204D-4A9C-BCD3-C9EC142EF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19" y="5359762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Διαγραμματική παρουσίαση του ρυθμού απελευθέρωσης της ΝΗ3 ( - - -) και της Ενέργειας (ΠΟΟ) (-) μετά τη χορήγηση του σιτηρεσίου (περιοχή: Α = σύνθεση μικροβιακής πρωτεΐνης, Β = περίσσεια ΝΗ3 , έλλειψη Ε, Γ = περίσσεια Ε, έλλειψη ΝΗ3)</a:t>
            </a:r>
          </a:p>
          <a:p>
            <a:endParaRPr lang="el-GR" dirty="0"/>
          </a:p>
        </p:txBody>
      </p:sp>
      <p:pic>
        <p:nvPicPr>
          <p:cNvPr id="4" name="Picture 9" descr="lastscan">
            <a:extLst>
              <a:ext uri="{FF2B5EF4-FFF2-40B4-BE49-F238E27FC236}">
                <a16:creationId xmlns:a16="http://schemas.microsoft.com/office/drawing/2014/main" id="{C89266CE-24E6-44ED-AAE8-64FECDF4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1" y="825862"/>
            <a:ext cx="8497887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595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224957-D89B-4A54-9219-1D29B1D7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20851" cy="1320800"/>
          </a:xfrm>
        </p:spPr>
        <p:txBody>
          <a:bodyPr>
            <a:normAutofit fontScale="90000"/>
          </a:bodyPr>
          <a:lstStyle/>
          <a:p>
            <a:r>
              <a:rPr lang="el-GR" dirty="0"/>
              <a:t>Στόχος: ταύτιση πρωτεϊνόλυσης - </a:t>
            </a:r>
            <a:r>
              <a:rPr lang="el-GR" dirty="0" err="1"/>
              <a:t>πρωτεϊνοσύνθεσης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804956E-28D4-4746-9B79-7C3370F15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82" y="1639728"/>
            <a:ext cx="8596668" cy="38807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400" dirty="0"/>
              <a:t>Αύξηση της αποτελεσματικότητας επιτυγχάνεται με:</a:t>
            </a:r>
          </a:p>
          <a:p>
            <a:endParaRPr lang="el-GR" sz="2400" dirty="0"/>
          </a:p>
          <a:p>
            <a:r>
              <a:rPr lang="el-GR" sz="2400" dirty="0"/>
              <a:t>μείωση του ρυθμού απελευθέρωσης της NH3</a:t>
            </a:r>
          </a:p>
          <a:p>
            <a:r>
              <a:rPr lang="el-GR" sz="2400" dirty="0"/>
              <a:t>μείωση </a:t>
            </a:r>
            <a:r>
              <a:rPr lang="el-GR" sz="2400" dirty="0" err="1"/>
              <a:t>ζυμωτικότητας</a:t>
            </a:r>
            <a:r>
              <a:rPr lang="el-GR" sz="2400" dirty="0"/>
              <a:t> </a:t>
            </a:r>
            <a:r>
              <a:rPr lang="el-GR" sz="2400" dirty="0" err="1"/>
              <a:t>Νχων</a:t>
            </a:r>
            <a:r>
              <a:rPr lang="el-GR" sz="2400" dirty="0"/>
              <a:t> ουσιών σιτηρεσίου</a:t>
            </a:r>
          </a:p>
          <a:p>
            <a:r>
              <a:rPr lang="el-GR" sz="2400" dirty="0"/>
              <a:t>χρησιμοποίηση προστατευμένης (</a:t>
            </a:r>
            <a:r>
              <a:rPr lang="el-GR" sz="2400" dirty="0" err="1"/>
              <a:t>by-pass</a:t>
            </a:r>
            <a:r>
              <a:rPr lang="el-GR" sz="2400" dirty="0"/>
              <a:t>) πρωτεΐνης. </a:t>
            </a:r>
          </a:p>
          <a:p>
            <a:endParaRPr lang="el-GR" sz="2400" dirty="0"/>
          </a:p>
          <a:p>
            <a:r>
              <a:rPr lang="el-GR" sz="2400" dirty="0"/>
              <a:t>αύξηση της διαθέσιμης ενέργειας (ΠΟΟ)</a:t>
            </a:r>
          </a:p>
          <a:p>
            <a:r>
              <a:rPr lang="el-GR" sz="2400" dirty="0"/>
              <a:t>αύξηση ποσοστού συμμετοχής αμύλου (και περιορισμένης σακχάρων)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3135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225C3C5-412E-477B-A4B7-7E20064CB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1" b="114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9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46EC37-ABB3-46E8-AE0C-C1B3390D4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62" y="156238"/>
            <a:ext cx="8596668" cy="1320800"/>
          </a:xfrm>
        </p:spPr>
        <p:txBody>
          <a:bodyPr/>
          <a:lstStyle/>
          <a:p>
            <a:r>
              <a:rPr lang="el-GR" dirty="0"/>
              <a:t>Το μικροβίωμα της μεγάλης κοιλίας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F59D4BC-1D4B-43A3-B8B7-6F5CF9146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73" y="1747391"/>
            <a:ext cx="9085527" cy="511060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577883-E97E-45ED-9958-9862719A88AC}"/>
              </a:ext>
            </a:extLst>
          </p:cNvPr>
          <p:cNvSpPr txBox="1"/>
          <p:nvPr/>
        </p:nvSpPr>
        <p:spPr>
          <a:xfrm>
            <a:off x="9907479" y="6627168"/>
            <a:ext cx="48028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00" dirty="0"/>
              <a:t>Πηγή: Α. Μαυρομμάτης</a:t>
            </a:r>
            <a:r>
              <a:rPr lang="en-US" sz="900" dirty="0"/>
              <a:t>,</a:t>
            </a:r>
            <a:r>
              <a:rPr lang="el-GR" sz="900" dirty="0"/>
              <a:t> </a:t>
            </a:r>
            <a:r>
              <a:rPr lang="en-US" sz="900" dirty="0"/>
              <a:t>submitted project</a:t>
            </a:r>
            <a:endParaRPr lang="el-GR" sz="900" dirty="0"/>
          </a:p>
        </p:txBody>
      </p:sp>
      <p:graphicFrame>
        <p:nvGraphicFramePr>
          <p:cNvPr id="8" name="Γράφημα 7">
            <a:extLst>
              <a:ext uri="{FF2B5EF4-FFF2-40B4-BE49-F238E27FC236}">
                <a16:creationId xmlns:a16="http://schemas.microsoft.com/office/drawing/2014/main" id="{E49B516C-C931-49CD-A50A-1924A1DF1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571296"/>
              </p:ext>
            </p:extLst>
          </p:nvPr>
        </p:nvGraphicFramePr>
        <p:xfrm>
          <a:off x="-563139" y="2887133"/>
          <a:ext cx="4448127" cy="317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987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EDABCCA0-F65D-401D-9C83-8EFC88E0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312" cy="1320800"/>
          </a:xfrm>
        </p:spPr>
        <p:txBody>
          <a:bodyPr/>
          <a:lstStyle/>
          <a:p>
            <a:r>
              <a:rPr lang="el-GR" dirty="0"/>
              <a:t>Το μικροβίωμα της μεγάλης κοιλίας</a:t>
            </a:r>
          </a:p>
        </p:txBody>
      </p:sp>
      <p:graphicFrame>
        <p:nvGraphicFramePr>
          <p:cNvPr id="5" name="Πίνακας 5">
            <a:extLst>
              <a:ext uri="{FF2B5EF4-FFF2-40B4-BE49-F238E27FC236}">
                <a16:creationId xmlns:a16="http://schemas.microsoft.com/office/drawing/2014/main" id="{B2051182-3261-4CD4-80DB-FE383F2E8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23958"/>
              </p:ext>
            </p:extLst>
          </p:nvPr>
        </p:nvGraphicFramePr>
        <p:xfrm>
          <a:off x="1320800" y="894080"/>
          <a:ext cx="8128000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7717126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09797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Μικροοργανισμός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Συγκέντρωση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177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Βακτήρια</a:t>
                      </a:r>
                    </a:p>
                    <a:p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/>
                        <a:t>10</a:t>
                      </a:r>
                      <a:r>
                        <a:rPr lang="el-GR" sz="2000" baseline="30000" dirty="0"/>
                        <a:t>10</a:t>
                      </a:r>
                      <a:r>
                        <a:rPr lang="el-GR" sz="2000" dirty="0"/>
                        <a:t> ανά </a:t>
                      </a:r>
                      <a:r>
                        <a:rPr lang="en-US" sz="2000" dirty="0"/>
                        <a:t>ml</a:t>
                      </a:r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823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Πρωτόζωα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/>
                        <a:t>10</a:t>
                      </a:r>
                      <a:r>
                        <a:rPr lang="en-US" sz="2000" baseline="30000" dirty="0"/>
                        <a:t>5</a:t>
                      </a:r>
                      <a:r>
                        <a:rPr lang="en-US" sz="2000" dirty="0"/>
                        <a:t>-10</a:t>
                      </a:r>
                      <a:r>
                        <a:rPr lang="en-US" sz="2000" baseline="30000" dirty="0"/>
                        <a:t>6</a:t>
                      </a:r>
                      <a:r>
                        <a:rPr lang="el-GR" sz="2000" dirty="0"/>
                        <a:t> ανά </a:t>
                      </a:r>
                      <a:r>
                        <a:rPr lang="en-US" sz="2000" dirty="0"/>
                        <a:t>ml</a:t>
                      </a:r>
                      <a:endParaRPr lang="el-GR" sz="2000" dirty="0"/>
                    </a:p>
                    <a:p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291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Αρχαία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/>
                        <a:t>10</a:t>
                      </a:r>
                      <a:r>
                        <a:rPr lang="en-US" sz="2000" baseline="30000" dirty="0"/>
                        <a:t>7</a:t>
                      </a:r>
                      <a:r>
                        <a:rPr lang="en-US" sz="2000" dirty="0"/>
                        <a:t>-10</a:t>
                      </a:r>
                      <a:r>
                        <a:rPr lang="en-US" sz="2000" baseline="30000" dirty="0"/>
                        <a:t>9</a:t>
                      </a:r>
                      <a:r>
                        <a:rPr lang="el-GR" sz="2000" dirty="0"/>
                        <a:t> ανά </a:t>
                      </a:r>
                      <a:r>
                        <a:rPr lang="en-US" sz="2000" dirty="0"/>
                        <a:t>ml</a:t>
                      </a:r>
                      <a:endParaRPr lang="el-GR" sz="2000" dirty="0"/>
                    </a:p>
                    <a:p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442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Μύκητες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/>
                        <a:t>10</a:t>
                      </a:r>
                      <a:r>
                        <a:rPr lang="en-US" sz="2000" baseline="30000" dirty="0"/>
                        <a:t>3</a:t>
                      </a:r>
                      <a:r>
                        <a:rPr lang="en-US" sz="2000" dirty="0"/>
                        <a:t>-10</a:t>
                      </a:r>
                      <a:r>
                        <a:rPr lang="en-US" sz="2000" baseline="30000" dirty="0"/>
                        <a:t>5</a:t>
                      </a:r>
                      <a:r>
                        <a:rPr lang="el-GR" sz="2000" dirty="0"/>
                        <a:t> ανά </a:t>
                      </a:r>
                      <a:r>
                        <a:rPr lang="en-US" sz="2000" dirty="0"/>
                        <a:t>ml</a:t>
                      </a:r>
                      <a:endParaRPr lang="el-GR" sz="2000" dirty="0"/>
                    </a:p>
                    <a:p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994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000" dirty="0"/>
                        <a:t>Βακτηριοφάγοι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/>
                        <a:t>10</a:t>
                      </a:r>
                      <a:r>
                        <a:rPr lang="en-US" sz="2000" baseline="30000" dirty="0"/>
                        <a:t>8</a:t>
                      </a:r>
                      <a:r>
                        <a:rPr lang="en-US" sz="2000" dirty="0"/>
                        <a:t>-10</a:t>
                      </a:r>
                      <a:r>
                        <a:rPr lang="en-US" sz="2000" baseline="30000" dirty="0"/>
                        <a:t>9</a:t>
                      </a:r>
                      <a:r>
                        <a:rPr lang="el-GR" sz="2000" dirty="0"/>
                        <a:t> ανά </a:t>
                      </a:r>
                      <a:r>
                        <a:rPr lang="en-US" sz="2000" dirty="0"/>
                        <a:t>ml</a:t>
                      </a:r>
                      <a:endParaRPr lang="el-GR" sz="2000" dirty="0"/>
                    </a:p>
                    <a:p>
                      <a:endParaRPr lang="el-G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49257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97B4891-960B-4C3D-A727-C2B925AB30D1}"/>
              </a:ext>
            </a:extLst>
          </p:cNvPr>
          <p:cNvSpPr txBox="1"/>
          <p:nvPr/>
        </p:nvSpPr>
        <p:spPr>
          <a:xfrm>
            <a:off x="283640" y="5849664"/>
            <a:ext cx="314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/>
              <a:t>Κυτταρινόλυση</a:t>
            </a:r>
            <a:endParaRPr lang="el-G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6FF67-174A-4656-AADE-904C5EAE0C9A}"/>
              </a:ext>
            </a:extLst>
          </p:cNvPr>
          <p:cNvSpPr txBox="1"/>
          <p:nvPr/>
        </p:nvSpPr>
        <p:spPr>
          <a:xfrm>
            <a:off x="7980853" y="5855990"/>
            <a:ext cx="314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/>
              <a:t>Αμυλόλυση</a:t>
            </a:r>
            <a:endParaRPr lang="el-G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73DC5-6B52-48F6-97CC-04043D9013D6}"/>
              </a:ext>
            </a:extLst>
          </p:cNvPr>
          <p:cNvSpPr txBox="1"/>
          <p:nvPr/>
        </p:nvSpPr>
        <p:spPr>
          <a:xfrm>
            <a:off x="2946400" y="5856786"/>
            <a:ext cx="314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Πρωτεόλυση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3D650F-F6C5-44A6-B6D8-9496549C9F25}"/>
              </a:ext>
            </a:extLst>
          </p:cNvPr>
          <p:cNvSpPr txBox="1"/>
          <p:nvPr/>
        </p:nvSpPr>
        <p:spPr>
          <a:xfrm>
            <a:off x="5540516" y="5861638"/>
            <a:ext cx="2174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err="1"/>
              <a:t>Λιπόλυση</a:t>
            </a:r>
            <a:endParaRPr lang="el-G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800" dirty="0"/>
          </a:p>
        </p:txBody>
      </p:sp>
      <p:sp>
        <p:nvSpPr>
          <p:cNvPr id="2" name="Βέλος: Κάτω 1">
            <a:extLst>
              <a:ext uri="{FF2B5EF4-FFF2-40B4-BE49-F238E27FC236}">
                <a16:creationId xmlns:a16="http://schemas.microsoft.com/office/drawing/2014/main" id="{FA632055-B2DD-43BF-BAED-5A7DD170F988}"/>
              </a:ext>
            </a:extLst>
          </p:cNvPr>
          <p:cNvSpPr/>
          <p:nvPr/>
        </p:nvSpPr>
        <p:spPr>
          <a:xfrm>
            <a:off x="1359702" y="4804667"/>
            <a:ext cx="411501" cy="9541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Κάτω 10">
            <a:extLst>
              <a:ext uri="{FF2B5EF4-FFF2-40B4-BE49-F238E27FC236}">
                <a16:creationId xmlns:a16="http://schemas.microsoft.com/office/drawing/2014/main" id="{B9D337E6-D420-488C-9F91-D58C4E01126D}"/>
              </a:ext>
            </a:extLst>
          </p:cNvPr>
          <p:cNvSpPr/>
          <p:nvPr/>
        </p:nvSpPr>
        <p:spPr>
          <a:xfrm>
            <a:off x="6216275" y="4789329"/>
            <a:ext cx="411501" cy="9541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Κάτω 11">
            <a:extLst>
              <a:ext uri="{FF2B5EF4-FFF2-40B4-BE49-F238E27FC236}">
                <a16:creationId xmlns:a16="http://schemas.microsoft.com/office/drawing/2014/main" id="{D59EF5C1-E6D7-46B7-BCED-C975A89A0A4C}"/>
              </a:ext>
            </a:extLst>
          </p:cNvPr>
          <p:cNvSpPr/>
          <p:nvPr/>
        </p:nvSpPr>
        <p:spPr>
          <a:xfrm>
            <a:off x="3530981" y="4811789"/>
            <a:ext cx="411501" cy="9541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: Κάτω 12">
            <a:extLst>
              <a:ext uri="{FF2B5EF4-FFF2-40B4-BE49-F238E27FC236}">
                <a16:creationId xmlns:a16="http://schemas.microsoft.com/office/drawing/2014/main" id="{47422E63-8ADC-4AAE-8254-ADE596724B7D}"/>
              </a:ext>
            </a:extLst>
          </p:cNvPr>
          <p:cNvSpPr/>
          <p:nvPr/>
        </p:nvSpPr>
        <p:spPr>
          <a:xfrm>
            <a:off x="8909907" y="4795075"/>
            <a:ext cx="411501" cy="9541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5998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634D9EA4-1EA8-494B-9B40-C92441CFCD7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Το μικροβίωμα της μεγάλης κοιλίας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08BE869-6848-49DD-9A6F-1800CB73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9" y="1346200"/>
            <a:ext cx="7848223" cy="54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6011F-DC0D-46D0-8295-74BBC5EB89E5}"/>
              </a:ext>
            </a:extLst>
          </p:cNvPr>
          <p:cNvSpPr txBox="1"/>
          <p:nvPr/>
        </p:nvSpPr>
        <p:spPr>
          <a:xfrm>
            <a:off x="8367712" y="4098861"/>
            <a:ext cx="245268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800" b="1" dirty="0"/>
              <a:t>Φυτικό κύτταρο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CFD72-866F-48B8-BBE6-ED549ED2A0B2}"/>
              </a:ext>
            </a:extLst>
          </p:cNvPr>
          <p:cNvSpPr txBox="1"/>
          <p:nvPr/>
        </p:nvSpPr>
        <p:spPr>
          <a:xfrm>
            <a:off x="1979612" y="1228349"/>
            <a:ext cx="11572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 err="1"/>
              <a:t>Λυγνίνη</a:t>
            </a:r>
            <a:endParaRPr lang="el-GR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21079-4FF2-4509-A027-262A0D0D6431}"/>
              </a:ext>
            </a:extLst>
          </p:cNvPr>
          <p:cNvSpPr txBox="1"/>
          <p:nvPr/>
        </p:nvSpPr>
        <p:spPr>
          <a:xfrm>
            <a:off x="1712912" y="1628459"/>
            <a:ext cx="14239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Κυτταρίνη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D91C89-3686-47A3-84AD-A8EF7A372724}"/>
              </a:ext>
            </a:extLst>
          </p:cNvPr>
          <p:cNvSpPr txBox="1"/>
          <p:nvPr/>
        </p:nvSpPr>
        <p:spPr>
          <a:xfrm>
            <a:off x="3655406" y="1967301"/>
            <a:ext cx="18049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 err="1"/>
              <a:t>Ημι</a:t>
            </a:r>
            <a:r>
              <a:rPr lang="el-GR" sz="2000" dirty="0"/>
              <a:t>-κυτταρίνη</a:t>
            </a:r>
          </a:p>
          <a:p>
            <a:endParaRPr lang="el-GR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078F7-D7F3-40D1-87AD-B264EA011CB9}"/>
              </a:ext>
            </a:extLst>
          </p:cNvPr>
          <p:cNvSpPr txBox="1"/>
          <p:nvPr/>
        </p:nvSpPr>
        <p:spPr>
          <a:xfrm>
            <a:off x="3833206" y="3571751"/>
            <a:ext cx="14493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Πρωτεΐνη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6090AC-6D07-439D-934D-D6B1BFBCFD73}"/>
              </a:ext>
            </a:extLst>
          </p:cNvPr>
          <p:cNvSpPr txBox="1"/>
          <p:nvPr/>
        </p:nvSpPr>
        <p:spPr>
          <a:xfrm>
            <a:off x="1064606" y="4560526"/>
            <a:ext cx="24526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Διαλυτή Πρωτεΐνη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2D1D46-FA2E-4544-8DB0-AF86076C1224}"/>
              </a:ext>
            </a:extLst>
          </p:cNvPr>
          <p:cNvSpPr txBox="1"/>
          <p:nvPr/>
        </p:nvSpPr>
        <p:spPr>
          <a:xfrm>
            <a:off x="540146" y="2769606"/>
            <a:ext cx="287893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Αδιάλυτη Πρωτεΐνη στα κυτταρικά τοιχώματα</a:t>
            </a:r>
          </a:p>
          <a:p>
            <a:endParaRPr lang="el-GR" sz="2000" dirty="0"/>
          </a:p>
          <a:p>
            <a:endParaRPr lang="el-GR" sz="2000" dirty="0"/>
          </a:p>
          <a:p>
            <a:endParaRPr lang="el-GR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DCC2B4-56C1-41C4-A682-980A415306D0}"/>
              </a:ext>
            </a:extLst>
          </p:cNvPr>
          <p:cNvSpPr txBox="1"/>
          <p:nvPr/>
        </p:nvSpPr>
        <p:spPr>
          <a:xfrm>
            <a:off x="4298156" y="5387945"/>
            <a:ext cx="14493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Τέφρα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172910-C5DE-4132-97B2-293C5CA0843D}"/>
              </a:ext>
            </a:extLst>
          </p:cNvPr>
          <p:cNvSpPr txBox="1"/>
          <p:nvPr/>
        </p:nvSpPr>
        <p:spPr>
          <a:xfrm>
            <a:off x="5460394" y="5842337"/>
            <a:ext cx="444093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Λιπαρές ουσίες</a:t>
            </a:r>
          </a:p>
          <a:p>
            <a:r>
              <a:rPr lang="el-GR" sz="2000" dirty="0"/>
              <a:t>Διαλυτοί υδατάνθρακες και σάκχαρα</a:t>
            </a:r>
          </a:p>
          <a:p>
            <a:r>
              <a:rPr lang="el-GR" sz="2000" dirty="0"/>
              <a:t>Άμυλο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64096A-0339-4114-A2D0-8322166011BD}"/>
              </a:ext>
            </a:extLst>
          </p:cNvPr>
          <p:cNvSpPr txBox="1"/>
          <p:nvPr/>
        </p:nvSpPr>
        <p:spPr>
          <a:xfrm>
            <a:off x="4097357" y="947831"/>
            <a:ext cx="7707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ADF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405DA5-7119-4182-8F2F-E08AEA52819A}"/>
              </a:ext>
            </a:extLst>
          </p:cNvPr>
          <p:cNvSpPr txBox="1"/>
          <p:nvPr/>
        </p:nvSpPr>
        <p:spPr>
          <a:xfrm>
            <a:off x="6582570" y="1318568"/>
            <a:ext cx="7707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NDF</a:t>
            </a:r>
            <a:endParaRPr lang="el-G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7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6838A5-AA83-429E-9046-93966670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l-GR" dirty="0"/>
              <a:t>Κλάσματα </a:t>
            </a:r>
            <a:r>
              <a:rPr lang="en-GB" dirty="0"/>
              <a:t>NDF </a:t>
            </a:r>
            <a:r>
              <a:rPr lang="el-GR" dirty="0"/>
              <a:t>και </a:t>
            </a:r>
            <a:r>
              <a:rPr lang="en-GB" dirty="0"/>
              <a:t>ADF</a:t>
            </a: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95BEE1F3-B321-474C-B38A-E11FA8954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63" y="1019051"/>
            <a:ext cx="8596312" cy="906710"/>
          </a:xfrm>
          <a:prstGeom prst="rect">
            <a:avLst/>
          </a:prstGeom>
        </p:spPr>
      </p:pic>
      <p:graphicFrame>
        <p:nvGraphicFramePr>
          <p:cNvPr id="7" name="Group 314">
            <a:extLst>
              <a:ext uri="{FF2B5EF4-FFF2-40B4-BE49-F238E27FC236}">
                <a16:creationId xmlns:a16="http://schemas.microsoft.com/office/drawing/2014/main" id="{A8BF1B8C-342F-4E40-A330-AA836C22A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660116"/>
              </p:ext>
            </p:extLst>
          </p:nvPr>
        </p:nvGraphicFramePr>
        <p:xfrm>
          <a:off x="574675" y="1925761"/>
          <a:ext cx="8280400" cy="4676778"/>
        </p:xfrm>
        <a:graphic>
          <a:graphicData uri="http://schemas.openxmlformats.org/drawingml/2006/table">
            <a:tbl>
              <a:tblPr/>
              <a:tblGrid>
                <a:gridCol w="1808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Ζωοτροφή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Βλαστικό στάδιο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NDF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% 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ΞΟ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ADF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%ΞΟ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Θρεπτική αξία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MJ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ΚΕΓ*/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</a:t>
                      </a:r>
                      <a:r>
                        <a:rPr kumimoji="0" lang="el-G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ΞΟ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Ενσίρωμα</a:t>
                      </a: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αραβοσίτου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Ψυχανθή 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Προ της εμφάνισης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των οφθαλμών 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6,6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Έναρξη άνθησης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40-46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31-35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6,1-6,5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Μέσο άνθησης 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47-53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36-40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5,6-6,0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Πλήρης άνθηση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54-60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40-42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5,3-5,4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Αγρωστώδη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Με στάχυ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Άχυρο κριθής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0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Άχυρο σίτου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kumimoji="0" lang="el-GR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298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men Fluid - Bustling Cit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2E7103D-33A1-4DF6-AF0A-FB086CFF5B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628" y="1198269"/>
            <a:ext cx="9244012" cy="5199358"/>
          </a:xfr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9FF6923A-0DEE-4249-918B-8F71DBA346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dirty="0"/>
              <a:t>Το μικροβίωμα της μεγάλης κοιλίας</a:t>
            </a:r>
            <a:br>
              <a:rPr lang="en-US" dirty="0"/>
            </a:br>
            <a:r>
              <a:rPr lang="el-GR" dirty="0"/>
              <a:t>-</a:t>
            </a:r>
            <a:r>
              <a:rPr lang="el-GR" sz="3200" dirty="0"/>
              <a:t>Μικροβιακή πέψη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6127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umen Fermentation | Rumen microorganisms">
            <a:extLst>
              <a:ext uri="{FF2B5EF4-FFF2-40B4-BE49-F238E27FC236}">
                <a16:creationId xmlns:a16="http://schemas.microsoft.com/office/drawing/2014/main" id="{FB361AA7-1830-4FC7-8DDC-78F96749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57162"/>
            <a:ext cx="7620000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977FC-73DA-44FE-9AEE-4F7C8530F5A4}"/>
              </a:ext>
            </a:extLst>
          </p:cNvPr>
          <p:cNvSpPr txBox="1"/>
          <p:nvPr/>
        </p:nvSpPr>
        <p:spPr>
          <a:xfrm>
            <a:off x="874712" y="294959"/>
            <a:ext cx="86502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Πολυσακχαρίτες: κυτταρίνη, </a:t>
            </a:r>
            <a:r>
              <a:rPr lang="el-GR" sz="2000" dirty="0" err="1"/>
              <a:t>ημι</a:t>
            </a:r>
            <a:r>
              <a:rPr lang="el-GR" sz="2000" dirty="0"/>
              <a:t>-κυτταρίνη, πηκτίνη, άμυλο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C8AED-EC15-401D-895F-72F9431BE5B7}"/>
              </a:ext>
            </a:extLst>
          </p:cNvPr>
          <p:cNvSpPr txBox="1"/>
          <p:nvPr/>
        </p:nvSpPr>
        <p:spPr>
          <a:xfrm>
            <a:off x="2240363" y="2021092"/>
            <a:ext cx="22804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000" dirty="0"/>
              <a:t>Διαλυτά σάκχαρα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C82476-C0F2-4D66-887F-ADE40CA637EE}"/>
              </a:ext>
            </a:extLst>
          </p:cNvPr>
          <p:cNvSpPr txBox="1"/>
          <p:nvPr/>
        </p:nvSpPr>
        <p:spPr>
          <a:xfrm>
            <a:off x="1425180" y="3359399"/>
            <a:ext cx="3642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/>
              <a:t>Ενδιάμεσα προϊόντα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75958-AE02-4AC3-A0D6-A6495E629D27}"/>
              </a:ext>
            </a:extLst>
          </p:cNvPr>
          <p:cNvSpPr txBox="1"/>
          <p:nvPr/>
        </p:nvSpPr>
        <p:spPr>
          <a:xfrm>
            <a:off x="1425180" y="5609126"/>
            <a:ext cx="11098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Οξικό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AD626-8EFC-441A-9808-6629F1CB3608}"/>
              </a:ext>
            </a:extLst>
          </p:cNvPr>
          <p:cNvSpPr txBox="1"/>
          <p:nvPr/>
        </p:nvSpPr>
        <p:spPr>
          <a:xfrm>
            <a:off x="2368005" y="5591737"/>
            <a:ext cx="17564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Βουτυρικό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D07B9E-A7EE-4D80-93BF-ACFB772D7DB4}"/>
              </a:ext>
            </a:extLst>
          </p:cNvPr>
          <p:cNvSpPr txBox="1"/>
          <p:nvPr/>
        </p:nvSpPr>
        <p:spPr>
          <a:xfrm>
            <a:off x="3898900" y="5574348"/>
            <a:ext cx="17564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 err="1"/>
              <a:t>Προπιονικό</a:t>
            </a:r>
            <a:r>
              <a:rPr lang="el-GR" sz="20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2245D-6261-49BE-96F1-B96FE3C26DCD}"/>
              </a:ext>
            </a:extLst>
          </p:cNvPr>
          <p:cNvSpPr txBox="1"/>
          <p:nvPr/>
        </p:nvSpPr>
        <p:spPr>
          <a:xfrm>
            <a:off x="685802" y="6312718"/>
            <a:ext cx="5778498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Πτητικά λιπαρά οξέα: πηγή ενέργειας </a:t>
            </a:r>
          </a:p>
        </p:txBody>
      </p:sp>
    </p:spTree>
    <p:extLst>
      <p:ext uri="{BB962C8B-B14F-4D97-AF65-F5344CB8AC3E}">
        <p14:creationId xmlns:p14="http://schemas.microsoft.com/office/powerpoint/2010/main" val="2930970245"/>
      </p:ext>
    </p:extLst>
  </p:cSld>
  <p:clrMapOvr>
    <a:masterClrMapping/>
  </p:clrMapOvr>
</p:sld>
</file>

<file path=ppt/theme/theme1.xml><?xml version="1.0" encoding="utf-8"?>
<a:theme xmlns:a="http://schemas.openxmlformats.org/drawingml/2006/main" name="Όψη">
  <a:themeElements>
    <a:clrScheme name="Όψη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Όψη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Ό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694</TotalTime>
  <Words>1341</Words>
  <Application>Microsoft Office PowerPoint</Application>
  <PresentationFormat>Ευρεία οθόνη</PresentationFormat>
  <Paragraphs>259</Paragraphs>
  <Slides>25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31" baseType="lpstr">
      <vt:lpstr>Arial</vt:lpstr>
      <vt:lpstr>Times New Roman</vt:lpstr>
      <vt:lpstr>Trebuchet MS</vt:lpstr>
      <vt:lpstr>Wingdings</vt:lpstr>
      <vt:lpstr>Wingdings 3</vt:lpstr>
      <vt:lpstr>Όψη</vt:lpstr>
      <vt:lpstr>Tμήμα Επιστήμης Ζωικής Παραγωγής</vt:lpstr>
      <vt:lpstr>Συμβιωτικά φαινόμενα - Πέψη στα μηρυκαστικά</vt:lpstr>
      <vt:lpstr>Παρουσίαση του PowerPoint</vt:lpstr>
      <vt:lpstr>Το μικροβίωμα της μεγάλης κοιλίας</vt:lpstr>
      <vt:lpstr>Το μικροβίωμα της μεγάλης κοιλίας</vt:lpstr>
      <vt:lpstr>Παρουσίαση του PowerPoint</vt:lpstr>
      <vt:lpstr>Κλάσματα NDF και ADF</vt:lpstr>
      <vt:lpstr>Το μικροβίωμα της μεγάλης κοιλίας -Μικροβιακή πέψη</vt:lpstr>
      <vt:lpstr>Παρουσίαση του PowerPoint</vt:lpstr>
      <vt:lpstr>Παραγωγή πτητικών λιπαρών οξέων (ΠΛΟ) και αξιοποίηση - Ενέργεια – Μεταβολισμός</vt:lpstr>
      <vt:lpstr>Παραγωγή πτητικών λιπαρών οξέων και αξιοποίηση - Ενέργεια – Μεταβολισμός</vt:lpstr>
      <vt:lpstr>Παραγωγή πτητικών λιπαρών οξέων και αξιοποίηση - Ενέργεια – Μεταβολισμός</vt:lpstr>
      <vt:lpstr>Παραγωγή πτητικών λιπαρών οξέων και αξιοποίηση - Ενέργεια – Μεταβολισμός</vt:lpstr>
      <vt:lpstr>Παραγωγή πτητικών λιπαρών οξέων και αξιοποίηση - Ενέργεια – Μεταβολισμός</vt:lpstr>
      <vt:lpstr>Παραγωγή πτητικών λιπαρών οξέων και αξιοποίηση - Ενέργεια – Μεταβολισμός</vt:lpstr>
      <vt:lpstr>Παραγωγή πτητικών λιπαρών οξέων και αξιοποίηση - Ενέργεια – Μεταβολισμός</vt:lpstr>
      <vt:lpstr>Παραγωγή πτητικών λιπαρών οξέων και αξιοποίηση - Ενέργεια – Μεταβολισμός</vt:lpstr>
      <vt:lpstr>Παραγωγή πτητικών λιπαρών οξέων και αξιοποίηση - Ενέργεια – Μεταβολισμός</vt:lpstr>
      <vt:lpstr>Μεταβολισμός πτητικών λιπαρών οξέων</vt:lpstr>
      <vt:lpstr>Παρουσίαση του PowerPoint</vt:lpstr>
      <vt:lpstr>Ν-ούχες ουσίες και βιολογική αξία πρωτεϊνών</vt:lpstr>
      <vt:lpstr>Ν-ούχες ουσίες και βιολογική αξία πρωτεϊνών</vt:lpstr>
      <vt:lpstr>Τι είναι η βιολογική αξία των πρωτεϊνών</vt:lpstr>
      <vt:lpstr>Σύνθεση μικροβιακής πρωτεΐνης</vt:lpstr>
      <vt:lpstr>Στόχος: ταύτιση πρωτεϊνόλυσης - πρωτεϊνοσύνθεσης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Tμήμα Κτηνιατρικής Πανεπιστημίου Θεσσαλίας Διδάσκων: Δρ. Αλέξανδρος Μαυρομμάτης</dc:title>
  <dc:creator>Αλέξανδρος Μαυρομμάτης</dc:creator>
  <cp:lastModifiedBy>Alexandros Mavrommatis</cp:lastModifiedBy>
  <cp:revision>13</cp:revision>
  <dcterms:created xsi:type="dcterms:W3CDTF">2021-11-15T09:44:39Z</dcterms:created>
  <dcterms:modified xsi:type="dcterms:W3CDTF">2023-05-23T13:48:06Z</dcterms:modified>
</cp:coreProperties>
</file>