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2" autoAdjust="0"/>
    <p:restoredTop sz="94660"/>
  </p:normalViewPr>
  <p:slideViewPr>
    <p:cSldViewPr>
      <p:cViewPr>
        <p:scale>
          <a:sx n="124" d="100"/>
          <a:sy n="124" d="100"/>
        </p:scale>
        <p:origin x="18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North-East Atlantic and adjacent waters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'[chap_1_stocks_stat.xlsx]Chap. 1 Stocks'!$B$3</c:f>
              <c:strCache>
                <c:ptCount val="1"/>
                <c:pt idx="0">
                  <c:v>Number of stocks overfished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'[chap_1_stocks_stat.xlsx]Chap. 1 Stocks'!$A$4:$A$10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'[chap_1_stocks_stat.xlsx]Chap. 1 Stocks'!$B$4:$B$10</c:f>
              <c:numCache>
                <c:formatCode>General</c:formatCode>
                <c:ptCount val="7"/>
                <c:pt idx="0">
                  <c:v>34</c:v>
                </c:pt>
                <c:pt idx="1">
                  <c:v>36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30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8-4939-B419-CDA60FF6EECC}"/>
            </c:ext>
          </c:extLst>
        </c:ser>
        <c:ser>
          <c:idx val="1"/>
          <c:order val="1"/>
          <c:tx>
            <c:strRef>
              <c:f>'[chap_1_stocks_stat.xlsx]Chap. 1 Stocks'!$C$3</c:f>
              <c:strCache>
                <c:ptCount val="1"/>
                <c:pt idx="0">
                  <c:v>Number of stocks within MSY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'[chap_1_stocks_stat.xlsx]Chap. 1 Stocks'!$A$4:$A$10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'[chap_1_stocks_stat.xlsx]Chap. 1 Stocks'!$C$4:$C$10</c:f>
              <c:numCache>
                <c:formatCode>General</c:formatCode>
                <c:ptCount val="7"/>
                <c:pt idx="0">
                  <c:v>33</c:v>
                </c:pt>
                <c:pt idx="1">
                  <c:v>32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40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8-4939-B419-CDA60FF6E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3319176"/>
        <c:axId val="643312616"/>
      </c:barChart>
      <c:catAx>
        <c:axId val="64331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43312616"/>
        <c:crosses val="autoZero"/>
        <c:auto val="1"/>
        <c:lblAlgn val="ctr"/>
        <c:lblOffset val="100"/>
        <c:noMultiLvlLbl val="0"/>
      </c:catAx>
      <c:valAx>
        <c:axId val="64331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43319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60350"/>
            <a:ext cx="6048375" cy="750888"/>
          </a:xfrm>
        </p:spPr>
        <p:txBody>
          <a:bodyPr/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981075"/>
            <a:ext cx="6048375" cy="503238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0413" y="476250"/>
            <a:ext cx="1925637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476250"/>
            <a:ext cx="5626100" cy="56896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412875"/>
            <a:ext cx="37750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766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476250"/>
            <a:ext cx="63357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12875"/>
            <a:ext cx="77041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06825" y="333375"/>
            <a:ext cx="4824413" cy="561975"/>
          </a:xfrm>
          <a:noFill/>
        </p:spPr>
        <p:txBody>
          <a:bodyPr/>
          <a:lstStyle/>
          <a:p>
            <a:pPr eaLnBrk="1" hangingPunct="1"/>
            <a:r>
              <a:rPr lang="el-GR" dirty="0" smtClean="0"/>
              <a:t>Κοινή Αλιευτική Πολιτική </a:t>
            </a:r>
            <a:endParaRPr lang="uk-UA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752600"/>
            <a:ext cx="3240087" cy="56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Κατάσταση της Ευρωπαϊκής Αλιείας</a:t>
            </a: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04800"/>
            <a:ext cx="2204450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Overfishing?</a:t>
            </a:r>
            <a:endParaRPr lang="en-US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982406"/>
              </p:ext>
            </p:extLst>
          </p:nvPr>
        </p:nvGraphicFramePr>
        <p:xfrm>
          <a:off x="1150143" y="817775"/>
          <a:ext cx="7148513" cy="441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5638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https://ec.europa.eu/oceans-and-fisheries/facts-and-figures/facts-and-figures-common-fisheries-policy/responsible-and-sustainable-fishing_en</a:t>
            </a:r>
          </a:p>
        </p:txBody>
      </p:sp>
    </p:spTree>
    <p:extLst>
      <p:ext uri="{BB962C8B-B14F-4D97-AF65-F5344CB8AC3E}">
        <p14:creationId xmlns:p14="http://schemas.microsoft.com/office/powerpoint/2010/main" val="208755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7200000" cy="17809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71800" y="3685952"/>
            <a:ext cx="0" cy="1495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5334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agreements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57800" y="3581400"/>
            <a:ext cx="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4858434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Climate change,</a:t>
            </a:r>
          </a:p>
          <a:p>
            <a:r>
              <a:rPr lang="en-US" dirty="0" smtClean="0"/>
              <a:t>Plastics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5349815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MPAs, </a:t>
            </a:r>
          </a:p>
          <a:p>
            <a:r>
              <a:rPr lang="en-US" dirty="0" smtClean="0"/>
              <a:t>illegal fishing,</a:t>
            </a:r>
          </a:p>
          <a:p>
            <a:r>
              <a:rPr lang="en-US" dirty="0" smtClean="0"/>
              <a:t>Deep &gt;100m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20000" y="3685952"/>
            <a:ext cx="0" cy="1495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91" y="84899"/>
            <a:ext cx="5600000" cy="12952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887" y="1396005"/>
            <a:ext cx="2047619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0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788" y="403225"/>
            <a:ext cx="6480175" cy="649288"/>
          </a:xfrm>
        </p:spPr>
        <p:txBody>
          <a:bodyPr/>
          <a:lstStyle/>
          <a:p>
            <a:pPr eaLnBrk="1" hangingPunct="1"/>
            <a:r>
              <a:rPr lang="el-GR" b="1" dirty="0" smtClean="0"/>
              <a:t>Απασχόληση στην Αλιεία</a:t>
            </a:r>
            <a:endParaRPr lang="uk-UA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19200"/>
            <a:ext cx="4178940" cy="498074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2819400" y="33528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506872" y="4414621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25" dirty="0" smtClean="0">
                <a:solidFill>
                  <a:srgbClr val="5C2483"/>
                </a:solidFill>
                <a:latin typeface="Arial Narrow"/>
                <a:cs typeface="Arial Narrow"/>
              </a:rPr>
              <a:t>(</a:t>
            </a:r>
            <a:r>
              <a:rPr lang="el-GR" spc="25" dirty="0" smtClean="0">
                <a:solidFill>
                  <a:srgbClr val="5C2483"/>
                </a:solidFill>
                <a:latin typeface="Arial Narrow"/>
                <a:cs typeface="Arial Narrow"/>
              </a:rPr>
              <a:t>σε ισοδύναμα πλήρους</a:t>
            </a:r>
          </a:p>
          <a:p>
            <a:r>
              <a:rPr lang="el-GR" spc="25" dirty="0" smtClean="0">
                <a:solidFill>
                  <a:srgbClr val="5C2483"/>
                </a:solidFill>
                <a:latin typeface="Arial Narrow"/>
                <a:cs typeface="Arial Narrow"/>
              </a:rPr>
              <a:t>Απασχόλησης-</a:t>
            </a:r>
          </a:p>
          <a:p>
            <a:r>
              <a:rPr lang="el-GR" spc="25" dirty="0" smtClean="0">
                <a:solidFill>
                  <a:srgbClr val="5C2483"/>
                </a:solidFill>
                <a:latin typeface="Arial Narrow"/>
                <a:cs typeface="Arial Narrow"/>
              </a:rPr>
              <a:t>εκτός της Ελλάδας</a:t>
            </a:r>
            <a:r>
              <a:rPr lang="en-US" spc="25" dirty="0" smtClean="0">
                <a:solidFill>
                  <a:srgbClr val="5C2483"/>
                </a:solidFill>
                <a:latin typeface="Arial Narrow"/>
                <a:cs typeface="Arial Narrow"/>
              </a:rPr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701" y="457200"/>
            <a:ext cx="6335712" cy="508000"/>
          </a:xfrm>
        </p:spPr>
        <p:txBody>
          <a:bodyPr/>
          <a:lstStyle/>
          <a:p>
            <a:r>
              <a:rPr lang="el-GR" dirty="0" smtClean="0"/>
              <a:t>Ιχθυοκαλλιέργειες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690" y="1164139"/>
            <a:ext cx="4809910" cy="569070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05000" y="2667000"/>
            <a:ext cx="75269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Εισαγωγές ιχθύων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43000"/>
            <a:ext cx="6687892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Εξαγωγές Ιχθύων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7612346" cy="53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Αυτάρκεια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5410199" cy="39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6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43000"/>
            <a:ext cx="6335712" cy="508000"/>
          </a:xfrm>
        </p:spPr>
        <p:txBody>
          <a:bodyPr/>
          <a:lstStyle/>
          <a:p>
            <a:r>
              <a:rPr lang="en-US" dirty="0" smtClean="0"/>
              <a:t>European Union Support-Policy-</a:t>
            </a:r>
            <a:br>
              <a:rPr lang="en-US" dirty="0" smtClean="0"/>
            </a:br>
            <a:r>
              <a:rPr lang="en-US" spc="-10" dirty="0">
                <a:solidFill>
                  <a:srgbClr val="575756"/>
                </a:solidFill>
                <a:latin typeface="Calibri"/>
                <a:cs typeface="Calibri"/>
              </a:rPr>
              <a:t>European </a:t>
            </a:r>
            <a:r>
              <a:rPr lang="en-US" spc="-15" dirty="0">
                <a:solidFill>
                  <a:srgbClr val="575756"/>
                </a:solidFill>
                <a:latin typeface="Calibri"/>
                <a:cs typeface="Calibri"/>
              </a:rPr>
              <a:t>Maritime </a:t>
            </a:r>
            <a:r>
              <a:rPr lang="en-US" spc="-5" dirty="0">
                <a:solidFill>
                  <a:srgbClr val="575756"/>
                </a:solidFill>
                <a:latin typeface="Calibri"/>
                <a:cs typeface="Calibri"/>
              </a:rPr>
              <a:t>and </a:t>
            </a:r>
            <a:r>
              <a:rPr lang="en-US" dirty="0">
                <a:solidFill>
                  <a:srgbClr val="575756"/>
                </a:solidFill>
                <a:latin typeface="Calibri"/>
                <a:cs typeface="Calibri"/>
              </a:rPr>
              <a:t>Fisheries </a:t>
            </a:r>
            <a:r>
              <a:rPr lang="en-US" spc="-10" dirty="0">
                <a:solidFill>
                  <a:srgbClr val="575756"/>
                </a:solidFill>
                <a:latin typeface="Calibri"/>
                <a:cs typeface="Calibri"/>
              </a:rPr>
              <a:t>Fund  </a:t>
            </a:r>
            <a:r>
              <a:rPr lang="en-US" spc="-20" dirty="0">
                <a:solidFill>
                  <a:srgbClr val="575756"/>
                </a:solidFill>
                <a:latin typeface="Calibri"/>
                <a:cs typeface="Calibri"/>
              </a:rPr>
              <a:t>(EMFF)</a:t>
            </a:r>
            <a:r>
              <a:rPr lang="el-GR" dirty="0"/>
              <a:t/>
            </a:r>
            <a:br>
              <a:rPr lang="el-GR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l-G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5410200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3589"/>
              </p:ext>
            </p:extLst>
          </p:nvPr>
        </p:nvGraphicFramePr>
        <p:xfrm>
          <a:off x="1676400" y="-1"/>
          <a:ext cx="7234410" cy="686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resentation" r:id="rId3" imgW="3776551" imgH="5344565" progId="PowerPoint.Show.12">
                  <p:embed/>
                </p:oleObj>
              </mc:Choice>
              <mc:Fallback>
                <p:oleObj name="Presentation" r:id="rId3" imgW="3776551" imgH="534456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-1"/>
                        <a:ext cx="7234410" cy="686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3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534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0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6">
      <a:dk1>
        <a:srgbClr val="4D4D4D"/>
      </a:dk1>
      <a:lt1>
        <a:srgbClr val="FFFFFF"/>
      </a:lt1>
      <a:dk2>
        <a:srgbClr val="4D4D4D"/>
      </a:dk2>
      <a:lt2>
        <a:srgbClr val="30558C"/>
      </a:lt2>
      <a:accent1>
        <a:srgbClr val="92A3CA"/>
      </a:accent1>
      <a:accent2>
        <a:srgbClr val="6A82B6"/>
      </a:accent2>
      <a:accent3>
        <a:srgbClr val="FFFFFF"/>
      </a:accent3>
      <a:accent4>
        <a:srgbClr val="404040"/>
      </a:accent4>
      <a:accent5>
        <a:srgbClr val="C7CEE1"/>
      </a:accent5>
      <a:accent6>
        <a:srgbClr val="5F75A5"/>
      </a:accent6>
      <a:hlink>
        <a:srgbClr val="445A8B"/>
      </a:hlink>
      <a:folHlink>
        <a:srgbClr val="EBEEF5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8AE7"/>
        </a:accent6>
        <a:hlink>
          <a:srgbClr val="3333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34377"/>
        </a:lt2>
        <a:accent1>
          <a:srgbClr val="94A4D2"/>
        </a:accent1>
        <a:accent2>
          <a:srgbClr val="3A5F96"/>
        </a:accent2>
        <a:accent3>
          <a:srgbClr val="FFFFFF"/>
        </a:accent3>
        <a:accent4>
          <a:srgbClr val="404040"/>
        </a:accent4>
        <a:accent5>
          <a:srgbClr val="C8CFE5"/>
        </a:accent5>
        <a:accent6>
          <a:srgbClr val="345587"/>
        </a:accent6>
        <a:hlink>
          <a:srgbClr val="5E86C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0558C"/>
        </a:lt2>
        <a:accent1>
          <a:srgbClr val="92A3CA"/>
        </a:accent1>
        <a:accent2>
          <a:srgbClr val="6A82B6"/>
        </a:accent2>
        <a:accent3>
          <a:srgbClr val="FFFFFF"/>
        </a:accent3>
        <a:accent4>
          <a:srgbClr val="404040"/>
        </a:accent4>
        <a:accent5>
          <a:srgbClr val="C7CEE1"/>
        </a:accent5>
        <a:accent6>
          <a:srgbClr val="5F75A5"/>
        </a:accent6>
        <a:hlink>
          <a:srgbClr val="445A8B"/>
        </a:hlink>
        <a:folHlink>
          <a:srgbClr val="EBEE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94</TotalTime>
  <Words>64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template</vt:lpstr>
      <vt:lpstr>Presentation</vt:lpstr>
      <vt:lpstr>Κοινή Αλιευτική Πολιτική </vt:lpstr>
      <vt:lpstr>Απασχόληση στην Αλιεία</vt:lpstr>
      <vt:lpstr>Ιχθυοκαλλιέργειες</vt:lpstr>
      <vt:lpstr>Εισαγωγές ιχθύων</vt:lpstr>
      <vt:lpstr>Εξαγωγές Ιχθύων</vt:lpstr>
      <vt:lpstr>Αυτάρκεια</vt:lpstr>
      <vt:lpstr>European Union Support-Policy- European Maritime and Fisheries Fund  (EMFF)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Thanasis</dc:creator>
  <cp:lastModifiedBy>Thanasis</cp:lastModifiedBy>
  <cp:revision>23</cp:revision>
  <dcterms:created xsi:type="dcterms:W3CDTF">2020-05-05T09:54:41Z</dcterms:created>
  <dcterms:modified xsi:type="dcterms:W3CDTF">2021-04-14T07:36:43Z</dcterms:modified>
</cp:coreProperties>
</file>