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14"/>
  </p:notesMasterIdLst>
  <p:sldIdLst>
    <p:sldId id="258" r:id="rId2"/>
    <p:sldId id="284" r:id="rId3"/>
    <p:sldId id="285" r:id="rId4"/>
    <p:sldId id="273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73661"/>
  </p:normalViewPr>
  <p:slideViewPr>
    <p:cSldViewPr snapToGrid="0" snapToObjects="1">
      <p:cViewPr varScale="1">
        <p:scale>
          <a:sx n="84" d="100"/>
          <a:sy n="84" d="100"/>
        </p:scale>
        <p:origin x="53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916F04-8B1F-8340-A04D-DC569CA45B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2B62B-C5F0-5443-8EC9-46C8966434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08EEED-CACC-7E4C-BEC5-7ACE7AD10037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2296C6B-B2AE-AD40-8D49-DC3A4858C1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45F3C7A-1E85-AA47-95E2-5EFE3FED6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86A57-3037-E249-BCD2-5EEF3D091E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BF36F-CE05-584A-ADDB-163B6FFEB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1AACD3-23A3-1A49-9B1C-74AE7EF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1AACD3-23A3-1A49-9B1C-74AE7EF9DF6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45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Μικρότερο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ύψος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αρχικής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επένδυσης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υποδομής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υπηρεσιών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ΥΝ δεν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απαιτει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σημαντικη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επένδυση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αφου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μοντέλο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χρήσης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είτε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συνδρομητικο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είτε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βάση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συνεπώς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δεν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απαιτείται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αγορα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εξοπλισμου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́. </a:t>
            </a:r>
          </a:p>
          <a:p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Άμεση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λειτουργία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ΥΝ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άμεσα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διαθέσιμη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προς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προς τις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επιχειρήσεις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μένως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εστιάζει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προσοχη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της στη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βασικη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επιχειρηματικη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δραστηριότητα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όχι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τεχνικα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θέματα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Μείωση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κόστους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λειτουργίας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Με το ΥΝ, οι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δαπάνες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πληροφορικής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εντάσσονται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μεταβλητο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λειτουργίας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όχι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πάγιο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Το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συντήρησης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απορρέει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συμφωνία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μισθώσεως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ενω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ανανέωση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εξοπλισμου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δεν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απασχολει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αφου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́-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ρηση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λαμβάνει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υπηρεσίες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συμφωνημένο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επίπεδο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παροχής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Level Agreement). </a:t>
            </a:r>
          </a:p>
          <a:p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Υψηλη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διαθεσιμότητα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Το ΥΝ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χαρακτηρίζεται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υψηλη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διαθεσιμότητα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λόγω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πολλαπλών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εφεδρει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ών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χρησιμοποιούνται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Έτσι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βλάβες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ή οι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διακοπές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υπηρεσιών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ελαχιστοποιούνται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Διαθεσιμότητα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μέσω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διαδικτύου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Το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χαρακτηριστικο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αυτο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σημαίνει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ότι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προσφερόμενες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υπηρεσίες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διαθέσιμες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παντου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́. 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40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Πρόκειται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ένα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δίκτυο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όχι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μόνο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υπολογιστών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αλλα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διασυνδεδεμένων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αντικειμένων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αντικείμενα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περιέχουν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ενσωματωμένα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ηλεκτρονικα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συστήματα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μπορούν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διάφορες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οικιακές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συσκευές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μέσα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μεταφοράς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μέσα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τηλεπικοινωνίας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βιβλία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αυτοκίνητα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ακόμα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τρόφιμα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Πέρα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εξασφάλιση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καλής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λειτουργίας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διασυνδεδεμένων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αυτών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αντικει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μένων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θα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γίνει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προσπάθεια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επιτευχθει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συνεργασία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μεταξυ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συστημάτων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αυτών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l-GR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39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i="1" dirty="0"/>
              <a:t>Στο </a:t>
            </a:r>
            <a:r>
              <a:rPr lang="el-GR" i="1" dirty="0" err="1"/>
              <a:t>κεφάλαιο</a:t>
            </a:r>
            <a:r>
              <a:rPr lang="el-GR" i="1" dirty="0"/>
              <a:t> </a:t>
            </a:r>
            <a:r>
              <a:rPr lang="el-GR" i="1" dirty="0" err="1"/>
              <a:t>αυτο</a:t>
            </a:r>
            <a:r>
              <a:rPr lang="el-GR" i="1" dirty="0"/>
              <a:t>́ </a:t>
            </a:r>
            <a:r>
              <a:rPr lang="el-GR" i="1" dirty="0" err="1"/>
              <a:t>παρουσιάζουμε</a:t>
            </a:r>
            <a:r>
              <a:rPr lang="el-GR" i="1" dirty="0"/>
              <a:t> </a:t>
            </a:r>
            <a:r>
              <a:rPr lang="el-GR" i="1" dirty="0" err="1"/>
              <a:t>τεχνολογίες</a:t>
            </a:r>
            <a:r>
              <a:rPr lang="en-US" i="1" dirty="0"/>
              <a:t> </a:t>
            </a:r>
            <a:r>
              <a:rPr lang="el-GR" i="1" dirty="0"/>
              <a:t>για τα </a:t>
            </a:r>
            <a:r>
              <a:rPr lang="en-US" i="1" dirty="0"/>
              <a:t>E R P. 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 και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υπάρχουν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πολλές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υποσχόμενες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τεχνολογίες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στο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κεφάλαιο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αυτο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επιλέχθηκε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παρουσιαστούν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τεχνολογία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υπολογιστικου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νέφους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 computing),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τεχνολογία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χρησιμοποιείται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ήδη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αρκετές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επιχειρήσεις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η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επεξεργασία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δεδομένων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εντός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μνήμης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memory computing) 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που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υποβοηθα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σημαντικα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την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επεξεργασία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δεδομένων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μεγάλου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όγκου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data) 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και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δίνει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νέες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δυνατότητες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καθώς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το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διαδίκτυο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πραγμάτων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 of Things - IoT). 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4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dirty="0"/>
              <a:t>Στον </a:t>
            </a:r>
            <a:r>
              <a:rPr lang="el-GR" dirty="0" err="1"/>
              <a:t>βραχυπρόθεσμο</a:t>
            </a:r>
            <a:r>
              <a:rPr lang="el-GR" dirty="0"/>
              <a:t> </a:t>
            </a:r>
            <a:r>
              <a:rPr lang="el-GR" dirty="0" err="1"/>
              <a:t>ορίζοντα</a:t>
            </a:r>
            <a:r>
              <a:rPr lang="el-GR" dirty="0"/>
              <a:t> </a:t>
            </a:r>
            <a:r>
              <a:rPr lang="el-GR" dirty="0" err="1"/>
              <a:t>εφαρμογής</a:t>
            </a:r>
            <a:r>
              <a:rPr lang="el-GR" dirty="0"/>
              <a:t> </a:t>
            </a:r>
            <a:r>
              <a:rPr lang="el-GR" dirty="0" err="1"/>
              <a:t>ξεχωρίζει</a:t>
            </a:r>
            <a:r>
              <a:rPr lang="el-GR" dirty="0"/>
              <a:t> με </a:t>
            </a:r>
            <a:r>
              <a:rPr lang="el-GR" dirty="0" err="1"/>
              <a:t>διαφορα</a:t>
            </a:r>
            <a:r>
              <a:rPr lang="el-GR" dirty="0"/>
              <a:t>́ η </a:t>
            </a:r>
            <a:r>
              <a:rPr lang="el-GR" dirty="0" err="1"/>
              <a:t>ανάπτυξη</a:t>
            </a:r>
            <a:r>
              <a:rPr lang="el-GR" dirty="0"/>
              <a:t> του </a:t>
            </a:r>
            <a:r>
              <a:rPr lang="el-GR" dirty="0" err="1"/>
              <a:t>υπολογιστικου</a:t>
            </a:r>
            <a:r>
              <a:rPr lang="el-GR" dirty="0"/>
              <a:t>́ </a:t>
            </a:r>
            <a:r>
              <a:rPr lang="el-GR" dirty="0" err="1"/>
              <a:t>νέφους</a:t>
            </a:r>
            <a:r>
              <a:rPr lang="el-GR" dirty="0"/>
              <a:t> και η </a:t>
            </a:r>
            <a:r>
              <a:rPr lang="el-GR" dirty="0" err="1"/>
              <a:t>χρήση</a:t>
            </a:r>
            <a:r>
              <a:rPr lang="el-GR" dirty="0"/>
              <a:t> του για την </a:t>
            </a:r>
            <a:r>
              <a:rPr lang="el-GR" dirty="0" err="1"/>
              <a:t>εγκατάσταση</a:t>
            </a:r>
            <a:r>
              <a:rPr lang="el-GR" dirty="0"/>
              <a:t> και </a:t>
            </a:r>
            <a:r>
              <a:rPr lang="el-GR" dirty="0" err="1"/>
              <a:t>λειτουργία</a:t>
            </a:r>
            <a:r>
              <a:rPr lang="el-GR" dirty="0"/>
              <a:t> των </a:t>
            </a:r>
            <a:r>
              <a:rPr lang="el-GR" dirty="0" err="1"/>
              <a:t>πληροφοριακών</a:t>
            </a:r>
            <a:r>
              <a:rPr lang="el-GR" dirty="0"/>
              <a:t> </a:t>
            </a:r>
            <a:r>
              <a:rPr lang="el-GR" dirty="0" err="1"/>
              <a:t>συστημάτων</a:t>
            </a:r>
            <a:r>
              <a:rPr lang="el-GR" dirty="0"/>
              <a:t> σε </a:t>
            </a:r>
            <a:r>
              <a:rPr lang="el-GR" dirty="0" err="1"/>
              <a:t>αυτο</a:t>
            </a:r>
            <a:r>
              <a:rPr lang="el-GR" dirty="0"/>
              <a:t>́, ως </a:t>
            </a:r>
            <a:r>
              <a:rPr lang="el-GR" dirty="0" err="1"/>
              <a:t>υπηρεσίες</a:t>
            </a:r>
            <a:r>
              <a:rPr lang="el-GR" dirty="0"/>
              <a:t>. Η ανάπτυξη του υπολογιστικού νέφους δίνει την ευκαιρία για μια </a:t>
            </a:r>
            <a:r>
              <a:rPr lang="el-GR" dirty="0" err="1"/>
              <a:t>σημαντικη</a:t>
            </a:r>
            <a:r>
              <a:rPr lang="el-GR" dirty="0"/>
              <a:t>́ </a:t>
            </a:r>
            <a:r>
              <a:rPr lang="el-GR" dirty="0" err="1"/>
              <a:t>ώθηση</a:t>
            </a:r>
            <a:r>
              <a:rPr lang="el-GR" dirty="0"/>
              <a:t> μέσω τεχνολογιών που </a:t>
            </a:r>
            <a:r>
              <a:rPr lang="el-GR" dirty="0" err="1"/>
              <a:t>επιτρέπουν</a:t>
            </a:r>
            <a:r>
              <a:rPr lang="el-GR" dirty="0"/>
              <a:t> την </a:t>
            </a:r>
            <a:r>
              <a:rPr lang="el-GR" dirty="0" err="1"/>
              <a:t>ανάλυση</a:t>
            </a:r>
            <a:r>
              <a:rPr lang="el-GR" dirty="0"/>
              <a:t> </a:t>
            </a:r>
            <a:r>
              <a:rPr lang="el-GR" dirty="0" err="1"/>
              <a:t>δεδομένων</a:t>
            </a:r>
            <a:r>
              <a:rPr lang="el-GR" dirty="0"/>
              <a:t> </a:t>
            </a:r>
            <a:r>
              <a:rPr lang="el-GR" dirty="0" err="1"/>
              <a:t>μεγάλου</a:t>
            </a:r>
            <a:r>
              <a:rPr lang="el-GR" dirty="0"/>
              <a:t> </a:t>
            </a:r>
            <a:r>
              <a:rPr lang="el-GR" dirty="0" err="1"/>
              <a:t>όγκου</a:t>
            </a:r>
            <a:r>
              <a:rPr lang="el-GR" dirty="0"/>
              <a:t> (</a:t>
            </a:r>
            <a:r>
              <a:rPr lang="en-US" dirty="0"/>
              <a:t>big data) </a:t>
            </a:r>
            <a:r>
              <a:rPr lang="el-GR" dirty="0"/>
              <a:t>σε </a:t>
            </a:r>
            <a:r>
              <a:rPr lang="el-GR" dirty="0" err="1"/>
              <a:t>πραγματικο</a:t>
            </a:r>
            <a:r>
              <a:rPr lang="el-GR" dirty="0"/>
              <a:t>́ </a:t>
            </a:r>
            <a:r>
              <a:rPr lang="el-GR" dirty="0" err="1"/>
              <a:t>χρόνο</a:t>
            </a:r>
            <a:r>
              <a:rPr lang="el-GR" dirty="0"/>
              <a:t> (</a:t>
            </a:r>
            <a:r>
              <a:rPr lang="en-US" dirty="0"/>
              <a:t>real time). </a:t>
            </a:r>
            <a:r>
              <a:rPr lang="en-US" dirty="0" err="1"/>
              <a:t>Όλ</a:t>
            </a:r>
            <a:r>
              <a:rPr lang="en-US" dirty="0"/>
              <a:t>α τα πα</a:t>
            </a:r>
            <a:r>
              <a:rPr lang="en-US" dirty="0" err="1"/>
              <a:t>ρ</a:t>
            </a:r>
            <a:r>
              <a:rPr lang="en-US" dirty="0"/>
              <a:t>απάνω </a:t>
            </a:r>
            <a:r>
              <a:rPr lang="en-US" dirty="0" err="1"/>
              <a:t>είν</a:t>
            </a:r>
            <a:r>
              <a:rPr lang="en-US" dirty="0"/>
              <a:t>αι </a:t>
            </a:r>
            <a:r>
              <a:rPr lang="en-US" dirty="0" err="1"/>
              <a:t>ιδι</a:t>
            </a:r>
            <a:r>
              <a:rPr lang="en-US" dirty="0"/>
              <a:t>α</a:t>
            </a:r>
            <a:r>
              <a:rPr lang="en-US" dirty="0" err="1"/>
              <a:t>ίτερ</a:t>
            </a:r>
            <a:r>
              <a:rPr lang="en-US" dirty="0"/>
              <a:t>α </a:t>
            </a:r>
            <a:r>
              <a:rPr lang="en-US" dirty="0" err="1"/>
              <a:t>σημ</a:t>
            </a:r>
            <a:r>
              <a:rPr lang="en-US" dirty="0"/>
              <a:t>α</a:t>
            </a:r>
            <a:r>
              <a:rPr lang="en-US" dirty="0" err="1"/>
              <a:t>ντικά</a:t>
            </a:r>
            <a:r>
              <a:rPr lang="en-US" dirty="0"/>
              <a:t> στην σημερινή επ</a:t>
            </a:r>
            <a:r>
              <a:rPr lang="en-US" dirty="0" err="1"/>
              <a:t>ιχειρημ</a:t>
            </a:r>
            <a:r>
              <a:rPr lang="en-US" dirty="0"/>
              <a:t>α</a:t>
            </a:r>
            <a:r>
              <a:rPr lang="en-US" dirty="0" err="1"/>
              <a:t>τική</a:t>
            </a:r>
            <a:r>
              <a:rPr lang="en-US" dirty="0"/>
              <a:t> σκηνή και β</a:t>
            </a:r>
            <a:r>
              <a:rPr lang="en-US" dirty="0" err="1"/>
              <a:t>οηθούν</a:t>
            </a:r>
            <a:r>
              <a:rPr lang="el-GR" dirty="0"/>
              <a:t> στην λήψη επιχειρηματικών αποφάσεων.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μακροπρόθεσμο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ορίζοντα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διαδίκτυο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πραγμάτων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 of Things - IoT)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καλύτερα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διαδίκτυο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πάντων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 of Everything)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αναμένεται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έχει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καταλυτικη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επίδραση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πληροφοριακα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συστήματα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επιχειρήσεων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αφου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θα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επιτρέψει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μεταξυ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άλλων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άμεση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επικοινωνία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μηχανών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παραγωγής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αλλάζοντας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δραματικα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τρόπο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παραγωγής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σύγχρονης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Άντίστοιχα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τεχνολογία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οι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συσκευές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φορητου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υπολογισμου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wearable computing)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θα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αποτελέσουν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νέα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τεχνολογικη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εξέλιξη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επανάσταση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κινητών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υπολογιστικών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συσκευών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 computing)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και θα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οδηγήσουν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δραστικη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αλλαγη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στην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αλληλεπίδραση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ανθρώπου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́. </a:t>
            </a:r>
            <a:endParaRPr lang="el-GR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02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Όπως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αναφέραμε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στο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κεφάλαιο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Υπολογιστικο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Νέφος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(ΥΝ)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ονομάζεται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αίτηση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διαδικτυακη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διάθεση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κεντρικών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υπολογιστικών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πόρων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όπως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δίκτυο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εξυπηρετητές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εφαρμογές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υπηρεσίες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με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υψηλη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ευελιξία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ελάχιστη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προσπάθεια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υψηλη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αυτοματοποίηση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Υπολογιστικο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Νέφος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αποθήκευση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επεξεργασία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δεδομένων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λογισμικου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υπηρεσιών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γίνεται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διαδικτυακα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μέσω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απομακρυσμένων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υπολογιστών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κεντρικα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υπολογιστικα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κέντρα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Υπηρεσίες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όπως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κατ’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αίτηση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παροχη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εικονικών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μηχανών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διαδικτυακο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ηλεκτρονικο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ταχυδρομείο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ή 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κοινωνικα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δίκτυα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συχνα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βασίζονται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τεχνολογία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ΥΝ. </a:t>
            </a:r>
            <a:endParaRPr lang="el-GR" dirty="0"/>
          </a:p>
          <a:p>
            <a:endParaRPr lang="el-GR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9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διαθέσιμο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κατ’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απαίτηση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on-demand),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δηλαδη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μπορει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να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προμηθευτει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υπολογιστικούς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πόρους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όπως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π.χ.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χρόνο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στον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διακομιστη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ή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χώρο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αποθήκευσης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όποτε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χρειαστει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αυτομάτως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χωρίς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απαιτείται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παρέμβαση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πάροχο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κάθε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υπηρεσίας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χρήστες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αυτοεξυπηρετούνται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self-service), </a:t>
            </a:r>
          </a:p>
          <a:p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Παρέχεται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ευρυζωνικη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πρόσβαση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διαδίκτυο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broadband), </a:t>
            </a:r>
          </a:p>
          <a:p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υπολογιστικοι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πόροι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συγκεντρωμένοι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κεντρικα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</a:t>
            </a:r>
          </a:p>
          <a:p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Παρέχει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ελαστικότητα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παροχη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των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πόρων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ενω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οι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παρεχόμενες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υπηρεσίες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παρέχονται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εγγυ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ημένο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επίπεδο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SLA). 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παράδειγμα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όποτε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διαπιστώνεται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αυξημένη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μιας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υπηρεσίας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μέσω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υπολογιστικου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νέφους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πολυ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απλο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να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προστεθει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επιπλέον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δυναμικο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σε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αυτη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κάτι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το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οποίο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θα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απαιτείτο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πολυ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περισσότερος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χρόνος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ή και θα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ήταν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αδύνατο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εάν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μια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εταιρεία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υποχρεωνόταν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εγκαταστήσει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νέες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μηχανές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δικο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κέντρο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δεδομένων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άμεσα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3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Συνοπτικα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βασικα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χαρακτηριστικα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του ΥΝ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ακόλουθα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l-GR" b="0" dirty="0"/>
          </a:p>
          <a:p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Αποϋλοποίηση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διάρθρωση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τόπος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εγκατάστασης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συντήρηση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αυτών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υπηρεσιών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φορικής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πρέπει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όσο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δυνατόν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πιο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αόρατες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τους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χρήστες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είτε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πρόκειται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ιδιώτες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είτε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επιχειρήσεις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Ευκολία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πρόσβασης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Εφόσον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διαθέτουν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σύνδεση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Διαδίκτυο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οι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χρήστες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έχουν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πρόσβαση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στα δε-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δομένα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στις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εφαρμογές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οποιονδήποτε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τόπο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οποιαδήποτε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συσκευη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είτε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πρόκειται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προσωπικο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υπολογιστη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ταμπλέτα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έξυπνο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τηλέφωνο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Κλιμακωσιμότητα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προμηθευτής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προσαρμόζει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πραγματικο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χρόνο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υπολογιστικη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ισχυ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στις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ανάγκες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εκάστοτε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χρήστη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Άυτο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σημαίνει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ότι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χρήστης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θα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μπορει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να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καλύπτει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τις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ανάγκες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ακόμη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σε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περίοδο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αιχμής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χωρίς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πρέπει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επενδύσει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εξοπλισμο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πληροφορικής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θα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σιμοποιει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ελάχιστα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ανάμεσα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δύο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περιόδους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αιχμής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l-G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14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Κοινη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κλιμακωσιμότητα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εφικτη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επειδη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πάροχος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θέτει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εργαλεία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πληροφορικής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διάθεση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πολλών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χρηστών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ταυτόχρονα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πρακτικη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αυτη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επιτρέπει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μέγιστη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καλύτερη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δυνατη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αξιοποίηση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τεράστιων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πάρκων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εξυπηρετητών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πολλές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χιλιάδες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ηλεκτρονικούς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υπολογιστές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Επίσης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θα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πρέπει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διαθέτει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χαρακτηριστικο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ταχείας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ελαστικότητας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 elasticity)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ώστε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πόροι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διαθέσιμοι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ανάλογα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τη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ζήτηση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Τιμολόγηση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ανάλογη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τη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χρήστης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καταβάλλει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μόνον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ποσο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που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αντιστοιχει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στις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υπηρεσίες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χρησιμοποίησε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πραγματικα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ανάλογα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τις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ανάγκες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σε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υπολογιστικη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ισχυ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́. Οι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συμβάσεις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ΥΝ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συχνα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ακόμη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εξατομικευμένες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αλλα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τείνουν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ολοένα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περισσότερο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προς την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τυποποίηση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l-G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94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IaaS (Infrastructure as a Service),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όπου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παρέχεται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ως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υπηρεσία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μέσω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νέφους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δομών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κυρίως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υλικου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́.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Άπευθύνεται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επιχειρήσεις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δεν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επιθυμούν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επενδύσουν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υπολογιστι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κά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κέντρα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εξοπλισμο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και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τεχνογνωσία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διαχείρισης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πληροφοριακής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υποδομής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Οι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μεγαλύτεροι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πάροχοι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τέτοιων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υπηρεσιών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εταιρείες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 web services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azure 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και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compute engine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l-G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PaaS (Platform as a Service),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όπου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τόσο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υποδομές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όσο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τα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βασικα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λογισμικα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συστημάτων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προσφέρονται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μέσω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νέφους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Άπευθύνεται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επιχειρήσεις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άτομα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αναπτύσσουν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λογισμικο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σε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απομακρυσμένες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γεωγραφικα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ομάδες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ανάπτυξης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λογισμικου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</a:p>
          <a:p>
            <a:endParaRPr lang="el-G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SaaS (Software as a Service),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όπου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συνολικη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λύση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παρέχεται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πλήρως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νέφος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συμπεριλαμβανομένων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εφαρμογών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και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απευθύνεται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τελικούς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χρήστες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δεν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απαραιτήτως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ειδικοι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στον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τομέα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πληροφορικής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π.χ.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σύστημα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ERP, CRM. 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3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35C2C-97F1-7B4C-A21A-C10F8F85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75914-3442-574B-8009-062703DA9F59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FBAE8-4252-5644-BFD4-14CA5B2B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829B4-2CE9-EF44-8AB8-8B33E3CD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1E81C-2AC0-F44A-A138-101C8A054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9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7875FD-9C1D-9645-A656-30F3F3755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0FE26-DB42-F74F-8743-945FA8FB0A60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09991A-DA44-B842-B73E-01B476E0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4AC9C2-D57C-FB41-925E-BDF9D4C1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86D7-6B51-AB4B-A9ED-BCD7291A9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2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8D1DD-433C-CB48-B706-4DCEF6FF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FFBE4-ED36-F342-B92D-60E70861DC90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0AB64-09A4-894B-96BA-A98FE6B27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D9918-1141-FD4B-9607-FFCD06A4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D8BE-210F-4B40-B178-7126D7FA0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2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2F0881-18C8-FF4E-9812-5227F14CA1DA}"/>
              </a:ext>
            </a:extLst>
          </p:cNvPr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96202-25A9-7D4B-B7E8-92096F6A0DC2}"/>
              </a:ext>
            </a:extLst>
          </p:cNvPr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6DAB43-AE61-B242-B1A7-0481D09B22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EAC55-AFFE-BD47-9501-2EFF8EB14CAD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D2796E-E68E-6D49-819A-46DF26919C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22BD8-B537-BF4E-A17C-F1B8DF2C9C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DA59-D0E5-F348-8076-8831A5999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73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D9579-4968-9346-A4DA-5C61C900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5083D-FAF0-864B-BF1D-988DCD0FB291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ABEC8-D294-2A41-9EE1-999B3AD8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3EA58-689C-AF4F-8192-DC3FC786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0C03-1062-DC4F-AB86-D8EB9FBF9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83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E4E0CF-D6AD-8243-AAE0-61EEBA92ED15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3E3B8D-3A3A-7F40-9397-E52F050FBFB6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0365904-C1AF-4540-9C3C-FAE88C722AC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25498-8546-D94C-8939-2C850DE468E4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9268F3-8881-E24E-8361-7658E7475BA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6DF0D4F-EA53-4947-B1DC-0CE7CDC4763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9B60C-831B-AA41-BE3E-ABFE8A116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47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3FC2C0-5113-0344-915C-176ADD0107BE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5F900E-D631-D943-849A-8E1C016DD444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521DE-2F32-D549-80D9-50691AE4673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C057-5E73-6F48-B4A5-839CD5AF9AC5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49ACD8C-3D22-3E4F-AB97-89D9EF24DBE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20C78D4-685E-6644-9897-32183C4A723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264FC-16C3-5F4B-9513-C56C08758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91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48C0D-9596-1A49-A86A-9E8070DD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4F230-AF45-9041-A598-34CDD99BC7E0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5516A-D902-A44A-AE6F-5DBBD8CA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9A6B-05FC-664F-B113-A44B7D11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71E94-E20E-7647-993A-3C01B90EB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4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EF838-6EA6-8449-9F95-8DD9D0EE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41CC-AA27-5948-B295-BFD6D303C04B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92413-D62F-3040-94B2-4D7347FC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78A73-AA22-7C4F-A7A2-EBA82E57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7CE40-EF59-7445-98FE-4AE86B616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4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F1E3F-A1A6-5B40-9BF1-FDC147D2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37DC-6166-594D-A5F3-16157AE40D96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E6A4E-262B-C24A-BE02-274A6C7C7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3421-ED28-BA47-B947-9C78E517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9E5A2-611E-744B-A079-D66DB149D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6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169A4-D374-9243-B117-D4CAB798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580B-F4E2-5949-B35C-D92C07E9F88E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1F6F4-CE79-2141-997E-E7AE4D5A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298C8-8F86-0447-BA38-B355D86A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CEEAE-0F84-8C4F-B12B-A0501C970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4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7278AB-A701-DF40-B2E6-1F9EA3F7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428E-25A9-9E4D-9E88-AA91EA17C420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0C2FBF-C866-5A4C-ABCD-C079F2D8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BCCA8B-99CA-0E4D-B5E3-8BAE24B6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52E07-22DA-8143-9241-D3BB97877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6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2F619E-1772-EE41-AE05-38A7AE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C218D-6330-0E40-9BF7-CA7F4B9E3600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FA599C-87B1-804D-BB42-F67EA3E3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AF15366-EBFF-B847-98E8-F5DA07AE5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EED8-F74A-8F48-A3C7-80FEAA0F2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3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9808CA-A985-9E4D-A2C7-9E7B5770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0301-B371-4E4F-B846-E8DF5FADDF7F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15D36C-A76A-AA42-ABE8-18CE1755E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1BF253-1807-0A46-99E3-250C913B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EC8E-D2BC-314E-B05A-36B1269B9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7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A5C9D2-8B29-3446-9181-1013510F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B55C-F366-5F44-92F8-3172BAB0AAD9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58CD03-710E-D449-9C22-D2C4E4F0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9C01F0-5F6D-DA43-937D-181ABCBE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90AFD-FB29-7142-BFAF-DA01CCD65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7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9651CD-E5F5-E942-9607-526FF9F8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4EAF0-0694-FD4C-A2B1-A16B072294B5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F75F14-EFBC-0544-9DF2-99A83CE1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5EC009-3214-A346-9AB6-FCD8C7D2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D1DF9-5CC5-0542-936E-6C54F652A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3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336BD6-226B-474F-8389-0747196D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A1EC0-3E42-8544-ACF7-55CF29463A39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BD17CC-2810-4743-937A-42BE7897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F9716D-CCFF-D447-BE80-2C4BED6D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6A654-FC71-EE42-B57A-1A7E5C9B3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3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543D4A4E-87CE-2841-8D17-4E3EDDFEB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>
            <a:extLst>
              <a:ext uri="{FF2B5EF4-FFF2-40B4-BE49-F238E27FC236}">
                <a16:creationId xmlns:a16="http://schemas.microsoft.com/office/drawing/2014/main" id="{6D024D3E-7301-3D44-9CAC-8018A2F4D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2722599-1589-1949-AB67-FFE297FF086E}"/>
              </a:ext>
            </a:extLst>
          </p:cNvPr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>
            <a:extLst>
              <a:ext uri="{FF2B5EF4-FFF2-40B4-BE49-F238E27FC236}">
                <a16:creationId xmlns:a16="http://schemas.microsoft.com/office/drawing/2014/main" id="{8FEBBEE7-2CB8-0D4F-A0C8-E2B0A72F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>
            <a:extLst>
              <a:ext uri="{FF2B5EF4-FFF2-40B4-BE49-F238E27FC236}">
                <a16:creationId xmlns:a16="http://schemas.microsoft.com/office/drawing/2014/main" id="{8979C457-7D18-2146-8FA0-44C8B9BE5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F0AC6A5-6E30-D941-854C-FE25E975C22D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>
            <a:extLst>
              <a:ext uri="{FF2B5EF4-FFF2-40B4-BE49-F238E27FC236}">
                <a16:creationId xmlns:a16="http://schemas.microsoft.com/office/drawing/2014/main" id="{9A94F6D9-82D8-164A-9DCE-D18CCA530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35" name="Text Placeholder 2">
            <a:extLst>
              <a:ext uri="{FF2B5EF4-FFF2-40B4-BE49-F238E27FC236}">
                <a16:creationId xmlns:a16="http://schemas.microsoft.com/office/drawing/2014/main" id="{2CC387D5-7F73-4544-AACE-014A4DFD3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4C6C8-D331-234E-B6A3-B12C09D75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CA23F6-71C0-9D48-AC30-51654D52291B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16509-5390-F443-9B4F-9A02CEC84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58A1D-C5E4-0645-96C6-408AF8298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E1E35A-E260-0E40-AAAA-32E794780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7" r:id="rId12"/>
    <p:sldLayoutId id="2147483854" r:id="rId13"/>
    <p:sldLayoutId id="2147483858" r:id="rId14"/>
    <p:sldLayoutId id="2147483859" r:id="rId15"/>
    <p:sldLayoutId id="2147483855" r:id="rId16"/>
    <p:sldLayoutId id="2147483856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4208D079-02CA-FC48-9206-88079BEA7D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55700" y="1447800"/>
            <a:ext cx="8824913" cy="3328988"/>
          </a:xfrm>
        </p:spPr>
        <p:txBody>
          <a:bodyPr/>
          <a:lstStyle/>
          <a:p>
            <a:pPr eaLnBrk="1" hangingPunct="1"/>
            <a:r>
              <a:rPr lang="en-US" altLang="en-US" dirty="0"/>
              <a:t>ERP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1FC28-E8E3-CB44-87FF-78F4ECB1C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 err="1"/>
              <a:t>DDr</a:t>
            </a:r>
            <a:r>
              <a:rPr lang="en-US" dirty="0"/>
              <a:t>. </a:t>
            </a:r>
            <a:r>
              <a:rPr lang="en-US" dirty="0" err="1"/>
              <a:t>Damianos</a:t>
            </a:r>
            <a:r>
              <a:rPr lang="en-US" dirty="0"/>
              <a:t> </a:t>
            </a:r>
            <a:r>
              <a:rPr lang="en-US" dirty="0" err="1"/>
              <a:t>Sakas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n-US" b="1" dirty="0" err="1"/>
              <a:t>Πρότυ</a:t>
            </a:r>
            <a:r>
              <a:rPr lang="en-US" b="1" dirty="0"/>
              <a:t>πα </a:t>
            </a:r>
            <a:r>
              <a:rPr lang="en-US" b="1" dirty="0" err="1"/>
              <a:t>υ</a:t>
            </a:r>
            <a:r>
              <a:rPr lang="en-US" b="1" dirty="0"/>
              <a:t>π</a:t>
            </a:r>
            <a:r>
              <a:rPr lang="en-US" b="1" dirty="0" err="1"/>
              <a:t>ολογιστικού</a:t>
            </a:r>
            <a:r>
              <a:rPr lang="en-US" b="1" dirty="0"/>
              <a:t> νέφους</a:t>
            </a:r>
            <a:endParaRPr lang="el-GR" b="1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663388"/>
            <a:ext cx="11301412" cy="258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dirty="0"/>
              <a:t>IaaS (Infrastructure as a Service) </a:t>
            </a:r>
            <a:endParaRPr lang="el-GR" dirty="0"/>
          </a:p>
          <a:p>
            <a:endParaRPr lang="el-GR" dirty="0"/>
          </a:p>
          <a:p>
            <a:r>
              <a:rPr lang="en-US" dirty="0"/>
              <a:t>PaaS (Platform as a Service) </a:t>
            </a:r>
          </a:p>
          <a:p>
            <a:endParaRPr lang="el-GR" dirty="0"/>
          </a:p>
          <a:p>
            <a:r>
              <a:rPr lang="en-US" dirty="0"/>
              <a:t>SaaS (Software as a Service) </a:t>
            </a:r>
          </a:p>
          <a:p>
            <a:endParaRPr lang="en-US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103E73-29B2-0240-BDB0-3B98E831B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352" y="1889760"/>
            <a:ext cx="6766173" cy="39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9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n-US" b="1" dirty="0" err="1"/>
              <a:t>Πλεονεκτήμ</a:t>
            </a:r>
            <a:r>
              <a:rPr lang="en-US" b="1" dirty="0"/>
              <a:t>ατα </a:t>
            </a:r>
            <a:r>
              <a:rPr lang="en-US" b="1" dirty="0" err="1"/>
              <a:t>υ</a:t>
            </a:r>
            <a:r>
              <a:rPr lang="en-US" b="1" dirty="0"/>
              <a:t>π</a:t>
            </a:r>
            <a:r>
              <a:rPr lang="en-US" b="1" dirty="0" err="1"/>
              <a:t>ολογιστικού</a:t>
            </a:r>
            <a:r>
              <a:rPr lang="en-US" b="1" dirty="0"/>
              <a:t> νέφους</a:t>
            </a:r>
            <a:endParaRPr lang="el-GR" b="1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663388"/>
            <a:ext cx="11301412" cy="38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 err="1"/>
              <a:t>Μικρότερο</a:t>
            </a:r>
            <a:r>
              <a:rPr lang="el-GR" dirty="0"/>
              <a:t> </a:t>
            </a:r>
            <a:r>
              <a:rPr lang="el-GR" dirty="0" err="1"/>
              <a:t>ύψος</a:t>
            </a:r>
            <a:r>
              <a:rPr lang="el-GR" dirty="0"/>
              <a:t> </a:t>
            </a:r>
            <a:r>
              <a:rPr lang="el-GR" dirty="0" err="1"/>
              <a:t>αρχικής</a:t>
            </a:r>
            <a:r>
              <a:rPr lang="el-GR" dirty="0"/>
              <a:t> </a:t>
            </a:r>
            <a:r>
              <a:rPr lang="el-GR" dirty="0" err="1"/>
              <a:t>επένδυσης</a:t>
            </a:r>
            <a:endParaRPr lang="el-GR" dirty="0"/>
          </a:p>
          <a:p>
            <a:endParaRPr lang="el-GR" dirty="0"/>
          </a:p>
          <a:p>
            <a:r>
              <a:rPr lang="el-GR" dirty="0" err="1"/>
              <a:t>Άμεση</a:t>
            </a:r>
            <a:r>
              <a:rPr lang="el-GR" dirty="0"/>
              <a:t> </a:t>
            </a:r>
            <a:r>
              <a:rPr lang="el-GR" dirty="0" err="1"/>
              <a:t>λειτουργία</a:t>
            </a:r>
            <a:endParaRPr lang="el-GR" dirty="0"/>
          </a:p>
          <a:p>
            <a:pPr>
              <a:buNone/>
            </a:pPr>
            <a:endParaRPr lang="el-GR" dirty="0"/>
          </a:p>
          <a:p>
            <a:r>
              <a:rPr lang="el-GR" dirty="0" err="1"/>
              <a:t>Μείωση</a:t>
            </a:r>
            <a:r>
              <a:rPr lang="el-GR" dirty="0"/>
              <a:t> του </a:t>
            </a:r>
            <a:r>
              <a:rPr lang="el-GR" dirty="0" err="1"/>
              <a:t>κόστους</a:t>
            </a:r>
            <a:r>
              <a:rPr lang="el-GR" dirty="0"/>
              <a:t> </a:t>
            </a:r>
            <a:r>
              <a:rPr lang="el-GR" dirty="0" err="1"/>
              <a:t>λειτουργίας</a:t>
            </a:r>
            <a:endParaRPr lang="el-GR" dirty="0"/>
          </a:p>
          <a:p>
            <a:endParaRPr lang="el-GR" dirty="0"/>
          </a:p>
          <a:p>
            <a:r>
              <a:rPr lang="el-GR" dirty="0" err="1"/>
              <a:t>Υψηλη</a:t>
            </a:r>
            <a:r>
              <a:rPr lang="el-GR" dirty="0"/>
              <a:t>́ </a:t>
            </a:r>
            <a:r>
              <a:rPr lang="el-GR" dirty="0" err="1"/>
              <a:t>διαθεσιμότητα</a:t>
            </a:r>
            <a:endParaRPr lang="el-GR" dirty="0"/>
          </a:p>
          <a:p>
            <a:pPr>
              <a:buNone/>
            </a:pPr>
            <a:endParaRPr lang="el-GR" dirty="0"/>
          </a:p>
          <a:p>
            <a:r>
              <a:rPr lang="el-GR" dirty="0" err="1"/>
              <a:t>Διαθεσιμότητα</a:t>
            </a:r>
            <a:r>
              <a:rPr lang="el-GR" dirty="0"/>
              <a:t> </a:t>
            </a:r>
            <a:r>
              <a:rPr lang="el-GR" dirty="0" err="1"/>
              <a:t>μέσω</a:t>
            </a:r>
            <a:r>
              <a:rPr lang="el-GR" dirty="0"/>
              <a:t> </a:t>
            </a:r>
            <a:r>
              <a:rPr lang="el-GR" dirty="0" err="1"/>
              <a:t>διαδικτύου</a:t>
            </a:r>
            <a:endParaRPr lang="en-US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02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/>
              <a:t>Το </a:t>
            </a:r>
            <a:r>
              <a:rPr lang="el-GR" b="1" dirty="0" err="1"/>
              <a:t>διαδίκτυο</a:t>
            </a:r>
            <a:r>
              <a:rPr lang="el-GR" b="1" dirty="0"/>
              <a:t> των </a:t>
            </a:r>
            <a:r>
              <a:rPr lang="el-GR" b="1" dirty="0" err="1"/>
              <a:t>πραγμάτων</a:t>
            </a:r>
            <a:r>
              <a:rPr lang="el-GR" b="1" dirty="0"/>
              <a:t> </a:t>
            </a:r>
            <a:endParaRPr lang="el-GR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663388"/>
            <a:ext cx="11301412" cy="27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/>
              <a:t>Διασυνδεμένοι υπολογιστές</a:t>
            </a:r>
          </a:p>
          <a:p>
            <a:endParaRPr lang="el-GR" dirty="0"/>
          </a:p>
          <a:p>
            <a:r>
              <a:rPr lang="el-GR" dirty="0"/>
              <a:t>διασυνδεδεμένα αντικείμενα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www.capterra.com</a:t>
            </a:r>
            <a:r>
              <a:rPr lang="en-US" dirty="0"/>
              <a:t>/</a:t>
            </a:r>
            <a:r>
              <a:rPr lang="en-US" dirty="0" err="1"/>
              <a:t>sem</a:t>
            </a:r>
            <a:r>
              <a:rPr lang="en-US" dirty="0"/>
              <a:t>-compare/</a:t>
            </a:r>
            <a:r>
              <a:rPr lang="en-US" dirty="0" err="1"/>
              <a:t>iot-software?gclid</a:t>
            </a:r>
            <a:r>
              <a:rPr lang="en-US" dirty="0"/>
              <a:t>=Cj0KCQjwzZj2BRDVARIsABs3l9I3AbE-1dXasm8kz94LKoPanwJSBcLpqR9ddW6zh0g984TngF2OuqwaAsyjEALw_wcB</a:t>
            </a: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914D18-AF1F-8E41-85B5-DF3E6722E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680" y="1866899"/>
            <a:ext cx="4739640" cy="28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8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941E6FFE-671B-CD44-BAA2-D4913A50C2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55700" y="369888"/>
            <a:ext cx="8824913" cy="3328987"/>
          </a:xfrm>
        </p:spPr>
        <p:txBody>
          <a:bodyPr/>
          <a:lstStyle/>
          <a:p>
            <a:pPr eaLnBrk="1" hangingPunct="1"/>
            <a:r>
              <a:rPr lang="en-US" altLang="en-US"/>
              <a:t>ERP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87122-8B69-D34A-BA37-E85FE7896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l-GR" dirty="0"/>
              <a:t>Διδαςκοντας </a:t>
            </a:r>
            <a:r>
              <a:rPr lang="el-GR" dirty="0" err="1"/>
              <a:t>ΔΔρ</a:t>
            </a:r>
            <a:r>
              <a:rPr lang="el-GR" dirty="0"/>
              <a:t>. Δαμιανος </a:t>
            </a:r>
            <a:r>
              <a:rPr lang="el-GR" dirty="0" err="1"/>
              <a:t>Σακας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l-GR" dirty="0"/>
              <a:t>Η </a:t>
            </a:r>
            <a:r>
              <a:rPr lang="el-GR" dirty="0" err="1"/>
              <a:t>παρουςιαςη</a:t>
            </a:r>
            <a:r>
              <a:rPr lang="el-GR" dirty="0"/>
              <a:t> ειναι απο το βιβλιο </a:t>
            </a:r>
            <a:r>
              <a:rPr lang="el-GR" dirty="0" err="1"/>
              <a:t>Συγχρονα</a:t>
            </a:r>
            <a:r>
              <a:rPr lang="el-GR" dirty="0"/>
              <a:t> </a:t>
            </a:r>
            <a:r>
              <a:rPr lang="el-GR" dirty="0" err="1"/>
              <a:t>Πληροφοριακα</a:t>
            </a:r>
            <a:r>
              <a:rPr lang="el-GR" dirty="0"/>
              <a:t> </a:t>
            </a:r>
            <a:r>
              <a:rPr lang="el-GR" dirty="0" err="1"/>
              <a:t>Συςτηματα</a:t>
            </a:r>
            <a:r>
              <a:rPr lang="el-GR" dirty="0"/>
              <a:t> </a:t>
            </a:r>
            <a:r>
              <a:rPr lang="el-GR" dirty="0" err="1"/>
              <a:t>Επιχειρήςεων</a:t>
            </a:r>
            <a:r>
              <a:rPr lang="el-GR" dirty="0"/>
              <a:t> του </a:t>
            </a:r>
            <a:r>
              <a:rPr lang="el-GR" dirty="0" err="1"/>
              <a:t>Πανου</a:t>
            </a:r>
            <a:r>
              <a:rPr lang="el-GR" dirty="0"/>
              <a:t> </a:t>
            </a:r>
            <a:r>
              <a:rPr lang="el-GR" dirty="0" err="1"/>
              <a:t>φιτςιλη</a:t>
            </a:r>
            <a:r>
              <a:rPr lang="el-GR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Νέες</a:t>
            </a:r>
            <a:r>
              <a:rPr lang="el-GR" b="1" dirty="0"/>
              <a:t> </a:t>
            </a:r>
            <a:r>
              <a:rPr lang="el-GR" b="1" dirty="0" err="1"/>
              <a:t>Τεχνολογίες</a:t>
            </a:r>
            <a:r>
              <a:rPr lang="el-GR" b="1" dirty="0"/>
              <a:t> στην </a:t>
            </a:r>
            <a:r>
              <a:rPr lang="el-GR" b="1" dirty="0" err="1"/>
              <a:t>Ανάπτυξη</a:t>
            </a:r>
            <a:r>
              <a:rPr lang="el-GR" b="1" dirty="0"/>
              <a:t> </a:t>
            </a:r>
            <a:r>
              <a:rPr lang="el-GR" b="1" dirty="0" err="1"/>
              <a:t>Πληροφοριακών</a:t>
            </a:r>
            <a:r>
              <a:rPr lang="el-GR" b="1" dirty="0"/>
              <a:t> </a:t>
            </a:r>
            <a:r>
              <a:rPr lang="el-GR" b="1" dirty="0" err="1"/>
              <a:t>Συστημάτων</a:t>
            </a:r>
            <a:endParaRPr lang="el-GR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3125788"/>
            <a:ext cx="11301412" cy="175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i="1" dirty="0"/>
              <a:t>Στο </a:t>
            </a:r>
            <a:r>
              <a:rPr lang="el-GR" i="1" dirty="0" err="1"/>
              <a:t>κεφάλαιο</a:t>
            </a:r>
            <a:r>
              <a:rPr lang="el-GR" i="1" dirty="0"/>
              <a:t> </a:t>
            </a:r>
            <a:r>
              <a:rPr lang="el-GR" i="1" dirty="0" err="1"/>
              <a:t>αυτο</a:t>
            </a:r>
            <a:r>
              <a:rPr lang="el-GR" i="1" dirty="0"/>
              <a:t>́ </a:t>
            </a:r>
            <a:r>
              <a:rPr lang="el-GR" i="1" dirty="0" err="1"/>
              <a:t>παρουσιάζουμε</a:t>
            </a:r>
            <a:r>
              <a:rPr lang="el-GR" i="1" dirty="0"/>
              <a:t> </a:t>
            </a:r>
            <a:r>
              <a:rPr lang="el-GR" i="1" dirty="0" err="1"/>
              <a:t>τεχνολογίες</a:t>
            </a:r>
            <a:r>
              <a:rPr lang="el-GR" i="1" dirty="0"/>
              <a:t> ή </a:t>
            </a:r>
            <a:r>
              <a:rPr lang="el-GR" i="1" dirty="0" err="1"/>
              <a:t>προσεγγίσεις</a:t>
            </a:r>
            <a:r>
              <a:rPr lang="el-GR" i="1" dirty="0"/>
              <a:t> που </a:t>
            </a:r>
            <a:r>
              <a:rPr lang="el-GR" i="1" dirty="0" err="1"/>
              <a:t>είναι</a:t>
            </a:r>
            <a:r>
              <a:rPr lang="el-GR" i="1" dirty="0"/>
              <a:t> </a:t>
            </a:r>
            <a:r>
              <a:rPr lang="el-GR" i="1" dirty="0" err="1"/>
              <a:t>είτε</a:t>
            </a:r>
            <a:r>
              <a:rPr lang="el-GR" i="1" dirty="0"/>
              <a:t> σε </a:t>
            </a:r>
            <a:r>
              <a:rPr lang="el-GR" i="1" dirty="0" err="1"/>
              <a:t>φάση</a:t>
            </a:r>
            <a:r>
              <a:rPr lang="el-GR" i="1" dirty="0"/>
              <a:t> να </a:t>
            </a:r>
            <a:r>
              <a:rPr lang="el-GR" i="1" dirty="0" err="1"/>
              <a:t>εφαρμοστούν</a:t>
            </a:r>
            <a:r>
              <a:rPr lang="el-GR" i="1" dirty="0"/>
              <a:t> στο </a:t>
            </a:r>
            <a:r>
              <a:rPr lang="el-GR" i="1" dirty="0" err="1"/>
              <a:t>αμέσως</a:t>
            </a:r>
            <a:r>
              <a:rPr lang="el-GR" i="1" dirty="0"/>
              <a:t> </a:t>
            </a:r>
            <a:r>
              <a:rPr lang="el-GR" i="1" dirty="0" err="1"/>
              <a:t>επόμενο</a:t>
            </a:r>
            <a:r>
              <a:rPr lang="el-GR" i="1" dirty="0"/>
              <a:t> </a:t>
            </a:r>
            <a:r>
              <a:rPr lang="el-GR" i="1" dirty="0" err="1"/>
              <a:t>χρονικο</a:t>
            </a:r>
            <a:r>
              <a:rPr lang="el-GR" i="1" dirty="0"/>
              <a:t>́ </a:t>
            </a:r>
            <a:r>
              <a:rPr lang="el-GR" i="1" dirty="0" err="1"/>
              <a:t>διάστημα</a:t>
            </a:r>
            <a:r>
              <a:rPr lang="el-GR" i="1" dirty="0"/>
              <a:t> ή </a:t>
            </a:r>
            <a:r>
              <a:rPr lang="el-GR" i="1" dirty="0" err="1"/>
              <a:t>αναμένεται</a:t>
            </a:r>
            <a:r>
              <a:rPr lang="el-GR" i="1" dirty="0"/>
              <a:t> να </a:t>
            </a:r>
            <a:r>
              <a:rPr lang="el-GR" i="1" dirty="0" err="1"/>
              <a:t>επηρεάσουν</a:t>
            </a:r>
            <a:r>
              <a:rPr lang="el-GR" i="1" dirty="0"/>
              <a:t> τη </a:t>
            </a:r>
            <a:r>
              <a:rPr lang="el-GR" i="1" dirty="0" err="1"/>
              <a:t>λειτουργικότητα</a:t>
            </a:r>
            <a:r>
              <a:rPr lang="el-GR" i="1" dirty="0"/>
              <a:t> που </a:t>
            </a:r>
            <a:r>
              <a:rPr lang="el-GR" i="1" dirty="0" err="1"/>
              <a:t>παρέχουν</a:t>
            </a:r>
            <a:r>
              <a:rPr lang="el-GR" i="1" dirty="0"/>
              <a:t> τα </a:t>
            </a:r>
            <a:r>
              <a:rPr lang="el-GR" i="1" dirty="0" err="1"/>
              <a:t>πληροφοριακα</a:t>
            </a:r>
            <a:r>
              <a:rPr lang="el-GR" i="1" dirty="0"/>
              <a:t>́ </a:t>
            </a:r>
            <a:r>
              <a:rPr lang="el-GR" i="1" dirty="0" err="1"/>
              <a:t>συστήματα</a:t>
            </a:r>
            <a:r>
              <a:rPr lang="el-GR" i="1" dirty="0"/>
              <a:t> </a:t>
            </a:r>
            <a:r>
              <a:rPr lang="el-GR" i="1" dirty="0" err="1"/>
              <a:t>επιχειρήσεων</a:t>
            </a:r>
            <a:r>
              <a:rPr lang="el-GR" i="1" dirty="0"/>
              <a:t> σε πιο </a:t>
            </a:r>
            <a:r>
              <a:rPr lang="el-GR" i="1" dirty="0" err="1"/>
              <a:t>μακροπρόθεσμο</a:t>
            </a:r>
            <a:r>
              <a:rPr lang="el-GR" i="1" dirty="0"/>
              <a:t> </a:t>
            </a:r>
            <a:r>
              <a:rPr lang="el-GR" i="1" dirty="0" err="1"/>
              <a:t>ορίζοντα</a:t>
            </a:r>
            <a:r>
              <a:rPr lang="el-GR" i="1" dirty="0"/>
              <a:t>. </a:t>
            </a:r>
            <a:endParaRPr lang="el-GR" dirty="0"/>
          </a:p>
          <a:p>
            <a:r>
              <a:rPr lang="el-GR" i="1" dirty="0"/>
              <a:t> </a:t>
            </a:r>
            <a:endParaRPr lang="el-GR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48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n-US" b="1" dirty="0" err="1"/>
              <a:t>Βρ</a:t>
            </a:r>
            <a:r>
              <a:rPr lang="en-US" b="1" dirty="0"/>
              <a:t>α</a:t>
            </a:r>
            <a:r>
              <a:rPr lang="en-US" b="1" dirty="0" err="1"/>
              <a:t>χυ</a:t>
            </a:r>
            <a:r>
              <a:rPr lang="en-US" b="1" dirty="0"/>
              <a:t>π</a:t>
            </a:r>
            <a:r>
              <a:rPr lang="en-US" b="1" dirty="0" err="1"/>
              <a:t>ρόθεσμες</a:t>
            </a:r>
            <a:r>
              <a:rPr lang="en-US" b="1" dirty="0"/>
              <a:t> τεχνολογίες</a:t>
            </a: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3125788"/>
            <a:ext cx="11301412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/>
              <a:t>Στον </a:t>
            </a:r>
            <a:r>
              <a:rPr lang="el-GR" dirty="0" err="1"/>
              <a:t>βραχυπρόθεσμο</a:t>
            </a:r>
            <a:r>
              <a:rPr lang="el-GR" dirty="0"/>
              <a:t> </a:t>
            </a:r>
            <a:r>
              <a:rPr lang="el-GR" dirty="0" err="1"/>
              <a:t>ορίζοντα</a:t>
            </a:r>
            <a:r>
              <a:rPr lang="el-GR" dirty="0"/>
              <a:t> </a:t>
            </a:r>
            <a:r>
              <a:rPr lang="el-GR" dirty="0" err="1"/>
              <a:t>εφαρμογής</a:t>
            </a:r>
            <a:r>
              <a:rPr lang="el-GR" dirty="0"/>
              <a:t> </a:t>
            </a:r>
            <a:r>
              <a:rPr lang="el-GR" dirty="0" err="1"/>
              <a:t>ξεχωρίζει</a:t>
            </a:r>
            <a:r>
              <a:rPr lang="el-GR" dirty="0"/>
              <a:t> με </a:t>
            </a:r>
            <a:r>
              <a:rPr lang="el-GR" dirty="0" err="1"/>
              <a:t>διαφορα</a:t>
            </a:r>
            <a:r>
              <a:rPr lang="el-GR" dirty="0"/>
              <a:t>́ η </a:t>
            </a:r>
            <a:r>
              <a:rPr lang="el-GR" dirty="0" err="1"/>
              <a:t>ανάπτυξη</a:t>
            </a:r>
            <a:r>
              <a:rPr lang="el-GR" dirty="0"/>
              <a:t> του </a:t>
            </a:r>
            <a:r>
              <a:rPr lang="el-GR" dirty="0" err="1"/>
              <a:t>υπολογιστικου</a:t>
            </a:r>
            <a:r>
              <a:rPr lang="el-GR" dirty="0"/>
              <a:t>́ </a:t>
            </a:r>
            <a:r>
              <a:rPr lang="el-GR" dirty="0" err="1"/>
              <a:t>νέφους</a:t>
            </a:r>
            <a:r>
              <a:rPr lang="el-GR" dirty="0"/>
              <a:t> και η </a:t>
            </a:r>
            <a:r>
              <a:rPr lang="el-GR" dirty="0" err="1"/>
              <a:t>χρήση</a:t>
            </a:r>
            <a:r>
              <a:rPr lang="el-GR" dirty="0"/>
              <a:t> του για την </a:t>
            </a:r>
            <a:r>
              <a:rPr lang="el-GR" dirty="0" err="1"/>
              <a:t>εγκατάσταση</a:t>
            </a:r>
            <a:r>
              <a:rPr lang="el-GR" dirty="0"/>
              <a:t> και </a:t>
            </a:r>
            <a:r>
              <a:rPr lang="el-GR" dirty="0" err="1"/>
              <a:t>λειτουργία</a:t>
            </a:r>
            <a:r>
              <a:rPr lang="el-GR" dirty="0"/>
              <a:t> των </a:t>
            </a:r>
            <a:r>
              <a:rPr lang="el-GR" dirty="0" err="1"/>
              <a:t>πληροφοριακών</a:t>
            </a:r>
            <a:r>
              <a:rPr lang="el-GR" dirty="0"/>
              <a:t> </a:t>
            </a:r>
            <a:r>
              <a:rPr lang="el-GR" dirty="0" err="1"/>
              <a:t>συστημάτων</a:t>
            </a:r>
            <a:r>
              <a:rPr lang="el-GR" dirty="0"/>
              <a:t> σε </a:t>
            </a:r>
            <a:r>
              <a:rPr lang="el-GR" dirty="0" err="1"/>
              <a:t>αυτο</a:t>
            </a:r>
            <a:r>
              <a:rPr lang="el-GR" dirty="0"/>
              <a:t>́, ως </a:t>
            </a:r>
            <a:r>
              <a:rPr lang="el-GR" dirty="0" err="1"/>
              <a:t>υπηρεσίες</a:t>
            </a:r>
            <a:r>
              <a:rPr lang="el-GR" dirty="0"/>
              <a:t>. </a:t>
            </a:r>
            <a:endParaRPr lang="en-US" dirty="0"/>
          </a:p>
          <a:p>
            <a:endParaRPr lang="en-US" dirty="0"/>
          </a:p>
          <a:p>
            <a:r>
              <a:rPr lang="el-GR" dirty="0" err="1"/>
              <a:t>Σημαντικη</a:t>
            </a:r>
            <a:r>
              <a:rPr lang="el-GR" dirty="0"/>
              <a:t>́ </a:t>
            </a:r>
            <a:r>
              <a:rPr lang="el-GR" dirty="0" err="1"/>
              <a:t>ώθηση</a:t>
            </a:r>
            <a:r>
              <a:rPr lang="el-GR" dirty="0"/>
              <a:t> </a:t>
            </a:r>
            <a:r>
              <a:rPr lang="el-GR" dirty="0" err="1"/>
              <a:t>αναμένεται</a:t>
            </a:r>
            <a:r>
              <a:rPr lang="el-GR" dirty="0"/>
              <a:t> να </a:t>
            </a:r>
            <a:r>
              <a:rPr lang="el-GR" dirty="0" err="1"/>
              <a:t>δώσουν</a:t>
            </a:r>
            <a:r>
              <a:rPr lang="el-GR" dirty="0"/>
              <a:t> </a:t>
            </a:r>
            <a:r>
              <a:rPr lang="el-GR" dirty="0" err="1"/>
              <a:t>τεχνολογίες</a:t>
            </a:r>
            <a:r>
              <a:rPr lang="el-GR" dirty="0"/>
              <a:t> που </a:t>
            </a:r>
            <a:r>
              <a:rPr lang="el-GR" dirty="0" err="1"/>
              <a:t>επιτρέπουν</a:t>
            </a:r>
            <a:r>
              <a:rPr lang="el-GR" dirty="0"/>
              <a:t> την </a:t>
            </a:r>
            <a:r>
              <a:rPr lang="el-GR" dirty="0" err="1"/>
              <a:t>ανάλυση</a:t>
            </a:r>
            <a:r>
              <a:rPr lang="el-GR" dirty="0"/>
              <a:t> </a:t>
            </a:r>
            <a:r>
              <a:rPr lang="el-GR" dirty="0" err="1"/>
              <a:t>δεδομένων</a:t>
            </a:r>
            <a:r>
              <a:rPr lang="el-GR" dirty="0"/>
              <a:t> </a:t>
            </a:r>
            <a:r>
              <a:rPr lang="el-GR" dirty="0" err="1"/>
              <a:t>μεγάλου</a:t>
            </a:r>
            <a:r>
              <a:rPr lang="el-GR" dirty="0"/>
              <a:t> </a:t>
            </a:r>
            <a:r>
              <a:rPr lang="el-GR" dirty="0" err="1"/>
              <a:t>όγκου</a:t>
            </a:r>
            <a:r>
              <a:rPr lang="el-GR" dirty="0"/>
              <a:t> (</a:t>
            </a:r>
            <a:r>
              <a:rPr lang="en-US" dirty="0"/>
              <a:t>big data) </a:t>
            </a:r>
            <a:r>
              <a:rPr lang="el-GR" dirty="0"/>
              <a:t>σε </a:t>
            </a:r>
            <a:r>
              <a:rPr lang="el-GR" dirty="0" err="1"/>
              <a:t>πραγματικο</a:t>
            </a:r>
            <a:r>
              <a:rPr lang="el-GR" dirty="0"/>
              <a:t>́ </a:t>
            </a:r>
            <a:r>
              <a:rPr lang="el-GR" dirty="0" err="1"/>
              <a:t>χρόνο</a:t>
            </a:r>
            <a:r>
              <a:rPr lang="el-GR" dirty="0"/>
              <a:t> (</a:t>
            </a:r>
            <a:r>
              <a:rPr lang="en-US" dirty="0"/>
              <a:t>real time). </a:t>
            </a:r>
          </a:p>
          <a:p>
            <a:endParaRPr lang="el-GR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n-US" b="1" dirty="0"/>
              <a:t>Μα</a:t>
            </a:r>
            <a:r>
              <a:rPr lang="en-US" b="1" dirty="0" err="1"/>
              <a:t>κρόχρον</a:t>
            </a:r>
            <a:r>
              <a:rPr lang="el-GR" b="1" dirty="0" err="1"/>
              <a:t>ιες</a:t>
            </a:r>
            <a:r>
              <a:rPr lang="en-US" b="1" dirty="0"/>
              <a:t> τεχνολογίες</a:t>
            </a: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3125788"/>
            <a:ext cx="11301412" cy="127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dirty="0"/>
              <a:t>Internet of Things</a:t>
            </a:r>
          </a:p>
          <a:p>
            <a:endParaRPr lang="en-US" dirty="0"/>
          </a:p>
          <a:p>
            <a:r>
              <a:rPr lang="en-US" dirty="0"/>
              <a:t>Internet of Everything</a:t>
            </a:r>
            <a:endParaRPr lang="el-GR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6C4E85-AC6C-F648-8E97-5EB3F963D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470" y="1299210"/>
            <a:ext cx="3966210" cy="2732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6F3DC8-3C64-6941-B251-8B777F1C4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470" y="4167060"/>
            <a:ext cx="3966210" cy="263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6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/>
              <a:t>Το </a:t>
            </a:r>
            <a:r>
              <a:rPr lang="el-GR" b="1" dirty="0" err="1"/>
              <a:t>υπολογιστικο</a:t>
            </a:r>
            <a:r>
              <a:rPr lang="el-GR" b="1" dirty="0"/>
              <a:t>́ </a:t>
            </a:r>
            <a:r>
              <a:rPr lang="el-GR" b="1" dirty="0" err="1"/>
              <a:t>νέφος</a:t>
            </a:r>
            <a:r>
              <a:rPr lang="el-GR" b="1" dirty="0"/>
              <a:t> </a:t>
            </a:r>
            <a:endParaRPr lang="el-GR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293312"/>
            <a:ext cx="113014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 err="1"/>
              <a:t>Υπολογιστικο</a:t>
            </a:r>
            <a:r>
              <a:rPr lang="el-GR" dirty="0"/>
              <a:t>́ </a:t>
            </a:r>
            <a:r>
              <a:rPr lang="el-GR" dirty="0" err="1"/>
              <a:t>Νέφος</a:t>
            </a:r>
            <a:r>
              <a:rPr lang="el-GR" dirty="0"/>
              <a:t> (ΥΝ) </a:t>
            </a:r>
            <a:r>
              <a:rPr lang="el-GR" dirty="0" err="1"/>
              <a:t>ονομάζεται</a:t>
            </a:r>
            <a:r>
              <a:rPr lang="el-GR" dirty="0"/>
              <a:t> η </a:t>
            </a:r>
            <a:r>
              <a:rPr lang="el-GR" dirty="0" err="1"/>
              <a:t>μετα</a:t>
            </a:r>
            <a:r>
              <a:rPr lang="el-GR" dirty="0"/>
              <a:t>́ </a:t>
            </a:r>
            <a:r>
              <a:rPr lang="el-GR" dirty="0" err="1"/>
              <a:t>απο</a:t>
            </a:r>
            <a:r>
              <a:rPr lang="el-GR" dirty="0"/>
              <a:t>́ </a:t>
            </a:r>
            <a:r>
              <a:rPr lang="el-GR" dirty="0" err="1"/>
              <a:t>αίτηση</a:t>
            </a:r>
            <a:r>
              <a:rPr lang="el-GR" dirty="0"/>
              <a:t>, </a:t>
            </a:r>
            <a:r>
              <a:rPr lang="el-GR" dirty="0" err="1"/>
              <a:t>διαδικτυακη</a:t>
            </a:r>
            <a:r>
              <a:rPr lang="el-GR" dirty="0"/>
              <a:t>́ </a:t>
            </a:r>
            <a:r>
              <a:rPr lang="el-GR" dirty="0" err="1"/>
              <a:t>διάθεση</a:t>
            </a:r>
            <a:r>
              <a:rPr lang="el-GR" dirty="0"/>
              <a:t> </a:t>
            </a:r>
            <a:r>
              <a:rPr lang="el-GR" dirty="0" err="1"/>
              <a:t>κεντρικών</a:t>
            </a:r>
            <a:r>
              <a:rPr lang="el-GR" dirty="0"/>
              <a:t> </a:t>
            </a:r>
            <a:r>
              <a:rPr lang="el-GR" dirty="0" err="1"/>
              <a:t>υπολογιστικών</a:t>
            </a:r>
            <a:r>
              <a:rPr lang="el-GR" dirty="0"/>
              <a:t> </a:t>
            </a:r>
            <a:r>
              <a:rPr lang="el-GR" dirty="0" err="1"/>
              <a:t>πόρων</a:t>
            </a:r>
            <a:r>
              <a:rPr lang="el-GR" dirty="0"/>
              <a:t> (</a:t>
            </a:r>
            <a:r>
              <a:rPr lang="el-GR" dirty="0" err="1"/>
              <a:t>όπως</a:t>
            </a:r>
            <a:r>
              <a:rPr lang="el-GR" dirty="0"/>
              <a:t> </a:t>
            </a:r>
            <a:r>
              <a:rPr lang="el-GR" dirty="0" err="1"/>
              <a:t>δίκτυο</a:t>
            </a:r>
            <a:r>
              <a:rPr lang="el-GR" dirty="0"/>
              <a:t>, </a:t>
            </a:r>
            <a:r>
              <a:rPr lang="el-GR" dirty="0" err="1"/>
              <a:t>εξυπηρετητές</a:t>
            </a:r>
            <a:r>
              <a:rPr lang="el-GR" dirty="0"/>
              <a:t>, </a:t>
            </a:r>
            <a:r>
              <a:rPr lang="el-GR" dirty="0" err="1"/>
              <a:t>εφαρμογές</a:t>
            </a:r>
            <a:r>
              <a:rPr lang="el-GR" dirty="0"/>
              <a:t> και </a:t>
            </a:r>
            <a:r>
              <a:rPr lang="el-GR" dirty="0" err="1"/>
              <a:t>υπηρεσίες</a:t>
            </a:r>
            <a:r>
              <a:rPr lang="el-GR" dirty="0"/>
              <a:t>) με </a:t>
            </a:r>
            <a:r>
              <a:rPr lang="el-GR" dirty="0" err="1"/>
              <a:t>υψηλη</a:t>
            </a:r>
            <a:r>
              <a:rPr lang="el-GR" dirty="0"/>
              <a:t>́ </a:t>
            </a:r>
            <a:r>
              <a:rPr lang="el-GR" dirty="0" err="1"/>
              <a:t>ευελιξία</a:t>
            </a:r>
            <a:r>
              <a:rPr lang="el-GR" dirty="0"/>
              <a:t>, </a:t>
            </a:r>
            <a:r>
              <a:rPr lang="el-GR" dirty="0" err="1"/>
              <a:t>ελάχιστη</a:t>
            </a:r>
            <a:r>
              <a:rPr lang="el-GR" dirty="0"/>
              <a:t> </a:t>
            </a:r>
            <a:r>
              <a:rPr lang="el-GR" dirty="0" err="1"/>
              <a:t>προσπάθεια</a:t>
            </a:r>
            <a:r>
              <a:rPr lang="el-GR" dirty="0"/>
              <a:t> </a:t>
            </a:r>
            <a:r>
              <a:rPr lang="el-GR" dirty="0" err="1"/>
              <a:t>απο</a:t>
            </a:r>
            <a:r>
              <a:rPr lang="el-GR" dirty="0"/>
              <a:t>́ τον </a:t>
            </a:r>
            <a:r>
              <a:rPr lang="el-GR" dirty="0" err="1"/>
              <a:t>χρήστη</a:t>
            </a:r>
            <a:r>
              <a:rPr lang="el-GR" dirty="0"/>
              <a:t> και </a:t>
            </a:r>
            <a:r>
              <a:rPr lang="el-GR" dirty="0" err="1"/>
              <a:t>υψηλη</a:t>
            </a:r>
            <a:r>
              <a:rPr lang="el-GR" dirty="0"/>
              <a:t>́ </a:t>
            </a:r>
            <a:r>
              <a:rPr lang="el-GR" dirty="0" err="1"/>
              <a:t>αυτοματοποίηση</a:t>
            </a:r>
            <a:endParaRPr lang="el-GR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77D5E3-3B5E-E54F-8C9A-585AB28B6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704" y="3429000"/>
            <a:ext cx="5720456" cy="29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5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/>
              <a:t>Το </a:t>
            </a:r>
            <a:r>
              <a:rPr lang="el-GR" b="1" dirty="0" err="1"/>
              <a:t>υπολογιστικο</a:t>
            </a:r>
            <a:r>
              <a:rPr lang="el-GR" b="1" dirty="0"/>
              <a:t>́ </a:t>
            </a:r>
            <a:r>
              <a:rPr lang="el-GR" b="1" dirty="0" err="1"/>
              <a:t>νέφος</a:t>
            </a:r>
            <a:r>
              <a:rPr lang="el-GR" b="1" dirty="0"/>
              <a:t> </a:t>
            </a:r>
            <a:endParaRPr lang="el-GR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1337508"/>
            <a:ext cx="11301412" cy="50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/>
              <a:t>Τα χαρακτηριστικά του υπολογιστικού νέφους κατά την </a:t>
            </a:r>
            <a:r>
              <a:rPr lang="en-US" dirty="0"/>
              <a:t>NIST (National Institute of Standards and Technology) </a:t>
            </a:r>
          </a:p>
          <a:p>
            <a:endParaRPr lang="el-GR" dirty="0"/>
          </a:p>
          <a:p>
            <a:r>
              <a:rPr lang="el-GR" dirty="0" err="1"/>
              <a:t>Είναι</a:t>
            </a:r>
            <a:r>
              <a:rPr lang="el-GR" dirty="0"/>
              <a:t> </a:t>
            </a:r>
            <a:r>
              <a:rPr lang="el-GR" dirty="0" err="1"/>
              <a:t>διαθέσιμο</a:t>
            </a:r>
            <a:r>
              <a:rPr lang="el-GR" dirty="0"/>
              <a:t> κατ’ </a:t>
            </a:r>
            <a:r>
              <a:rPr lang="el-GR" dirty="0" err="1"/>
              <a:t>απαίτηση</a:t>
            </a:r>
            <a:r>
              <a:rPr lang="el-GR" dirty="0"/>
              <a:t> </a:t>
            </a:r>
          </a:p>
          <a:p>
            <a:endParaRPr lang="en-US" dirty="0"/>
          </a:p>
          <a:p>
            <a:r>
              <a:rPr lang="el-GR" dirty="0"/>
              <a:t>Οι </a:t>
            </a:r>
            <a:r>
              <a:rPr lang="el-GR" dirty="0" err="1"/>
              <a:t>χρήστες</a:t>
            </a:r>
            <a:r>
              <a:rPr lang="el-GR" dirty="0"/>
              <a:t> </a:t>
            </a:r>
            <a:r>
              <a:rPr lang="el-GR" dirty="0" err="1"/>
              <a:t>αυτοεξυπηρετούνται</a:t>
            </a:r>
            <a:r>
              <a:rPr lang="el-GR" dirty="0"/>
              <a:t> </a:t>
            </a:r>
          </a:p>
          <a:p>
            <a:endParaRPr lang="en-US" dirty="0"/>
          </a:p>
          <a:p>
            <a:r>
              <a:rPr lang="el-GR" dirty="0" err="1"/>
              <a:t>Παρέχεται</a:t>
            </a:r>
            <a:r>
              <a:rPr lang="el-GR" dirty="0"/>
              <a:t> </a:t>
            </a:r>
            <a:r>
              <a:rPr lang="el-GR" dirty="0" err="1"/>
              <a:t>ευρυζωνικη</a:t>
            </a:r>
            <a:r>
              <a:rPr lang="el-GR" dirty="0"/>
              <a:t>́ </a:t>
            </a:r>
            <a:r>
              <a:rPr lang="el-GR" dirty="0" err="1"/>
              <a:t>πρόσβαση</a:t>
            </a:r>
            <a:r>
              <a:rPr lang="el-GR" dirty="0"/>
              <a:t> </a:t>
            </a:r>
            <a:endParaRPr lang="en-US" dirty="0"/>
          </a:p>
          <a:p>
            <a:endParaRPr lang="el-GR" dirty="0"/>
          </a:p>
          <a:p>
            <a:r>
              <a:rPr lang="en-US" dirty="0"/>
              <a:t>Συγκεντρωμένοι </a:t>
            </a:r>
            <a:r>
              <a:rPr lang="en-US" dirty="0" err="1"/>
              <a:t>υ</a:t>
            </a:r>
            <a:r>
              <a:rPr lang="en-US" dirty="0"/>
              <a:t>π</a:t>
            </a:r>
            <a:r>
              <a:rPr lang="en-US" dirty="0" err="1"/>
              <a:t>ολογιστικ</a:t>
            </a:r>
            <a:r>
              <a:rPr lang="el-GR" dirty="0" err="1"/>
              <a:t>οί</a:t>
            </a:r>
            <a:r>
              <a:rPr lang="en-US" dirty="0"/>
              <a:t> πόροι</a:t>
            </a:r>
          </a:p>
          <a:p>
            <a:endParaRPr lang="el-GR" dirty="0"/>
          </a:p>
          <a:p>
            <a:r>
              <a:rPr lang="el-GR" dirty="0"/>
              <a:t>Ελαστικότητα παροχής πόρων</a:t>
            </a: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88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Συνοπτικα</a:t>
            </a:r>
            <a:r>
              <a:rPr lang="el-GR" b="1" dirty="0"/>
              <a:t>́ τα </a:t>
            </a:r>
            <a:r>
              <a:rPr lang="el-GR" b="1" dirty="0" err="1"/>
              <a:t>βασικα</a:t>
            </a:r>
            <a:r>
              <a:rPr lang="el-GR" b="1" dirty="0"/>
              <a:t>́ </a:t>
            </a:r>
            <a:r>
              <a:rPr lang="el-GR" b="1" dirty="0" err="1"/>
              <a:t>χαρακτηριστικα</a:t>
            </a:r>
            <a:r>
              <a:rPr lang="el-GR" b="1" dirty="0"/>
              <a:t>́ του ΥΝ</a:t>
            </a:r>
            <a:r>
              <a:rPr lang="en-US" b="1" dirty="0"/>
              <a:t> 1/2</a:t>
            </a:r>
            <a:endParaRPr lang="el-GR" b="1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663388"/>
            <a:ext cx="11301412" cy="258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b="1" dirty="0" err="1"/>
              <a:t>Αποϋλοποίηση</a:t>
            </a:r>
            <a:r>
              <a:rPr lang="el-GR" b="1" dirty="0"/>
              <a:t> </a:t>
            </a:r>
          </a:p>
          <a:p>
            <a:endParaRPr lang="en-US" b="1" dirty="0"/>
          </a:p>
          <a:p>
            <a:r>
              <a:rPr lang="el-GR" b="1" dirty="0" err="1"/>
              <a:t>Ευκολία</a:t>
            </a:r>
            <a:r>
              <a:rPr lang="el-GR" b="1" dirty="0"/>
              <a:t> </a:t>
            </a:r>
            <a:r>
              <a:rPr lang="el-GR" b="1" dirty="0" err="1"/>
              <a:t>πρόσβασης</a:t>
            </a:r>
            <a:r>
              <a:rPr lang="el-GR" b="1" dirty="0"/>
              <a:t> </a:t>
            </a:r>
          </a:p>
          <a:p>
            <a:endParaRPr lang="en-US" b="1" dirty="0"/>
          </a:p>
          <a:p>
            <a:r>
              <a:rPr lang="el-GR" b="1" dirty="0" err="1"/>
              <a:t>Κλιμακωσιμότητα</a:t>
            </a:r>
            <a:r>
              <a:rPr lang="el-GR" b="1" dirty="0"/>
              <a:t> </a:t>
            </a:r>
          </a:p>
          <a:p>
            <a:endParaRPr lang="el-GR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65BB85-4836-2041-86CF-7424793B5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380" y="2172310"/>
            <a:ext cx="45339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0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Συνοπτικα</a:t>
            </a:r>
            <a:r>
              <a:rPr lang="el-GR" b="1" dirty="0"/>
              <a:t>́ τα </a:t>
            </a:r>
            <a:r>
              <a:rPr lang="el-GR" b="1" dirty="0" err="1"/>
              <a:t>βασικα</a:t>
            </a:r>
            <a:r>
              <a:rPr lang="el-GR" b="1" dirty="0"/>
              <a:t>́ </a:t>
            </a:r>
            <a:r>
              <a:rPr lang="el-GR" b="1" dirty="0" err="1"/>
              <a:t>χαρακτηριστικα</a:t>
            </a:r>
            <a:r>
              <a:rPr lang="el-GR" b="1" dirty="0"/>
              <a:t>́ του ΥΝ</a:t>
            </a:r>
            <a:r>
              <a:rPr lang="en-US" b="1" dirty="0"/>
              <a:t> 1/2</a:t>
            </a:r>
            <a:endParaRPr lang="el-GR" b="1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663388"/>
            <a:ext cx="11301412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 err="1"/>
              <a:t>Κοινη</a:t>
            </a:r>
            <a:r>
              <a:rPr lang="el-GR" dirty="0"/>
              <a:t>́ </a:t>
            </a:r>
            <a:r>
              <a:rPr lang="el-GR" dirty="0" err="1"/>
              <a:t>χρήση</a:t>
            </a:r>
            <a:endParaRPr lang="el-GR" dirty="0"/>
          </a:p>
          <a:p>
            <a:endParaRPr lang="el-GR" b="1" dirty="0"/>
          </a:p>
          <a:p>
            <a:r>
              <a:rPr lang="el-GR" dirty="0" err="1"/>
              <a:t>Ταχείας</a:t>
            </a:r>
            <a:r>
              <a:rPr lang="el-GR" dirty="0"/>
              <a:t> </a:t>
            </a:r>
            <a:r>
              <a:rPr lang="el-GR" dirty="0" err="1"/>
              <a:t>ελαστικότητας</a:t>
            </a:r>
            <a:endParaRPr lang="el-GR" b="1" dirty="0"/>
          </a:p>
          <a:p>
            <a:endParaRPr lang="en-US" b="1" dirty="0"/>
          </a:p>
          <a:p>
            <a:r>
              <a:rPr lang="el-GR" dirty="0" err="1"/>
              <a:t>Τιμολόγηση</a:t>
            </a:r>
            <a:r>
              <a:rPr lang="el-GR" dirty="0"/>
              <a:t> </a:t>
            </a:r>
            <a:r>
              <a:rPr lang="el-GR" dirty="0" err="1"/>
              <a:t>ανάλογη</a:t>
            </a:r>
            <a:r>
              <a:rPr lang="el-GR" dirty="0"/>
              <a:t> με τη </a:t>
            </a:r>
            <a:r>
              <a:rPr lang="el-GR" dirty="0" err="1"/>
              <a:t>χρήση</a:t>
            </a:r>
            <a:endParaRPr lang="el-GR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189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{F575372A-6978-2C49-8294-7BE590C3ECFB}tf16401369</Template>
  <TotalTime>41363</TotalTime>
  <Words>1445</Words>
  <Application>Microsoft Macintosh PowerPoint</Application>
  <PresentationFormat>Widescreen</PresentationFormat>
  <Paragraphs>101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ERP 10</vt:lpstr>
      <vt:lpstr>ERP</vt:lpstr>
      <vt:lpstr>Νέες Τεχνολογίες στην Ανάπτυξη Πληροφοριακών Συστημάτων</vt:lpstr>
      <vt:lpstr>Βραχυπρόθεσμες τεχνολογίες</vt:lpstr>
      <vt:lpstr>Μακρόχρονιες τεχνολογίες</vt:lpstr>
      <vt:lpstr>Το υπολογιστικό νέφος </vt:lpstr>
      <vt:lpstr>Το υπολογιστικό νέφος </vt:lpstr>
      <vt:lpstr>Συνοπτικά τα βασικά χαρακτηριστικά του ΥΝ 1/2</vt:lpstr>
      <vt:lpstr>Συνοπτικά τα βασικά χαρακτηριστικά του ΥΝ 1/2</vt:lpstr>
      <vt:lpstr>Πρότυπα υπολογιστικού νέφους</vt:lpstr>
      <vt:lpstr>Πλεονεκτήματα υπολογιστικού νέφους</vt:lpstr>
      <vt:lpstr>Το διαδίκτυο των πραγμάτων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03</dc:title>
  <dc:creator>Microsoft Office User</dc:creator>
  <cp:lastModifiedBy>Damianos Sakas</cp:lastModifiedBy>
  <cp:revision>152</cp:revision>
  <dcterms:created xsi:type="dcterms:W3CDTF">2020-03-14T08:26:53Z</dcterms:created>
  <dcterms:modified xsi:type="dcterms:W3CDTF">2020-05-21T17:40:28Z</dcterms:modified>
</cp:coreProperties>
</file>