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3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2D40D4DA-9819-4253-A4A6-A635E043B788}" type="datetimeFigureOut">
              <a:rPr lang="el-GR" smtClean="0"/>
              <a:t>27/10/2017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1BF9C057-76A5-400E-9DB7-67E2D93AE5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1306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D4DA-9819-4253-A4A6-A635E043B788}" type="datetimeFigureOut">
              <a:rPr lang="el-GR" smtClean="0"/>
              <a:t>27/10/2017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C057-76A5-400E-9DB7-67E2D93AE5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8881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D40D4DA-9819-4253-A4A6-A635E043B788}" type="datetimeFigureOut">
              <a:rPr lang="el-GR" smtClean="0"/>
              <a:t>27/10/2017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BF9C057-76A5-400E-9DB7-67E2D93AE5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6223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D40D4DA-9819-4253-A4A6-A635E043B788}" type="datetimeFigureOut">
              <a:rPr lang="el-GR" smtClean="0"/>
              <a:t>27/10/2017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BF9C057-76A5-400E-9DB7-67E2D93AE52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5821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D40D4DA-9819-4253-A4A6-A635E043B788}" type="datetimeFigureOut">
              <a:rPr lang="el-GR" smtClean="0"/>
              <a:t>27/10/2017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BF9C057-76A5-400E-9DB7-67E2D93AE5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0057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D4DA-9819-4253-A4A6-A635E043B788}" type="datetimeFigureOut">
              <a:rPr lang="el-GR" smtClean="0"/>
              <a:t>27/10/2017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C057-76A5-400E-9DB7-67E2D93AE5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5445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D4DA-9819-4253-A4A6-A635E043B788}" type="datetimeFigureOut">
              <a:rPr lang="el-GR" smtClean="0"/>
              <a:t>27/10/2017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C057-76A5-400E-9DB7-67E2D93AE5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0278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D4DA-9819-4253-A4A6-A635E043B788}" type="datetimeFigureOut">
              <a:rPr lang="el-GR" smtClean="0"/>
              <a:t>27/10/2017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C057-76A5-400E-9DB7-67E2D93AE5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50659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D40D4DA-9819-4253-A4A6-A635E043B788}" type="datetimeFigureOut">
              <a:rPr lang="el-GR" smtClean="0"/>
              <a:t>27/10/2017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BF9C057-76A5-400E-9DB7-67E2D93AE5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04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D4DA-9819-4253-A4A6-A635E043B788}" type="datetimeFigureOut">
              <a:rPr lang="el-GR" smtClean="0"/>
              <a:t>27/10/2017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C057-76A5-400E-9DB7-67E2D93AE5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510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D40D4DA-9819-4253-A4A6-A635E043B788}" type="datetimeFigureOut">
              <a:rPr lang="el-GR" smtClean="0"/>
              <a:t>27/10/2017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BF9C057-76A5-400E-9DB7-67E2D93AE5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425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D4DA-9819-4253-A4A6-A635E043B788}" type="datetimeFigureOut">
              <a:rPr lang="el-GR" smtClean="0"/>
              <a:t>27/10/2017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C057-76A5-400E-9DB7-67E2D93AE5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4561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D4DA-9819-4253-A4A6-A635E043B788}" type="datetimeFigureOut">
              <a:rPr lang="el-GR" smtClean="0"/>
              <a:t>27/10/2017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C057-76A5-400E-9DB7-67E2D93AE5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9244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D4DA-9819-4253-A4A6-A635E043B788}" type="datetimeFigureOut">
              <a:rPr lang="el-GR" smtClean="0"/>
              <a:t>27/10/2017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C057-76A5-400E-9DB7-67E2D93AE5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7303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D4DA-9819-4253-A4A6-A635E043B788}" type="datetimeFigureOut">
              <a:rPr lang="el-GR" smtClean="0"/>
              <a:t>27/10/2017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C057-76A5-400E-9DB7-67E2D93AE5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5940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D4DA-9819-4253-A4A6-A635E043B788}" type="datetimeFigureOut">
              <a:rPr lang="el-GR" smtClean="0"/>
              <a:t>27/10/2017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C057-76A5-400E-9DB7-67E2D93AE5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8894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D4DA-9819-4253-A4A6-A635E043B788}" type="datetimeFigureOut">
              <a:rPr lang="el-GR" smtClean="0"/>
              <a:t>27/10/2017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C057-76A5-400E-9DB7-67E2D93AE5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6599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0D4DA-9819-4253-A4A6-A635E043B788}" type="datetimeFigureOut">
              <a:rPr lang="el-GR" smtClean="0"/>
              <a:t>27/10/2017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9C057-76A5-400E-9DB7-67E2D93AE5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1004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  <p:sldLayoutId id="2147483760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0A6B8CA-14CE-49D1-AAA5-56DB1B1799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ΑΜΦΙΒΟΛΟ</a:t>
            </a:r>
            <a:r>
              <a:rPr lang="en-US" dirty="0"/>
              <a:t>I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3BBE0BF-65FF-4C96-B464-72CFE3AA7F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949165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ΚΑΠΕΛΛΑΚΗΣ ΓΙΩΡΓΟΣ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ΦΥΤΡΑΚΗΣ ΓΙΩΡΓΟΣ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ΚΟΠΑΝΕΛΗΣ ΔΗΜΗΤΡΗΣ	</a:t>
            </a:r>
          </a:p>
        </p:txBody>
      </p:sp>
    </p:spTree>
    <p:extLst>
      <p:ext uri="{BB962C8B-B14F-4D97-AF65-F5344CB8AC3E}">
        <p14:creationId xmlns:p14="http://schemas.microsoft.com/office/powerpoint/2010/main" val="29453627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F60383-07CA-4CC9-9FD2-CDD79CB50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6245" y="672009"/>
            <a:ext cx="5539509" cy="1293028"/>
          </a:xfrm>
        </p:spPr>
        <p:txBody>
          <a:bodyPr/>
          <a:lstStyle/>
          <a:p>
            <a:r>
              <a:rPr lang="el-GR" dirty="0">
                <a:solidFill>
                  <a:schemeClr val="accent5">
                    <a:lumMod val="75000"/>
                  </a:schemeClr>
                </a:solidFill>
              </a:rPr>
              <a:t>ΚΡΥΣΤΑΛΛΙΚΗ ΔΟΜΗ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0A72E3-28FA-447A-9603-81552F60F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αμφίβολοι κρυσταλλώνονται σε τρία διαφορετικά συστήματα</a:t>
            </a:r>
            <a:r>
              <a:rPr lang="en-US" dirty="0"/>
              <a:t>:</a:t>
            </a:r>
            <a:endParaRPr lang="el-GR" dirty="0"/>
          </a:p>
          <a:p>
            <a:r>
              <a:rPr lang="el-GR" dirty="0"/>
              <a:t>Στο ρομβικό σύστημα</a:t>
            </a:r>
          </a:p>
          <a:p>
            <a:r>
              <a:rPr lang="el-GR" dirty="0"/>
              <a:t>Στο </a:t>
            </a:r>
            <a:r>
              <a:rPr lang="el-GR" dirty="0" err="1"/>
              <a:t>μονοκλινές</a:t>
            </a:r>
            <a:r>
              <a:rPr lang="el-GR" dirty="0"/>
              <a:t> σύστημα και,</a:t>
            </a:r>
          </a:p>
          <a:p>
            <a:r>
              <a:rPr lang="el-GR" dirty="0"/>
              <a:t>Στο </a:t>
            </a:r>
            <a:r>
              <a:rPr lang="el-GR" dirty="0" err="1"/>
              <a:t>τρικλινές</a:t>
            </a:r>
            <a:r>
              <a:rPr lang="el-GR" dirty="0"/>
              <a:t> σύστημα</a:t>
            </a:r>
          </a:p>
          <a:p>
            <a:r>
              <a:rPr lang="el-GR" dirty="0"/>
              <a:t>Οι πιο διαδεδομένοι, όμως, είναι οι </a:t>
            </a:r>
            <a:r>
              <a:rPr lang="el-GR" dirty="0" err="1"/>
              <a:t>κρυσταλλούμενοι</a:t>
            </a:r>
            <a:r>
              <a:rPr lang="el-GR" dirty="0"/>
              <a:t> στο </a:t>
            </a:r>
            <a:r>
              <a:rPr lang="el-GR" dirty="0" err="1"/>
              <a:t>μονοκλινές</a:t>
            </a:r>
            <a:r>
              <a:rPr lang="el-GR" dirty="0"/>
              <a:t>.</a:t>
            </a:r>
          </a:p>
          <a:p>
            <a:r>
              <a:rPr lang="el-GR" dirty="0"/>
              <a:t>  </a:t>
            </a:r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F11978A3-91F6-45F1-8FE6-83D05368D0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863" y="4411588"/>
            <a:ext cx="2036620" cy="20366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A8D637C6-A8DB-4B20-8847-0BCC61571A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6545" y="4455751"/>
            <a:ext cx="2036620" cy="2036620"/>
          </a:xfrm>
          <a:prstGeom prst="rect">
            <a:avLst/>
          </a:prstGeom>
        </p:spPr>
      </p:pic>
      <p:pic>
        <p:nvPicPr>
          <p:cNvPr id="21" name="Εικόνα 20">
            <a:extLst>
              <a:ext uri="{FF2B5EF4-FFF2-40B4-BE49-F238E27FC236}">
                <a16:creationId xmlns:a16="http://schemas.microsoft.com/office/drawing/2014/main" id="{7BF502C7-7BC0-4C63-8F3C-53C159831B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227" y="4455751"/>
            <a:ext cx="2036620" cy="2036620"/>
          </a:xfrm>
          <a:prstGeom prst="rect">
            <a:avLst/>
          </a:prstGeom>
        </p:spPr>
      </p:pic>
      <p:pic>
        <p:nvPicPr>
          <p:cNvPr id="23" name="Εικόνα 22">
            <a:extLst>
              <a:ext uri="{FF2B5EF4-FFF2-40B4-BE49-F238E27FC236}">
                <a16:creationId xmlns:a16="http://schemas.microsoft.com/office/drawing/2014/main" id="{57449CBD-3EFC-4D0F-948C-F40341234F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2945" y="4455751"/>
            <a:ext cx="2037768" cy="203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3242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B4E40E-CD49-42F6-BEEF-E25249112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482" y="792082"/>
            <a:ext cx="4505036" cy="1293028"/>
          </a:xfrm>
        </p:spPr>
        <p:txBody>
          <a:bodyPr/>
          <a:lstStyle/>
          <a:p>
            <a:r>
              <a:rPr lang="el-GR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Χημικη</a:t>
            </a:r>
            <a:r>
              <a:rPr lang="el-G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l-GR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συσταση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794143C-34E8-4F7C-AFA5-36B2F1978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αμφίβολοι (</a:t>
            </a:r>
            <a:r>
              <a:rPr lang="el-GR" dirty="0" err="1"/>
              <a:t>amphiboles</a:t>
            </a:r>
            <a:r>
              <a:rPr lang="el-GR" dirty="0"/>
              <a:t>) είναι ομάδα </a:t>
            </a:r>
            <a:r>
              <a:rPr lang="el-GR" dirty="0" err="1"/>
              <a:t>ινοπυριτικών</a:t>
            </a:r>
            <a:r>
              <a:rPr lang="el-GR" dirty="0"/>
              <a:t> ορυκτών με γενικό χημικό τύπο: </a:t>
            </a:r>
          </a:p>
          <a:p>
            <a:r>
              <a:rPr lang="en-US" dirty="0"/>
              <a:t>AX</a:t>
            </a:r>
            <a:r>
              <a:rPr lang="en-US" sz="1400" dirty="0"/>
              <a:t>2</a:t>
            </a:r>
            <a:r>
              <a:rPr lang="en-US" dirty="0"/>
              <a:t>Z</a:t>
            </a:r>
            <a:r>
              <a:rPr lang="en-US" sz="1400" dirty="0"/>
              <a:t>5</a:t>
            </a:r>
            <a:r>
              <a:rPr lang="en-US" dirty="0"/>
              <a:t>((Si,</a:t>
            </a:r>
            <a:r>
              <a:rPr lang="el-GR" dirty="0"/>
              <a:t> </a:t>
            </a:r>
            <a:r>
              <a:rPr lang="en-US" dirty="0"/>
              <a:t>Al,</a:t>
            </a:r>
            <a:r>
              <a:rPr lang="el-GR" dirty="0"/>
              <a:t> </a:t>
            </a:r>
            <a:r>
              <a:rPr lang="en-US" dirty="0" err="1"/>
              <a:t>Ti</a:t>
            </a:r>
            <a:r>
              <a:rPr lang="el-GR" dirty="0"/>
              <a:t> </a:t>
            </a:r>
            <a:r>
              <a:rPr lang="en-US" dirty="0"/>
              <a:t>)</a:t>
            </a:r>
            <a:r>
              <a:rPr lang="en-US" sz="1400" dirty="0"/>
              <a:t>8</a:t>
            </a:r>
            <a:r>
              <a:rPr lang="en-US" dirty="0"/>
              <a:t>O</a:t>
            </a:r>
            <a:r>
              <a:rPr lang="en-US" sz="1400" dirty="0"/>
              <a:t>22</a:t>
            </a:r>
            <a:r>
              <a:rPr lang="en-US" dirty="0"/>
              <a:t>)(OH,</a:t>
            </a:r>
            <a:r>
              <a:rPr lang="el-GR" dirty="0"/>
              <a:t> </a:t>
            </a:r>
            <a:r>
              <a:rPr lang="en-US" dirty="0"/>
              <a:t>F,</a:t>
            </a:r>
            <a:r>
              <a:rPr lang="el-GR" dirty="0"/>
              <a:t> </a:t>
            </a:r>
            <a:r>
              <a:rPr lang="en-US" dirty="0"/>
              <a:t>Cl,</a:t>
            </a:r>
            <a:r>
              <a:rPr lang="el-GR" dirty="0"/>
              <a:t> </a:t>
            </a:r>
            <a:r>
              <a:rPr lang="en-US" dirty="0"/>
              <a:t>O)</a:t>
            </a:r>
            <a:r>
              <a:rPr lang="en-US" sz="1400" dirty="0"/>
              <a:t>2</a:t>
            </a:r>
          </a:p>
          <a:p>
            <a:r>
              <a:rPr lang="en-US" dirty="0"/>
              <a:t>A =  Na, K, Ca, Pb</a:t>
            </a:r>
            <a:r>
              <a:rPr lang="en-US" baseline="30000" dirty="0"/>
              <a:t>2+</a:t>
            </a:r>
          </a:p>
          <a:p>
            <a:r>
              <a:rPr lang="en-US" dirty="0"/>
              <a:t>X = Li, Na, Mg, Fe</a:t>
            </a:r>
            <a:r>
              <a:rPr lang="en-US" baseline="30000" dirty="0"/>
              <a:t>2+</a:t>
            </a:r>
            <a:r>
              <a:rPr lang="en-US" dirty="0"/>
              <a:t>, Mn</a:t>
            </a:r>
            <a:r>
              <a:rPr lang="en-US" baseline="30000" dirty="0"/>
              <a:t>2+</a:t>
            </a:r>
            <a:r>
              <a:rPr lang="en-US" dirty="0"/>
              <a:t>, Ca</a:t>
            </a:r>
          </a:p>
          <a:p>
            <a:r>
              <a:rPr lang="en-US" dirty="0"/>
              <a:t>Z = Li, Na, Mg, Fe</a:t>
            </a:r>
            <a:r>
              <a:rPr lang="en-US" baseline="30000" dirty="0"/>
              <a:t>2+</a:t>
            </a:r>
            <a:r>
              <a:rPr lang="en-US" baseline="-25000" dirty="0"/>
              <a:t>, </a:t>
            </a:r>
            <a:r>
              <a:rPr lang="en-US" dirty="0"/>
              <a:t>Mn</a:t>
            </a:r>
            <a:r>
              <a:rPr lang="en-US" baseline="30000" dirty="0"/>
              <a:t>2+</a:t>
            </a:r>
            <a:r>
              <a:rPr lang="en-US" baseline="-25000" dirty="0"/>
              <a:t>,</a:t>
            </a:r>
            <a:r>
              <a:rPr lang="en-US" baseline="30000" dirty="0"/>
              <a:t> </a:t>
            </a:r>
            <a:r>
              <a:rPr lang="en-US" dirty="0"/>
              <a:t>Zn, Co, Ni, Al, Fe</a:t>
            </a:r>
            <a:r>
              <a:rPr lang="en-US" baseline="30000" dirty="0"/>
              <a:t>3+</a:t>
            </a:r>
            <a:r>
              <a:rPr lang="en-US" dirty="0"/>
              <a:t>, Cr</a:t>
            </a:r>
            <a:r>
              <a:rPr lang="en-US" baseline="30000" dirty="0"/>
              <a:t>3+</a:t>
            </a:r>
            <a:r>
              <a:rPr lang="en-US" dirty="0"/>
              <a:t>, Mn</a:t>
            </a:r>
            <a:r>
              <a:rPr lang="en-US" baseline="30000" dirty="0"/>
              <a:t>3+</a:t>
            </a:r>
            <a:r>
              <a:rPr lang="en-US" dirty="0"/>
              <a:t>, V</a:t>
            </a:r>
            <a:r>
              <a:rPr lang="en-US" baseline="30000" dirty="0"/>
              <a:t>3+</a:t>
            </a:r>
            <a:r>
              <a:rPr lang="en-US" dirty="0"/>
              <a:t>, </a:t>
            </a:r>
            <a:r>
              <a:rPr lang="en-US" dirty="0" err="1"/>
              <a:t>Ti</a:t>
            </a:r>
            <a:r>
              <a:rPr lang="en-US" dirty="0"/>
              <a:t>, </a:t>
            </a:r>
            <a:r>
              <a:rPr lang="en-US" dirty="0" err="1"/>
              <a:t>Zr</a:t>
            </a:r>
            <a:endParaRPr lang="en-US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687053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B9687A3-FDF3-4FAA-A414-8182BF8C8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4282" y="803563"/>
            <a:ext cx="6943436" cy="1207656"/>
          </a:xfrm>
        </p:spPr>
        <p:txBody>
          <a:bodyPr/>
          <a:lstStyle/>
          <a:p>
            <a:r>
              <a:rPr lang="el-GR" dirty="0" err="1"/>
              <a:t>Υποομαδεσ</a:t>
            </a:r>
            <a:r>
              <a:rPr lang="el-GR" dirty="0"/>
              <a:t> </a:t>
            </a:r>
            <a:r>
              <a:rPr lang="el-GR" dirty="0" err="1"/>
              <a:t>αμφιβολου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CAC8C2E-4219-4284-948F-34A007130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Χαρακτηρίζονται από πρισματική μορφή</a:t>
            </a:r>
            <a:r>
              <a:rPr lang="en-US" dirty="0"/>
              <a:t>:</a:t>
            </a:r>
          </a:p>
          <a:p>
            <a:endParaRPr lang="el-GR" dirty="0"/>
          </a:p>
          <a:p>
            <a:r>
              <a:rPr lang="el-GR" dirty="0" err="1"/>
              <a:t>Ορθοαμφίβολοι</a:t>
            </a:r>
            <a:r>
              <a:rPr lang="el-GR" dirty="0"/>
              <a:t> </a:t>
            </a:r>
            <a:r>
              <a:rPr lang="en-US" dirty="0"/>
              <a:t>Mg- Fe- </a:t>
            </a:r>
            <a:r>
              <a:rPr lang="en-US" dirty="0" err="1"/>
              <a:t>Mn</a:t>
            </a:r>
            <a:r>
              <a:rPr lang="en-US" dirty="0"/>
              <a:t>- Li</a:t>
            </a:r>
          </a:p>
          <a:p>
            <a:r>
              <a:rPr lang="el-GR" dirty="0" err="1"/>
              <a:t>Κλινοαμφίβολοι</a:t>
            </a:r>
            <a:r>
              <a:rPr lang="el-GR" dirty="0"/>
              <a:t> </a:t>
            </a:r>
            <a:r>
              <a:rPr lang="en-US" dirty="0"/>
              <a:t>Mg- </a:t>
            </a:r>
            <a:r>
              <a:rPr lang="en-US" dirty="0" err="1"/>
              <a:t>Mn</a:t>
            </a:r>
            <a:r>
              <a:rPr lang="en-US" dirty="0"/>
              <a:t>- Fe- Li</a:t>
            </a:r>
          </a:p>
          <a:p>
            <a:r>
              <a:rPr lang="el-GR" dirty="0" err="1"/>
              <a:t>Νατριούχοι</a:t>
            </a:r>
            <a:r>
              <a:rPr lang="el-GR" dirty="0"/>
              <a:t> </a:t>
            </a:r>
            <a:r>
              <a:rPr lang="el-GR" dirty="0" err="1"/>
              <a:t>κλινοαμφίβολοι</a:t>
            </a:r>
            <a:endParaRPr lang="el-GR" dirty="0"/>
          </a:p>
          <a:p>
            <a:r>
              <a:rPr lang="el-GR" dirty="0"/>
              <a:t>Ασβεστούχοι </a:t>
            </a:r>
            <a:r>
              <a:rPr lang="el-GR" dirty="0" err="1"/>
              <a:t>κλινοαμφίβολοι</a:t>
            </a:r>
            <a:endParaRPr lang="el-GR" dirty="0"/>
          </a:p>
          <a:p>
            <a:endParaRPr lang="en-US" dirty="0"/>
          </a:p>
          <a:p>
            <a:pPr marL="0" indent="0">
              <a:buNone/>
            </a:pPr>
            <a:r>
              <a:rPr lang="el-GR" dirty="0"/>
              <a:t>    </a:t>
            </a:r>
            <a:r>
              <a:rPr lang="en-US" dirty="0"/>
              <a:t>                                                         A</a:t>
            </a:r>
            <a:r>
              <a:rPr lang="el-GR" dirty="0" err="1"/>
              <a:t>κτινόλιθος</a:t>
            </a:r>
            <a:r>
              <a:rPr lang="el-GR" dirty="0"/>
              <a:t>                        </a:t>
            </a:r>
            <a:r>
              <a:rPr lang="el-GR" dirty="0" err="1"/>
              <a:t>Κεροστίλβη</a:t>
            </a:r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A6C6B2AC-3945-4B22-927D-26D2595257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636" y="2881745"/>
            <a:ext cx="2549236" cy="1911927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3CECE71D-9B19-476E-B428-2348B1A7EC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0036" y="2881745"/>
            <a:ext cx="2556164" cy="1917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94909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0DC5EA-8E84-45C5-A29B-269EFAE11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8754" y="699719"/>
            <a:ext cx="2334491" cy="1293028"/>
          </a:xfrm>
        </p:spPr>
        <p:txBody>
          <a:bodyPr/>
          <a:lstStyle/>
          <a:p>
            <a:r>
              <a:rPr lang="el-GR" dirty="0" err="1"/>
              <a:t>χρησεισ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ABB744A-18D7-41AB-ADD7-554FB6BDB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364" y="1992747"/>
            <a:ext cx="10601036" cy="4038600"/>
          </a:xfrm>
        </p:spPr>
        <p:txBody>
          <a:bodyPr>
            <a:normAutofit fontScale="25000" lnSpcReduction="20000"/>
          </a:bodyPr>
          <a:lstStyle/>
          <a:p>
            <a:r>
              <a:rPr lang="el-GR" sz="8000" dirty="0"/>
              <a:t>Είναι ευρύτατα διαδεδομένα ορυκτά, χωρίς, ωστόσο, κάποιο από αυτά να εμφανίζει ιδιαίτερη οικονομική σημασία, αν και μερικές ποικιλίες χρησιμοποιούνται ως ημιπολύτιμοι λίθοι ή στην διακοσμητική, όπως ο νεφρίτης.</a:t>
            </a:r>
          </a:p>
          <a:p>
            <a:endParaRPr lang="el-GR" sz="8000" dirty="0"/>
          </a:p>
          <a:p>
            <a:r>
              <a:rPr lang="el-GR" sz="8000" dirty="0"/>
              <a:t>Ο </a:t>
            </a:r>
            <a:r>
              <a:rPr lang="el-GR" sz="8000" dirty="0" err="1"/>
              <a:t>εξορυσσόμενος</a:t>
            </a:r>
            <a:r>
              <a:rPr lang="el-GR" sz="8000" dirty="0"/>
              <a:t> </a:t>
            </a:r>
            <a:r>
              <a:rPr lang="el-GR" sz="8000" dirty="0" err="1"/>
              <a:t>αμφιβολίτης</a:t>
            </a:r>
            <a:r>
              <a:rPr lang="el-GR" sz="8000" dirty="0"/>
              <a:t> (</a:t>
            </a:r>
            <a:r>
              <a:rPr lang="el-GR" sz="8000" dirty="0" err="1"/>
              <a:t>κεροστίλβη</a:t>
            </a:r>
            <a:r>
              <a:rPr lang="el-GR" sz="8000" dirty="0"/>
              <a:t>, </a:t>
            </a:r>
            <a:r>
              <a:rPr lang="el-GR" sz="8000" dirty="0" err="1"/>
              <a:t>ακτινόλιθος</a:t>
            </a:r>
            <a:r>
              <a:rPr lang="el-GR" sz="8000" dirty="0"/>
              <a:t>)  χρησιμοποιείται μετά από κατάλληλη επεξεργασία και ανάμιξη με άλλες ορυκτές ύλες που του προσδίδουν τις επιθυμητές ιδιότητες, για την παραγωγή </a:t>
            </a:r>
            <a:r>
              <a:rPr lang="el-GR" sz="8000" dirty="0" err="1"/>
              <a:t>πετροβάμβακα</a:t>
            </a:r>
            <a:r>
              <a:rPr lang="el-GR" sz="8000" dirty="0"/>
              <a:t>.</a:t>
            </a:r>
          </a:p>
          <a:p>
            <a:endParaRPr lang="el-GR" sz="8000" dirty="0"/>
          </a:p>
          <a:p>
            <a:r>
              <a:rPr lang="el-GR" sz="8000" dirty="0"/>
              <a:t>Ο </a:t>
            </a:r>
            <a:r>
              <a:rPr lang="el-GR" sz="8000" dirty="0" err="1"/>
              <a:t>Ακτινόλιθος</a:t>
            </a:r>
            <a:r>
              <a:rPr lang="el-GR" sz="8000" dirty="0"/>
              <a:t> είναι μια πέτρα που φέρνει την ενέργεια στο σώμα και ισορροπεί το μεταβολισμό. Βοηθά στη μείωση των αρνητικών επιπτώσεων που συμβαίνουν στο σώμα και οφείλονται στην υπερβολική καταπόνηση. Ο </a:t>
            </a:r>
            <a:r>
              <a:rPr lang="el-GR" sz="8000" dirty="0" err="1"/>
              <a:t>Ακτινόλιθος</a:t>
            </a:r>
            <a:r>
              <a:rPr lang="el-GR" sz="8000" dirty="0"/>
              <a:t> διεγείρει την παραγωγή των λευκών αιμοσφαιρίων στο σώμα και επίσης αυξάνει το ανοσοποιητικό.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157717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3FD4047-2E11-4A92-9EEF-B26FD7BE7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4791" y="347350"/>
            <a:ext cx="4375727" cy="1293028"/>
          </a:xfrm>
        </p:spPr>
        <p:txBody>
          <a:bodyPr/>
          <a:lstStyle/>
          <a:p>
            <a:r>
              <a:rPr lang="el-GR" dirty="0" err="1"/>
              <a:t>Μερη</a:t>
            </a:r>
            <a:r>
              <a:rPr lang="el-GR" dirty="0"/>
              <a:t> </a:t>
            </a:r>
            <a:r>
              <a:rPr lang="el-GR" dirty="0" err="1"/>
              <a:t>εξορυξησ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0DE78B2-EA72-4731-9637-7D4DC8EC9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618" y="1640377"/>
            <a:ext cx="10820400" cy="5028277"/>
          </a:xfrm>
        </p:spPr>
        <p:txBody>
          <a:bodyPr/>
          <a:lstStyle/>
          <a:p>
            <a:endParaRPr lang="el-GR" dirty="0"/>
          </a:p>
          <a:p>
            <a:r>
              <a:rPr lang="el-GR" dirty="0"/>
              <a:t>Βρετανική Κολομβία (Καναδάς), στις Άλπεις της Ιταλίας, στη Νέα Ζηλανδία, στη Σιβηρία (Ρωσία), και στην Αλάσκα και Καλιφόρνια των ΗΠΑ. Τα κοιτάσματα της Αλάσκας βρίσκονται κοντά σε Νεφρίτη, δηλαδή τον </a:t>
            </a:r>
            <a:r>
              <a:rPr lang="el-GR" dirty="0" err="1"/>
              <a:t>ακτινόλιθο</a:t>
            </a:r>
            <a:r>
              <a:rPr lang="el-GR" dirty="0"/>
              <a:t> ποιότητας πετραδιού που παρέχει μια μορφή </a:t>
            </a:r>
            <a:r>
              <a:rPr lang="el-GR" dirty="0" err="1"/>
              <a:t>Ιάδη</a:t>
            </a:r>
            <a:r>
              <a:rPr lang="el-GR" dirty="0"/>
              <a:t>. Μια άλλη ποικιλία </a:t>
            </a:r>
            <a:r>
              <a:rPr lang="el-GR" dirty="0" err="1"/>
              <a:t>ακτινόλιθου</a:t>
            </a:r>
            <a:r>
              <a:rPr lang="el-GR" dirty="0"/>
              <a:t> που λέγεται </a:t>
            </a:r>
            <a:r>
              <a:rPr lang="el-GR" dirty="0" err="1"/>
              <a:t>Βυσσόλιθος</a:t>
            </a:r>
            <a:r>
              <a:rPr lang="el-GR" dirty="0"/>
              <a:t>  βρίσκεται κυρίως στην </a:t>
            </a:r>
            <a:r>
              <a:rPr lang="el-GR" dirty="0" err="1"/>
              <a:t>Πενσυλβανία</a:t>
            </a:r>
            <a:r>
              <a:rPr lang="el-GR" dirty="0"/>
              <a:t> και την Βιρτζίνια των ΗΠΑ.</a:t>
            </a:r>
          </a:p>
          <a:p>
            <a:r>
              <a:rPr lang="el-GR" dirty="0"/>
              <a:t>Ο </a:t>
            </a:r>
            <a:r>
              <a:rPr lang="el-GR" dirty="0" err="1"/>
              <a:t>αμφιβολίτης</a:t>
            </a:r>
            <a:r>
              <a:rPr lang="el-GR" dirty="0"/>
              <a:t> εμφανίζεται σε αρκετές περιοχές στην Ελλάδα, με μεταμορφωμένα πετρώματα. Εξόρυξη </a:t>
            </a:r>
            <a:r>
              <a:rPr lang="el-GR" dirty="0" err="1"/>
              <a:t>αμφιβολίτη</a:t>
            </a:r>
            <a:r>
              <a:rPr lang="el-GR" dirty="0"/>
              <a:t> γίνεται σήμερα στις Σέρρες.</a:t>
            </a:r>
          </a:p>
          <a:p>
            <a:endParaRPr lang="el-GR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CE097A9E-845F-4358-848B-ACDF29F4FB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911" y="4656041"/>
            <a:ext cx="2683485" cy="2012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860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66A18AF-E36E-402E-8679-6A96CD985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5861" y="602141"/>
            <a:ext cx="3940277" cy="1293028"/>
          </a:xfrm>
        </p:spPr>
        <p:txBody>
          <a:bodyPr/>
          <a:lstStyle/>
          <a:p>
            <a:r>
              <a:rPr lang="el-GR" dirty="0" err="1"/>
              <a:t>βιβλιογραφια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2B13369-7A5A-4BAF-B2E5-277706321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http://webmineral.com/</a:t>
            </a:r>
          </a:p>
          <a:p>
            <a:r>
              <a:rPr lang="en-US" dirty="0"/>
              <a:t>www.mindat.org</a:t>
            </a:r>
          </a:p>
          <a:p>
            <a:r>
              <a:rPr lang="en-US" dirty="0"/>
              <a:t>https://el.wikipedia.org</a:t>
            </a:r>
          </a:p>
          <a:p>
            <a:r>
              <a:rPr lang="en-US" dirty="0"/>
              <a:t>http://www.orykta.gr</a:t>
            </a:r>
            <a:endParaRPr lang="el-GR" dirty="0"/>
          </a:p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50F54100-2A5E-4053-8FB9-E6C157B03A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424" y="2790824"/>
            <a:ext cx="4827868" cy="3282950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26EE169C-4EFF-451C-BDD2-3420F2C4A9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0975" y="3562349"/>
            <a:ext cx="2838449" cy="251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152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ΙΧΝΟΣ ΑΤΜΟΥ">
  <a:themeElements>
    <a:clrScheme name="ΙΧΝΟΣ ΑΤΜΟΥ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ΙΧΝΟΣ ΑΤΜΟΥ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ΙΧΝΟΣ ΑΤΜΟΥ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TM04033937[[fn=Ίχνος ατμού]]</Template>
  <TotalTime>78</TotalTime>
  <Words>353</Words>
  <Application>Microsoft Office PowerPoint</Application>
  <PresentationFormat>Ευρεία οθόνη</PresentationFormat>
  <Paragraphs>43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ΙΧΝΟΣ ΑΤΜΟΥ</vt:lpstr>
      <vt:lpstr>ΑΜΦΙΒΟΛΟI</vt:lpstr>
      <vt:lpstr>ΚΡΥΣΤΑΛΛΙΚΗ ΔΟΜΗ</vt:lpstr>
      <vt:lpstr>Χημικη συσταση </vt:lpstr>
      <vt:lpstr>Υποομαδεσ αμφιβολου</vt:lpstr>
      <vt:lpstr>χρησεισ</vt:lpstr>
      <vt:lpstr>Μερη εξορυξησ </vt:lpstr>
      <vt:lpstr>βιβλιογραφια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ΑΜΦΙΒΟΛΟΣ</dc:title>
  <dc:creator>Student</dc:creator>
  <cp:lastModifiedBy>Student</cp:lastModifiedBy>
  <cp:revision>10</cp:revision>
  <dcterms:created xsi:type="dcterms:W3CDTF">2017-10-27T08:23:43Z</dcterms:created>
  <dcterms:modified xsi:type="dcterms:W3CDTF">2017-10-27T09:42:12Z</dcterms:modified>
</cp:coreProperties>
</file>