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09" r:id="rId3"/>
    <p:sldId id="311" r:id="rId4"/>
    <p:sldId id="310" r:id="rId5"/>
    <p:sldId id="314" r:id="rId6"/>
    <p:sldId id="312" r:id="rId7"/>
    <p:sldId id="313" r:id="rId8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E568C-8295-477D-827B-44DAD2A37C79}" type="datetimeFigureOut">
              <a:rPr lang="fi-FI" smtClean="0"/>
              <a:t>22.1.2020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91582-1EDB-41FE-A011-34C914F04E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0479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22.1.2020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8933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22.1.2020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3476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22.1.2020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692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22.1.2020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5532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22.1.2020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061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22.1.2020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11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22.1.2020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657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22.1.2020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6576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22.1.2020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7082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22.1.2020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32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22.1.2020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862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ED9EB-B609-4954-B3E5-7ACBC7B75736}" type="datetimeFigureOut">
              <a:rPr lang="fi-FI" smtClean="0"/>
              <a:t>22.1.2020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8670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llenniumassessment.org/documents/document.356.aspx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31ZIf1w_U0" TargetMode="External"/><Relationship Id="rId2" Type="http://schemas.openxmlformats.org/officeDocument/2006/relationships/hyperlink" Target="https://www.youtube.com/watch?v=A-QpKiU-NH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Οικονομική αξιολόγηση περιβαλλοντικών αγαθών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Διάλεξη </a:t>
            </a:r>
            <a:r>
              <a:rPr lang="fi-FI" dirty="0" smtClean="0"/>
              <a:t>7</a:t>
            </a:r>
            <a:r>
              <a:rPr lang="el-GR" baseline="30000" dirty="0" smtClean="0"/>
              <a:t>η</a:t>
            </a:r>
            <a:r>
              <a:rPr lang="el-GR" dirty="0" smtClean="0"/>
              <a:t> </a:t>
            </a:r>
            <a:endParaRPr lang="fi-FI" dirty="0" smtClean="0"/>
          </a:p>
          <a:p>
            <a:r>
              <a:rPr lang="fi-FI" dirty="0" smtClean="0"/>
              <a:t>23</a:t>
            </a:r>
            <a:r>
              <a:rPr lang="el-GR" dirty="0" smtClean="0"/>
              <a:t>.</a:t>
            </a:r>
            <a:r>
              <a:rPr lang="fi-FI" dirty="0" smtClean="0"/>
              <a:t>0</a:t>
            </a:r>
            <a:r>
              <a:rPr lang="el-GR" dirty="0" smtClean="0"/>
              <a:t>1.20</a:t>
            </a:r>
            <a:r>
              <a:rPr lang="fi-FI" dirty="0" smtClean="0"/>
              <a:t>20</a:t>
            </a:r>
          </a:p>
          <a:p>
            <a:pPr marL="514350" indent="-514350">
              <a:buAutoNum type="arabicPeriod"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80523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1. Εισαγωγή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Environmental goods</a:t>
            </a:r>
          </a:p>
          <a:p>
            <a:r>
              <a:rPr lang="en-US" dirty="0" smtClean="0"/>
              <a:t>Ecosystem services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*CICES report : Cascade model,  Definition of ES (table 1)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ES and human wellbeing</a:t>
            </a:r>
          </a:p>
          <a:p>
            <a:r>
              <a:rPr lang="en-US" dirty="0" smtClean="0"/>
              <a:t>Millennium </a:t>
            </a:r>
            <a:r>
              <a:rPr lang="en-US" dirty="0"/>
              <a:t>Ecosystem Assessment, 2005. Ecosystems and Human Well-being: </a:t>
            </a:r>
            <a:r>
              <a:rPr lang="en-US" dirty="0" smtClean="0"/>
              <a:t> Synthesis</a:t>
            </a:r>
            <a:r>
              <a:rPr lang="en-US" dirty="0"/>
              <a:t>. Island Press, Washington, DC.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*Chapter </a:t>
            </a:r>
            <a:r>
              <a:rPr lang="en-US" dirty="0">
                <a:solidFill>
                  <a:srgbClr val="FF0000"/>
                </a:solidFill>
              </a:rPr>
              <a:t>3 (</a:t>
            </a:r>
            <a:r>
              <a:rPr lang="en-GB" b="1" dirty="0">
                <a:solidFill>
                  <a:srgbClr val="FF0000"/>
                </a:solidFill>
              </a:rPr>
              <a:t>Relationships between Ecosystem Services and Human Well-being)</a:t>
            </a:r>
            <a:endParaRPr lang="el-G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r>
              <a:rPr lang="fi-FI" sz="2800" dirty="0">
                <a:hlinkClick r:id="rId2"/>
              </a:rPr>
              <a:t>https://www.millenniumassessment.org/documents/document.356.aspx.pdf</a:t>
            </a:r>
            <a:endParaRPr lang="fi-FI" sz="2800" dirty="0"/>
          </a:p>
          <a:p>
            <a:endParaRPr lang="en-US" dirty="0" smtClean="0"/>
          </a:p>
          <a:p>
            <a:r>
              <a:rPr lang="en-US" dirty="0" smtClean="0"/>
              <a:t>Total Economic Value </a:t>
            </a:r>
          </a:p>
          <a:p>
            <a:pPr marL="0" indent="0">
              <a:buNone/>
            </a:pPr>
            <a:r>
              <a:rPr lang="fi-FI" dirty="0" smtClean="0">
                <a:solidFill>
                  <a:srgbClr val="FF0000"/>
                </a:solidFill>
              </a:rPr>
              <a:t>* </a:t>
            </a:r>
            <a:r>
              <a:rPr lang="fi-FI" dirty="0" err="1" smtClean="0">
                <a:solidFill>
                  <a:srgbClr val="FF0000"/>
                </a:solidFill>
              </a:rPr>
              <a:t>Chapter</a:t>
            </a:r>
            <a:r>
              <a:rPr lang="fi-FI" dirty="0" smtClean="0">
                <a:solidFill>
                  <a:srgbClr val="FF0000"/>
                </a:solidFill>
              </a:rPr>
              <a:t> 2, </a:t>
            </a:r>
            <a:r>
              <a:rPr lang="en-US" dirty="0" smtClean="0">
                <a:solidFill>
                  <a:srgbClr val="FF0000"/>
                </a:solidFill>
              </a:rPr>
              <a:t>TEEB</a:t>
            </a:r>
            <a:r>
              <a:rPr lang="en-US" dirty="0">
                <a:solidFill>
                  <a:srgbClr val="FF0000"/>
                </a:solidFill>
              </a:rPr>
              <a:t>. 2010. The economics of ecosystems and biodiversity, Mainstreaming the economics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of nature. A synthesis of the approach, conclusions and recommendations of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fi-FI" dirty="0">
                <a:solidFill>
                  <a:srgbClr val="FF0000"/>
                </a:solidFill>
              </a:rPr>
              <a:t>TEEB. </a:t>
            </a:r>
            <a:r>
              <a:rPr lang="fi-FI" dirty="0" err="1">
                <a:solidFill>
                  <a:srgbClr val="FF0000"/>
                </a:solidFill>
              </a:rPr>
              <a:t>Routledge</a:t>
            </a:r>
            <a:r>
              <a:rPr lang="fi-FI" dirty="0">
                <a:solidFill>
                  <a:srgbClr val="FF0000"/>
                </a:solidFill>
              </a:rPr>
              <a:t>, Oxford, UK.</a:t>
            </a:r>
            <a:endParaRPr lang="el-G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444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2. </a:t>
            </a:r>
            <a:r>
              <a:rPr lang="el-GR" dirty="0" smtClean="0"/>
              <a:t>Μεθοδολογια </a:t>
            </a:r>
            <a:endParaRPr lang="fi-FI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705144"/>
              </p:ext>
            </p:extLst>
          </p:nvPr>
        </p:nvGraphicFramePr>
        <p:xfrm>
          <a:off x="467544" y="836712"/>
          <a:ext cx="8496944" cy="5590540"/>
        </p:xfrm>
        <a:graphic>
          <a:graphicData uri="http://schemas.openxmlformats.org/drawingml/2006/table">
            <a:tbl>
              <a:tblPr firstRow="1" firstCol="1" bandRow="1"/>
              <a:tblGrid>
                <a:gridCol w="2955458"/>
                <a:gridCol w="5541486"/>
              </a:tblGrid>
              <a:tr h="291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Economic valuation approach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Method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5589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Direct market valuation methods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  <a:latin typeface="Calibri"/>
                          <a:ea typeface="Calibri"/>
                          <a:cs typeface="Calibri"/>
                        </a:rPr>
                        <a:t>Price-based 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71805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Market prices (MP)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  <a:latin typeface="Calibri"/>
                          <a:ea typeface="Calibri"/>
                          <a:cs typeface="Calibri"/>
                        </a:rPr>
                        <a:t>Cost-based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71805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Avoided damage cost (ADC)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71805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Replacement cost (RPC)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71805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Restoration cost (RC)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  <a:latin typeface="Calibri"/>
                          <a:ea typeface="Calibri"/>
                          <a:cs typeface="Calibri"/>
                        </a:rPr>
                        <a:t>Production-based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71805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Production function approach (PFA)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71805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Net factor income approach (NFA)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582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Revealed preference methods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Hedonic pricing (HP)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Travel cost  (TC)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2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Stated preferences methods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Contingent valuation (CV)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Choice modelling (CM)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Deliberative group valuation (DVM)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8732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Benefit transfer methods 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Unit transfer (UT)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Value transfer (VT)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Value transfer function (meta-analytic approach) (VTF)</a:t>
                      </a:r>
                      <a:endParaRPr lang="fi-FI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84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l-GR" dirty="0" smtClean="0"/>
              <a:t>Βιβλιογραφια μεθοδολογιων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Font typeface="Arial" charset="0"/>
              <a:buChar char="•"/>
            </a:pPr>
            <a:r>
              <a:rPr lang="fi-FI" sz="8000" dirty="0" err="1" smtClean="0"/>
              <a:t>Chapter</a:t>
            </a:r>
            <a:r>
              <a:rPr lang="fi-FI" sz="8000" dirty="0" smtClean="0"/>
              <a:t> 3, </a:t>
            </a:r>
            <a:r>
              <a:rPr lang="en-US" sz="8000" dirty="0" smtClean="0"/>
              <a:t>TEEB</a:t>
            </a:r>
            <a:r>
              <a:rPr lang="en-US" sz="8000" dirty="0"/>
              <a:t>. 2010. The economics of ecosystems and biodiversity, Mainstreaming the economics</a:t>
            </a:r>
            <a:r>
              <a:rPr lang="el-GR" sz="8000" dirty="0"/>
              <a:t> </a:t>
            </a:r>
            <a:r>
              <a:rPr lang="en-US" sz="8000" dirty="0"/>
              <a:t>of nature. A synthesis of the approach, conclusions and recommendations of</a:t>
            </a:r>
            <a:r>
              <a:rPr lang="el-GR" sz="8000" dirty="0"/>
              <a:t> </a:t>
            </a:r>
            <a:r>
              <a:rPr lang="fi-FI" sz="8000" dirty="0"/>
              <a:t>TEEB. </a:t>
            </a:r>
            <a:r>
              <a:rPr lang="fi-FI" sz="8000" dirty="0" err="1"/>
              <a:t>Routledge</a:t>
            </a:r>
            <a:r>
              <a:rPr lang="fi-FI" sz="8000" dirty="0"/>
              <a:t>, Oxford, UK</a:t>
            </a:r>
            <a:r>
              <a:rPr lang="fi-FI" sz="8000" dirty="0" smtClean="0"/>
              <a:t>.</a:t>
            </a:r>
            <a:endParaRPr lang="el-GR" sz="8000" dirty="0" smtClean="0"/>
          </a:p>
          <a:p>
            <a:pPr>
              <a:buFont typeface="Arial" charset="0"/>
              <a:buChar char="•"/>
            </a:pPr>
            <a:endParaRPr lang="fi-FI" sz="8000" dirty="0" smtClean="0"/>
          </a:p>
          <a:p>
            <a:pPr>
              <a:buFont typeface="Arial" charset="0"/>
              <a:buChar char="•"/>
            </a:pPr>
            <a:r>
              <a:rPr lang="fi-FI" sz="8000" dirty="0" smtClean="0"/>
              <a:t>Toolkit </a:t>
            </a:r>
            <a:endParaRPr lang="el-GR" sz="8000" dirty="0" smtClean="0"/>
          </a:p>
          <a:p>
            <a:pPr marL="0" indent="0">
              <a:buNone/>
            </a:pPr>
            <a:endParaRPr lang="el-GR" sz="8000" dirty="0" smtClean="0"/>
          </a:p>
          <a:p>
            <a:r>
              <a:rPr lang="el-GR" sz="8000" dirty="0"/>
              <a:t>Ύλη μαθήματος από Χάλκος, Γ., (2013). Οικονομία και περιβάλλον: Μέθοδοι αποτίμησης και διαχείρισης. Liberal Books</a:t>
            </a:r>
            <a:r>
              <a:rPr lang="el-GR" sz="8000" dirty="0" smtClean="0"/>
              <a:t>.</a:t>
            </a:r>
            <a:endParaRPr lang="en-GB" sz="8000" dirty="0"/>
          </a:p>
          <a:p>
            <a:r>
              <a:rPr lang="el-GR" sz="8000" dirty="0"/>
              <a:t> </a:t>
            </a:r>
            <a:r>
              <a:rPr lang="el-GR" sz="8000" dirty="0" smtClean="0"/>
              <a:t>	Κεφάλαιο 3, 3.1.2</a:t>
            </a:r>
            <a:endParaRPr lang="en-GB" sz="8000" dirty="0"/>
          </a:p>
          <a:p>
            <a:pPr lvl="1"/>
            <a:r>
              <a:rPr lang="el-GR" sz="8000" dirty="0"/>
              <a:t>Κεφάλαιο </a:t>
            </a:r>
            <a:r>
              <a:rPr lang="el-GR" sz="8000" dirty="0" smtClean="0"/>
              <a:t>4, 4.1 </a:t>
            </a:r>
            <a:endParaRPr lang="en-GB" sz="8000" dirty="0"/>
          </a:p>
          <a:p>
            <a:pPr lvl="1"/>
            <a:r>
              <a:rPr lang="el-GR" sz="8000" dirty="0"/>
              <a:t>Κεφάλαιο </a:t>
            </a:r>
            <a:r>
              <a:rPr lang="el-GR" sz="8000" dirty="0" smtClean="0"/>
              <a:t>5, 5.1 </a:t>
            </a:r>
            <a:endParaRPr lang="en-GB" sz="8000" dirty="0"/>
          </a:p>
          <a:p>
            <a:pPr lvl="1"/>
            <a:r>
              <a:rPr lang="el-GR" sz="8000" dirty="0"/>
              <a:t>Κεφαλαιο </a:t>
            </a:r>
            <a:r>
              <a:rPr lang="el-GR" sz="8000" dirty="0" smtClean="0"/>
              <a:t>7, Όλα </a:t>
            </a:r>
            <a:r>
              <a:rPr lang="el-GR" sz="8000" dirty="0"/>
              <a:t>τα επιμέρους εκτός από 7.3 και 7.4 τα οποία είναι επιλογής </a:t>
            </a:r>
            <a:endParaRPr lang="el-GR" sz="8000" dirty="0" smtClean="0"/>
          </a:p>
          <a:p>
            <a:pPr lvl="1"/>
            <a:endParaRPr lang="en-GB" sz="6200" dirty="0"/>
          </a:p>
          <a:p>
            <a:r>
              <a:rPr lang="el-GR" sz="8000" dirty="0"/>
              <a:t> Διαφάνειες παρουσιάσεων </a:t>
            </a:r>
            <a:endParaRPr lang="en-GB" sz="8000" dirty="0"/>
          </a:p>
          <a:p>
            <a:pPr marL="0" indent="0">
              <a:buNone/>
            </a:pPr>
            <a:r>
              <a:rPr lang="el-GR" sz="9600" b="1" dirty="0"/>
              <a:t> </a:t>
            </a:r>
            <a:endParaRPr lang="en-GB" sz="9600" dirty="0"/>
          </a:p>
          <a:p>
            <a:pPr marL="0" indent="0">
              <a:buNone/>
            </a:pPr>
            <a:r>
              <a:rPr lang="el-GR" sz="6200" dirty="0"/>
              <a:t> </a:t>
            </a:r>
            <a:endParaRPr lang="en-GB" sz="6200" dirty="0"/>
          </a:p>
          <a:p>
            <a:pPr marL="0" indent="0">
              <a:buNone/>
            </a:pPr>
            <a:endParaRPr lang="fi-FI" dirty="0" smtClean="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</a:pPr>
            <a:endParaRPr lang="fi-FI" dirty="0" smtClean="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</a:pPr>
            <a:endParaRPr lang="fi-FI" dirty="0" smtClean="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</a:pPr>
            <a:endParaRPr lang="el-GR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550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Movie </a:t>
            </a:r>
            <a:r>
              <a:rPr lang="fi-FI" dirty="0" err="1" smtClean="0"/>
              <a:t>time</a:t>
            </a:r>
            <a:r>
              <a:rPr lang="fi-FI" dirty="0"/>
              <a:t>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www.youtube.com/watch?v=A-QpKiU-NHo</a:t>
            </a:r>
            <a:endParaRPr lang="en-GB" dirty="0" smtClean="0"/>
          </a:p>
          <a:p>
            <a:endParaRPr lang="fi-FI" dirty="0"/>
          </a:p>
          <a:p>
            <a:endParaRPr lang="fi-FI" dirty="0" smtClean="0"/>
          </a:p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www.youtube.com/watch?v=L31ZIf1w_U0</a:t>
            </a:r>
            <a:endParaRPr lang="en-GB" dirty="0" smtClean="0"/>
          </a:p>
          <a:p>
            <a:endParaRPr lang="en-GB" dirty="0" smtClean="0"/>
          </a:p>
          <a:p>
            <a:endParaRPr lang="fi-FI" dirty="0"/>
          </a:p>
          <a:p>
            <a:endParaRPr lang="fi-FI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4701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2. Μεθοδολογιες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of methods and theoretical background </a:t>
            </a:r>
          </a:p>
          <a:p>
            <a:r>
              <a:rPr lang="en-US" dirty="0" smtClean="0"/>
              <a:t>What type of values each method can measure</a:t>
            </a:r>
          </a:p>
          <a:p>
            <a:r>
              <a:rPr lang="en-US" dirty="0" smtClean="0"/>
              <a:t>Design-Steps </a:t>
            </a:r>
            <a:r>
              <a:rPr lang="en-US" dirty="0" smtClean="0"/>
              <a:t>of implementation </a:t>
            </a:r>
          </a:p>
          <a:p>
            <a:r>
              <a:rPr lang="en-US" dirty="0" smtClean="0"/>
              <a:t>Data requirements </a:t>
            </a:r>
          </a:p>
          <a:p>
            <a:r>
              <a:rPr lang="en-US" dirty="0" err="1" smtClean="0"/>
              <a:t>Prons</a:t>
            </a:r>
            <a:r>
              <a:rPr lang="en-US" dirty="0" smtClean="0"/>
              <a:t> and cons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0075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el-GR" dirty="0" smtClean="0"/>
              <a:t>Εφαρμογες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Welfare analysis/Cost</a:t>
            </a:r>
            <a:r>
              <a:rPr lang="fi-FI" dirty="0" err="1" smtClean="0"/>
              <a:t>-benefit</a:t>
            </a:r>
            <a:r>
              <a:rPr lang="fi-FI" dirty="0" smtClean="0"/>
              <a:t> </a:t>
            </a:r>
            <a:r>
              <a:rPr lang="fi-FI" dirty="0" err="1" smtClean="0"/>
              <a:t>analysis</a:t>
            </a:r>
            <a:endParaRPr lang="fi-FI" dirty="0" smtClean="0"/>
          </a:p>
          <a:p>
            <a:r>
              <a:rPr lang="fi-FI" dirty="0" smtClean="0"/>
              <a:t>ES </a:t>
            </a:r>
            <a:r>
              <a:rPr lang="fi-FI" dirty="0" err="1" smtClean="0"/>
              <a:t>assesment</a:t>
            </a:r>
            <a:r>
              <a:rPr lang="fi-FI" dirty="0" smtClean="0"/>
              <a:t> in </a:t>
            </a:r>
            <a:r>
              <a:rPr lang="fi-FI" dirty="0" err="1" smtClean="0"/>
              <a:t>policy</a:t>
            </a:r>
            <a:r>
              <a:rPr lang="fi-FI" dirty="0" smtClean="0"/>
              <a:t> </a:t>
            </a:r>
            <a:r>
              <a:rPr lang="fi-FI" dirty="0" err="1" smtClean="0"/>
              <a:t>planning</a:t>
            </a:r>
            <a:r>
              <a:rPr lang="fi-FI" dirty="0" smtClean="0"/>
              <a:t> </a:t>
            </a:r>
          </a:p>
          <a:p>
            <a:r>
              <a:rPr lang="fi-FI" dirty="0" err="1" smtClean="0"/>
              <a:t>Ecosystem</a:t>
            </a:r>
            <a:r>
              <a:rPr lang="fi-FI" dirty="0" smtClean="0"/>
              <a:t> </a:t>
            </a:r>
            <a:r>
              <a:rPr lang="fi-FI" dirty="0" err="1" smtClean="0"/>
              <a:t>accounting</a:t>
            </a:r>
            <a:r>
              <a:rPr lang="fi-FI" dirty="0" smtClean="0"/>
              <a:t> 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 smtClean="0">
                <a:solidFill>
                  <a:srgbClr val="FF0000"/>
                </a:solidFill>
              </a:rPr>
              <a:t>*</a:t>
            </a:r>
            <a:r>
              <a:rPr lang="fi-FI" dirty="0" err="1" smtClean="0">
                <a:solidFill>
                  <a:srgbClr val="FF0000"/>
                </a:solidFill>
              </a:rPr>
              <a:t>Abstract</a:t>
            </a:r>
            <a:r>
              <a:rPr lang="fi-FI" dirty="0" smtClean="0">
                <a:solidFill>
                  <a:srgbClr val="FF0000"/>
                </a:solidFill>
              </a:rPr>
              <a:t> of </a:t>
            </a:r>
            <a:r>
              <a:rPr lang="fi-FI" dirty="0" err="1" smtClean="0">
                <a:solidFill>
                  <a:srgbClr val="FF0000"/>
                </a:solidFill>
              </a:rPr>
              <a:t>papers</a:t>
            </a:r>
            <a:r>
              <a:rPr lang="fi-FI" dirty="0" smtClean="0">
                <a:solidFill>
                  <a:srgbClr val="FF0000"/>
                </a:solidFill>
              </a:rPr>
              <a:t> to </a:t>
            </a:r>
            <a:r>
              <a:rPr lang="fi-FI" dirty="0" err="1" smtClean="0">
                <a:solidFill>
                  <a:srgbClr val="FF0000"/>
                </a:solidFill>
              </a:rPr>
              <a:t>get</a:t>
            </a:r>
            <a:r>
              <a:rPr lang="fi-FI" dirty="0" smtClean="0">
                <a:solidFill>
                  <a:srgbClr val="FF0000"/>
                </a:solidFill>
              </a:rPr>
              <a:t> a </a:t>
            </a:r>
            <a:r>
              <a:rPr lang="fi-FI" dirty="0" err="1" smtClean="0">
                <a:solidFill>
                  <a:srgbClr val="FF0000"/>
                </a:solidFill>
              </a:rPr>
              <a:t>overview</a:t>
            </a:r>
            <a:r>
              <a:rPr lang="fi-FI" dirty="0" smtClean="0">
                <a:solidFill>
                  <a:srgbClr val="FF0000"/>
                </a:solidFill>
              </a:rPr>
              <a:t> of </a:t>
            </a:r>
            <a:r>
              <a:rPr lang="fi-FI" dirty="0" err="1" smtClean="0">
                <a:solidFill>
                  <a:srgbClr val="FF0000"/>
                </a:solidFill>
              </a:rPr>
              <a:t>policy</a:t>
            </a:r>
            <a:r>
              <a:rPr lang="fi-FI" dirty="0" smtClean="0">
                <a:solidFill>
                  <a:srgbClr val="FF0000"/>
                </a:solidFill>
              </a:rPr>
              <a:t> </a:t>
            </a:r>
            <a:r>
              <a:rPr lang="fi-FI" dirty="0" err="1" smtClean="0">
                <a:solidFill>
                  <a:srgbClr val="FF0000"/>
                </a:solidFill>
              </a:rPr>
              <a:t>implications</a:t>
            </a:r>
            <a:r>
              <a:rPr lang="fi-FI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fi-FI" dirty="0" smtClean="0"/>
          </a:p>
          <a:p>
            <a:endParaRPr lang="fi-FI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080326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2164</TotalTime>
  <Words>341</Words>
  <Application>Microsoft Office PowerPoint</Application>
  <PresentationFormat>On-screen Show (4:3)</PresentationFormat>
  <Paragraphs>80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</vt:lpstr>
      <vt:lpstr>Οικονομική αξιολόγηση περιβαλλοντικών αγαθών </vt:lpstr>
      <vt:lpstr>1. Εισαγωγή</vt:lpstr>
      <vt:lpstr>2. Μεθοδολογια </vt:lpstr>
      <vt:lpstr>2. Βιβλιογραφια μεθοδολογιων </vt:lpstr>
      <vt:lpstr>Movie time!</vt:lpstr>
      <vt:lpstr>2. Μεθοδολογιες</vt:lpstr>
      <vt:lpstr>3. Εφαρμογες </vt:lpstr>
    </vt:vector>
  </TitlesOfParts>
  <Company>LUKE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Οικονομική αξιολόγηση περιβαλλοντικών αγαθών</dc:title>
  <dc:creator>Grammatikopoulou Ioanna</dc:creator>
  <cp:lastModifiedBy>Grammatikopoulou Ioanna</cp:lastModifiedBy>
  <cp:revision>50</cp:revision>
  <dcterms:created xsi:type="dcterms:W3CDTF">2019-10-25T14:44:43Z</dcterms:created>
  <dcterms:modified xsi:type="dcterms:W3CDTF">2020-01-22T14:12:19Z</dcterms:modified>
</cp:coreProperties>
</file>