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8" r:id="rId4"/>
    <p:sldId id="269" r:id="rId5"/>
    <p:sldId id="270" r:id="rId6"/>
    <p:sldId id="272" r:id="rId7"/>
    <p:sldId id="271" r:id="rId8"/>
    <p:sldId id="273" r:id="rId9"/>
    <p:sldId id="274" r:id="rId10"/>
    <p:sldId id="268" r:id="rId11"/>
    <p:sldId id="275" r:id="rId12"/>
    <p:sldId id="265" r:id="rId13"/>
    <p:sldId id="267" r:id="rId14"/>
    <p:sldId id="262" r:id="rId15"/>
    <p:sldId id="263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63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74B7-57A8-45B6-A7F1-F00D19934DB5}" type="datetimeFigureOut">
              <a:rPr lang="el-GR" smtClean="0"/>
              <a:pPr/>
              <a:t>29/10/2017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A523-D189-44E0-9C71-48232C272B7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74B7-57A8-45B6-A7F1-F00D19934DB5}" type="datetimeFigureOut">
              <a:rPr lang="el-GR" smtClean="0"/>
              <a:pPr/>
              <a:t>29/10/2017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A523-D189-44E0-9C71-48232C272B7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74B7-57A8-45B6-A7F1-F00D19934DB5}" type="datetimeFigureOut">
              <a:rPr lang="el-GR" smtClean="0"/>
              <a:pPr/>
              <a:t>29/10/2017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A523-D189-44E0-9C71-48232C272B7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74B7-57A8-45B6-A7F1-F00D19934DB5}" type="datetimeFigureOut">
              <a:rPr lang="el-GR" smtClean="0"/>
              <a:pPr/>
              <a:t>29/10/2017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A523-D189-44E0-9C71-48232C272B7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74B7-57A8-45B6-A7F1-F00D19934DB5}" type="datetimeFigureOut">
              <a:rPr lang="el-GR" smtClean="0"/>
              <a:pPr/>
              <a:t>29/10/2017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A523-D189-44E0-9C71-48232C272B7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74B7-57A8-45B6-A7F1-F00D19934DB5}" type="datetimeFigureOut">
              <a:rPr lang="el-GR" smtClean="0"/>
              <a:pPr/>
              <a:t>29/10/2017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A523-D189-44E0-9C71-48232C272B7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74B7-57A8-45B6-A7F1-F00D19934DB5}" type="datetimeFigureOut">
              <a:rPr lang="el-GR" smtClean="0"/>
              <a:pPr/>
              <a:t>29/10/2017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A523-D189-44E0-9C71-48232C272B7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74B7-57A8-45B6-A7F1-F00D19934DB5}" type="datetimeFigureOut">
              <a:rPr lang="el-GR" smtClean="0"/>
              <a:pPr/>
              <a:t>29/10/2017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A523-D189-44E0-9C71-48232C272B7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74B7-57A8-45B6-A7F1-F00D19934DB5}" type="datetimeFigureOut">
              <a:rPr lang="el-GR" smtClean="0"/>
              <a:pPr/>
              <a:t>29/10/2017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A523-D189-44E0-9C71-48232C272B7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74B7-57A8-45B6-A7F1-F00D19934DB5}" type="datetimeFigureOut">
              <a:rPr lang="el-GR" smtClean="0"/>
              <a:pPr/>
              <a:t>29/10/2017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A523-D189-44E0-9C71-48232C272B7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74B7-57A8-45B6-A7F1-F00D19934DB5}" type="datetimeFigureOut">
              <a:rPr lang="el-GR" smtClean="0"/>
              <a:pPr/>
              <a:t>29/10/2017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A523-D189-44E0-9C71-48232C272B7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374B7-57A8-45B6-A7F1-F00D19934DB5}" type="datetimeFigureOut">
              <a:rPr lang="el-GR" smtClean="0"/>
              <a:pPr/>
              <a:t>29/10/2017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BA523-D189-44E0-9C71-48232C272B7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>
            <a:normAutofit/>
          </a:bodyPr>
          <a:lstStyle/>
          <a:p>
            <a:r>
              <a:rPr lang="el-GR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ΠΥΡΟΞΕΝΟΣ</a:t>
            </a:r>
            <a:endParaRPr lang="el-GR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429256" y="5105400"/>
            <a:ext cx="3929058" cy="1752600"/>
          </a:xfrm>
        </p:spPr>
        <p:txBody>
          <a:bodyPr>
            <a:normAutofit/>
          </a:bodyPr>
          <a:lstStyle/>
          <a:p>
            <a:r>
              <a:rPr lang="el-GR" sz="2800" dirty="0" err="1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Δαφνάκη</a:t>
            </a:r>
            <a:r>
              <a:rPr lang="el-GR" sz="280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Δήμητρα</a:t>
            </a:r>
          </a:p>
          <a:p>
            <a:r>
              <a:rPr lang="el-GR" sz="2800" dirty="0" err="1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Μαζαράκη</a:t>
            </a:r>
            <a:r>
              <a:rPr lang="el-GR" sz="280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Άρτεμη</a:t>
            </a:r>
          </a:p>
          <a:p>
            <a:r>
              <a:rPr lang="el-GR" sz="2800" dirty="0" err="1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Χλουβεράκη</a:t>
            </a:r>
            <a:r>
              <a:rPr lang="el-GR" sz="280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Ειρήνη</a:t>
            </a:r>
          </a:p>
        </p:txBody>
      </p:sp>
      <p:pic>
        <p:nvPicPr>
          <p:cNvPr id="4" name="3 - Εικόνα" descr="thepyroxenegroupofminerals03-100915054019-phpapp02-thumbnail-4.jpg"/>
          <p:cNvPicPr>
            <a:picLocks noChangeAspect="1"/>
          </p:cNvPicPr>
          <p:nvPr/>
        </p:nvPicPr>
        <p:blipFill>
          <a:blip r:embed="rId2"/>
          <a:srcRect t="17448"/>
          <a:stretch>
            <a:fillRect/>
          </a:stretch>
        </p:blipFill>
        <p:spPr>
          <a:xfrm>
            <a:off x="285720" y="1285860"/>
            <a:ext cx="6045995" cy="374333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- Θέση περιεχομένου"/>
          <p:cNvSpPr>
            <a:spLocks noGrp="1"/>
          </p:cNvSpPr>
          <p:nvPr>
            <p:ph idx="1"/>
          </p:nvPr>
        </p:nvSpPr>
        <p:spPr>
          <a:xfrm>
            <a:off x="0" y="1000108"/>
            <a:ext cx="5000660" cy="4525963"/>
          </a:xfrm>
        </p:spPr>
        <p:txBody>
          <a:bodyPr/>
          <a:lstStyle/>
          <a:p>
            <a:pPr algn="ctr">
              <a:buFont typeface="Wingdings" pitchFamily="2" charset="2"/>
              <a:buChar char="§"/>
            </a:pPr>
            <a:r>
              <a:rPr lang="el-GR" dirty="0" smtClean="0">
                <a:solidFill>
                  <a:srgbClr val="002060"/>
                </a:solidFill>
              </a:rPr>
              <a:t>Αιγιρίνης ή </a:t>
            </a:r>
            <a:r>
              <a:rPr lang="el-GR" dirty="0" err="1" smtClean="0">
                <a:solidFill>
                  <a:srgbClr val="002060"/>
                </a:solidFill>
              </a:rPr>
              <a:t>Ακμίτης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(</a:t>
            </a:r>
            <a:r>
              <a:rPr lang="en-US" dirty="0" err="1" smtClean="0">
                <a:solidFill>
                  <a:srgbClr val="002060"/>
                </a:solidFill>
              </a:rPr>
              <a:t>aegerine-acmite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NaFeSi</a:t>
            </a:r>
            <a:r>
              <a:rPr lang="en-US" sz="2400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O</a:t>
            </a:r>
            <a:r>
              <a:rPr lang="en-US" sz="2400" baseline="-25000" dirty="0" smtClean="0">
                <a:solidFill>
                  <a:srgbClr val="002060"/>
                </a:solidFill>
              </a:rPr>
              <a:t>6</a:t>
            </a:r>
            <a:endParaRPr lang="el-GR" baseline="-25000" dirty="0">
              <a:solidFill>
                <a:srgbClr val="002060"/>
              </a:solidFill>
            </a:endParaRP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r>
              <a:rPr lang="el-GR" sz="1800" dirty="0"/>
              <a:t> </a:t>
            </a:r>
            <a:r>
              <a:rPr lang="el-GR" sz="1800" dirty="0" smtClean="0"/>
              <a:t>            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l-GR" dirty="0" smtClean="0"/>
          </a:p>
        </p:txBody>
      </p:sp>
      <p:pic>
        <p:nvPicPr>
          <p:cNvPr id="5" name="Picture 4" descr="C:\Users\user\Desktop\ορυκτολογια\jarvi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857496"/>
            <a:ext cx="3902207" cy="2928958"/>
          </a:xfrm>
          <a:prstGeom prst="rect">
            <a:avLst/>
          </a:prstGeom>
          <a:noFill/>
        </p:spPr>
      </p:pic>
      <p:pic>
        <p:nvPicPr>
          <p:cNvPr id="6" name="Picture 5" descr="C:\Users\user\Desktop\ορυκτολογια\aegir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643182"/>
            <a:ext cx="2928958" cy="3050998"/>
          </a:xfrm>
          <a:prstGeom prst="rect">
            <a:avLst/>
          </a:prstGeom>
          <a:noFill/>
        </p:spPr>
      </p:pic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Νατριουχοι</a:t>
            </a:r>
            <a:r>
              <a:rPr lang="el-G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l-GR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Κλινοπυροξενοι</a:t>
            </a:r>
            <a:endParaRPr lang="el-GR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857752" y="1643050"/>
            <a:ext cx="42862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l-GR" sz="3200" dirty="0" smtClean="0">
                <a:solidFill>
                  <a:srgbClr val="002060"/>
                </a:solidFill>
              </a:rPr>
              <a:t> </a:t>
            </a:r>
            <a:r>
              <a:rPr lang="el-GR" sz="3200" dirty="0" err="1" smtClean="0">
                <a:solidFill>
                  <a:srgbClr val="002060"/>
                </a:solidFill>
              </a:rPr>
              <a:t>Ιαρβισίτης</a:t>
            </a:r>
            <a:r>
              <a:rPr lang="en-US" sz="3200" dirty="0" smtClean="0">
                <a:solidFill>
                  <a:srgbClr val="002060"/>
                </a:solidFill>
              </a:rPr>
              <a:t> (</a:t>
            </a:r>
            <a:r>
              <a:rPr lang="en-US" sz="3200" dirty="0" err="1" smtClean="0">
                <a:solidFill>
                  <a:srgbClr val="002060"/>
                </a:solidFill>
              </a:rPr>
              <a:t>jarvisite</a:t>
            </a:r>
            <a:r>
              <a:rPr lang="en-US" sz="3200" dirty="0" smtClean="0">
                <a:solidFill>
                  <a:srgbClr val="002060"/>
                </a:solidFill>
              </a:rPr>
              <a:t>)</a:t>
            </a:r>
            <a:r>
              <a:rPr lang="el-GR" sz="3200" dirty="0" smtClean="0">
                <a:solidFill>
                  <a:srgbClr val="002060"/>
                </a:solidFill>
              </a:rPr>
              <a:t/>
            </a:r>
            <a:br>
              <a:rPr lang="el-GR" sz="3200" dirty="0" smtClean="0">
                <a:solidFill>
                  <a:srgbClr val="002060"/>
                </a:solidFill>
              </a:rPr>
            </a:br>
            <a:r>
              <a:rPr lang="el-GR" sz="3200" dirty="0" smtClean="0">
                <a:solidFill>
                  <a:srgbClr val="002060"/>
                </a:solidFill>
              </a:rPr>
              <a:t>Ν</a:t>
            </a:r>
            <a:r>
              <a:rPr lang="en-US" sz="3200" dirty="0" smtClean="0">
                <a:solidFill>
                  <a:srgbClr val="002060"/>
                </a:solidFill>
              </a:rPr>
              <a:t>aScSi</a:t>
            </a:r>
            <a:r>
              <a:rPr lang="en-US" sz="2400" baseline="-25000" dirty="0" smtClean="0">
                <a:solidFill>
                  <a:srgbClr val="002060"/>
                </a:solidFill>
              </a:rPr>
              <a:t>2</a:t>
            </a:r>
            <a:r>
              <a:rPr lang="en-US" sz="3200" dirty="0" smtClean="0">
                <a:solidFill>
                  <a:srgbClr val="002060"/>
                </a:solidFill>
              </a:rPr>
              <a:t>O</a:t>
            </a:r>
            <a:r>
              <a:rPr lang="en-US" sz="2400" baseline="-25000" dirty="0" smtClean="0">
                <a:solidFill>
                  <a:srgbClr val="002060"/>
                </a:solidFill>
              </a:rPr>
              <a:t>6</a:t>
            </a:r>
            <a:endParaRPr lang="el-GR" sz="3200" baseline="-25000" dirty="0" err="1" smtClean="0">
              <a:solidFill>
                <a:srgbClr val="002060"/>
              </a:solidFill>
            </a:endParaRPr>
          </a:p>
          <a:p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0" y="6057781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err="1" smtClean="0">
                <a:solidFill>
                  <a:srgbClr val="002060"/>
                </a:solidFill>
                <a:sym typeface="Wingdings 2"/>
              </a:rPr>
              <a:t></a:t>
            </a:r>
            <a:r>
              <a:rPr lang="el-GR" sz="2800" dirty="0" err="1" smtClean="0">
                <a:solidFill>
                  <a:srgbClr val="002060"/>
                </a:solidFill>
              </a:rPr>
              <a:t>Μονοκλινείς</a:t>
            </a:r>
            <a:r>
              <a:rPr lang="el-GR" sz="2800" b="1" dirty="0" err="1" smtClean="0">
                <a:solidFill>
                  <a:srgbClr val="002060"/>
                </a:solidFill>
                <a:sym typeface="Wingdings 2"/>
              </a:rPr>
              <a:t></a:t>
            </a:r>
            <a:endParaRPr lang="el-GR" sz="2800" b="1" dirty="0" smtClean="0">
              <a:solidFill>
                <a:srgbClr val="002060"/>
              </a:solidFill>
              <a:sym typeface="Wingdings 2"/>
            </a:endParaRPr>
          </a:p>
          <a:p>
            <a:endParaRPr lang="el-GR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4525963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l-GR" dirty="0">
                <a:solidFill>
                  <a:srgbClr val="002060"/>
                </a:solidFill>
              </a:rPr>
              <a:t>Σποδουμένης</a:t>
            </a:r>
            <a:r>
              <a:rPr lang="en-US" dirty="0">
                <a:solidFill>
                  <a:srgbClr val="002060"/>
                </a:solidFill>
              </a:rPr>
              <a:t> (spodumene- kunzite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n-US" dirty="0"/>
              <a:t> </a:t>
            </a:r>
            <a:r>
              <a:rPr lang="en-US" dirty="0">
                <a:solidFill>
                  <a:srgbClr val="002060"/>
                </a:solidFill>
              </a:rPr>
              <a:t>LiAlSi</a:t>
            </a:r>
            <a:r>
              <a:rPr lang="en-US" sz="2400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O</a:t>
            </a:r>
            <a:r>
              <a:rPr lang="en-US" sz="2400" baseline="-25000" dirty="0">
                <a:solidFill>
                  <a:srgbClr val="002060"/>
                </a:solidFill>
              </a:rPr>
              <a:t>6</a:t>
            </a:r>
            <a:endParaRPr lang="el-GR" baseline="-25000" dirty="0">
              <a:solidFill>
                <a:srgbClr val="002060"/>
              </a:solidFill>
            </a:endParaRPr>
          </a:p>
          <a:p>
            <a:pPr algn="ctr">
              <a:buFont typeface="Wingdings" pitchFamily="2" charset="2"/>
              <a:buChar char="§"/>
            </a:pPr>
            <a:endParaRPr lang="el-GR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user\Desktop\ορυκτολογια\kunz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214554"/>
            <a:ext cx="2872431" cy="3992680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0" y="116632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Λιθιουχοι</a:t>
            </a:r>
            <a:r>
              <a:rPr lang="el-G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l-GR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Κλινοπυροξενοι</a:t>
            </a:r>
            <a:endParaRPr lang="el-GR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0" y="62865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err="1" smtClean="0">
                <a:solidFill>
                  <a:srgbClr val="002060"/>
                </a:solidFill>
                <a:sym typeface="Wingdings 2"/>
              </a:rPr>
              <a:t></a:t>
            </a:r>
            <a:r>
              <a:rPr lang="el-GR" sz="2800" dirty="0" err="1" smtClean="0">
                <a:solidFill>
                  <a:srgbClr val="002060"/>
                </a:solidFill>
              </a:rPr>
              <a:t>Μονοκλινής</a:t>
            </a:r>
            <a:r>
              <a:rPr lang="el-GR" sz="2800" b="1" dirty="0" err="1" smtClean="0">
                <a:solidFill>
                  <a:srgbClr val="002060"/>
                </a:solidFill>
                <a:sym typeface="Wingdings 2"/>
              </a:rPr>
              <a:t></a:t>
            </a:r>
            <a:endParaRPr lang="el-GR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el-GR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ΧΡΗΣΕΙΣ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214314" y="1357298"/>
            <a:ext cx="8929686" cy="285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None/>
            </a:pPr>
            <a:r>
              <a:rPr lang="el-GR" sz="3200" b="1" u="sng" dirty="0" err="1" smtClean="0">
                <a:solidFill>
                  <a:schemeClr val="accent2">
                    <a:lumMod val="50000"/>
                  </a:schemeClr>
                </a:solidFill>
              </a:rPr>
              <a:t>Σποδουμένης</a:t>
            </a:r>
            <a:endParaRPr lang="el-GR" sz="3200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l-GR" sz="3200" dirty="0" smtClean="0">
                <a:solidFill>
                  <a:srgbClr val="002060"/>
                </a:solidFill>
              </a:rPr>
              <a:t>Πηγή </a:t>
            </a:r>
            <a:r>
              <a:rPr lang="el-GR" sz="3200" dirty="0" err="1" smtClean="0">
                <a:solidFill>
                  <a:srgbClr val="002060"/>
                </a:solidFill>
              </a:rPr>
              <a:t>λιθίου</a:t>
            </a:r>
            <a:r>
              <a:rPr lang="el-GR" sz="3200" dirty="0" smtClean="0">
                <a:solidFill>
                  <a:srgbClr val="002060"/>
                </a:solidFill>
              </a:rPr>
              <a:t> για:</a:t>
            </a:r>
            <a:endParaRPr lang="en-US" sz="3200" dirty="0" smtClean="0">
              <a:solidFill>
                <a:srgbClr val="002060"/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l-GR" sz="3200" dirty="0" smtClean="0">
                <a:solidFill>
                  <a:srgbClr val="002060"/>
                </a:solidFill>
              </a:rPr>
              <a:t>φαρμακευτικά </a:t>
            </a:r>
            <a:r>
              <a:rPr lang="en-US" sz="3200" dirty="0" smtClean="0">
                <a:solidFill>
                  <a:srgbClr val="002060"/>
                </a:solidFill>
              </a:rPr>
              <a:t/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l-GR" sz="3200" dirty="0" smtClean="0">
                <a:solidFill>
                  <a:srgbClr val="002060"/>
                </a:solidFill>
              </a:rPr>
              <a:t>προϊόντα</a:t>
            </a:r>
            <a:endParaRPr lang="en-US" sz="3200" dirty="0" smtClean="0">
              <a:solidFill>
                <a:srgbClr val="002060"/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l-GR" sz="3200" dirty="0" smtClean="0">
                <a:solidFill>
                  <a:srgbClr val="002060"/>
                </a:solidFill>
              </a:rPr>
              <a:t>μπαταρίες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pic>
        <p:nvPicPr>
          <p:cNvPr id="11" name="10 - Εικόνα" descr="lith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2214554"/>
            <a:ext cx="1857364" cy="185736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11 - TextBox"/>
          <p:cNvSpPr txBox="1"/>
          <p:nvPr/>
        </p:nvSpPr>
        <p:spPr>
          <a:xfrm>
            <a:off x="214282" y="4143380"/>
            <a:ext cx="2786082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l-GR" sz="3200" dirty="0" smtClean="0">
                <a:solidFill>
                  <a:srgbClr val="002060"/>
                </a:solidFill>
              </a:rPr>
              <a:t>λιπαντικά</a:t>
            </a:r>
            <a:endParaRPr lang="en-US" sz="3200" dirty="0" smtClean="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l-GR" sz="3200" dirty="0" smtClean="0">
                <a:solidFill>
                  <a:srgbClr val="002060"/>
                </a:solidFill>
              </a:rPr>
              <a:t>κεραμικά</a:t>
            </a:r>
          </a:p>
          <a:p>
            <a:endParaRPr lang="el-GR" dirty="0"/>
          </a:p>
        </p:txBody>
      </p:sp>
      <p:pic>
        <p:nvPicPr>
          <p:cNvPr id="13" name="12 - Εικόνα" descr="81zRyOL6sYL._SX522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4214818"/>
            <a:ext cx="2057397" cy="20573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5" name="14 - Εικόνα" descr="cup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082" y="4286256"/>
            <a:ext cx="1571636" cy="23362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15 - Εικόνα" descr="three-bottles-of-pill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1643050"/>
            <a:ext cx="2805676" cy="204253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0" y="1500174"/>
            <a:ext cx="9144000" cy="5357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Διοψίδιος</a:t>
            </a:r>
            <a:r>
              <a:rPr kumimoji="0" lang="el-GR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l-GR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Ιαδεϊτης</a:t>
            </a:r>
            <a:r>
              <a:rPr kumimoji="0" lang="el-GR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l-GR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l-GR" sz="3200" b="1" i="0" u="sng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l-GR" sz="3200" dirty="0" smtClean="0">
                <a:solidFill>
                  <a:srgbClr val="002060"/>
                </a:solidFill>
              </a:rPr>
              <a:t>διακοσμητικά υλικά </a:t>
            </a:r>
          </a:p>
          <a:p>
            <a:pPr marL="342900" marR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l-GR" sz="3200" dirty="0" smtClean="0">
                <a:solidFill>
                  <a:srgbClr val="002060"/>
                </a:solidFill>
              </a:rPr>
              <a:t>πολύτιμοι λίθοι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4 - Εικόνα" descr="diopside_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571612"/>
            <a:ext cx="1827245" cy="22860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5 - Εικόνα" descr="925-silver-natural-green-chrome-diopside-round-snake-ring-k309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4500570"/>
            <a:ext cx="2214578" cy="221457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el-GR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ΧΡΗΣΕΙΣ</a:t>
            </a:r>
          </a:p>
        </p:txBody>
      </p:sp>
      <p:pic>
        <p:nvPicPr>
          <p:cNvPr id="8" name="7 - Εικόνα" descr="Jadeite Buddha 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4071942"/>
            <a:ext cx="2238376" cy="22383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ΣΤΗΝ ΕΛΛΑΔΑ…</a:t>
            </a:r>
          </a:p>
        </p:txBody>
      </p:sp>
      <p:pic>
        <p:nvPicPr>
          <p:cNvPr id="9" name="8 - Θέση περιεχομένου" descr="Greece_municipaliti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5786454"/>
          </a:xfrm>
        </p:spPr>
      </p:pic>
      <p:sp>
        <p:nvSpPr>
          <p:cNvPr id="10" name="9 - Διάγραμμα ροής: Παραπομπή"/>
          <p:cNvSpPr/>
          <p:nvPr/>
        </p:nvSpPr>
        <p:spPr>
          <a:xfrm>
            <a:off x="3786182" y="1785926"/>
            <a:ext cx="71438" cy="71438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Διάγραμμα ροής: Παραπομπή"/>
          <p:cNvSpPr/>
          <p:nvPr/>
        </p:nvSpPr>
        <p:spPr>
          <a:xfrm>
            <a:off x="4286248" y="1571612"/>
            <a:ext cx="71438" cy="71438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Διάγραμμα ροής: Παραπομπή"/>
          <p:cNvSpPr/>
          <p:nvPr/>
        </p:nvSpPr>
        <p:spPr>
          <a:xfrm>
            <a:off x="4357686" y="1785926"/>
            <a:ext cx="71438" cy="71438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Διάγραμμα ροής: Παραπομπή"/>
          <p:cNvSpPr/>
          <p:nvPr/>
        </p:nvSpPr>
        <p:spPr>
          <a:xfrm>
            <a:off x="4786314" y="1714488"/>
            <a:ext cx="71438" cy="71438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Διάγραμμα ροής: Παραπομπή"/>
          <p:cNvSpPr/>
          <p:nvPr/>
        </p:nvSpPr>
        <p:spPr>
          <a:xfrm>
            <a:off x="3929058" y="2571744"/>
            <a:ext cx="71438" cy="71438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Διάγραμμα ροής: Παραπομπή"/>
          <p:cNvSpPr/>
          <p:nvPr/>
        </p:nvSpPr>
        <p:spPr>
          <a:xfrm>
            <a:off x="3714744" y="2214554"/>
            <a:ext cx="71438" cy="71438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Διάγραμμα ροής: Παραπομπή"/>
          <p:cNvSpPr/>
          <p:nvPr/>
        </p:nvSpPr>
        <p:spPr>
          <a:xfrm>
            <a:off x="2643174" y="5072074"/>
            <a:ext cx="71438" cy="71438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Διάγραμμα ροής: Παραπομπή"/>
          <p:cNvSpPr/>
          <p:nvPr/>
        </p:nvSpPr>
        <p:spPr>
          <a:xfrm>
            <a:off x="2643174" y="2285992"/>
            <a:ext cx="71438" cy="71438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Διάγραμμα ροής: Παραπομπή"/>
          <p:cNvSpPr/>
          <p:nvPr/>
        </p:nvSpPr>
        <p:spPr>
          <a:xfrm>
            <a:off x="5786446" y="1928802"/>
            <a:ext cx="71438" cy="71438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TextBox"/>
          <p:cNvSpPr txBox="1"/>
          <p:nvPr/>
        </p:nvSpPr>
        <p:spPr>
          <a:xfrm>
            <a:off x="1785918" y="564357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Κροκεές</a:t>
            </a:r>
            <a:endParaRPr lang="el-GR" b="1" dirty="0">
              <a:solidFill>
                <a:srgbClr val="C00000"/>
              </a:solidFill>
            </a:endParaRPr>
          </a:p>
        </p:txBody>
      </p:sp>
      <p:cxnSp>
        <p:nvCxnSpPr>
          <p:cNvPr id="24" name="23 - Ευθεία γραμμή σύνδεσης"/>
          <p:cNvCxnSpPr/>
          <p:nvPr/>
        </p:nvCxnSpPr>
        <p:spPr>
          <a:xfrm rot="5400000">
            <a:off x="2214546" y="5286388"/>
            <a:ext cx="571504" cy="28575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Ευθεία γραμμή σύνδεσης"/>
          <p:cNvCxnSpPr>
            <a:stCxn id="17" idx="1"/>
            <a:endCxn id="28" idx="2"/>
          </p:cNvCxnSpPr>
          <p:nvPr/>
        </p:nvCxnSpPr>
        <p:spPr>
          <a:xfrm rot="16200000" flipV="1">
            <a:off x="2059882" y="1702699"/>
            <a:ext cx="784138" cy="4033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- TextBox"/>
          <p:cNvSpPr txBox="1"/>
          <p:nvPr/>
        </p:nvSpPr>
        <p:spPr>
          <a:xfrm>
            <a:off x="1714480" y="114298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err="1" smtClean="0">
                <a:solidFill>
                  <a:srgbClr val="C00000"/>
                </a:solidFill>
              </a:rPr>
              <a:t>Βροντού</a:t>
            </a:r>
            <a:endParaRPr lang="el-GR" b="1" dirty="0">
              <a:solidFill>
                <a:srgbClr val="C00000"/>
              </a:solidFill>
            </a:endParaRPr>
          </a:p>
        </p:txBody>
      </p:sp>
      <p:cxnSp>
        <p:nvCxnSpPr>
          <p:cNvPr id="30" name="29 - Ευθεία γραμμή σύνδεσης"/>
          <p:cNvCxnSpPr>
            <a:stCxn id="18" idx="5"/>
          </p:cNvCxnSpPr>
          <p:nvPr/>
        </p:nvCxnSpPr>
        <p:spPr>
          <a:xfrm rot="16200000" flipH="1">
            <a:off x="5883141" y="1954059"/>
            <a:ext cx="296214" cy="36765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TextBox"/>
          <p:cNvSpPr txBox="1"/>
          <p:nvPr/>
        </p:nvSpPr>
        <p:spPr>
          <a:xfrm>
            <a:off x="6000760" y="221455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Μαρώνεια</a:t>
            </a:r>
            <a:endParaRPr lang="el-GR" b="1" dirty="0">
              <a:solidFill>
                <a:srgbClr val="C00000"/>
              </a:solidFill>
            </a:endParaRPr>
          </a:p>
        </p:txBody>
      </p:sp>
      <p:cxnSp>
        <p:nvCxnSpPr>
          <p:cNvPr id="34" name="33 - Ευθεία γραμμή σύνδεσης"/>
          <p:cNvCxnSpPr>
            <a:stCxn id="15" idx="5"/>
          </p:cNvCxnSpPr>
          <p:nvPr/>
        </p:nvCxnSpPr>
        <p:spPr>
          <a:xfrm rot="5400000" flipH="1">
            <a:off x="3178959" y="1678769"/>
            <a:ext cx="918232" cy="2752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- TextBox"/>
          <p:cNvSpPr txBox="1"/>
          <p:nvPr/>
        </p:nvSpPr>
        <p:spPr>
          <a:xfrm>
            <a:off x="2857488" y="100010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Στρατώνι</a:t>
            </a:r>
            <a:endParaRPr lang="el-GR" b="1" dirty="0">
              <a:solidFill>
                <a:srgbClr val="C00000"/>
              </a:solidFill>
            </a:endParaRPr>
          </a:p>
        </p:txBody>
      </p:sp>
      <p:cxnSp>
        <p:nvCxnSpPr>
          <p:cNvPr id="46" name="45 - Ευθεία γραμμή σύνδεσης"/>
          <p:cNvCxnSpPr>
            <a:stCxn id="14" idx="4"/>
          </p:cNvCxnSpPr>
          <p:nvPr/>
        </p:nvCxnSpPr>
        <p:spPr>
          <a:xfrm rot="16200000" flipH="1">
            <a:off x="3875479" y="2732479"/>
            <a:ext cx="214314" cy="3571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- TextBox"/>
          <p:cNvSpPr txBox="1"/>
          <p:nvPr/>
        </p:nvSpPr>
        <p:spPr>
          <a:xfrm>
            <a:off x="3786182" y="278605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Σιθωνία</a:t>
            </a:r>
            <a:endParaRPr lang="el-GR" b="1" dirty="0">
              <a:solidFill>
                <a:srgbClr val="C00000"/>
              </a:solidFill>
            </a:endParaRPr>
          </a:p>
        </p:txBody>
      </p:sp>
      <p:cxnSp>
        <p:nvCxnSpPr>
          <p:cNvPr id="55" name="54 - Ευθεία γραμμή σύνδεσης"/>
          <p:cNvCxnSpPr>
            <a:stCxn id="10" idx="7"/>
          </p:cNvCxnSpPr>
          <p:nvPr/>
        </p:nvCxnSpPr>
        <p:spPr>
          <a:xfrm rot="5400000" flipH="1" flipV="1">
            <a:off x="3704282" y="1428736"/>
            <a:ext cx="510528" cy="22477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57 - TextBox"/>
          <p:cNvSpPr txBox="1"/>
          <p:nvPr/>
        </p:nvSpPr>
        <p:spPr>
          <a:xfrm>
            <a:off x="3857620" y="100010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Σέρρες</a:t>
            </a:r>
            <a:endParaRPr lang="el-GR" b="1" dirty="0">
              <a:solidFill>
                <a:srgbClr val="C00000"/>
              </a:solidFill>
            </a:endParaRPr>
          </a:p>
        </p:txBody>
      </p:sp>
      <p:cxnSp>
        <p:nvCxnSpPr>
          <p:cNvPr id="61" name="60 - Ευθεία γραμμή σύνδεσης"/>
          <p:cNvCxnSpPr>
            <a:stCxn id="13" idx="7"/>
          </p:cNvCxnSpPr>
          <p:nvPr/>
        </p:nvCxnSpPr>
        <p:spPr>
          <a:xfrm rot="5400000" flipH="1" flipV="1">
            <a:off x="4954447" y="1250141"/>
            <a:ext cx="367652" cy="58196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62 - TextBox"/>
          <p:cNvSpPr txBox="1"/>
          <p:nvPr/>
        </p:nvSpPr>
        <p:spPr>
          <a:xfrm>
            <a:off x="5286380" y="100010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Ξάνθη</a:t>
            </a:r>
            <a:endParaRPr lang="el-GR" b="1" dirty="0">
              <a:solidFill>
                <a:srgbClr val="C00000"/>
              </a:solidFill>
            </a:endParaRPr>
          </a:p>
        </p:txBody>
      </p:sp>
      <p:cxnSp>
        <p:nvCxnSpPr>
          <p:cNvPr id="65" name="64 - Ευθεία γραμμή σύνδεσης"/>
          <p:cNvCxnSpPr>
            <a:stCxn id="12" idx="3"/>
          </p:cNvCxnSpPr>
          <p:nvPr/>
        </p:nvCxnSpPr>
        <p:spPr>
          <a:xfrm rot="16200000" flipH="1">
            <a:off x="4214811" y="2000238"/>
            <a:ext cx="439091" cy="13241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66 - TextBox"/>
          <p:cNvSpPr txBox="1"/>
          <p:nvPr/>
        </p:nvSpPr>
        <p:spPr>
          <a:xfrm>
            <a:off x="4286248" y="221455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Καβάλα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68" name="67 - TextBox"/>
          <p:cNvSpPr txBox="1"/>
          <p:nvPr/>
        </p:nvSpPr>
        <p:spPr>
          <a:xfrm>
            <a:off x="4572000" y="107154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Δράμα</a:t>
            </a:r>
            <a:endParaRPr lang="el-GR" b="1" dirty="0">
              <a:solidFill>
                <a:srgbClr val="C00000"/>
              </a:solidFill>
            </a:endParaRPr>
          </a:p>
        </p:txBody>
      </p:sp>
      <p:cxnSp>
        <p:nvCxnSpPr>
          <p:cNvPr id="70" name="69 - Ευθεία γραμμή σύνδεσης"/>
          <p:cNvCxnSpPr/>
          <p:nvPr/>
        </p:nvCxnSpPr>
        <p:spPr>
          <a:xfrm flipV="1">
            <a:off x="4286248" y="1357298"/>
            <a:ext cx="357190" cy="2752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ΒΙΒΛΙΟΓΡΑΦΙΑ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002060"/>
                </a:solidFill>
              </a:rPr>
              <a:t>www.</a:t>
            </a:r>
            <a:r>
              <a:rPr lang="el-GR" dirty="0" err="1" smtClean="0">
                <a:solidFill>
                  <a:srgbClr val="002060"/>
                </a:solidFill>
              </a:rPr>
              <a:t>eclass.upatras.gr</a:t>
            </a:r>
            <a:endParaRPr lang="en-US" dirty="0" smtClean="0">
              <a:solidFill>
                <a:srgbClr val="002060"/>
              </a:solidFill>
            </a:endParaRPr>
          </a:p>
          <a:p>
            <a:pPr lvl="0"/>
            <a:endParaRPr lang="en-US" u="sng" dirty="0" smtClean="0"/>
          </a:p>
          <a:p>
            <a:pPr lvl="0"/>
            <a:r>
              <a:rPr lang="en-US" dirty="0" smtClean="0">
                <a:solidFill>
                  <a:srgbClr val="002060"/>
                </a:solidFill>
              </a:rPr>
              <a:t>www.mindat.org</a:t>
            </a:r>
            <a:endParaRPr lang="el-GR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el-GR" b="1" i="1" u="sng" dirty="0" smtClean="0"/>
              <a:t> </a:t>
            </a:r>
            <a:endParaRPr lang="el-GR" dirty="0" smtClean="0"/>
          </a:p>
          <a:p>
            <a:pPr lvl="0"/>
            <a:r>
              <a:rPr lang="el-GR" dirty="0" smtClean="0">
                <a:solidFill>
                  <a:srgbClr val="002060"/>
                </a:solidFill>
              </a:rPr>
              <a:t>«Ορυκτολογία Πετρολογία » , ΣΤΕΡΓΙΟΣ Σ. ΘΕΟΔΩΡΙΚΑΣ  </a:t>
            </a:r>
            <a:r>
              <a:rPr lang="en-US" dirty="0" smtClean="0">
                <a:solidFill>
                  <a:srgbClr val="002060"/>
                </a:solidFill>
              </a:rPr>
              <a:t>Ph</a:t>
            </a:r>
            <a:r>
              <a:rPr lang="el-GR" dirty="0" smtClean="0">
                <a:solidFill>
                  <a:srgbClr val="002060"/>
                </a:solidFill>
              </a:rPr>
              <a:t>.</a:t>
            </a:r>
            <a:r>
              <a:rPr lang="en-US" dirty="0" smtClean="0">
                <a:solidFill>
                  <a:srgbClr val="002060"/>
                </a:solidFill>
              </a:rPr>
              <a:t>D</a:t>
            </a:r>
            <a:r>
              <a:rPr lang="el-GR" dirty="0" smtClean="0">
                <a:solidFill>
                  <a:srgbClr val="002060"/>
                </a:solidFill>
              </a:rPr>
              <a:t>. Καθηγητής Πανεπιστημίου </a:t>
            </a:r>
          </a:p>
          <a:p>
            <a:endParaRPr lang="el-GR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el-G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ΙΝΟΠΥΡΙΤΙΚΑ ΟΡΥΚΤΑ</a:t>
            </a:r>
            <a:endParaRPr lang="el-GR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    </a:t>
            </a:r>
            <a:r>
              <a:rPr lang="el-GR" sz="2800" dirty="0" smtClean="0"/>
              <a:t>Ο </a:t>
            </a:r>
            <a:r>
              <a:rPr lang="el-GR" sz="2800" dirty="0"/>
              <a:t>στερεός φλοιός και ο μανδύας της γης </a:t>
            </a:r>
            <a:r>
              <a:rPr lang="el-GR" sz="2800" dirty="0" smtClean="0"/>
              <a:t>αποτελείται </a:t>
            </a:r>
            <a:r>
              <a:rPr lang="el-GR" sz="2800" dirty="0"/>
              <a:t>από πυριτικά ορυκτά που σαν </a:t>
            </a:r>
            <a:r>
              <a:rPr lang="el-GR" sz="2800" dirty="0" smtClean="0"/>
              <a:t>βάση </a:t>
            </a:r>
            <a:r>
              <a:rPr lang="el-GR" sz="2800" dirty="0"/>
              <a:t>έχουν τα τετράεδρα του πυριτίου (</a:t>
            </a:r>
            <a:r>
              <a:rPr lang="el-GR" sz="2800" dirty="0" err="1"/>
              <a:t>SiO</a:t>
            </a:r>
            <a:r>
              <a:rPr lang="el-GR" sz="2800" baseline="-25000" dirty="0" err="1"/>
              <a:t>4</a:t>
            </a:r>
            <a:r>
              <a:rPr lang="el-GR" sz="2800" dirty="0"/>
              <a:t>)</a:t>
            </a:r>
            <a:r>
              <a:rPr lang="el-GR" sz="2800" baseline="30000" dirty="0"/>
              <a:t>-</a:t>
            </a:r>
            <a:r>
              <a:rPr lang="el-GR" sz="2800" baseline="30000" dirty="0" smtClean="0"/>
              <a:t>4</a:t>
            </a:r>
            <a:r>
              <a:rPr lang="el-GR" sz="2800" b="1" baseline="30000" dirty="0" smtClean="0"/>
              <a:t/>
            </a:r>
            <a:br>
              <a:rPr lang="el-GR" sz="2800" b="1" baseline="30000" dirty="0" smtClean="0"/>
            </a:br>
            <a:r>
              <a:rPr lang="el-GR" sz="2800" dirty="0" smtClean="0"/>
              <a:t>Τα </a:t>
            </a:r>
            <a:r>
              <a:rPr lang="el-GR" sz="2800" dirty="0"/>
              <a:t>τετράεδρα αυτά παρουσιάζονται στα ορυκτά </a:t>
            </a:r>
            <a:r>
              <a:rPr lang="el-GR" sz="2800" dirty="0" smtClean="0"/>
              <a:t>με διάφορες διατάξεις.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  <a:p>
            <a:pPr>
              <a:buNone/>
            </a:pPr>
            <a:r>
              <a:rPr lang="el-GR" dirty="0" smtClean="0"/>
              <a:t>    </a:t>
            </a:r>
            <a:r>
              <a:rPr lang="el-GR" sz="2600" dirty="0" smtClean="0"/>
              <a:t>Π.χ. σε</a:t>
            </a:r>
            <a:r>
              <a:rPr lang="el-GR" sz="2600" dirty="0"/>
              <a:t> απλές ή διπλές </a:t>
            </a:r>
            <a:r>
              <a:rPr lang="el-GR" sz="2600" dirty="0" smtClean="0"/>
              <a:t>αλυσίδες</a:t>
            </a:r>
            <a:r>
              <a:rPr lang="el-GR" sz="2600" b="1" dirty="0"/>
              <a:t/>
            </a:r>
            <a:br>
              <a:rPr lang="el-GR" sz="2600" b="1" dirty="0"/>
            </a:br>
            <a:r>
              <a:rPr lang="el-GR" sz="2600" b="1" dirty="0" smtClean="0">
                <a:solidFill>
                  <a:schemeClr val="accent2">
                    <a:lumMod val="50000"/>
                  </a:schemeClr>
                </a:solidFill>
              </a:rPr>
              <a:t>[ΑΛΥΣΟΠΥΡΙΤΙΚΑ Ή ΙΝΟΠΥΡΙΤΙΚΑ ΟΡΥΚΤΑ]</a:t>
            </a:r>
            <a:endParaRPr lang="el-GR" sz="26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l-GR" sz="2600" dirty="0" smtClean="0"/>
              <a:t/>
            </a:r>
            <a:br>
              <a:rPr lang="el-GR" sz="2600" dirty="0" smtClean="0"/>
            </a:br>
            <a:r>
              <a:rPr lang="el-GR" sz="2600" dirty="0" smtClean="0"/>
              <a:t>Αποτελούνται </a:t>
            </a:r>
            <a:r>
              <a:rPr lang="el-GR" sz="2600" dirty="0"/>
              <a:t>από τρεις ομάδες </a:t>
            </a:r>
            <a:r>
              <a:rPr lang="el-GR" sz="2600" dirty="0" smtClean="0"/>
              <a:t>:</a:t>
            </a:r>
            <a:endParaRPr lang="el-GR" sz="2600" dirty="0"/>
          </a:p>
          <a:p>
            <a:r>
              <a:rPr lang="el-GR" sz="2600" b="1" dirty="0" err="1">
                <a:solidFill>
                  <a:srgbClr val="C00000"/>
                </a:solidFill>
              </a:rPr>
              <a:t>Πυρόξενοι</a:t>
            </a:r>
            <a:endParaRPr lang="el-GR" sz="2600" b="1" dirty="0">
              <a:solidFill>
                <a:srgbClr val="C00000"/>
              </a:solidFill>
            </a:endParaRPr>
          </a:p>
          <a:p>
            <a:r>
              <a:rPr lang="el-GR" sz="2600" dirty="0" err="1"/>
              <a:t>Πυροξενοειδή</a:t>
            </a:r>
            <a:endParaRPr lang="el-GR" sz="2600" dirty="0"/>
          </a:p>
          <a:p>
            <a:r>
              <a:rPr lang="el-GR" sz="2600" dirty="0" smtClean="0"/>
              <a:t>Αμφίβολοι</a:t>
            </a:r>
            <a:endParaRPr lang="el-GR" sz="2600" dirty="0"/>
          </a:p>
        </p:txBody>
      </p:sp>
      <p:pic>
        <p:nvPicPr>
          <p:cNvPr id="4" name="3 - Εικόνα" descr="silicon_inosilicat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3031745"/>
            <a:ext cx="2786050" cy="382625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ΧΗΜΙΚΗ ΣΥΣΤΑΣΗ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0044" y="1571612"/>
            <a:ext cx="7901046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l-GR" dirty="0" smtClean="0"/>
              <a:t>Ο </a:t>
            </a:r>
            <a:r>
              <a:rPr lang="el-GR" b="1" dirty="0" smtClean="0"/>
              <a:t>γενικός</a:t>
            </a:r>
            <a:r>
              <a:rPr lang="el-GR" dirty="0" smtClean="0"/>
              <a:t> τύπος του </a:t>
            </a:r>
            <a:r>
              <a:rPr lang="el-GR" dirty="0" err="1" smtClean="0"/>
              <a:t>πυρόξενου</a:t>
            </a:r>
            <a:r>
              <a:rPr lang="el-GR" dirty="0" smtClean="0"/>
              <a:t> είναι : </a:t>
            </a:r>
            <a:r>
              <a:rPr lang="en-US" b="1" dirty="0" smtClean="0"/>
              <a:t>M</a:t>
            </a:r>
            <a:r>
              <a:rPr lang="el-GR" b="1" baseline="-25000" dirty="0" smtClean="0"/>
              <a:t>2</a:t>
            </a:r>
            <a:r>
              <a:rPr lang="en-US" b="1" dirty="0" smtClean="0"/>
              <a:t>M</a:t>
            </a:r>
            <a:r>
              <a:rPr lang="el-GR" b="1" baseline="-25000" dirty="0" smtClean="0"/>
              <a:t>1</a:t>
            </a:r>
            <a:r>
              <a:rPr lang="el-GR" b="1" dirty="0" smtClean="0"/>
              <a:t>(</a:t>
            </a:r>
            <a:r>
              <a:rPr lang="en-US" b="1" dirty="0" smtClean="0"/>
              <a:t>Al</a:t>
            </a:r>
            <a:r>
              <a:rPr lang="el-GR" b="1" dirty="0" smtClean="0"/>
              <a:t>,</a:t>
            </a:r>
            <a:r>
              <a:rPr lang="en-US" b="1" dirty="0" smtClean="0"/>
              <a:t>Si</a:t>
            </a:r>
            <a:r>
              <a:rPr lang="el-GR" b="1" dirty="0" smtClean="0"/>
              <a:t>)</a:t>
            </a:r>
            <a:r>
              <a:rPr lang="el-GR" b="1" baseline="-25000" dirty="0" smtClean="0"/>
              <a:t>2</a:t>
            </a:r>
            <a:r>
              <a:rPr lang="en-US" b="1" dirty="0" smtClean="0"/>
              <a:t>O</a:t>
            </a:r>
            <a:r>
              <a:rPr lang="el-GR" b="1" baseline="-25000" dirty="0" smtClean="0"/>
              <a:t>6</a:t>
            </a:r>
            <a:br>
              <a:rPr lang="el-GR" b="1" baseline="-25000" dirty="0" smtClean="0"/>
            </a:br>
            <a:endParaRPr lang="el-GR" dirty="0" smtClean="0"/>
          </a:p>
          <a:p>
            <a:pPr>
              <a:buNone/>
            </a:pPr>
            <a:r>
              <a:rPr lang="el-GR" dirty="0" smtClean="0"/>
              <a:t>όπου Μ</a:t>
            </a:r>
            <a:r>
              <a:rPr lang="en-US" baseline="-25000" dirty="0" smtClean="0"/>
              <a:t>1 </a:t>
            </a:r>
            <a:r>
              <a:rPr lang="en-US" dirty="0" smtClean="0"/>
              <a:t>: </a:t>
            </a:r>
            <a:r>
              <a:rPr lang="en-US" b="1" baseline="-25000" dirty="0" smtClean="0"/>
              <a:t>( Na</a:t>
            </a:r>
            <a:r>
              <a:rPr lang="en-US" sz="2400" b="1" baseline="30000" dirty="0" smtClean="0"/>
              <a:t>+</a:t>
            </a:r>
            <a:r>
              <a:rPr lang="en-US" b="1" baseline="-25000" dirty="0" smtClean="0"/>
              <a:t>), (Ca</a:t>
            </a:r>
            <a:r>
              <a:rPr lang="en-US" sz="2400" b="1" baseline="30000" dirty="0" smtClean="0"/>
              <a:t>2+</a:t>
            </a:r>
            <a:r>
              <a:rPr lang="en-US" b="1" baseline="-25000" dirty="0" smtClean="0"/>
              <a:t>), (Mn</a:t>
            </a:r>
            <a:r>
              <a:rPr lang="en-US" sz="2400" b="1" baseline="30000" dirty="0" smtClean="0"/>
              <a:t>2+</a:t>
            </a:r>
            <a:r>
              <a:rPr lang="en-US" b="1" baseline="-25000" dirty="0" smtClean="0"/>
              <a:t>), (Fe</a:t>
            </a:r>
            <a:r>
              <a:rPr lang="en-US" sz="2400" b="1" baseline="30000" dirty="0" smtClean="0"/>
              <a:t>2+</a:t>
            </a:r>
            <a:r>
              <a:rPr lang="en-US" b="1" baseline="-25000" dirty="0" smtClean="0"/>
              <a:t>), (Mg</a:t>
            </a:r>
            <a:r>
              <a:rPr lang="en-US" sz="2400" b="1" baseline="30000" dirty="0" smtClean="0"/>
              <a:t>2+</a:t>
            </a:r>
            <a:r>
              <a:rPr lang="en-US" b="1" baseline="-25000" dirty="0" smtClean="0"/>
              <a:t>), (Li</a:t>
            </a:r>
            <a:r>
              <a:rPr lang="en-US" sz="2400" b="1" baseline="30000" dirty="0" smtClean="0"/>
              <a:t>+</a:t>
            </a:r>
            <a:r>
              <a:rPr lang="en-US" b="1" baseline="-25000" dirty="0" smtClean="0"/>
              <a:t>)</a:t>
            </a:r>
            <a:endParaRPr lang="el-GR" b="1" baseline="-25000" dirty="0" smtClean="0"/>
          </a:p>
          <a:p>
            <a:pPr>
              <a:buNone/>
            </a:pPr>
            <a:r>
              <a:rPr lang="el-GR" b="1" baseline="-25000" dirty="0" smtClean="0"/>
              <a:t>    </a:t>
            </a:r>
            <a:r>
              <a:rPr lang="en-US" b="1" baseline="-25000" dirty="0" smtClean="0"/>
              <a:t>      </a:t>
            </a:r>
            <a:r>
              <a:rPr lang="el-GR" b="1" baseline="-25000" dirty="0" smtClean="0"/>
              <a:t>     </a:t>
            </a:r>
            <a:r>
              <a:rPr lang="el-GR" dirty="0" smtClean="0"/>
              <a:t>Μ</a:t>
            </a:r>
            <a:r>
              <a:rPr lang="en-US" baseline="-25000" dirty="0" smtClean="0"/>
              <a:t>2</a:t>
            </a:r>
            <a:r>
              <a:rPr lang="en-US" b="1" baseline="-25000" dirty="0" smtClean="0"/>
              <a:t> :   (Mn</a:t>
            </a:r>
            <a:r>
              <a:rPr lang="en-US" sz="2400" b="1" baseline="30000" dirty="0" smtClean="0"/>
              <a:t>2+</a:t>
            </a:r>
            <a:r>
              <a:rPr lang="en-US" b="1" baseline="-25000" dirty="0" smtClean="0"/>
              <a:t>), (Fe</a:t>
            </a:r>
            <a:r>
              <a:rPr lang="en-US" sz="2400" b="1" baseline="30000" dirty="0" smtClean="0"/>
              <a:t>2+</a:t>
            </a:r>
            <a:r>
              <a:rPr lang="en-US" b="1" baseline="-25000" dirty="0" smtClean="0"/>
              <a:t>), (Mg</a:t>
            </a:r>
            <a:r>
              <a:rPr lang="en-US" sz="2400" b="1" baseline="30000" dirty="0" smtClean="0"/>
              <a:t>2+</a:t>
            </a:r>
            <a:r>
              <a:rPr lang="en-US" b="1" baseline="-25000" dirty="0" smtClean="0"/>
              <a:t>), (Fe</a:t>
            </a:r>
            <a:r>
              <a:rPr lang="en-US" sz="2400" b="1" baseline="30000" dirty="0" smtClean="0"/>
              <a:t>3+</a:t>
            </a:r>
            <a:r>
              <a:rPr lang="en-US" b="1" baseline="-25000" dirty="0" smtClean="0"/>
              <a:t>), (Al</a:t>
            </a:r>
            <a:r>
              <a:rPr lang="en-US" sz="2400" b="1" baseline="30000" dirty="0" smtClean="0"/>
              <a:t>3+</a:t>
            </a:r>
            <a:r>
              <a:rPr lang="en-US" b="1" baseline="-25000" dirty="0" smtClean="0"/>
              <a:t>), (Cr</a:t>
            </a:r>
            <a:r>
              <a:rPr lang="en-US" sz="2400" b="1" baseline="30000" dirty="0" smtClean="0"/>
              <a:t>3+</a:t>
            </a:r>
            <a:r>
              <a:rPr lang="en-US" b="1" baseline="-25000" dirty="0" smtClean="0"/>
              <a:t>), (Ti</a:t>
            </a:r>
            <a:r>
              <a:rPr lang="en-US" sz="2400" b="1" baseline="30000" dirty="0" smtClean="0"/>
              <a:t>4</a:t>
            </a:r>
            <a:r>
              <a:rPr lang="el-GR" sz="2400" b="1" baseline="30000" dirty="0" smtClean="0"/>
              <a:t>+</a:t>
            </a:r>
            <a:r>
              <a:rPr lang="en-US" b="1" baseline="-25000" dirty="0" smtClean="0"/>
              <a:t>) 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428596" y="1857364"/>
            <a:ext cx="7715304" cy="3857652"/>
          </a:xfrm>
          <a:prstGeom prst="roundRect">
            <a:avLst/>
          </a:prstGeom>
          <a:noFill/>
          <a:ln>
            <a:solidFill>
              <a:srgbClr val="BC0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714488"/>
            <a:ext cx="9144000" cy="458486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</a:t>
            </a:r>
            <a:endParaRPr lang="el-GR" sz="3200" b="1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>
                <a:solidFill>
                  <a:srgbClr val="002060"/>
                </a:solidFill>
              </a:rPr>
              <a:t>Ενστατίτης (</a:t>
            </a:r>
            <a:r>
              <a:rPr lang="en-US" dirty="0" err="1" smtClean="0">
                <a:solidFill>
                  <a:srgbClr val="002060"/>
                </a:solidFill>
              </a:rPr>
              <a:t>enstatite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endParaRPr lang="el-GR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sz="2400" dirty="0" smtClean="0">
                <a:solidFill>
                  <a:srgbClr val="002060"/>
                </a:solidFill>
              </a:rPr>
              <a:t>                  </a:t>
            </a:r>
            <a:r>
              <a:rPr lang="en-US" sz="2400" dirty="0" smtClean="0">
                <a:solidFill>
                  <a:srgbClr val="002060"/>
                </a:solidFill>
              </a:rPr>
              <a:t>Mg</a:t>
            </a:r>
            <a:r>
              <a:rPr lang="el-GR" sz="2400" baseline="-25000" dirty="0">
                <a:solidFill>
                  <a:srgbClr val="002060"/>
                </a:solidFill>
              </a:rPr>
              <a:t>2</a:t>
            </a:r>
            <a:r>
              <a:rPr lang="en-US" sz="2400" dirty="0">
                <a:solidFill>
                  <a:srgbClr val="002060"/>
                </a:solidFill>
              </a:rPr>
              <a:t>Si</a:t>
            </a:r>
            <a:r>
              <a:rPr lang="el-GR" sz="2400" baseline="-25000" dirty="0">
                <a:solidFill>
                  <a:srgbClr val="002060"/>
                </a:solidFill>
              </a:rPr>
              <a:t>2</a:t>
            </a:r>
            <a:r>
              <a:rPr lang="en-US" sz="2400" dirty="0">
                <a:solidFill>
                  <a:srgbClr val="002060"/>
                </a:solidFill>
              </a:rPr>
              <a:t>O</a:t>
            </a:r>
            <a:r>
              <a:rPr lang="el-GR" sz="2400" baseline="-25000" dirty="0">
                <a:solidFill>
                  <a:srgbClr val="002060"/>
                </a:solidFill>
              </a:rPr>
              <a:t>6</a:t>
            </a:r>
          </a:p>
          <a:p>
            <a:pPr>
              <a:buNone/>
            </a:pPr>
            <a:r>
              <a:rPr lang="el-GR" baseline="-25000" dirty="0" smtClean="0"/>
              <a:t> </a:t>
            </a:r>
            <a:endParaRPr lang="el-GR" sz="2400" dirty="0">
              <a:solidFill>
                <a:srgbClr val="002060"/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</a:t>
            </a:r>
            <a:endParaRPr lang="el-GR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 </a:t>
            </a:r>
          </a:p>
          <a:p>
            <a:endParaRPr lang="el-GR" dirty="0"/>
          </a:p>
        </p:txBody>
      </p:sp>
      <p:sp>
        <p:nvSpPr>
          <p:cNvPr id="15" name="14 - Θέση περιεχομένου"/>
          <p:cNvSpPr>
            <a:spLocks noGrp="1"/>
          </p:cNvSpPr>
          <p:nvPr>
            <p:ph sz="half" idx="2"/>
          </p:nvPr>
        </p:nvSpPr>
        <p:spPr>
          <a:xfrm>
            <a:off x="4644008" y="1844824"/>
            <a:ext cx="4038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 algn="ctr">
              <a:buFont typeface="Wingdings" pitchFamily="2" charset="2"/>
              <a:buChar char="§"/>
            </a:pPr>
            <a:r>
              <a:rPr lang="el-GR" sz="2400" dirty="0" err="1" smtClean="0">
                <a:solidFill>
                  <a:srgbClr val="002060"/>
                </a:solidFill>
              </a:rPr>
              <a:t>Σιδηροσιλίτης</a:t>
            </a:r>
            <a:r>
              <a:rPr lang="el-GR" sz="2400" dirty="0" smtClean="0">
                <a:solidFill>
                  <a:srgbClr val="002060"/>
                </a:solidFill>
              </a:rPr>
              <a:t> (</a:t>
            </a:r>
            <a:r>
              <a:rPr lang="en-US" sz="2400" dirty="0" err="1" smtClean="0">
                <a:solidFill>
                  <a:srgbClr val="002060"/>
                </a:solidFill>
              </a:rPr>
              <a:t>ferrosilite</a:t>
            </a:r>
            <a:r>
              <a:rPr lang="en-US" sz="2400" dirty="0" smtClean="0">
                <a:solidFill>
                  <a:srgbClr val="002060"/>
                </a:solidFill>
              </a:rPr>
              <a:t>)</a:t>
            </a:r>
            <a:r>
              <a:rPr lang="el-GR" sz="2400" dirty="0" smtClean="0">
                <a:solidFill>
                  <a:srgbClr val="002060"/>
                </a:solidFill>
              </a:rPr>
              <a:t/>
            </a:r>
            <a:br>
              <a:rPr lang="el-GR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 Fe</a:t>
            </a:r>
            <a:r>
              <a:rPr lang="el-GR" sz="2400" baseline="-25000" dirty="0" smtClean="0">
                <a:solidFill>
                  <a:srgbClr val="002060"/>
                </a:solidFill>
              </a:rPr>
              <a:t>2</a:t>
            </a:r>
            <a:r>
              <a:rPr lang="en-US" sz="2400" dirty="0" smtClean="0">
                <a:solidFill>
                  <a:srgbClr val="002060"/>
                </a:solidFill>
              </a:rPr>
              <a:t>Si</a:t>
            </a:r>
            <a:r>
              <a:rPr lang="el-GR" sz="2400" baseline="-25000" dirty="0" smtClean="0">
                <a:solidFill>
                  <a:srgbClr val="002060"/>
                </a:solidFill>
              </a:rPr>
              <a:t>2</a:t>
            </a:r>
            <a:r>
              <a:rPr lang="en-US" sz="2400" dirty="0" smtClean="0">
                <a:solidFill>
                  <a:srgbClr val="002060"/>
                </a:solidFill>
              </a:rPr>
              <a:t>O</a:t>
            </a:r>
            <a:r>
              <a:rPr lang="el-GR" sz="2400" baseline="-25000" dirty="0" smtClean="0">
                <a:solidFill>
                  <a:srgbClr val="002060"/>
                </a:solidFill>
              </a:rPr>
              <a:t>6</a:t>
            </a:r>
            <a:r>
              <a:rPr lang="el-GR" sz="2400" dirty="0" smtClean="0">
                <a:solidFill>
                  <a:srgbClr val="002060"/>
                </a:solidFill>
              </a:rPr>
              <a:t> </a:t>
            </a:r>
            <a:endParaRPr lang="el-GR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ορυκτολογια\ενστατιτη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3214686"/>
            <a:ext cx="6128076" cy="2952328"/>
          </a:xfrm>
          <a:prstGeom prst="rect">
            <a:avLst/>
          </a:prstGeom>
          <a:noFill/>
        </p:spPr>
      </p:pic>
      <p:pic>
        <p:nvPicPr>
          <p:cNvPr id="1027" name="Picture 3" descr="C:\Users\user\Desktop\ορυκτολογια\ferrosilite, σιδηροσιλιτη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214686"/>
            <a:ext cx="2302669" cy="3139519"/>
          </a:xfrm>
          <a:prstGeom prst="rect">
            <a:avLst/>
          </a:prstGeom>
          <a:noFill/>
        </p:spPr>
      </p:pic>
      <p:sp>
        <p:nvSpPr>
          <p:cNvPr id="18" name="17 - Ορθογώνιο"/>
          <p:cNvSpPr/>
          <p:nvPr/>
        </p:nvSpPr>
        <p:spPr>
          <a:xfrm>
            <a:off x="-324544" y="332656"/>
            <a:ext cx="97210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ΜαγνησιοσιδηροΥχοι</a:t>
            </a:r>
            <a:r>
              <a:rPr lang="el-GR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l-GR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ΠυρΟξενοι</a:t>
            </a:r>
            <a:endParaRPr lang="el-GR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-3060848" y="980728"/>
            <a:ext cx="130334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   </a:t>
            </a:r>
            <a:r>
              <a:rPr lang="el-GR" sz="4000" b="1" u="sng" cap="none" spc="0" dirty="0" smtClean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Ορθοπυρόξενοι ή ρομβικοί </a:t>
            </a:r>
            <a:r>
              <a:rPr lang="el-GR" sz="4000" b="1" u="sng" cap="none" spc="0" dirty="0" err="1" smtClean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πυρόξενοι</a:t>
            </a:r>
            <a:endParaRPr lang="el-GR" sz="4000" b="1" u="sng" cap="none" spc="0" dirty="0">
              <a:ln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err="1" smtClean="0">
                <a:solidFill>
                  <a:srgbClr val="002060"/>
                </a:solidFill>
                <a:sym typeface="Wingdings 2"/>
              </a:rPr>
              <a:t></a:t>
            </a:r>
            <a:r>
              <a:rPr lang="el-GR" sz="2800" dirty="0" err="1" smtClean="0">
                <a:solidFill>
                  <a:srgbClr val="002060"/>
                </a:solidFill>
              </a:rPr>
              <a:t>Τετραγωνικό</a:t>
            </a:r>
            <a:r>
              <a:rPr lang="el-GR" sz="2800" dirty="0" smtClean="0">
                <a:solidFill>
                  <a:srgbClr val="002060"/>
                </a:solidFill>
              </a:rPr>
              <a:t> (</a:t>
            </a:r>
            <a:r>
              <a:rPr lang="el-GR" sz="2800" dirty="0" err="1" smtClean="0">
                <a:solidFill>
                  <a:srgbClr val="002060"/>
                </a:solidFill>
              </a:rPr>
              <a:t>ορθορομβικό</a:t>
            </a:r>
            <a:r>
              <a:rPr lang="el-GR" sz="2800" dirty="0" smtClean="0">
                <a:solidFill>
                  <a:srgbClr val="002060"/>
                </a:solidFill>
              </a:rPr>
              <a:t>) </a:t>
            </a:r>
            <a:r>
              <a:rPr lang="el-GR" sz="2800" dirty="0" err="1" smtClean="0">
                <a:solidFill>
                  <a:srgbClr val="002060"/>
                </a:solidFill>
              </a:rPr>
              <a:t>σύστημα</a:t>
            </a:r>
            <a:r>
              <a:rPr lang="el-GR" sz="2800" b="1" dirty="0" err="1" smtClean="0">
                <a:solidFill>
                  <a:srgbClr val="002060"/>
                </a:solidFill>
                <a:sym typeface="Wingdings 2"/>
              </a:rPr>
              <a:t></a:t>
            </a:r>
            <a:endParaRPr lang="el-GR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ορυκτολογια\essene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857496"/>
            <a:ext cx="3696487" cy="2500330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0" y="92867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l-GR" sz="4400" b="1" u="sng" dirty="0" smtClean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Ασβεστιούχοι Κλινοπυρόξενοι</a:t>
            </a:r>
            <a:endParaRPr lang="el-GR" sz="4400" b="1" u="sng" dirty="0">
              <a:ln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err="1" smtClean="0">
                <a:solidFill>
                  <a:srgbClr val="002060"/>
                </a:solidFill>
                <a:sym typeface="Wingdings 2"/>
              </a:rPr>
              <a:t></a:t>
            </a:r>
            <a:r>
              <a:rPr lang="el-GR" sz="2800" dirty="0" err="1" smtClean="0">
                <a:solidFill>
                  <a:srgbClr val="002060"/>
                </a:solidFill>
              </a:rPr>
              <a:t>Μονοκλινείς</a:t>
            </a:r>
            <a:r>
              <a:rPr lang="el-GR" sz="2800" b="1" dirty="0" err="1" smtClean="0">
                <a:solidFill>
                  <a:srgbClr val="002060"/>
                </a:solidFill>
                <a:sym typeface="Wingdings 2"/>
              </a:rPr>
              <a:t></a:t>
            </a:r>
            <a:endParaRPr lang="el-GR" sz="2800" dirty="0">
              <a:solidFill>
                <a:srgbClr val="002060"/>
              </a:solidFill>
            </a:endParaRPr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857752" y="1785927"/>
            <a:ext cx="4286248" cy="4000528"/>
          </a:xfrm>
        </p:spPr>
        <p:txBody>
          <a:bodyPr/>
          <a:lstStyle/>
          <a:p>
            <a:pPr lvl="0" algn="ctr">
              <a:buFont typeface="Wingdings" pitchFamily="2" charset="2"/>
              <a:buChar char="§"/>
            </a:pPr>
            <a:r>
              <a:rPr lang="el-GR" sz="2400" dirty="0" err="1">
                <a:solidFill>
                  <a:srgbClr val="002060"/>
                </a:solidFill>
              </a:rPr>
              <a:t>Εσσενεϊτης</a:t>
            </a:r>
            <a:r>
              <a:rPr lang="en-US" sz="2400" dirty="0">
                <a:solidFill>
                  <a:srgbClr val="002060"/>
                </a:solidFill>
              </a:rPr>
              <a:t> (</a:t>
            </a:r>
            <a:r>
              <a:rPr lang="en-US" sz="2400" dirty="0" err="1">
                <a:solidFill>
                  <a:srgbClr val="002060"/>
                </a:solidFill>
              </a:rPr>
              <a:t>esseneite</a:t>
            </a:r>
            <a:r>
              <a:rPr lang="en-US" sz="2400" dirty="0" smtClean="0">
                <a:solidFill>
                  <a:srgbClr val="002060"/>
                </a:solidFill>
              </a:rPr>
              <a:t>)</a:t>
            </a:r>
            <a:r>
              <a:rPr lang="el-GR" sz="2400" dirty="0" smtClean="0">
                <a:solidFill>
                  <a:srgbClr val="002060"/>
                </a:solidFill>
              </a:rPr>
              <a:t/>
            </a:r>
            <a:br>
              <a:rPr lang="el-GR" sz="2400" dirty="0" smtClean="0">
                <a:solidFill>
                  <a:srgbClr val="002060"/>
                </a:solidFill>
              </a:rPr>
            </a:br>
            <a:r>
              <a:rPr lang="en-US" sz="2400" dirty="0" err="1">
                <a:solidFill>
                  <a:srgbClr val="002060"/>
                </a:solidFill>
              </a:rPr>
              <a:t>CaFe</a:t>
            </a:r>
            <a:r>
              <a:rPr lang="el-GR" sz="2400" dirty="0">
                <a:solidFill>
                  <a:srgbClr val="002060"/>
                </a:solidFill>
              </a:rPr>
              <a:t>(</a:t>
            </a:r>
            <a:r>
              <a:rPr lang="en-US" sz="2400" dirty="0">
                <a:solidFill>
                  <a:srgbClr val="002060"/>
                </a:solidFill>
              </a:rPr>
              <a:t>Al ,Si)</a:t>
            </a:r>
            <a:r>
              <a:rPr lang="en-US" sz="2400" baseline="-25000" dirty="0">
                <a:solidFill>
                  <a:srgbClr val="002060"/>
                </a:solidFill>
              </a:rPr>
              <a:t>2</a:t>
            </a:r>
            <a:r>
              <a:rPr lang="en-US" sz="2400" dirty="0">
                <a:solidFill>
                  <a:srgbClr val="002060"/>
                </a:solidFill>
              </a:rPr>
              <a:t>O</a:t>
            </a:r>
            <a:r>
              <a:rPr lang="en-US" sz="2400" baseline="-25000" dirty="0">
                <a:solidFill>
                  <a:srgbClr val="002060"/>
                </a:solidFill>
              </a:rPr>
              <a:t>6</a:t>
            </a:r>
            <a:endParaRPr lang="el-GR" sz="2400" baseline="-25000" dirty="0" err="1">
              <a:solidFill>
                <a:srgbClr val="002060"/>
              </a:solidFill>
            </a:endParaRPr>
          </a:p>
          <a:p>
            <a:endParaRPr lang="el-GR" dirty="0"/>
          </a:p>
        </p:txBody>
      </p:sp>
      <p:sp>
        <p:nvSpPr>
          <p:cNvPr id="16" name="3 - Θέση περιεχομένου"/>
          <p:cNvSpPr txBox="1">
            <a:spLocks/>
          </p:cNvSpPr>
          <p:nvPr/>
        </p:nvSpPr>
        <p:spPr>
          <a:xfrm>
            <a:off x="0" y="2428868"/>
            <a:ext cx="4932040" cy="4213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  <a:buFont typeface="Wingdings" pitchFamily="2" charset="2"/>
              <a:buChar char="§"/>
            </a:pPr>
            <a:r>
              <a:rPr lang="el-GR" sz="2400" dirty="0" err="1" smtClean="0">
                <a:solidFill>
                  <a:srgbClr val="002060"/>
                </a:solidFill>
              </a:rPr>
              <a:t>Εδενβεργίτης</a:t>
            </a:r>
            <a:r>
              <a:rPr lang="en-US" sz="2400" dirty="0" smtClean="0">
                <a:solidFill>
                  <a:srgbClr val="002060"/>
                </a:solidFill>
              </a:rPr>
              <a:t> (</a:t>
            </a:r>
            <a:r>
              <a:rPr lang="en-US" sz="2400" dirty="0" err="1" smtClean="0">
                <a:solidFill>
                  <a:srgbClr val="002060"/>
                </a:solidFill>
              </a:rPr>
              <a:t>hedenbergite</a:t>
            </a:r>
            <a:r>
              <a:rPr lang="en-US" sz="2400" dirty="0" smtClean="0">
                <a:solidFill>
                  <a:srgbClr val="002060"/>
                </a:solidFill>
              </a:rPr>
              <a:t>)</a:t>
            </a:r>
            <a:r>
              <a:rPr lang="el-GR" sz="2400" dirty="0" smtClean="0">
                <a:solidFill>
                  <a:srgbClr val="002060"/>
                </a:solidFill>
              </a:rPr>
              <a:t/>
            </a:r>
            <a:br>
              <a:rPr lang="el-GR" sz="2400" dirty="0" smtClean="0">
                <a:solidFill>
                  <a:srgbClr val="002060"/>
                </a:solidFill>
              </a:rPr>
            </a:br>
            <a:r>
              <a:rPr lang="en-US" sz="2400" dirty="0" err="1" smtClean="0">
                <a:solidFill>
                  <a:srgbClr val="002060"/>
                </a:solidFill>
              </a:rPr>
              <a:t>CaFeSi</a:t>
            </a:r>
            <a:r>
              <a:rPr lang="el-GR" sz="2400" baseline="-25000" dirty="0" smtClean="0">
                <a:solidFill>
                  <a:srgbClr val="002060"/>
                </a:solidFill>
              </a:rPr>
              <a:t>2</a:t>
            </a:r>
            <a:r>
              <a:rPr lang="en-US" sz="2400" dirty="0" smtClean="0">
                <a:solidFill>
                  <a:srgbClr val="002060"/>
                </a:solidFill>
              </a:rPr>
              <a:t>O</a:t>
            </a:r>
            <a:r>
              <a:rPr lang="el-GR" sz="2400" baseline="-25000" dirty="0" smtClean="0">
                <a:solidFill>
                  <a:srgbClr val="002060"/>
                </a:solidFill>
              </a:rPr>
              <a:t>6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4" descr="C:\Users\user\Desktop\ορυκτολογια\hedenberg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429000"/>
            <a:ext cx="3703346" cy="2571768"/>
          </a:xfrm>
          <a:prstGeom prst="rect">
            <a:avLst/>
          </a:prstGeom>
          <a:noFill/>
        </p:spPr>
      </p:pic>
      <p:sp>
        <p:nvSpPr>
          <p:cNvPr id="18" name="17 - Ορθογώνιο"/>
          <p:cNvSpPr/>
          <p:nvPr/>
        </p:nvSpPr>
        <p:spPr>
          <a:xfrm>
            <a:off x="-285784" y="214290"/>
            <a:ext cx="97210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ΜαγνησιοσιδηροΥχοι</a:t>
            </a:r>
            <a:r>
              <a:rPr lang="el-GR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l-GR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ΠυρΟξενοι</a:t>
            </a:r>
            <a:endParaRPr lang="el-GR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928670"/>
            <a:ext cx="9144000" cy="1011222"/>
          </a:xfrm>
        </p:spPr>
        <p:txBody>
          <a:bodyPr>
            <a:normAutofit fontScale="90000"/>
          </a:bodyPr>
          <a:lstStyle/>
          <a:p>
            <a:r>
              <a:rPr lang="el-GR" sz="4900" b="1" u="sng" dirty="0" err="1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+mn-ea"/>
                <a:cs typeface="+mn-cs"/>
              </a:rPr>
              <a:t>Ασβεστιούχοι</a:t>
            </a:r>
            <a:r>
              <a:rPr lang="el-GR" sz="4900" b="1" u="sng" dirty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l-GR" sz="4900" b="1" u="sng" dirty="0" err="1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+mn-ea"/>
                <a:cs typeface="+mn-cs"/>
              </a:rPr>
              <a:t>Κλινοπυρόξενοι</a:t>
            </a:r>
            <a:r>
              <a:rPr lang="el-GR" b="1" dirty="0" smtClean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el-GR" b="1" dirty="0" smtClean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el-GR" dirty="0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0" y="1643050"/>
            <a:ext cx="4857752" cy="4876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Char char="§"/>
            </a:pPr>
            <a:r>
              <a:rPr lang="el-GR" sz="2400" dirty="0" err="1" smtClean="0">
                <a:solidFill>
                  <a:srgbClr val="002060"/>
                </a:solidFill>
              </a:rPr>
              <a:t>Διοψίδιος</a:t>
            </a:r>
            <a:r>
              <a:rPr lang="el-GR" sz="2400" dirty="0" smtClean="0">
                <a:solidFill>
                  <a:srgbClr val="002060"/>
                </a:solidFill>
              </a:rPr>
              <a:t> (</a:t>
            </a:r>
            <a:r>
              <a:rPr lang="en-US" sz="2400" dirty="0" err="1" smtClean="0">
                <a:solidFill>
                  <a:srgbClr val="002060"/>
                </a:solidFill>
              </a:rPr>
              <a:t>diopside</a:t>
            </a:r>
            <a:r>
              <a:rPr lang="en-US" sz="2400" dirty="0" smtClean="0">
                <a:solidFill>
                  <a:srgbClr val="002060"/>
                </a:solidFill>
              </a:rPr>
              <a:t>)</a:t>
            </a:r>
            <a:r>
              <a:rPr lang="el-GR" sz="2400" dirty="0" smtClean="0">
                <a:solidFill>
                  <a:srgbClr val="002060"/>
                </a:solidFill>
              </a:rPr>
              <a:t/>
            </a:r>
            <a:br>
              <a:rPr lang="el-GR" sz="2400" dirty="0" smtClean="0">
                <a:solidFill>
                  <a:srgbClr val="002060"/>
                </a:solidFill>
              </a:rPr>
            </a:b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CaMgSi</a:t>
            </a:r>
            <a:r>
              <a:rPr lang="el-GR" sz="2400" baseline="-25000" dirty="0" smtClean="0">
                <a:solidFill>
                  <a:srgbClr val="002060"/>
                </a:solidFill>
              </a:rPr>
              <a:t>6</a:t>
            </a:r>
            <a:r>
              <a:rPr lang="en-US" sz="2400" dirty="0" smtClean="0">
                <a:solidFill>
                  <a:srgbClr val="002060"/>
                </a:solidFill>
              </a:rPr>
              <a:t>O</a:t>
            </a:r>
            <a:r>
              <a:rPr lang="el-GR" sz="2400" baseline="-25000" dirty="0" smtClean="0">
                <a:solidFill>
                  <a:srgbClr val="002060"/>
                </a:solidFill>
              </a:rPr>
              <a:t>6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l-GR" sz="2400" dirty="0" smtClean="0">
                <a:solidFill>
                  <a:srgbClr val="002060"/>
                </a:solidFill>
              </a:rPr>
              <a:t/>
            </a:r>
            <a:br>
              <a:rPr lang="el-GR" sz="2400" dirty="0" smtClean="0">
                <a:solidFill>
                  <a:srgbClr val="002060"/>
                </a:solidFill>
              </a:rPr>
            </a:br>
            <a:endParaRPr lang="el-GR" sz="2400" dirty="0" smtClean="0">
              <a:solidFill>
                <a:srgbClr val="002060"/>
              </a:solidFill>
            </a:endParaRPr>
          </a:p>
        </p:txBody>
      </p:sp>
      <p:pic>
        <p:nvPicPr>
          <p:cNvPr id="6" name="Picture 2" descr="C:\Users\user\Desktop\ορυκτολογια\diops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71744"/>
            <a:ext cx="3921947" cy="2928958"/>
          </a:xfrm>
          <a:prstGeom prst="rect">
            <a:avLst/>
          </a:prstGeom>
          <a:noFill/>
        </p:spPr>
      </p:pic>
      <p:pic>
        <p:nvPicPr>
          <p:cNvPr id="7" name="Picture 3" descr="C:\Users\user\Desktop\ορυκτολογια\aug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071810"/>
            <a:ext cx="3692090" cy="3000396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4500562" y="2214554"/>
            <a:ext cx="46434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Char char="§"/>
            </a:pPr>
            <a:r>
              <a:rPr lang="el-GR" sz="2400" dirty="0" err="1" smtClean="0">
                <a:solidFill>
                  <a:srgbClr val="002060"/>
                </a:solidFill>
              </a:rPr>
              <a:t>Αυγίτης</a:t>
            </a:r>
            <a:r>
              <a:rPr lang="en-US" sz="2400" dirty="0" smtClean="0">
                <a:solidFill>
                  <a:srgbClr val="002060"/>
                </a:solidFill>
              </a:rPr>
              <a:t> (</a:t>
            </a:r>
            <a:r>
              <a:rPr lang="en-US" sz="2400" dirty="0" err="1" smtClean="0">
                <a:solidFill>
                  <a:srgbClr val="002060"/>
                </a:solidFill>
              </a:rPr>
              <a:t>augite</a:t>
            </a:r>
            <a:r>
              <a:rPr lang="en-US" sz="2400" dirty="0" smtClean="0">
                <a:solidFill>
                  <a:srgbClr val="002060"/>
                </a:solidFill>
              </a:rPr>
              <a:t>)</a:t>
            </a:r>
            <a:r>
              <a:rPr lang="el-GR" sz="2400" dirty="0" smtClean="0">
                <a:solidFill>
                  <a:srgbClr val="002060"/>
                </a:solidFill>
              </a:rPr>
              <a:t/>
            </a:r>
            <a:br>
              <a:rPr lang="el-GR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 (</a:t>
            </a:r>
            <a:r>
              <a:rPr lang="en-US" sz="2400" dirty="0" err="1" smtClean="0">
                <a:solidFill>
                  <a:srgbClr val="002060"/>
                </a:solidFill>
              </a:rPr>
              <a:t>Ca,Mg,Fe</a:t>
            </a:r>
            <a:r>
              <a:rPr lang="el-GR" sz="2400" dirty="0" smtClean="0">
                <a:solidFill>
                  <a:srgbClr val="002060"/>
                </a:solidFill>
              </a:rPr>
              <a:t>,</a:t>
            </a:r>
            <a:r>
              <a:rPr lang="en-US" sz="2400" dirty="0" smtClean="0">
                <a:solidFill>
                  <a:srgbClr val="002060"/>
                </a:solidFill>
              </a:rPr>
              <a:t> Al</a:t>
            </a:r>
            <a:r>
              <a:rPr lang="el-GR" sz="2400" dirty="0" smtClean="0">
                <a:solidFill>
                  <a:srgbClr val="002060"/>
                </a:solidFill>
              </a:rPr>
              <a:t>)</a:t>
            </a:r>
            <a:r>
              <a:rPr lang="en-US" sz="2400" baseline="-25000" dirty="0" smtClean="0">
                <a:solidFill>
                  <a:srgbClr val="002060"/>
                </a:solidFill>
              </a:rPr>
              <a:t>2</a:t>
            </a:r>
            <a:r>
              <a:rPr lang="en-US" sz="2400" dirty="0" smtClean="0">
                <a:solidFill>
                  <a:srgbClr val="002060"/>
                </a:solidFill>
              </a:rPr>
              <a:t>(Al ,Si)</a:t>
            </a:r>
            <a:r>
              <a:rPr lang="en-US" sz="2400" baseline="-25000" dirty="0" smtClean="0">
                <a:solidFill>
                  <a:srgbClr val="002060"/>
                </a:solidFill>
              </a:rPr>
              <a:t>2</a:t>
            </a:r>
            <a:r>
              <a:rPr lang="en-US" sz="2400" dirty="0" smtClean="0">
                <a:solidFill>
                  <a:srgbClr val="002060"/>
                </a:solidFill>
              </a:rPr>
              <a:t>O</a:t>
            </a:r>
            <a:r>
              <a:rPr lang="en-US" sz="2400" baseline="-25000" dirty="0" smtClean="0">
                <a:solidFill>
                  <a:srgbClr val="002060"/>
                </a:solidFill>
              </a:rPr>
              <a:t>6</a:t>
            </a:r>
            <a:r>
              <a:rPr lang="el-GR" sz="2400" dirty="0" smtClean="0">
                <a:solidFill>
                  <a:srgbClr val="002060"/>
                </a:solidFill>
              </a:rPr>
              <a:t> </a:t>
            </a:r>
            <a:br>
              <a:rPr lang="el-GR" sz="2400" dirty="0" smtClean="0">
                <a:solidFill>
                  <a:srgbClr val="002060"/>
                </a:solidFill>
              </a:rPr>
            </a:br>
            <a:r>
              <a:rPr lang="el-GR" sz="2400" dirty="0" smtClean="0">
                <a:solidFill>
                  <a:srgbClr val="002060"/>
                </a:solidFill>
              </a:rPr>
              <a:t/>
            </a:r>
            <a:br>
              <a:rPr lang="el-GR" sz="2400" dirty="0" smtClean="0">
                <a:solidFill>
                  <a:srgbClr val="002060"/>
                </a:solidFill>
              </a:rPr>
            </a:br>
            <a:endParaRPr lang="el-GR" sz="2400" dirty="0" smtClean="0">
              <a:solidFill>
                <a:srgbClr val="002060"/>
              </a:solidFill>
            </a:endParaRPr>
          </a:p>
          <a:p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0" y="6286521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err="1" smtClean="0">
                <a:solidFill>
                  <a:srgbClr val="002060"/>
                </a:solidFill>
                <a:sym typeface="Wingdings 2"/>
              </a:rPr>
              <a:t></a:t>
            </a:r>
            <a:r>
              <a:rPr lang="el-GR" sz="2800" dirty="0" err="1" smtClean="0">
                <a:solidFill>
                  <a:srgbClr val="002060"/>
                </a:solidFill>
              </a:rPr>
              <a:t>Μονοκλινείς</a:t>
            </a:r>
            <a:r>
              <a:rPr lang="el-GR" sz="2800" b="1" dirty="0" err="1" smtClean="0">
                <a:solidFill>
                  <a:srgbClr val="002060"/>
                </a:solidFill>
                <a:sym typeface="Wingdings 2"/>
              </a:rPr>
              <a:t></a:t>
            </a:r>
            <a:endParaRPr lang="el-GR" sz="2800" b="1" dirty="0" smtClean="0">
              <a:solidFill>
                <a:srgbClr val="002060"/>
              </a:solidFill>
            </a:endParaRPr>
          </a:p>
          <a:p>
            <a:pPr algn="ctr"/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-285784" y="0"/>
            <a:ext cx="97210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ΜαγνησιοσιδηροΥχοι</a:t>
            </a:r>
            <a:r>
              <a:rPr lang="el-GR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l-GR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ΠυρΟξενοι</a:t>
            </a:r>
            <a:endParaRPr lang="el-GR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428736"/>
            <a:ext cx="4500562" cy="4525963"/>
          </a:xfrm>
        </p:spPr>
        <p:txBody>
          <a:bodyPr/>
          <a:lstStyle/>
          <a:p>
            <a:pPr algn="ctr">
              <a:buFont typeface="Wingdings" pitchFamily="2" charset="2"/>
              <a:buChar char="§"/>
            </a:pPr>
            <a:r>
              <a:rPr lang="el-GR" sz="2700" dirty="0" err="1" smtClean="0">
                <a:solidFill>
                  <a:srgbClr val="002060"/>
                </a:solidFill>
              </a:rPr>
              <a:t>Πετεδουννίτης</a:t>
            </a:r>
            <a:r>
              <a:rPr lang="en-US" sz="2700" dirty="0" smtClean="0">
                <a:solidFill>
                  <a:srgbClr val="002060"/>
                </a:solidFill>
              </a:rPr>
              <a:t>(</a:t>
            </a:r>
            <a:r>
              <a:rPr lang="en-US" sz="2700" dirty="0" err="1" smtClean="0">
                <a:solidFill>
                  <a:srgbClr val="002060"/>
                </a:solidFill>
              </a:rPr>
              <a:t>petedunnite</a:t>
            </a:r>
            <a:r>
              <a:rPr lang="en-US" sz="2700" dirty="0" smtClean="0">
                <a:solidFill>
                  <a:srgbClr val="002060"/>
                </a:solidFill>
              </a:rPr>
              <a:t>)</a:t>
            </a: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CaZnSi</a:t>
            </a:r>
            <a:r>
              <a:rPr lang="en-US" sz="2400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O</a:t>
            </a:r>
            <a:r>
              <a:rPr lang="en-US" sz="2400" baseline="-25000" dirty="0">
                <a:solidFill>
                  <a:srgbClr val="002060"/>
                </a:solidFill>
              </a:rPr>
              <a:t>6</a:t>
            </a:r>
            <a:endParaRPr lang="el-GR" sz="2400" baseline="-25000" dirty="0">
              <a:solidFill>
                <a:srgbClr val="002060"/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357686" y="2143116"/>
            <a:ext cx="4786314" cy="4520568"/>
          </a:xfrm>
        </p:spPr>
        <p:txBody>
          <a:bodyPr/>
          <a:lstStyle/>
          <a:p>
            <a:pPr algn="ctr">
              <a:buFont typeface="Wingdings" pitchFamily="2" charset="2"/>
              <a:buChar char="§"/>
            </a:pPr>
            <a:r>
              <a:rPr lang="el-GR" dirty="0" smtClean="0">
                <a:solidFill>
                  <a:srgbClr val="002060"/>
                </a:solidFill>
              </a:rPr>
              <a:t>Ιοχαννσενίτης</a:t>
            </a:r>
            <a:r>
              <a:rPr lang="en-US" dirty="0" smtClean="0">
                <a:solidFill>
                  <a:srgbClr val="002060"/>
                </a:solidFill>
              </a:rPr>
              <a:t> (</a:t>
            </a:r>
            <a:r>
              <a:rPr lang="en-US" dirty="0" err="1" smtClean="0">
                <a:solidFill>
                  <a:srgbClr val="002060"/>
                </a:solidFill>
              </a:rPr>
              <a:t>johannsenite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Ca(Fe ,</a:t>
            </a:r>
            <a:r>
              <a:rPr lang="en-US" dirty="0" err="1">
                <a:solidFill>
                  <a:srgbClr val="002060"/>
                </a:solidFill>
              </a:rPr>
              <a:t>Mn</a:t>
            </a:r>
            <a:r>
              <a:rPr lang="en-US" dirty="0">
                <a:solidFill>
                  <a:srgbClr val="002060"/>
                </a:solidFill>
              </a:rPr>
              <a:t>)Si</a:t>
            </a:r>
            <a:r>
              <a:rPr lang="en-US" sz="2400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O</a:t>
            </a:r>
            <a:r>
              <a:rPr lang="en-US" sz="2400" baseline="-25000" dirty="0">
                <a:solidFill>
                  <a:srgbClr val="002060"/>
                </a:solidFill>
              </a:rPr>
              <a:t>6</a:t>
            </a:r>
            <a:endParaRPr lang="el-GR" sz="2400" baseline="-250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user\Desktop\ορυκτολογια\petedunn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357430"/>
            <a:ext cx="3857652" cy="3161303"/>
          </a:xfrm>
          <a:prstGeom prst="rect">
            <a:avLst/>
          </a:prstGeom>
          <a:noFill/>
        </p:spPr>
      </p:pic>
      <p:pic>
        <p:nvPicPr>
          <p:cNvPr id="3075" name="Picture 3" descr="C:\Users\user\Desktop\ορυκτολογια\johannsen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071810"/>
            <a:ext cx="4434396" cy="3064644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err="1" smtClean="0">
                <a:solidFill>
                  <a:srgbClr val="002060"/>
                </a:solidFill>
                <a:sym typeface="Wingdings 2"/>
              </a:rPr>
              <a:t></a:t>
            </a:r>
            <a:r>
              <a:rPr lang="el-GR" sz="2800" dirty="0" err="1" smtClean="0">
                <a:solidFill>
                  <a:srgbClr val="002060"/>
                </a:solidFill>
              </a:rPr>
              <a:t>Μονοκλινείς</a:t>
            </a:r>
            <a:r>
              <a:rPr lang="el-GR" sz="2800" b="1" dirty="0" err="1" smtClean="0">
                <a:solidFill>
                  <a:srgbClr val="002060"/>
                </a:solidFill>
                <a:sym typeface="Wingdings 2"/>
              </a:rPr>
              <a:t></a:t>
            </a:r>
            <a:endParaRPr lang="el-GR" sz="2800" b="1" dirty="0">
              <a:solidFill>
                <a:srgbClr val="002060"/>
              </a:solidFill>
            </a:endParaRPr>
          </a:p>
        </p:txBody>
      </p:sp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sz="4900" b="1" u="sng" dirty="0" err="1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+mn-ea"/>
                <a:cs typeface="+mn-cs"/>
              </a:rPr>
              <a:t>Ασβεστιούχοι Κλινοπυρόξενοι</a:t>
            </a:r>
            <a:r>
              <a:rPr lang="el-GR" b="1" dirty="0" smtClean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el-GR" b="1" dirty="0" smtClean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-285784" y="0"/>
            <a:ext cx="97210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ΜαγνησιοσιδηροΥχοι</a:t>
            </a:r>
            <a:r>
              <a:rPr lang="el-GR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l-GR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ΠυρΟξενοι</a:t>
            </a:r>
            <a:endParaRPr lang="el-GR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algn="ctr">
              <a:buFont typeface="Wingdings" pitchFamily="2" charset="2"/>
              <a:buChar char="§"/>
            </a:pPr>
            <a:r>
              <a:rPr lang="el-GR" dirty="0" smtClean="0">
                <a:solidFill>
                  <a:srgbClr val="002060"/>
                </a:solidFill>
              </a:rPr>
              <a:t>Ομφακίτης (</a:t>
            </a:r>
            <a:r>
              <a:rPr lang="en-US" dirty="0" err="1" smtClean="0">
                <a:solidFill>
                  <a:srgbClr val="002060"/>
                </a:solidFill>
              </a:rPr>
              <a:t>omphacite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(Ca ,</a:t>
            </a:r>
            <a:r>
              <a:rPr lang="en-US" dirty="0" smtClean="0">
                <a:solidFill>
                  <a:srgbClr val="002060"/>
                </a:solidFill>
              </a:rPr>
              <a:t>Na)(Mg,</a:t>
            </a: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Fe,</a:t>
            </a: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Al)Si</a:t>
            </a:r>
            <a:r>
              <a:rPr lang="en-US" sz="2400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O</a:t>
            </a:r>
            <a:r>
              <a:rPr lang="en-US" sz="2400" baseline="-25000" dirty="0" smtClean="0">
                <a:solidFill>
                  <a:srgbClr val="002060"/>
                </a:solidFill>
              </a:rPr>
              <a:t>6</a:t>
            </a:r>
            <a:endParaRPr lang="el-GR" baseline="-250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user\Desktop\ορυκτολογια\omphac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857496"/>
            <a:ext cx="5929354" cy="3315083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0" y="0"/>
            <a:ext cx="98285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Ασβεστιονατριουχοι</a:t>
            </a:r>
            <a:r>
              <a:rPr lang="el-G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l-GR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Κλινοπυροξενοι</a:t>
            </a:r>
            <a:endParaRPr lang="el-GR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0" y="63093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err="1" smtClean="0">
                <a:solidFill>
                  <a:srgbClr val="002060"/>
                </a:solidFill>
                <a:sym typeface="Wingdings 2"/>
              </a:rPr>
              <a:t></a:t>
            </a:r>
            <a:r>
              <a:rPr lang="el-GR" sz="2800" dirty="0" err="1" smtClean="0">
                <a:solidFill>
                  <a:srgbClr val="002060"/>
                </a:solidFill>
              </a:rPr>
              <a:t>Μονοκλινής</a:t>
            </a:r>
            <a:r>
              <a:rPr lang="el-GR" sz="2800" b="1" dirty="0" err="1" smtClean="0">
                <a:solidFill>
                  <a:srgbClr val="002060"/>
                </a:solidFill>
                <a:sym typeface="Wingdings 2"/>
              </a:rPr>
              <a:t></a:t>
            </a:r>
            <a:endParaRPr lang="el-GR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908720"/>
            <a:ext cx="5004048" cy="5328592"/>
          </a:xfrm>
        </p:spPr>
        <p:txBody>
          <a:bodyPr/>
          <a:lstStyle/>
          <a:p>
            <a:pPr algn="ctr">
              <a:buFont typeface="Wingdings" pitchFamily="2" charset="2"/>
              <a:buChar char="§"/>
            </a:pPr>
            <a:r>
              <a:rPr lang="el-GR" dirty="0" smtClean="0">
                <a:solidFill>
                  <a:srgbClr val="002060"/>
                </a:solidFill>
              </a:rPr>
              <a:t>Ιαδεϊτης</a:t>
            </a:r>
            <a:r>
              <a:rPr lang="en-US" dirty="0" smtClean="0">
                <a:solidFill>
                  <a:srgbClr val="002060"/>
                </a:solidFill>
              </a:rPr>
              <a:t> (jadeite)</a:t>
            </a:r>
            <a:r>
              <a:rPr lang="el-GR" dirty="0">
                <a:solidFill>
                  <a:srgbClr val="002060"/>
                </a:solidFill>
              </a:rPr>
              <a:t/>
            </a:r>
            <a:br>
              <a:rPr lang="el-GR" dirty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NaAlSi</a:t>
            </a:r>
            <a:r>
              <a:rPr lang="en-US" sz="2400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O</a:t>
            </a:r>
            <a:r>
              <a:rPr lang="en-US" sz="2400" baseline="-25000" dirty="0" smtClean="0">
                <a:solidFill>
                  <a:srgbClr val="002060"/>
                </a:solidFill>
              </a:rPr>
              <a:t>6</a:t>
            </a:r>
            <a:endParaRPr lang="el-GR" sz="2400" baseline="-250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rgbClr val="00206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l-GR" dirty="0" smtClean="0"/>
          </a:p>
        </p:txBody>
      </p:sp>
      <p:pic>
        <p:nvPicPr>
          <p:cNvPr id="5122" name="Picture 2" descr="C:\Users\user\Desktop\ορυκτολογια\jade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3761631" cy="3071834"/>
          </a:xfrm>
          <a:prstGeom prst="rect">
            <a:avLst/>
          </a:prstGeom>
          <a:noFill/>
        </p:spPr>
      </p:pic>
      <p:pic>
        <p:nvPicPr>
          <p:cNvPr id="5123" name="Picture 3" descr="C:\Users\user\Desktop\ορυκτολογια\kosmoch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071810"/>
            <a:ext cx="3909099" cy="2928958"/>
          </a:xfrm>
          <a:prstGeom prst="rect">
            <a:avLst/>
          </a:prstGeom>
          <a:noFill/>
        </p:spPr>
      </p:pic>
      <p:sp>
        <p:nvSpPr>
          <p:cNvPr id="12" name="11 - Ορθογώνιο"/>
          <p:cNvSpPr/>
          <p:nvPr/>
        </p:nvSpPr>
        <p:spPr>
          <a:xfrm>
            <a:off x="-69548" y="0"/>
            <a:ext cx="92135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Νατριουχοι</a:t>
            </a:r>
            <a:r>
              <a:rPr lang="el-G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l-GR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Κλινοπυροξενοι</a:t>
            </a:r>
            <a:endParaRPr lang="el-GR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0" y="614364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err="1">
                <a:solidFill>
                  <a:srgbClr val="002060"/>
                </a:solidFill>
                <a:sym typeface="Wingdings 2"/>
              </a:rPr>
              <a:t></a:t>
            </a:r>
            <a:r>
              <a:rPr lang="el-GR" sz="2800" dirty="0" err="1" smtClean="0">
                <a:solidFill>
                  <a:srgbClr val="002060"/>
                </a:solidFill>
              </a:rPr>
              <a:t>Μονοκλινείς</a:t>
            </a:r>
            <a:r>
              <a:rPr lang="el-GR" sz="2800" b="1" dirty="0" err="1" smtClean="0">
                <a:solidFill>
                  <a:srgbClr val="002060"/>
                </a:solidFill>
                <a:sym typeface="Wingdings 2"/>
              </a:rPr>
              <a:t></a:t>
            </a:r>
            <a:endParaRPr lang="el-GR" sz="2800" b="1" dirty="0">
              <a:solidFill>
                <a:srgbClr val="00206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4643438" y="2000240"/>
            <a:ext cx="45005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l-GR" sz="2800" dirty="0" err="1" smtClean="0">
                <a:solidFill>
                  <a:srgbClr val="002060"/>
                </a:solidFill>
              </a:rPr>
              <a:t>Κοσμοχλόρης</a:t>
            </a:r>
            <a:r>
              <a:rPr lang="en-US" sz="2800" dirty="0" smtClean="0">
                <a:solidFill>
                  <a:srgbClr val="002060"/>
                </a:solidFill>
              </a:rPr>
              <a:t> (</a:t>
            </a:r>
            <a:r>
              <a:rPr lang="en-US" sz="2800" dirty="0" err="1" smtClean="0">
                <a:solidFill>
                  <a:srgbClr val="002060"/>
                </a:solidFill>
              </a:rPr>
              <a:t>kosmochlor</a:t>
            </a:r>
            <a:r>
              <a:rPr lang="en-US" sz="2800" dirty="0" smtClean="0">
                <a:solidFill>
                  <a:srgbClr val="002060"/>
                </a:solidFill>
              </a:rPr>
              <a:t>)</a:t>
            </a:r>
            <a:r>
              <a:rPr lang="el-GR" sz="2800" dirty="0" smtClean="0">
                <a:solidFill>
                  <a:srgbClr val="002060"/>
                </a:solidFill>
              </a:rPr>
              <a:t/>
            </a:r>
            <a:br>
              <a:rPr lang="el-GR" sz="28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NaCrSi</a:t>
            </a:r>
            <a:r>
              <a:rPr lang="en-US" sz="2400" baseline="-25000" dirty="0" smtClean="0">
                <a:solidFill>
                  <a:srgbClr val="002060"/>
                </a:solidFill>
              </a:rPr>
              <a:t>2</a:t>
            </a:r>
            <a:r>
              <a:rPr lang="en-US" sz="2800" dirty="0" smtClean="0">
                <a:solidFill>
                  <a:srgbClr val="002060"/>
                </a:solidFill>
              </a:rPr>
              <a:t>O</a:t>
            </a:r>
            <a:r>
              <a:rPr lang="en-US" sz="2400" baseline="-25000" dirty="0" smtClean="0">
                <a:solidFill>
                  <a:srgbClr val="002060"/>
                </a:solidFill>
              </a:rPr>
              <a:t>6</a:t>
            </a:r>
            <a:endParaRPr lang="el-GR" sz="2400" baseline="-25000" dirty="0" err="1" smtClean="0">
              <a:solidFill>
                <a:srgbClr val="002060"/>
              </a:solidFill>
            </a:endParaRPr>
          </a:p>
          <a:p>
            <a:endParaRPr lang="el-GR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2349</TotalTime>
  <Words>220</Words>
  <Application>Microsoft Office PowerPoint</Application>
  <PresentationFormat>Προβολή στην οθόνη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ΠΥΡΟΞΕΝΟΣ</vt:lpstr>
      <vt:lpstr>ΙΝΟΠΥΡΙΤΙΚΑ ΟΡΥΚΤΑ</vt:lpstr>
      <vt:lpstr>ΧΗΜΙΚΗ ΣΥΣΤΑΣΗ</vt:lpstr>
      <vt:lpstr>Διαφάνεια 4</vt:lpstr>
      <vt:lpstr>Διαφάνεια 5</vt:lpstr>
      <vt:lpstr>Ασβεστιούχοι Κλινοπυρόξενοι </vt:lpstr>
      <vt:lpstr>Ασβεστιούχοι Κλινοπυρόξενοι </vt:lpstr>
      <vt:lpstr>Διαφάνεια 8</vt:lpstr>
      <vt:lpstr>Διαφάνεια 9</vt:lpstr>
      <vt:lpstr>Νατριουχοι Κλινοπυροξενοι</vt:lpstr>
      <vt:lpstr>Διαφάνεια 11</vt:lpstr>
      <vt:lpstr>ΧΡΗΣΕΙΣ</vt:lpstr>
      <vt:lpstr>ΧΡΗΣΕΙΣ</vt:lpstr>
      <vt:lpstr>ΣΤΗΝ ΕΛΛΑΔΑ…</vt:lpstr>
      <vt:lpstr>ΒΙΒΛΙΟΓΡΑΦΙΑ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ΠΥΡΟΞΕΝΟΣ</dc:title>
  <dc:creator>home678</dc:creator>
  <cp:lastModifiedBy>home678</cp:lastModifiedBy>
  <cp:revision>125</cp:revision>
  <dcterms:created xsi:type="dcterms:W3CDTF">2017-10-22T09:23:30Z</dcterms:created>
  <dcterms:modified xsi:type="dcterms:W3CDTF">2017-10-29T17:25:57Z</dcterms:modified>
</cp:coreProperties>
</file>