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65" r:id="rId2"/>
    <p:sldId id="277" r:id="rId3"/>
    <p:sldId id="350" r:id="rId4"/>
    <p:sldId id="263" r:id="rId5"/>
    <p:sldId id="351" r:id="rId6"/>
    <p:sldId id="352" r:id="rId7"/>
    <p:sldId id="287" r:id="rId8"/>
    <p:sldId id="354" r:id="rId9"/>
    <p:sldId id="353" r:id="rId10"/>
    <p:sldId id="355" r:id="rId11"/>
    <p:sldId id="356" r:id="rId12"/>
    <p:sldId id="357" r:id="rId13"/>
    <p:sldId id="358" r:id="rId14"/>
    <p:sldId id="359" r:id="rId15"/>
    <p:sldId id="360" r:id="rId16"/>
    <p:sldId id="362" r:id="rId17"/>
    <p:sldId id="363" r:id="rId18"/>
    <p:sldId id="361" r:id="rId19"/>
    <p:sldId id="364" r:id="rId20"/>
    <p:sldId id="366" r:id="rId21"/>
    <p:sldId id="365" r:id="rId22"/>
    <p:sldId id="378" r:id="rId23"/>
    <p:sldId id="367" r:id="rId24"/>
    <p:sldId id="368" r:id="rId25"/>
    <p:sldId id="371" r:id="rId26"/>
    <p:sldId id="369" r:id="rId27"/>
    <p:sldId id="370" r:id="rId28"/>
    <p:sldId id="372" r:id="rId29"/>
    <p:sldId id="373" r:id="rId30"/>
    <p:sldId id="379" r:id="rId31"/>
    <p:sldId id="374" r:id="rId32"/>
    <p:sldId id="375" r:id="rId33"/>
    <p:sldId id="377" r:id="rId34"/>
    <p:sldId id="380" r:id="rId35"/>
    <p:sldId id="381" r:id="rId36"/>
    <p:sldId id="382" r:id="rId37"/>
    <p:sldId id="383" r:id="rId38"/>
    <p:sldId id="385" r:id="rId39"/>
    <p:sldId id="384" r:id="rId40"/>
    <p:sldId id="386" r:id="rId41"/>
    <p:sldId id="387" r:id="rId42"/>
    <p:sldId id="388" r:id="rId43"/>
    <p:sldId id="376" r:id="rId44"/>
    <p:sldId id="389" r:id="rId45"/>
    <p:sldId id="390" r:id="rId46"/>
    <p:sldId id="391" r:id="rId47"/>
    <p:sldId id="392" r:id="rId48"/>
    <p:sldId id="393" r:id="rId49"/>
    <p:sldId id="395" r:id="rId50"/>
    <p:sldId id="394" r:id="rId51"/>
    <p:sldId id="396" r:id="rId52"/>
    <p:sldId id="397" r:id="rId53"/>
    <p:sldId id="399" r:id="rId54"/>
    <p:sldId id="400" r:id="rId55"/>
    <p:sldId id="398"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415" r:id="rId71"/>
    <p:sldId id="416" r:id="rId72"/>
  </p:sldIdLst>
  <p:sldSz cx="9144000" cy="6858000" type="screen4x3"/>
  <p:notesSz cx="6858000" cy="9144000"/>
  <p:photoAlbum layout="1pic"/>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3" autoAdjust="0"/>
    <p:restoredTop sz="94660"/>
  </p:normalViewPr>
  <p:slideViewPr>
    <p:cSldViewPr snapToGrid="0">
      <p:cViewPr varScale="1">
        <p:scale>
          <a:sx n="65" d="100"/>
          <a:sy n="65" d="100"/>
        </p:scale>
        <p:origin x="13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4248D-FF89-4B4D-9EC4-192904F7FD94}" type="datetimeFigureOut">
              <a:rPr lang="el-GR" smtClean="0"/>
              <a:t>2/5/2018</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242FE-DD22-4E78-8C00-2B9F4317E874}" type="slidenum">
              <a:rPr lang="el-GR" smtClean="0"/>
              <a:t>‹#›</a:t>
            </a:fld>
            <a:endParaRPr lang="el-GR"/>
          </a:p>
        </p:txBody>
      </p:sp>
    </p:spTree>
    <p:extLst>
      <p:ext uri="{BB962C8B-B14F-4D97-AF65-F5344CB8AC3E}">
        <p14:creationId xmlns:p14="http://schemas.microsoft.com/office/powerpoint/2010/main" val="199074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E33CA3-D8BB-455B-A32F-4389953BB919}" type="datetimeFigureOut">
              <a:rPr lang="el-GR" smtClean="0"/>
              <a:t>2/5/2018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136796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33CA3-D8BB-455B-A32F-4389953BB919}" type="datetimeFigureOut">
              <a:rPr lang="el-GR" smtClean="0"/>
              <a:t>2/5/2018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209255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33CA3-D8BB-455B-A32F-4389953BB919}" type="datetimeFigureOut">
              <a:rPr lang="el-GR" smtClean="0"/>
              <a:t>2/5/2018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322603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E33CA3-D8BB-455B-A32F-4389953BB919}" type="datetimeFigureOut">
              <a:rPr lang="el-GR" smtClean="0"/>
              <a:t>2/5/2018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263964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E33CA3-D8BB-455B-A32F-4389953BB919}" type="datetimeFigureOut">
              <a:rPr lang="el-GR" smtClean="0"/>
              <a:t>2/5/2018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350187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E33CA3-D8BB-455B-A32F-4389953BB919}" type="datetimeFigureOut">
              <a:rPr lang="el-GR" smtClean="0"/>
              <a:t>2/5/2018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354762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E33CA3-D8BB-455B-A32F-4389953BB919}" type="datetimeFigureOut">
              <a:rPr lang="el-GR" smtClean="0"/>
              <a:t>2/5/2018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297292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E33CA3-D8BB-455B-A32F-4389953BB919}" type="datetimeFigureOut">
              <a:rPr lang="el-GR" smtClean="0"/>
              <a:t>2/5/2018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409093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33CA3-D8BB-455B-A32F-4389953BB919}" type="datetimeFigureOut">
              <a:rPr lang="el-GR" smtClean="0"/>
              <a:t>2/5/2018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178417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E33CA3-D8BB-455B-A32F-4389953BB919}" type="datetimeFigureOut">
              <a:rPr lang="el-GR" smtClean="0"/>
              <a:t>2/5/2018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417260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E33CA3-D8BB-455B-A32F-4389953BB919}" type="datetimeFigureOut">
              <a:rPr lang="el-GR" smtClean="0"/>
              <a:t>2/5/2018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FC0F3DF-B8ED-4A93-9F9E-83BD84D00773}" type="slidenum">
              <a:rPr lang="el-GR" smtClean="0"/>
              <a:t>‹#›</a:t>
            </a:fld>
            <a:endParaRPr lang="el-GR"/>
          </a:p>
        </p:txBody>
      </p:sp>
    </p:spTree>
    <p:extLst>
      <p:ext uri="{BB962C8B-B14F-4D97-AF65-F5344CB8AC3E}">
        <p14:creationId xmlns:p14="http://schemas.microsoft.com/office/powerpoint/2010/main" val="1822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33CA3-D8BB-455B-A32F-4389953BB919}" type="datetimeFigureOut">
              <a:rPr lang="el-GR" smtClean="0"/>
              <a:t>2/5/2018</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0F3DF-B8ED-4A93-9F9E-83BD84D00773}" type="slidenum">
              <a:rPr lang="el-GR" smtClean="0"/>
              <a:t>‹#›</a:t>
            </a:fld>
            <a:endParaRPr lang="el-GR"/>
          </a:p>
        </p:txBody>
      </p:sp>
    </p:spTree>
    <p:extLst>
      <p:ext uri="{BB962C8B-B14F-4D97-AF65-F5344CB8AC3E}">
        <p14:creationId xmlns:p14="http://schemas.microsoft.com/office/powerpoint/2010/main" val="426980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1692275"/>
            <a:ext cx="7772400" cy="1736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t/>
            </a:r>
            <a:br>
              <a:rPr lang="en-US" sz="2400" b="1" dirty="0" smtClean="0"/>
            </a:br>
            <a:r>
              <a:rPr lang="el-GR" sz="2400" b="1" dirty="0" smtClean="0"/>
              <a:t>ΚΕΦΑΛΑΙΟ </a:t>
            </a:r>
            <a:r>
              <a:rPr lang="en-US" sz="2400" b="1" dirty="0" smtClean="0"/>
              <a:t>7</a:t>
            </a:r>
            <a:br>
              <a:rPr lang="en-US" sz="2400" b="1" dirty="0" smtClean="0"/>
            </a:br>
            <a:r>
              <a:rPr lang="el-GR" sz="2400" dirty="0" smtClean="0"/>
              <a:t/>
            </a:r>
            <a:br>
              <a:rPr lang="el-GR" sz="2400" dirty="0" smtClean="0"/>
            </a:br>
            <a:r>
              <a:rPr lang="el-GR" sz="2400" dirty="0" smtClean="0"/>
              <a:t>Εσωτερικός Συντονισμός: Οι </a:t>
            </a:r>
            <a:r>
              <a:rPr lang="el-GR" sz="2400" dirty="0" err="1" smtClean="0"/>
              <a:t>φυτορμόνες</a:t>
            </a:r>
            <a:r>
              <a:rPr lang="el-GR" sz="2400" dirty="0" smtClean="0"/>
              <a:t> συντονίζουν τις λειτουργίες προκειμένου να ολοκληρωθεί το πολύπλοκο αναπτυξιακό πρόγραμμα</a:t>
            </a:r>
            <a:endParaRPr lang="el-GR" sz="2400" dirty="0"/>
          </a:p>
        </p:txBody>
      </p:sp>
      <p:sp>
        <p:nvSpPr>
          <p:cNvPr id="4" name="TextBox 3"/>
          <p:cNvSpPr txBox="1"/>
          <p:nvPr/>
        </p:nvSpPr>
        <p:spPr>
          <a:xfrm>
            <a:off x="5486400" y="4797152"/>
            <a:ext cx="3118048" cy="369332"/>
          </a:xfrm>
          <a:prstGeom prst="rect">
            <a:avLst/>
          </a:prstGeom>
          <a:noFill/>
        </p:spPr>
        <p:txBody>
          <a:bodyPr wrap="square" rtlCol="0">
            <a:spAutoFit/>
          </a:bodyPr>
          <a:lstStyle/>
          <a:p>
            <a:r>
              <a:rPr lang="en-US" dirty="0" err="1" smtClean="0"/>
              <a:t>openeclass</a:t>
            </a:r>
            <a:r>
              <a:rPr lang="en-US" dirty="0" smtClean="0"/>
              <a:t> – gliak@aua.gr</a:t>
            </a:r>
            <a:endParaRPr lang="el-GR" dirty="0"/>
          </a:p>
        </p:txBody>
      </p:sp>
    </p:spTree>
    <p:extLst>
      <p:ext uri="{BB962C8B-B14F-4D97-AF65-F5344CB8AC3E}">
        <p14:creationId xmlns:p14="http://schemas.microsoft.com/office/powerpoint/2010/main" val="1983843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η ωρίμανση του RNA;</a:t>
            </a:r>
            <a:endParaRPr lang="el-GR" sz="2400" b="1" dirty="0"/>
          </a:p>
        </p:txBody>
      </p:sp>
      <p:sp>
        <p:nvSpPr>
          <p:cNvPr id="5" name="Rectangle 4"/>
          <p:cNvSpPr/>
          <p:nvPr/>
        </p:nvSpPr>
        <p:spPr>
          <a:xfrm>
            <a:off x="1676396" y="1486872"/>
            <a:ext cx="6921914" cy="2554545"/>
          </a:xfrm>
          <a:prstGeom prst="rect">
            <a:avLst/>
          </a:prstGeom>
        </p:spPr>
        <p:txBody>
          <a:bodyPr wrap="square">
            <a:spAutoFit/>
          </a:bodyPr>
          <a:lstStyle/>
          <a:p>
            <a:r>
              <a:rPr lang="el-GR" sz="2000" dirty="0">
                <a:solidFill>
                  <a:srgbClr val="000000"/>
                </a:solidFill>
                <a:latin typeface="Verdana" panose="020B0604030504040204" pitchFamily="34" charset="0"/>
              </a:rPr>
              <a:t>Ενώ η μεταγραφή προκαρυωτικών γονιδίων που κωδικοποιούν μια πρωτεΐνη παράγει αγγελιοφόρο RNA (</a:t>
            </a:r>
            <a:r>
              <a:rPr lang="el-GR" sz="2000" dirty="0" err="1">
                <a:solidFill>
                  <a:srgbClr val="000000"/>
                </a:solidFill>
                <a:latin typeface="Verdana" panose="020B0604030504040204" pitchFamily="34" charset="0"/>
              </a:rPr>
              <a:t>mRNA</a:t>
            </a:r>
            <a:r>
              <a:rPr lang="el-GR" sz="2000" dirty="0">
                <a:solidFill>
                  <a:srgbClr val="000000"/>
                </a:solidFill>
                <a:latin typeface="Verdana" panose="020B0604030504040204" pitchFamily="34" charset="0"/>
              </a:rPr>
              <a:t>) που είναι έτοιμο για μετάφραση σε πρωτεΐνη, η </a:t>
            </a:r>
            <a:r>
              <a:rPr lang="el-GR" sz="2000" b="1" dirty="0">
                <a:solidFill>
                  <a:srgbClr val="000000"/>
                </a:solidFill>
                <a:latin typeface="Verdana" panose="020B0604030504040204" pitchFamily="34" charset="0"/>
              </a:rPr>
              <a:t>μεταγραφή ευκαρυωτικών γονιδίων παράγει ένα πρώιμο </a:t>
            </a:r>
            <a:r>
              <a:rPr lang="el-GR" sz="2000" b="1" dirty="0" err="1">
                <a:solidFill>
                  <a:srgbClr val="000000"/>
                </a:solidFill>
                <a:latin typeface="Verdana" panose="020B0604030504040204" pitchFamily="34" charset="0"/>
              </a:rPr>
              <a:t>μεταγράφημα</a:t>
            </a:r>
            <a:r>
              <a:rPr lang="el-GR" sz="2000" b="1" dirty="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του RNA (</a:t>
            </a:r>
            <a:r>
              <a:rPr lang="el-GR" sz="2000" dirty="0" err="1">
                <a:solidFill>
                  <a:srgbClr val="000000"/>
                </a:solidFill>
                <a:latin typeface="Verdana" panose="020B0604030504040204" pitchFamily="34" charset="0"/>
              </a:rPr>
              <a:t>pre-mRNA</a:t>
            </a:r>
            <a:r>
              <a:rPr lang="el-GR" sz="2000" dirty="0">
                <a:solidFill>
                  <a:srgbClr val="000000"/>
                </a:solidFill>
                <a:latin typeface="Verdana" panose="020B0604030504040204" pitchFamily="34" charset="0"/>
              </a:rPr>
              <a:t>), το οποίο υποβάλλεται σε μια σειρά από τροποποιήσεις για να γίνει λειτουργικό (ώριμο) </a:t>
            </a:r>
            <a:r>
              <a:rPr lang="el-GR" sz="2000" dirty="0" err="1">
                <a:solidFill>
                  <a:srgbClr val="000000"/>
                </a:solidFill>
                <a:latin typeface="Verdana" panose="020B0604030504040204" pitchFamily="34" charset="0"/>
              </a:rPr>
              <a:t>mRNA</a:t>
            </a:r>
            <a:r>
              <a:rPr lang="el-GR" sz="2000" dirty="0">
                <a:solidFill>
                  <a:srgbClr val="000000"/>
                </a:solidFill>
                <a:latin typeface="Verdana" panose="020B0604030504040204" pitchFamily="34" charset="0"/>
              </a:rPr>
              <a:t>.</a:t>
            </a:r>
            <a:endParaRPr lang="el-GR" sz="2000" dirty="0"/>
          </a:p>
        </p:txBody>
      </p:sp>
    </p:spTree>
    <p:extLst>
      <p:ext uri="{BB962C8B-B14F-4D97-AF65-F5344CB8AC3E}">
        <p14:creationId xmlns:p14="http://schemas.microsoft.com/office/powerpoint/2010/main" val="1050468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η μετάφραση του </a:t>
            </a:r>
            <a:r>
              <a:rPr lang="el-GR" sz="2400" b="1" dirty="0" err="1">
                <a:solidFill>
                  <a:srgbClr val="000000"/>
                </a:solidFill>
                <a:latin typeface="Verdana" panose="020B0604030504040204" pitchFamily="34" charset="0"/>
              </a:rPr>
              <a:t>mRNA</a:t>
            </a:r>
            <a:r>
              <a:rPr lang="el-GR" sz="2400" b="1" dirty="0">
                <a:solidFill>
                  <a:srgbClr val="000000"/>
                </a:solidFill>
                <a:latin typeface="Verdana" panose="020B0604030504040204" pitchFamily="34" charset="0"/>
              </a:rPr>
              <a:t>;</a:t>
            </a:r>
            <a:endParaRPr lang="el-GR" sz="2400" b="1" dirty="0"/>
          </a:p>
        </p:txBody>
      </p:sp>
      <p:sp>
        <p:nvSpPr>
          <p:cNvPr id="5" name="Rectangle 4"/>
          <p:cNvSpPr/>
          <p:nvPr/>
        </p:nvSpPr>
        <p:spPr>
          <a:xfrm>
            <a:off x="1676396" y="1486872"/>
            <a:ext cx="6921914" cy="1938992"/>
          </a:xfrm>
          <a:prstGeom prst="rect">
            <a:avLst/>
          </a:prstGeom>
        </p:spPr>
        <p:txBody>
          <a:bodyPr wrap="square">
            <a:spAutoFit/>
          </a:bodyPr>
          <a:lstStyle/>
          <a:p>
            <a:r>
              <a:rPr lang="el-GR" sz="2000" dirty="0">
                <a:solidFill>
                  <a:srgbClr val="000000"/>
                </a:solidFill>
                <a:latin typeface="Verdana" panose="020B0604030504040204" pitchFamily="34" charset="0"/>
              </a:rPr>
              <a:t>Είναι η διαδικασία με την οποία ένα </a:t>
            </a:r>
            <a:r>
              <a:rPr lang="el-GR" sz="2000" dirty="0" smtClean="0">
                <a:solidFill>
                  <a:srgbClr val="000000"/>
                </a:solidFill>
                <a:latin typeface="Verdana" panose="020B0604030504040204" pitchFamily="34" charset="0"/>
              </a:rPr>
              <a:t>ώριμο </a:t>
            </a:r>
            <a:r>
              <a:rPr lang="el-GR" sz="2000" dirty="0" err="1">
                <a:solidFill>
                  <a:srgbClr val="000000"/>
                </a:solidFill>
                <a:latin typeface="Verdana" panose="020B0604030504040204" pitchFamily="34" charset="0"/>
              </a:rPr>
              <a:t>mRNA</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αποκωδικοποιείται</a:t>
            </a:r>
            <a:r>
              <a:rPr lang="el-GR" sz="2000" dirty="0">
                <a:solidFill>
                  <a:srgbClr val="000000"/>
                </a:solidFill>
                <a:latin typeface="Verdana" panose="020B0604030504040204" pitchFamily="34" charset="0"/>
              </a:rPr>
              <a:t> από ένα ριβόσωμα και </a:t>
            </a:r>
            <a:r>
              <a:rPr lang="el-GR" sz="2000" b="1" dirty="0">
                <a:solidFill>
                  <a:srgbClr val="000000"/>
                </a:solidFill>
                <a:latin typeface="Verdana" panose="020B0604030504040204" pitchFamily="34" charset="0"/>
              </a:rPr>
              <a:t>παράγει μια ειδική αλληλουχία αμινοξέων</a:t>
            </a:r>
            <a:r>
              <a:rPr lang="el-GR" sz="2000" dirty="0">
                <a:solidFill>
                  <a:srgbClr val="000000"/>
                </a:solidFill>
                <a:latin typeface="Verdana" panose="020B0604030504040204" pitchFamily="34" charset="0"/>
              </a:rPr>
              <a:t>. Το πολυπεπτίδιο στη συνέχεια συμμετέχει στη συγκρότηση μιας πρωτεΐνης η οποία εκτελεί συγκεκριμένη λειτουργία.</a:t>
            </a:r>
            <a:endParaRPr lang="el-GR" sz="2000" dirty="0"/>
          </a:p>
        </p:txBody>
      </p:sp>
      <p:sp>
        <p:nvSpPr>
          <p:cNvPr id="4" name="Rectangle 3"/>
          <p:cNvSpPr/>
          <p:nvPr/>
        </p:nvSpPr>
        <p:spPr>
          <a:xfrm>
            <a:off x="663278" y="3507671"/>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Τι είναι </a:t>
            </a:r>
            <a:r>
              <a:rPr lang="el-GR" sz="2400" b="1" dirty="0" err="1">
                <a:solidFill>
                  <a:srgbClr val="000000"/>
                </a:solidFill>
                <a:latin typeface="Verdana" panose="020B0604030504040204" pitchFamily="34" charset="0"/>
              </a:rPr>
              <a:t>μετα</a:t>
            </a:r>
            <a:r>
              <a:rPr lang="el-GR" sz="2400" b="1" dirty="0">
                <a:solidFill>
                  <a:srgbClr val="000000"/>
                </a:solidFill>
                <a:latin typeface="Verdana" panose="020B0604030504040204" pitchFamily="34" charset="0"/>
              </a:rPr>
              <a:t>-μεταφραστική τροποποίηση των πρωτεϊνών;</a:t>
            </a:r>
            <a:endParaRPr lang="el-GR" sz="2400" b="1" dirty="0"/>
          </a:p>
        </p:txBody>
      </p:sp>
      <p:sp>
        <p:nvSpPr>
          <p:cNvPr id="6" name="Rectangle 5"/>
          <p:cNvSpPr/>
          <p:nvPr/>
        </p:nvSpPr>
        <p:spPr>
          <a:xfrm>
            <a:off x="1679020" y="4484959"/>
            <a:ext cx="6921914" cy="1631216"/>
          </a:xfrm>
          <a:prstGeom prst="rect">
            <a:avLst/>
          </a:prstGeom>
        </p:spPr>
        <p:txBody>
          <a:bodyPr wrap="square">
            <a:spAutoFit/>
          </a:bodyPr>
          <a:lstStyle/>
          <a:p>
            <a:r>
              <a:rPr lang="el-GR" sz="2000" dirty="0">
                <a:solidFill>
                  <a:srgbClr val="000000"/>
                </a:solidFill>
                <a:latin typeface="Verdana" panose="020B0604030504040204" pitchFamily="34" charset="0"/>
              </a:rPr>
              <a:t>Μετά την παραγωγή τους από τα ριβοσώματα, οι πρωτεΐνες αναδιπλώνονται και κατά κανόνα αποκτούν την τελική τους μορφή. Ορισμένες όμως για να γίνουν </a:t>
            </a:r>
            <a:r>
              <a:rPr lang="el-GR" sz="2000" b="1" dirty="0">
                <a:solidFill>
                  <a:srgbClr val="000000"/>
                </a:solidFill>
                <a:latin typeface="Verdana" panose="020B0604030504040204" pitchFamily="34" charset="0"/>
              </a:rPr>
              <a:t>λειτουργικές</a:t>
            </a:r>
            <a:r>
              <a:rPr lang="el-GR" sz="2000" dirty="0">
                <a:solidFill>
                  <a:srgbClr val="000000"/>
                </a:solidFill>
                <a:latin typeface="Verdana" panose="020B0604030504040204" pitchFamily="34" charset="0"/>
              </a:rPr>
              <a:t>, απαιτούν </a:t>
            </a:r>
            <a:r>
              <a:rPr lang="el-GR" sz="2000" b="1" dirty="0" err="1">
                <a:solidFill>
                  <a:srgbClr val="000000"/>
                </a:solidFill>
                <a:latin typeface="Verdana" panose="020B0604030504040204" pitchFamily="34" charset="0"/>
              </a:rPr>
              <a:t>μετα</a:t>
            </a:r>
            <a:r>
              <a:rPr lang="el-GR" sz="2000" b="1" dirty="0">
                <a:solidFill>
                  <a:srgbClr val="000000"/>
                </a:solidFill>
                <a:latin typeface="Verdana" panose="020B0604030504040204" pitchFamily="34" charset="0"/>
              </a:rPr>
              <a:t>-μεταφραστικές τροποποιήσεις</a:t>
            </a:r>
            <a:r>
              <a:rPr lang="el-GR" sz="2000" dirty="0" smtClean="0">
                <a:solidFill>
                  <a:srgbClr val="000000"/>
                </a:solidFill>
                <a:latin typeface="Verdana" panose="020B0604030504040204" pitchFamily="34" charset="0"/>
              </a:rPr>
              <a:t>.</a:t>
            </a:r>
            <a:endParaRPr lang="el-GR" sz="2000" dirty="0"/>
          </a:p>
        </p:txBody>
      </p:sp>
    </p:spTree>
    <p:extLst>
      <p:ext uri="{BB962C8B-B14F-4D97-AF65-F5344CB8AC3E}">
        <p14:creationId xmlns:p14="http://schemas.microsoft.com/office/powerpoint/2010/main" val="1156271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μεταγραφικοί παράγοντες;</a:t>
            </a:r>
            <a:endParaRPr lang="el-GR" sz="2400" b="1" dirty="0"/>
          </a:p>
        </p:txBody>
      </p:sp>
      <p:sp>
        <p:nvSpPr>
          <p:cNvPr id="5" name="Rectangle 4"/>
          <p:cNvSpPr/>
          <p:nvPr/>
        </p:nvSpPr>
        <p:spPr>
          <a:xfrm>
            <a:off x="1676396" y="1486872"/>
            <a:ext cx="6921914" cy="5016758"/>
          </a:xfrm>
          <a:prstGeom prst="rect">
            <a:avLst/>
          </a:prstGeom>
        </p:spPr>
        <p:txBody>
          <a:bodyPr wrap="square">
            <a:spAutoFit/>
          </a:bodyPr>
          <a:lstStyle/>
          <a:p>
            <a:r>
              <a:rPr lang="el-GR" sz="2000" dirty="0">
                <a:solidFill>
                  <a:srgbClr val="000000"/>
                </a:solidFill>
                <a:latin typeface="Verdana" panose="020B0604030504040204" pitchFamily="34" charset="0"/>
              </a:rPr>
              <a:t>Οι μεταγραφικοί παράγοντες είναι </a:t>
            </a:r>
            <a:r>
              <a:rPr lang="el-GR" sz="2000" b="1" dirty="0">
                <a:solidFill>
                  <a:srgbClr val="000000"/>
                </a:solidFill>
                <a:latin typeface="Verdana" panose="020B0604030504040204" pitchFamily="34" charset="0"/>
              </a:rPr>
              <a:t>πρωτεΐνες</a:t>
            </a:r>
            <a:r>
              <a:rPr lang="el-GR" sz="2000" dirty="0">
                <a:solidFill>
                  <a:srgbClr val="000000"/>
                </a:solidFill>
                <a:latin typeface="Verdana" panose="020B0604030504040204" pitchFamily="34" charset="0"/>
              </a:rPr>
              <a:t> που </a:t>
            </a:r>
            <a:r>
              <a:rPr lang="el-GR" sz="2000" b="1" dirty="0">
                <a:solidFill>
                  <a:srgbClr val="000000"/>
                </a:solidFill>
                <a:latin typeface="Verdana" panose="020B0604030504040204" pitchFamily="34" charset="0"/>
              </a:rPr>
              <a:t>ελέγχουν το ρυθμό μεταγραφής </a:t>
            </a:r>
            <a:r>
              <a:rPr lang="el-GR" sz="2000" dirty="0">
                <a:solidFill>
                  <a:srgbClr val="000000"/>
                </a:solidFill>
                <a:latin typeface="Verdana" panose="020B0604030504040204" pitchFamily="34" charset="0"/>
              </a:rPr>
              <a:t>της γενετικής πληροφορίας από DNA σε </a:t>
            </a:r>
            <a:r>
              <a:rPr lang="el-GR" sz="2000" dirty="0" err="1">
                <a:solidFill>
                  <a:srgbClr val="000000"/>
                </a:solidFill>
                <a:latin typeface="Verdana" panose="020B0604030504040204" pitchFamily="34" charset="0"/>
              </a:rPr>
              <a:t>mRNA</a:t>
            </a:r>
            <a:r>
              <a:rPr lang="el-GR" sz="2000" dirty="0">
                <a:solidFill>
                  <a:srgbClr val="000000"/>
                </a:solidFill>
                <a:latin typeface="Verdana" panose="020B0604030504040204" pitchFamily="34" charset="0"/>
              </a:rPr>
              <a:t> μέσω της δέσμευσής τους σε ειδικές αλληλουχίες DNA. Οι μεταγραφικοί παράγοντες επιτελούν τη λειτουργία αυτή αυτόνομα ή σε συνεργασία με </a:t>
            </a:r>
            <a:r>
              <a:rPr lang="el-GR" sz="2000" dirty="0" smtClean="0">
                <a:solidFill>
                  <a:srgbClr val="000000"/>
                </a:solidFill>
                <a:latin typeface="Verdana" panose="020B0604030504040204" pitchFamily="34" charset="0"/>
              </a:rPr>
              <a:t>άλλες πρωτεΐνες </a:t>
            </a:r>
            <a:r>
              <a:rPr lang="el-GR" sz="2000" dirty="0">
                <a:solidFill>
                  <a:srgbClr val="000000"/>
                </a:solidFill>
                <a:latin typeface="Verdana" panose="020B0604030504040204" pitchFamily="34" charset="0"/>
              </a:rPr>
              <a:t>με τελικό αποτέλεσμα την </a:t>
            </a:r>
            <a:r>
              <a:rPr lang="el-GR" sz="2000" b="1" dirty="0">
                <a:solidFill>
                  <a:srgbClr val="000000"/>
                </a:solidFill>
                <a:latin typeface="Verdana" panose="020B0604030504040204" pitchFamily="34" charset="0"/>
              </a:rPr>
              <a:t>προώθηση</a:t>
            </a:r>
            <a:r>
              <a:rPr lang="el-GR" sz="2000" dirty="0">
                <a:solidFill>
                  <a:srgbClr val="000000"/>
                </a:solidFill>
                <a:latin typeface="Verdana" panose="020B0604030504040204" pitchFamily="34" charset="0"/>
              </a:rPr>
              <a:t> (ως </a:t>
            </a:r>
            <a:r>
              <a:rPr lang="el-GR" sz="2000" dirty="0" err="1">
                <a:solidFill>
                  <a:srgbClr val="000000"/>
                </a:solidFill>
                <a:latin typeface="Verdana" panose="020B0604030504040204" pitchFamily="34" charset="0"/>
              </a:rPr>
              <a:t>ενεργοποιητές</a:t>
            </a:r>
            <a:r>
              <a:rPr lang="el-GR" sz="2000" dirty="0">
                <a:solidFill>
                  <a:srgbClr val="000000"/>
                </a:solidFill>
                <a:latin typeface="Verdana" panose="020B0604030504040204" pitchFamily="34" charset="0"/>
              </a:rPr>
              <a:t>) ή την </a:t>
            </a:r>
            <a:r>
              <a:rPr lang="el-GR" sz="2000" b="1" dirty="0">
                <a:solidFill>
                  <a:srgbClr val="000000"/>
                </a:solidFill>
                <a:latin typeface="Verdana" panose="020B0604030504040204" pitchFamily="34" charset="0"/>
              </a:rPr>
              <a:t>παρεμπόδιση</a:t>
            </a:r>
            <a:r>
              <a:rPr lang="el-GR" sz="2000" dirty="0">
                <a:solidFill>
                  <a:srgbClr val="000000"/>
                </a:solidFill>
                <a:latin typeface="Verdana" panose="020B0604030504040204" pitchFamily="34" charset="0"/>
              </a:rPr>
              <a:t> (ως καταστολείς) </a:t>
            </a:r>
            <a:r>
              <a:rPr lang="el-GR" sz="2000" b="1" dirty="0">
                <a:solidFill>
                  <a:srgbClr val="000000"/>
                </a:solidFill>
                <a:latin typeface="Verdana" panose="020B0604030504040204" pitchFamily="34" charset="0"/>
              </a:rPr>
              <a:t>της πρόσδεσης της RNA πολυμεράσης</a:t>
            </a:r>
            <a:r>
              <a:rPr lang="el-GR" sz="2000" dirty="0">
                <a:solidFill>
                  <a:srgbClr val="000000"/>
                </a:solidFill>
                <a:latin typeface="Verdana" panose="020B0604030504040204" pitchFamily="34" charset="0"/>
              </a:rPr>
              <a:t> σε συγκεκριμένα γονίδια.</a:t>
            </a:r>
          </a:p>
          <a:p>
            <a:r>
              <a:rPr lang="el-GR" sz="2000" dirty="0">
                <a:solidFill>
                  <a:srgbClr val="000000"/>
                </a:solidFill>
                <a:latin typeface="Verdana" panose="020B0604030504040204" pitchFamily="34" charset="0"/>
              </a:rPr>
              <a:t>Ένα καθοριστικό χαρακτηριστικό των μεταγραφικών παραγόντων είναι ότι περιέχουν μία ή περισσότερες περιοχές σύνδεσης με DNA, οι οποίες συνδέουν τους μεταγραφικούς παράγοντες με ειδικές αλληλουχίες του DNA που γειτνιάζουν με τα γονίδια που ρυθμίζουν</a:t>
            </a:r>
            <a:endParaRPr lang="el-GR" sz="2000" dirty="0"/>
          </a:p>
        </p:txBody>
      </p:sp>
    </p:spTree>
    <p:extLst>
      <p:ext uri="{BB962C8B-B14F-4D97-AF65-F5344CB8AC3E}">
        <p14:creationId xmlns:p14="http://schemas.microsoft.com/office/powerpoint/2010/main" val="1341795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2308324"/>
          </a:xfrm>
          <a:prstGeom prst="rect">
            <a:avLst/>
          </a:prstGeom>
        </p:spPr>
        <p:txBody>
          <a:bodyPr wrap="square">
            <a:spAutoFit/>
          </a:bodyPr>
          <a:lstStyle/>
          <a:p>
            <a:r>
              <a:rPr lang="el-GR" sz="2400" b="1" dirty="0">
                <a:solidFill>
                  <a:srgbClr val="000000"/>
                </a:solidFill>
                <a:latin typeface="Verdana" panose="020B0604030504040204" pitchFamily="34" charset="0"/>
              </a:rPr>
              <a:t>Οι μηχανισμοί με τους οποίους δρουν οι </a:t>
            </a:r>
            <a:r>
              <a:rPr lang="el-GR" sz="2400" b="1" dirty="0" err="1">
                <a:solidFill>
                  <a:srgbClr val="000000"/>
                </a:solidFill>
                <a:latin typeface="Verdana" panose="020B0604030504040204" pitchFamily="34" charset="0"/>
              </a:rPr>
              <a:t>φυτορμόνες</a:t>
            </a:r>
            <a:r>
              <a:rPr lang="el-GR" sz="2400" b="1" dirty="0">
                <a:solidFill>
                  <a:srgbClr val="000000"/>
                </a:solidFill>
                <a:latin typeface="Verdana" panose="020B0604030504040204" pitchFamily="34" charset="0"/>
              </a:rPr>
              <a:t> φαίνεται ότι διέπονται από μια αλληλουχία μεταβολικών και μοριακών τροποποιήσεων με κοινά </a:t>
            </a:r>
            <a:r>
              <a:rPr lang="el-GR" sz="2400" b="1" dirty="0" smtClean="0">
                <a:solidFill>
                  <a:srgbClr val="000000"/>
                </a:solidFill>
                <a:latin typeface="Verdana" panose="020B0604030504040204" pitchFamily="34" charset="0"/>
              </a:rPr>
              <a:t>χαρακτηριστικά. </a:t>
            </a:r>
            <a:r>
              <a:rPr lang="el-GR" sz="2400" b="1" dirty="0">
                <a:solidFill>
                  <a:srgbClr val="000000"/>
                </a:solidFill>
                <a:latin typeface="Verdana" panose="020B0604030504040204" pitchFamily="34" charset="0"/>
              </a:rPr>
              <a:t>Οι μηχανισμοί αυτοί περιλαμβάνουν τα εξής στάδια:</a:t>
            </a:r>
            <a:endParaRPr lang="el-GR" sz="2400" b="1" dirty="0"/>
          </a:p>
        </p:txBody>
      </p:sp>
      <p:sp>
        <p:nvSpPr>
          <p:cNvPr id="5" name="Rectangle 4"/>
          <p:cNvSpPr/>
          <p:nvPr/>
        </p:nvSpPr>
        <p:spPr>
          <a:xfrm>
            <a:off x="1676396" y="3228967"/>
            <a:ext cx="6921914" cy="1015663"/>
          </a:xfrm>
          <a:prstGeom prst="rect">
            <a:avLst/>
          </a:prstGeom>
        </p:spPr>
        <p:txBody>
          <a:bodyPr wrap="square">
            <a:spAutoFit/>
          </a:bodyPr>
          <a:lstStyle/>
          <a:p>
            <a:r>
              <a:rPr lang="el-GR" sz="2000" dirty="0">
                <a:solidFill>
                  <a:srgbClr val="000000"/>
                </a:solidFill>
                <a:latin typeface="Verdana" panose="020B0604030504040204" pitchFamily="34" charset="0"/>
              </a:rPr>
              <a:t>Α. Η αντίληψη ενός ερεθίσματος που προέρχεται από το εξωτερικό ή εσωτερικό περιβάλλον προκαλεί σύνθεση μιας </a:t>
            </a:r>
            <a:r>
              <a:rPr lang="el-GR" sz="2000" dirty="0" err="1">
                <a:solidFill>
                  <a:srgbClr val="000000"/>
                </a:solidFill>
                <a:latin typeface="Verdana" panose="020B0604030504040204" pitchFamily="34" charset="0"/>
              </a:rPr>
              <a:t>φυτορμόνης</a:t>
            </a:r>
            <a:r>
              <a:rPr lang="el-GR" sz="2000" dirty="0">
                <a:solidFill>
                  <a:srgbClr val="000000"/>
                </a:solidFill>
                <a:latin typeface="Verdana" panose="020B0604030504040204" pitchFamily="34" charset="0"/>
              </a:rPr>
              <a:t>.</a:t>
            </a:r>
            <a:endParaRPr lang="el-GR" sz="2000" dirty="0"/>
          </a:p>
        </p:txBody>
      </p:sp>
      <p:sp>
        <p:nvSpPr>
          <p:cNvPr id="4" name="Rectangle 3"/>
          <p:cNvSpPr/>
          <p:nvPr/>
        </p:nvSpPr>
        <p:spPr>
          <a:xfrm>
            <a:off x="1679021" y="4287888"/>
            <a:ext cx="6921914" cy="707886"/>
          </a:xfrm>
          <a:prstGeom prst="rect">
            <a:avLst/>
          </a:prstGeom>
        </p:spPr>
        <p:txBody>
          <a:bodyPr wrap="square">
            <a:spAutoFit/>
          </a:bodyPr>
          <a:lstStyle/>
          <a:p>
            <a:r>
              <a:rPr lang="el-GR" sz="2000" dirty="0">
                <a:solidFill>
                  <a:srgbClr val="000000"/>
                </a:solidFill>
                <a:latin typeface="Verdana" panose="020B0604030504040204" pitchFamily="34" charset="0"/>
              </a:rPr>
              <a:t>Β. Η φυτορμόνη μεταφέρεται στα κύτταρα στόχους όπου προσδένεται σε ένα ειδικό μόριο–υποδοχέα.</a:t>
            </a:r>
            <a:endParaRPr lang="el-GR" sz="2000" dirty="0"/>
          </a:p>
        </p:txBody>
      </p:sp>
      <p:sp>
        <p:nvSpPr>
          <p:cNvPr id="7" name="Rectangle 6"/>
          <p:cNvSpPr/>
          <p:nvPr/>
        </p:nvSpPr>
        <p:spPr>
          <a:xfrm>
            <a:off x="1673761" y="5015730"/>
            <a:ext cx="6921914" cy="1015663"/>
          </a:xfrm>
          <a:prstGeom prst="rect">
            <a:avLst/>
          </a:prstGeom>
        </p:spPr>
        <p:txBody>
          <a:bodyPr wrap="square">
            <a:spAutoFit/>
          </a:bodyPr>
          <a:lstStyle/>
          <a:p>
            <a:r>
              <a:rPr lang="el-GR" sz="2000" dirty="0" smtClean="0">
                <a:solidFill>
                  <a:srgbClr val="000000"/>
                </a:solidFill>
                <a:latin typeface="Verdana" panose="020B0604030504040204" pitchFamily="34" charset="0"/>
              </a:rPr>
              <a:t>Γ</a:t>
            </a:r>
            <a:r>
              <a:rPr lang="el-GR" sz="2000" dirty="0">
                <a:solidFill>
                  <a:srgbClr val="000000"/>
                </a:solidFill>
                <a:latin typeface="Verdana" panose="020B0604030504040204" pitchFamily="34" charset="0"/>
              </a:rPr>
              <a:t>. Η πρόσδεση της </a:t>
            </a:r>
            <a:r>
              <a:rPr lang="el-GR" sz="2000" dirty="0" err="1">
                <a:solidFill>
                  <a:srgbClr val="000000"/>
                </a:solidFill>
                <a:latin typeface="Verdana" panose="020B0604030504040204" pitchFamily="34" charset="0"/>
              </a:rPr>
              <a:t>φυτορμόνης</a:t>
            </a:r>
            <a:r>
              <a:rPr lang="el-GR" sz="2000" dirty="0">
                <a:solidFill>
                  <a:srgbClr val="000000"/>
                </a:solidFill>
                <a:latin typeface="Verdana" panose="020B0604030504040204" pitchFamily="34" charset="0"/>
              </a:rPr>
              <a:t> στον υποδοχέα της προκαλεί ακολουθίες διαβίβασης σήματος που κατά κανόνα ακολουθούν </a:t>
            </a:r>
            <a:r>
              <a:rPr lang="el-GR" sz="2000" b="1" dirty="0">
                <a:solidFill>
                  <a:srgbClr val="000000"/>
                </a:solidFill>
                <a:latin typeface="Verdana" panose="020B0604030504040204" pitchFamily="34" charset="0"/>
              </a:rPr>
              <a:t>δύο εναλλακτικές πορείες</a:t>
            </a:r>
            <a:r>
              <a:rPr lang="el-GR" sz="2000" dirty="0" smtClean="0">
                <a:solidFill>
                  <a:srgbClr val="000000"/>
                </a:solidFill>
                <a:latin typeface="Verdana" panose="020B0604030504040204" pitchFamily="34" charset="0"/>
              </a:rPr>
              <a:t>:</a:t>
            </a:r>
          </a:p>
        </p:txBody>
      </p:sp>
    </p:spTree>
    <p:extLst>
      <p:ext uri="{BB962C8B-B14F-4D97-AF65-F5344CB8AC3E}">
        <p14:creationId xmlns:p14="http://schemas.microsoft.com/office/powerpoint/2010/main" val="1106987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396" y="580349"/>
            <a:ext cx="6921914" cy="1631216"/>
          </a:xfrm>
          <a:prstGeom prst="rect">
            <a:avLst/>
          </a:prstGeom>
        </p:spPr>
        <p:txBody>
          <a:bodyPr wrap="square">
            <a:spAutoFit/>
          </a:bodyPr>
          <a:lstStyle/>
          <a:p>
            <a:r>
              <a:rPr lang="el-GR" sz="2000" dirty="0">
                <a:solidFill>
                  <a:srgbClr val="000000"/>
                </a:solidFill>
                <a:latin typeface="Verdana" panose="020B0604030504040204" pitchFamily="34" charset="0"/>
              </a:rPr>
              <a:t>Η </a:t>
            </a:r>
            <a:r>
              <a:rPr lang="el-GR" sz="2000" b="1" dirty="0">
                <a:solidFill>
                  <a:srgbClr val="000000"/>
                </a:solidFill>
                <a:latin typeface="Verdana" panose="020B0604030504040204" pitchFamily="34" charset="0"/>
              </a:rPr>
              <a:t>πρώτη πορεία </a:t>
            </a:r>
            <a:r>
              <a:rPr lang="el-GR" sz="2000" dirty="0">
                <a:solidFill>
                  <a:srgbClr val="000000"/>
                </a:solidFill>
                <a:latin typeface="Verdana" panose="020B0604030504040204" pitchFamily="34" charset="0"/>
              </a:rPr>
              <a:t>περιλαμβάνει μιτωτικές κινάσες ή άλλους αντίστοιχους μηχανισμούς που ενεργοποιούν μεταγραφικούς παράγοντες οι οποίοι με τη σειρά τους ενεργοποιούν γονίδια του πυρήνα με τελικό αποτέλεσμα τη σύνθεση νέων πρωτεϊνών.</a:t>
            </a:r>
            <a:endParaRPr lang="el-GR" sz="2000" dirty="0"/>
          </a:p>
        </p:txBody>
      </p:sp>
      <p:sp>
        <p:nvSpPr>
          <p:cNvPr id="4" name="Rectangle 3"/>
          <p:cNvSpPr/>
          <p:nvPr/>
        </p:nvSpPr>
        <p:spPr>
          <a:xfrm>
            <a:off x="1679021" y="2403901"/>
            <a:ext cx="6921914" cy="2246769"/>
          </a:xfrm>
          <a:prstGeom prst="rect">
            <a:avLst/>
          </a:prstGeom>
        </p:spPr>
        <p:txBody>
          <a:bodyPr wrap="square">
            <a:spAutoFit/>
          </a:bodyPr>
          <a:lstStyle/>
          <a:p>
            <a:r>
              <a:rPr lang="el-GR" sz="2000" dirty="0">
                <a:solidFill>
                  <a:srgbClr val="000000"/>
                </a:solidFill>
                <a:latin typeface="Verdana" panose="020B0604030504040204" pitchFamily="34" charset="0"/>
              </a:rPr>
              <a:t>Η </a:t>
            </a:r>
            <a:r>
              <a:rPr lang="el-GR" sz="2000" b="1" dirty="0">
                <a:solidFill>
                  <a:srgbClr val="000000"/>
                </a:solidFill>
                <a:latin typeface="Verdana" panose="020B0604030504040204" pitchFamily="34" charset="0"/>
              </a:rPr>
              <a:t>δεύτερη πορεία </a:t>
            </a:r>
            <a:r>
              <a:rPr lang="el-GR" sz="2000" dirty="0">
                <a:solidFill>
                  <a:srgbClr val="000000"/>
                </a:solidFill>
                <a:latin typeface="Verdana" panose="020B0604030504040204" pitchFamily="34" charset="0"/>
              </a:rPr>
              <a:t>περιλαμβάνει την απενεργοποίηση ή καταστροφή ρυθμιστικών πρωτεϊνών που παρεμποδίζουν την έκφραση συγκεκριμένων γονιδίων. Επομένως η εξουδετέρωση των πρωτεϊνών αυτών έχει ως αποτέλεσμα (όπως και στη πρώτη περίπτωση) την ενεργοποίηση γονιδίων και σύνθεση νέων πρωτεϊνών.</a:t>
            </a:r>
            <a:endParaRPr lang="el-GR" sz="2000" dirty="0"/>
          </a:p>
        </p:txBody>
      </p:sp>
    </p:spTree>
    <p:extLst>
      <p:ext uri="{BB962C8B-B14F-4D97-AF65-F5344CB8AC3E}">
        <p14:creationId xmlns:p14="http://schemas.microsoft.com/office/powerpoint/2010/main" val="2272277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707886"/>
          </a:xfrm>
          <a:prstGeom prst="rect">
            <a:avLst/>
          </a:prstGeom>
        </p:spPr>
        <p:txBody>
          <a:bodyPr wrap="square">
            <a:spAutoFit/>
          </a:bodyPr>
          <a:lstStyle/>
          <a:p>
            <a:r>
              <a:rPr lang="el-GR" sz="2000" dirty="0">
                <a:solidFill>
                  <a:srgbClr val="000000"/>
                </a:solidFill>
                <a:latin typeface="Verdana" panose="020B0604030504040204" pitchFamily="34" charset="0"/>
              </a:rPr>
              <a:t>Γενικευμένο πρότυπο του τρόπου δράσης των φυτορμονών σε μεταβολικό και μοριακό επίπεδο. </a:t>
            </a:r>
            <a:endParaRPr lang="el-GR" sz="2000" dirty="0"/>
          </a:p>
        </p:txBody>
      </p:sp>
      <p:cxnSp>
        <p:nvCxnSpPr>
          <p:cNvPr id="4" name="Straight Connector 3"/>
          <p:cNvCxnSpPr/>
          <p:nvPr/>
        </p:nvCxnSpPr>
        <p:spPr>
          <a:xfrm>
            <a:off x="774799" y="1018280"/>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467305" y="1040163"/>
            <a:ext cx="4761186" cy="5786674"/>
          </a:xfrm>
          <a:prstGeom prst="rect">
            <a:avLst/>
          </a:prstGeom>
        </p:spPr>
      </p:pic>
    </p:spTree>
    <p:extLst>
      <p:ext uri="{BB962C8B-B14F-4D97-AF65-F5344CB8AC3E}">
        <p14:creationId xmlns:p14="http://schemas.microsoft.com/office/powerpoint/2010/main" val="4119744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smtClean="0">
                <a:solidFill>
                  <a:srgbClr val="000000"/>
                </a:solidFill>
                <a:latin typeface="Verdana" panose="020B0604030504040204" pitchFamily="34" charset="0"/>
              </a:rPr>
              <a:t>Οι αυξίνες </a:t>
            </a:r>
            <a:r>
              <a:rPr lang="el-GR" sz="2400" b="1" dirty="0">
                <a:solidFill>
                  <a:srgbClr val="000000"/>
                </a:solidFill>
                <a:latin typeface="Verdana" panose="020B0604030504040204" pitchFamily="34" charset="0"/>
              </a:rPr>
              <a:t>επάγουν τη διάταση των κυτταρικών τοιχωμάτων και ρυθμίζουν την ανάπτυξη</a:t>
            </a:r>
            <a:endParaRPr lang="el-GR" sz="2400" b="1" dirty="0"/>
          </a:p>
        </p:txBody>
      </p:sp>
      <p:sp>
        <p:nvSpPr>
          <p:cNvPr id="5" name="Rectangle 4"/>
          <p:cNvSpPr/>
          <p:nvPr/>
        </p:nvSpPr>
        <p:spPr>
          <a:xfrm>
            <a:off x="1676395" y="2172673"/>
            <a:ext cx="7120763" cy="4401205"/>
          </a:xfrm>
          <a:prstGeom prst="rect">
            <a:avLst/>
          </a:prstGeom>
        </p:spPr>
        <p:txBody>
          <a:bodyPr wrap="square">
            <a:spAutoFit/>
          </a:bodyPr>
          <a:lstStyle/>
          <a:p>
            <a:r>
              <a:rPr lang="el-GR" sz="2000" dirty="0">
                <a:solidFill>
                  <a:srgbClr val="000000"/>
                </a:solidFill>
                <a:latin typeface="Verdana" panose="020B0604030504040204" pitchFamily="34" charset="0"/>
              </a:rPr>
              <a:t>Το όνομα </a:t>
            </a:r>
            <a:r>
              <a:rPr lang="el-GR" sz="2000" b="1" dirty="0">
                <a:solidFill>
                  <a:srgbClr val="000000"/>
                </a:solidFill>
                <a:latin typeface="Verdana" panose="020B0604030504040204" pitchFamily="34" charset="0"/>
              </a:rPr>
              <a:t>αυξίνη</a:t>
            </a:r>
            <a:r>
              <a:rPr lang="el-GR" sz="2000" dirty="0">
                <a:solidFill>
                  <a:srgbClr val="000000"/>
                </a:solidFill>
                <a:latin typeface="Verdana" panose="020B0604030504040204" pitchFamily="34" charset="0"/>
              </a:rPr>
              <a:t> δόθηκε στην ουσία η οποία απομονώθηκε πρώτη από φυτικούς ιστούς, και παρουσίαζε </a:t>
            </a:r>
            <a:r>
              <a:rPr lang="el-GR" sz="2000" dirty="0" err="1">
                <a:solidFill>
                  <a:srgbClr val="000000"/>
                </a:solidFill>
                <a:latin typeface="Verdana" panose="020B0604030504040204" pitchFamily="34" charset="0"/>
              </a:rPr>
              <a:t>φυτορμονική</a:t>
            </a:r>
            <a:r>
              <a:rPr lang="el-GR" sz="2000" dirty="0">
                <a:solidFill>
                  <a:srgbClr val="000000"/>
                </a:solidFill>
                <a:latin typeface="Verdana" panose="020B0604030504040204" pitchFamily="34" charset="0"/>
              </a:rPr>
              <a:t> δράση (προωθούσε την </a:t>
            </a:r>
            <a:r>
              <a:rPr lang="el-GR" sz="2000" b="1" dirty="0">
                <a:solidFill>
                  <a:srgbClr val="000000"/>
                </a:solidFill>
                <a:latin typeface="Verdana" panose="020B0604030504040204" pitchFamily="34" charset="0"/>
              </a:rPr>
              <a:t>αύξηση του μεγέθους </a:t>
            </a:r>
            <a:r>
              <a:rPr lang="el-GR" sz="2000" dirty="0">
                <a:solidFill>
                  <a:srgbClr val="000000"/>
                </a:solidFill>
                <a:latin typeface="Verdana" panose="020B0604030504040204" pitchFamily="34" charset="0"/>
              </a:rPr>
              <a:t>των κυττάρων).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Μετέπειτα </a:t>
            </a:r>
            <a:r>
              <a:rPr lang="el-GR" sz="2000" dirty="0">
                <a:solidFill>
                  <a:srgbClr val="000000"/>
                </a:solidFill>
                <a:latin typeface="Verdana" panose="020B0604030504040204" pitchFamily="34" charset="0"/>
              </a:rPr>
              <a:t>ταυτοποίηση της ουσίας έδειξε ότι επρόκειτο για το </a:t>
            </a:r>
            <a:r>
              <a:rPr lang="el-GR" sz="2000" b="1" dirty="0" err="1">
                <a:solidFill>
                  <a:srgbClr val="000000"/>
                </a:solidFill>
                <a:latin typeface="Verdana" panose="020B0604030504040204" pitchFamily="34" charset="0"/>
              </a:rPr>
              <a:t>ινδολοξικό</a:t>
            </a:r>
            <a:r>
              <a:rPr lang="el-GR" sz="2000" b="1" dirty="0">
                <a:solidFill>
                  <a:srgbClr val="000000"/>
                </a:solidFill>
                <a:latin typeface="Verdana" panose="020B0604030504040204" pitchFamily="34" charset="0"/>
              </a:rPr>
              <a:t> οξύ </a:t>
            </a:r>
            <a:r>
              <a:rPr lang="el-GR" sz="2000" dirty="0">
                <a:solidFill>
                  <a:srgbClr val="000000"/>
                </a:solidFill>
                <a:latin typeface="Verdana" panose="020B0604030504040204" pitchFamily="34" charset="0"/>
              </a:rPr>
              <a:t>(ΙΑΑ), η σύνθεση του οποίου επιτελείται μέσω του αμινοξέος </a:t>
            </a:r>
            <a:r>
              <a:rPr lang="el-GR" sz="2000" dirty="0" err="1" smtClean="0">
                <a:solidFill>
                  <a:srgbClr val="000000"/>
                </a:solidFill>
                <a:latin typeface="Verdana" panose="020B0604030504040204" pitchFamily="34" charset="0"/>
              </a:rPr>
              <a:t>τρυπτοφάνης</a:t>
            </a:r>
            <a:r>
              <a:rPr lang="el-GR" sz="2000" dirty="0" smtClean="0">
                <a:solidFill>
                  <a:srgbClr val="000000"/>
                </a:solidFill>
                <a:latin typeface="Verdana" panose="020B0604030504040204" pitchFamily="34" charset="0"/>
              </a:rPr>
              <a:t>.</a:t>
            </a:r>
          </a:p>
          <a:p>
            <a:r>
              <a:rPr lang="el-GR" sz="2000" dirty="0">
                <a:solidFill>
                  <a:srgbClr val="000000"/>
                </a:solidFill>
                <a:latin typeface="Verdana" panose="020B0604030504040204" pitchFamily="34" charset="0"/>
              </a:rPr>
              <a:t>Το ΙΑΑ παράγεται κατά κύριο λόγο στις </a:t>
            </a:r>
            <a:r>
              <a:rPr lang="el-GR" sz="2000" b="1" dirty="0">
                <a:solidFill>
                  <a:srgbClr val="000000"/>
                </a:solidFill>
                <a:latin typeface="Verdana" panose="020B0604030504040204" pitchFamily="34" charset="0"/>
              </a:rPr>
              <a:t>νεαρές</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καταβολές των φύλλων </a:t>
            </a:r>
            <a:r>
              <a:rPr lang="el-GR" sz="2000" dirty="0">
                <a:solidFill>
                  <a:srgbClr val="000000"/>
                </a:solidFill>
                <a:latin typeface="Verdana" panose="020B0604030504040204" pitchFamily="34" charset="0"/>
              </a:rPr>
              <a:t>και το </a:t>
            </a:r>
            <a:r>
              <a:rPr lang="el-GR" sz="2000" b="1" dirty="0">
                <a:solidFill>
                  <a:srgbClr val="000000"/>
                </a:solidFill>
                <a:latin typeface="Verdana" panose="020B0604030504040204" pitchFamily="34" charset="0"/>
              </a:rPr>
              <a:t>ακραίο μερίστωμα του βλαστού </a:t>
            </a:r>
            <a:r>
              <a:rPr lang="el-GR" sz="2000" dirty="0">
                <a:solidFill>
                  <a:srgbClr val="000000"/>
                </a:solidFill>
                <a:latin typeface="Verdana" panose="020B0604030504040204" pitchFamily="34" charset="0"/>
              </a:rPr>
              <a:t>και με μονόδρομη μεταφορά μετακινείται προς τη ρίζα μέσω του βλαστού. Η κίνηση αυτή της αυξίνης χαρακτηρίζεται ως </a:t>
            </a:r>
            <a:r>
              <a:rPr lang="el-GR" sz="2000" b="1" dirty="0" err="1">
                <a:solidFill>
                  <a:srgbClr val="000000"/>
                </a:solidFill>
                <a:latin typeface="Verdana" panose="020B0604030504040204" pitchFamily="34" charset="0"/>
              </a:rPr>
              <a:t>βασιπέταλη</a:t>
            </a:r>
            <a:r>
              <a:rPr lang="el-GR" sz="2000" dirty="0">
                <a:solidFill>
                  <a:srgbClr val="000000"/>
                </a:solidFill>
                <a:latin typeface="Verdana" panose="020B0604030504040204" pitchFamily="34" charset="0"/>
              </a:rPr>
              <a:t>–από την κορυφή προς τη βάση ενός φυτού</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09133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1938992"/>
          </a:xfrm>
          <a:prstGeom prst="rect">
            <a:avLst/>
          </a:prstGeom>
        </p:spPr>
        <p:txBody>
          <a:bodyPr wrap="square">
            <a:spAutoFit/>
          </a:bodyPr>
          <a:lstStyle/>
          <a:p>
            <a:r>
              <a:rPr lang="el-GR" sz="2000" dirty="0" smtClean="0">
                <a:solidFill>
                  <a:srgbClr val="000000"/>
                </a:solidFill>
                <a:latin typeface="Verdana" panose="020B0604030504040204" pitchFamily="34" charset="0"/>
              </a:rPr>
              <a:t>Χημική </a:t>
            </a:r>
            <a:r>
              <a:rPr lang="el-GR" sz="2000" dirty="0">
                <a:solidFill>
                  <a:srgbClr val="000000"/>
                </a:solidFill>
                <a:latin typeface="Verdana" panose="020B0604030504040204" pitchFamily="34" charset="0"/>
              </a:rPr>
              <a:t>δομή του </a:t>
            </a:r>
            <a:r>
              <a:rPr lang="el-GR" sz="2000" b="1" dirty="0" err="1">
                <a:solidFill>
                  <a:srgbClr val="000000"/>
                </a:solidFill>
                <a:latin typeface="Verdana" panose="020B0604030504040204" pitchFamily="34" charset="0"/>
              </a:rPr>
              <a:t>ινδολοξικού</a:t>
            </a:r>
            <a:r>
              <a:rPr lang="el-GR" sz="2000" b="1" dirty="0">
                <a:solidFill>
                  <a:srgbClr val="000000"/>
                </a:solidFill>
                <a:latin typeface="Verdana" panose="020B0604030504040204" pitchFamily="34" charset="0"/>
              </a:rPr>
              <a:t> οξέος </a:t>
            </a:r>
            <a:r>
              <a:rPr lang="el-GR" sz="2000" dirty="0">
                <a:solidFill>
                  <a:srgbClr val="000000"/>
                </a:solidFill>
                <a:latin typeface="Verdana" panose="020B0604030504040204" pitchFamily="34" charset="0"/>
              </a:rPr>
              <a:t>(ΙΑΑ), μιας </a:t>
            </a:r>
            <a:r>
              <a:rPr lang="el-GR" sz="2000" dirty="0" err="1">
                <a:solidFill>
                  <a:srgbClr val="000000"/>
                </a:solidFill>
                <a:latin typeface="Verdana" panose="020B0604030504040204" pitchFamily="34" charset="0"/>
              </a:rPr>
              <a:t>φυτορμόνης</a:t>
            </a:r>
            <a:r>
              <a:rPr lang="el-GR" sz="2000" dirty="0">
                <a:solidFill>
                  <a:srgbClr val="000000"/>
                </a:solidFill>
                <a:latin typeface="Verdana" panose="020B0604030504040204" pitchFamily="34" charset="0"/>
              </a:rPr>
              <a:t>, του </a:t>
            </a:r>
            <a:r>
              <a:rPr lang="el-GR" sz="2000" b="1" dirty="0" smtClean="0">
                <a:solidFill>
                  <a:srgbClr val="000000"/>
                </a:solidFill>
                <a:latin typeface="Verdana" panose="020B0604030504040204" pitchFamily="34" charset="0"/>
              </a:rPr>
              <a:t>2,4–</a:t>
            </a:r>
            <a:r>
              <a:rPr lang="el-GR" sz="2000" b="1" dirty="0" err="1" smtClean="0">
                <a:solidFill>
                  <a:srgbClr val="000000"/>
                </a:solidFill>
                <a:latin typeface="Verdana" panose="020B0604030504040204" pitchFamily="34" charset="0"/>
              </a:rPr>
              <a:t>διχλωροφαινοξυ</a:t>
            </a:r>
            <a:r>
              <a:rPr lang="el-GR" sz="2000" b="1" dirty="0" smtClean="0">
                <a:solidFill>
                  <a:srgbClr val="000000"/>
                </a:solidFill>
                <a:latin typeface="Verdana" panose="020B0604030504040204" pitchFamily="34" charset="0"/>
              </a:rPr>
              <a:t>-οξικού οξέος </a:t>
            </a:r>
            <a:r>
              <a:rPr lang="el-GR" sz="2000" dirty="0" smtClean="0">
                <a:solidFill>
                  <a:srgbClr val="000000"/>
                </a:solidFill>
                <a:latin typeface="Verdana" panose="020B0604030504040204" pitchFamily="34" charset="0"/>
              </a:rPr>
              <a:t>(2,4-D), </a:t>
            </a:r>
            <a:r>
              <a:rPr lang="el-GR" sz="2000" dirty="0">
                <a:solidFill>
                  <a:srgbClr val="000000"/>
                </a:solidFill>
                <a:latin typeface="Verdana" panose="020B0604030504040204" pitchFamily="34" charset="0"/>
              </a:rPr>
              <a:t>ενός </a:t>
            </a:r>
            <a:r>
              <a:rPr lang="el-GR" sz="2000" dirty="0" err="1">
                <a:solidFill>
                  <a:srgbClr val="000000"/>
                </a:solidFill>
                <a:latin typeface="Verdana" panose="020B0604030504040204" pitchFamily="34" charset="0"/>
              </a:rPr>
              <a:t>φυτορυθμιστή</a:t>
            </a:r>
            <a:r>
              <a:rPr lang="el-GR" sz="2000" dirty="0">
                <a:solidFill>
                  <a:srgbClr val="000000"/>
                </a:solidFill>
                <a:latin typeface="Verdana" panose="020B0604030504040204" pitchFamily="34" charset="0"/>
              </a:rPr>
              <a:t> που χρησιμοποιείται ως ζιζανιοκτόνο και του </a:t>
            </a:r>
            <a:r>
              <a:rPr lang="el-GR" sz="2000" b="1" dirty="0">
                <a:solidFill>
                  <a:srgbClr val="000000"/>
                </a:solidFill>
                <a:latin typeface="Verdana" panose="020B0604030504040204" pitchFamily="34" charset="0"/>
              </a:rPr>
              <a:t>1–</a:t>
            </a:r>
            <a:r>
              <a:rPr lang="el-GR" sz="2000" b="1" dirty="0" err="1">
                <a:solidFill>
                  <a:srgbClr val="000000"/>
                </a:solidFill>
                <a:latin typeface="Verdana" panose="020B0604030504040204" pitchFamily="34" charset="0"/>
              </a:rPr>
              <a:t>ναφθαλενοξικού</a:t>
            </a:r>
            <a:r>
              <a:rPr lang="el-GR" sz="2000" b="1" dirty="0">
                <a:solidFill>
                  <a:srgbClr val="000000"/>
                </a:solidFill>
                <a:latin typeface="Verdana" panose="020B0604030504040204" pitchFamily="34" charset="0"/>
              </a:rPr>
              <a:t> οξέος </a:t>
            </a:r>
            <a:r>
              <a:rPr lang="el-GR" sz="2000" dirty="0">
                <a:solidFill>
                  <a:srgbClr val="000000"/>
                </a:solidFill>
                <a:latin typeface="Verdana" panose="020B0604030504040204" pitchFamily="34" charset="0"/>
              </a:rPr>
              <a:t>(ΝΑΑ), ενός </a:t>
            </a:r>
            <a:r>
              <a:rPr lang="el-GR" sz="2000" dirty="0" err="1">
                <a:solidFill>
                  <a:srgbClr val="000000"/>
                </a:solidFill>
                <a:latin typeface="Verdana" panose="020B0604030504040204" pitchFamily="34" charset="0"/>
              </a:rPr>
              <a:t>φυτορυθμιστή</a:t>
            </a:r>
            <a:r>
              <a:rPr lang="el-GR" sz="2000" dirty="0">
                <a:solidFill>
                  <a:srgbClr val="000000"/>
                </a:solidFill>
                <a:latin typeface="Verdana" panose="020B0604030504040204" pitchFamily="34" charset="0"/>
              </a:rPr>
              <a:t> που χρησιμοποιείται ως συνθετικό ανάλογο της αυξίνης.</a:t>
            </a:r>
            <a:endParaRPr lang="el-GR" sz="2000" dirty="0"/>
          </a:p>
        </p:txBody>
      </p:sp>
      <p:cxnSp>
        <p:nvCxnSpPr>
          <p:cNvPr id="4" name="Straight Connector 3"/>
          <p:cNvCxnSpPr/>
          <p:nvPr/>
        </p:nvCxnSpPr>
        <p:spPr>
          <a:xfrm>
            <a:off x="774799" y="2247998"/>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827999" y="2656700"/>
            <a:ext cx="7488001" cy="2553600"/>
          </a:xfrm>
          <a:prstGeom prst="rect">
            <a:avLst/>
          </a:prstGeom>
        </p:spPr>
      </p:pic>
    </p:spTree>
    <p:extLst>
      <p:ext uri="{BB962C8B-B14F-4D97-AF65-F5344CB8AC3E}">
        <p14:creationId xmlns:p14="http://schemas.microsoft.com/office/powerpoint/2010/main" val="3595776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κυριότερες δράσεις της αυξίνης περιλαμβάνουν:</a:t>
            </a:r>
            <a:endParaRPr lang="el-GR" sz="2400" b="1" dirty="0"/>
          </a:p>
        </p:txBody>
      </p:sp>
      <p:sp>
        <p:nvSpPr>
          <p:cNvPr id="5" name="Rectangle 4"/>
          <p:cNvSpPr/>
          <p:nvPr/>
        </p:nvSpPr>
        <p:spPr>
          <a:xfrm>
            <a:off x="1676395" y="1873126"/>
            <a:ext cx="7120763" cy="4708981"/>
          </a:xfrm>
          <a:prstGeom prst="rect">
            <a:avLst/>
          </a:prstGeom>
        </p:spPr>
        <p:txBody>
          <a:bodyPr wrap="square">
            <a:spAutoFit/>
          </a:bodyPr>
          <a:lstStyle/>
          <a:p>
            <a:pPr marL="457200" indent="-457200">
              <a:buAutoNum type="arabicPeriod"/>
            </a:pPr>
            <a:r>
              <a:rPr lang="el-GR" sz="2000" b="1" dirty="0" smtClean="0">
                <a:solidFill>
                  <a:srgbClr val="000000"/>
                </a:solidFill>
                <a:latin typeface="Verdana" panose="020B0604030504040204" pitchFamily="34" charset="0"/>
              </a:rPr>
              <a:t>Διάταση </a:t>
            </a:r>
            <a:r>
              <a:rPr lang="el-GR" sz="2000" b="1" dirty="0">
                <a:solidFill>
                  <a:srgbClr val="000000"/>
                </a:solidFill>
                <a:latin typeface="Verdana" panose="020B0604030504040204" pitchFamily="34" charset="0"/>
              </a:rPr>
              <a:t>των κυτταρικών τοιχωμάτων</a:t>
            </a:r>
            <a:r>
              <a:rPr lang="el-GR" sz="2000" dirty="0">
                <a:solidFill>
                  <a:srgbClr val="000000"/>
                </a:solidFill>
                <a:latin typeface="Verdana" panose="020B0604030504040204" pitchFamily="34" charset="0"/>
              </a:rPr>
              <a:t>. Η αυξίνη επάγει την επιμήκυνση των κυττάρων νεαρών εκπτυσσόμενων οργάνων</a:t>
            </a:r>
            <a:r>
              <a:rPr lang="el-GR" sz="2000" dirty="0" smtClean="0">
                <a:solidFill>
                  <a:srgbClr val="000000"/>
                </a:solidFill>
                <a:latin typeface="Verdana" panose="020B0604030504040204" pitchFamily="34" charset="0"/>
              </a:rPr>
              <a:t>.</a:t>
            </a:r>
          </a:p>
          <a:p>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αυξίνη </a:t>
            </a:r>
            <a:r>
              <a:rPr lang="el-GR" sz="2000" dirty="0" smtClean="0">
                <a:solidFill>
                  <a:srgbClr val="000000"/>
                </a:solidFill>
                <a:latin typeface="Verdana" panose="020B0604030504040204" pitchFamily="34" charset="0"/>
              </a:rPr>
              <a:t>φαίνεται ότι </a:t>
            </a:r>
            <a:r>
              <a:rPr lang="el-GR" sz="2000" dirty="0">
                <a:solidFill>
                  <a:srgbClr val="000000"/>
                </a:solidFill>
                <a:latin typeface="Verdana" panose="020B0604030504040204" pitchFamily="34" charset="0"/>
              </a:rPr>
              <a:t>επηρεάζει την πλαστικότητα των κυτταρικών τοιχωμάτων, μέσω δύο μηχανισμών</a:t>
            </a:r>
            <a:r>
              <a:rPr lang="el-GR" sz="2000" dirty="0" smtClean="0">
                <a:solidFill>
                  <a:srgbClr val="000000"/>
                </a:solidFill>
                <a:latin typeface="Verdana" panose="020B0604030504040204" pitchFamily="34" charset="0"/>
              </a:rPr>
              <a:t>:</a:t>
            </a:r>
          </a:p>
          <a:p>
            <a:r>
              <a:rPr lang="el-GR" sz="2000" b="1" dirty="0">
                <a:solidFill>
                  <a:srgbClr val="000000"/>
                </a:solidFill>
                <a:latin typeface="Verdana" panose="020B0604030504040204" pitchFamily="34" charset="0"/>
              </a:rPr>
              <a:t>α.</a:t>
            </a:r>
            <a:r>
              <a:rPr lang="el-GR" sz="2000" dirty="0">
                <a:solidFill>
                  <a:srgbClr val="000000"/>
                </a:solidFill>
                <a:latin typeface="Verdana" panose="020B0604030504040204" pitchFamily="34" charset="0"/>
              </a:rPr>
              <a:t> Η αυξίνη επάγει τη δραστηριότητα αντλιών πρωτονίων που εδράζονται στη κυτταροπλασματική </a:t>
            </a:r>
            <a:r>
              <a:rPr lang="el-GR" sz="2000" dirty="0" smtClean="0">
                <a:solidFill>
                  <a:srgbClr val="000000"/>
                </a:solidFill>
                <a:latin typeface="Verdana" panose="020B0604030504040204" pitchFamily="34" charset="0"/>
              </a:rPr>
              <a:t>μεμβράνη. </a:t>
            </a:r>
            <a:r>
              <a:rPr lang="el-GR" sz="2000" dirty="0">
                <a:solidFill>
                  <a:srgbClr val="000000"/>
                </a:solidFill>
                <a:latin typeface="Verdana" panose="020B0604030504040204" pitchFamily="34" charset="0"/>
              </a:rPr>
              <a:t>Η πτώση του </a:t>
            </a:r>
            <a:r>
              <a:rPr lang="el-GR" sz="2000" dirty="0" err="1">
                <a:solidFill>
                  <a:srgbClr val="000000"/>
                </a:solidFill>
                <a:latin typeface="Verdana" panose="020B0604030504040204" pitchFamily="34" charset="0"/>
              </a:rPr>
              <a:t>pH</a:t>
            </a:r>
            <a:r>
              <a:rPr lang="el-GR" sz="2000" dirty="0">
                <a:solidFill>
                  <a:srgbClr val="000000"/>
                </a:solidFill>
                <a:latin typeface="Verdana" panose="020B0604030504040204" pitchFamily="34" charset="0"/>
              </a:rPr>
              <a:t> του αποπλάστη προκαλεί ενεργοποίηση ορισμένων ενζύμων (εκτασίνες) τα οποία προκαλούν διάσπαση των δεσμών μεταξύ των μικροϊνιδίων της κυτταρίνης</a:t>
            </a:r>
            <a:r>
              <a:rPr lang="el-GR" sz="2000" dirty="0" smtClean="0">
                <a:solidFill>
                  <a:srgbClr val="000000"/>
                </a:solidFill>
                <a:latin typeface="Verdana" panose="020B0604030504040204" pitchFamily="34" charset="0"/>
              </a:rPr>
              <a:t>.</a:t>
            </a:r>
          </a:p>
          <a:p>
            <a:r>
              <a:rPr lang="el-GR" sz="2000" b="1" dirty="0" smtClean="0">
                <a:solidFill>
                  <a:srgbClr val="000000"/>
                </a:solidFill>
                <a:latin typeface="Verdana" panose="020B0604030504040204" pitchFamily="34" charset="0"/>
              </a:rPr>
              <a:t>β</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Η αυξίνη επάγει την έκφραση γονιδίων τα οποία κωδικοποιούν πρωτεΐνες που εμπλέκονται </a:t>
            </a:r>
            <a:r>
              <a:rPr lang="el-GR" sz="2000" dirty="0" smtClean="0">
                <a:solidFill>
                  <a:srgbClr val="000000"/>
                </a:solidFill>
                <a:latin typeface="Verdana" panose="020B0604030504040204" pitchFamily="34" charset="0"/>
              </a:rPr>
              <a:t>στην εκτασιμότητα των τοιχωμάτων.</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694011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κυριότερες δράσεις της αυξίνης περιλαμβάνουν:</a:t>
            </a:r>
            <a:endParaRPr lang="el-GR" sz="2400" b="1" dirty="0"/>
          </a:p>
        </p:txBody>
      </p:sp>
      <p:sp>
        <p:nvSpPr>
          <p:cNvPr id="5" name="Rectangle 4"/>
          <p:cNvSpPr/>
          <p:nvPr/>
        </p:nvSpPr>
        <p:spPr>
          <a:xfrm>
            <a:off x="1676395" y="1873126"/>
            <a:ext cx="7120763" cy="4401205"/>
          </a:xfrm>
          <a:prstGeom prst="rect">
            <a:avLst/>
          </a:prstGeom>
        </p:spPr>
        <p:txBody>
          <a:bodyPr wrap="square">
            <a:spAutoFit/>
          </a:bodyPr>
          <a:lstStyle/>
          <a:p>
            <a:r>
              <a:rPr lang="el-GR" sz="2000" b="1" dirty="0">
                <a:solidFill>
                  <a:srgbClr val="000000"/>
                </a:solidFill>
                <a:latin typeface="Verdana" panose="020B0604030504040204" pitchFamily="34" charset="0"/>
              </a:rPr>
              <a:t>2. Ρύθμιση του αναπτυξιακού </a:t>
            </a:r>
            <a:r>
              <a:rPr lang="el-GR" sz="2000" b="1" dirty="0" smtClean="0">
                <a:solidFill>
                  <a:srgbClr val="000000"/>
                </a:solidFill>
                <a:latin typeface="Verdana" panose="020B0604030504040204" pitchFamily="34" charset="0"/>
              </a:rPr>
              <a:t>προγράμματος.</a:t>
            </a:r>
            <a:endParaRPr lang="el-GR" sz="2000" b="1" dirty="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Οι </a:t>
            </a:r>
            <a:r>
              <a:rPr lang="el-GR" sz="2000" dirty="0">
                <a:solidFill>
                  <a:srgbClr val="000000"/>
                </a:solidFill>
                <a:latin typeface="Verdana" panose="020B0604030504040204" pitchFamily="34" charset="0"/>
              </a:rPr>
              <a:t>μεταβολές στη συγκέντρωση της αυξίνης και η αλληλεπίδρασή της με άλλες </a:t>
            </a:r>
            <a:r>
              <a:rPr lang="el-GR" sz="2000" dirty="0" err="1">
                <a:solidFill>
                  <a:srgbClr val="000000"/>
                </a:solidFill>
                <a:latin typeface="Verdana" panose="020B0604030504040204" pitchFamily="34" charset="0"/>
              </a:rPr>
              <a:t>φυτορμόνες</a:t>
            </a:r>
            <a:r>
              <a:rPr lang="el-GR" sz="2000" dirty="0">
                <a:solidFill>
                  <a:srgbClr val="000000"/>
                </a:solidFill>
                <a:latin typeface="Verdana" panose="020B0604030504040204" pitchFamily="34" charset="0"/>
              </a:rPr>
              <a:t> αποτελούν ένα παράγοντα ρύθμισης της πορείας του όλου προγράμματος. Επίσης λόγω της διαφορετικής ευαισθησίας του κάθε οργάνου, οι επιπτώσεις στη διακύμανση των συγκεντρώσεων της αυξίνης είναι διαφορετικές.</a:t>
            </a:r>
            <a:endParaRPr lang="el-GR" sz="2000" dirty="0" smtClean="0">
              <a:solidFill>
                <a:srgbClr val="000000"/>
              </a:solidFill>
              <a:latin typeface="Verdana" panose="020B0604030504040204" pitchFamily="34" charset="0"/>
            </a:endParaRPr>
          </a:p>
          <a:p>
            <a:r>
              <a:rPr lang="el-GR" sz="2000" b="1" dirty="0" smtClean="0">
                <a:solidFill>
                  <a:srgbClr val="000000"/>
                </a:solidFill>
                <a:latin typeface="Verdana" panose="020B0604030504040204" pitchFamily="34" charset="0"/>
              </a:rPr>
              <a:t>α</a:t>
            </a:r>
            <a:r>
              <a:rPr lang="el-GR" sz="2000" dirty="0" smtClean="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Κυριαρχία της κορυφής</a:t>
            </a:r>
            <a:r>
              <a:rPr lang="el-GR" sz="2000" dirty="0">
                <a:solidFill>
                  <a:srgbClr val="000000"/>
                </a:solidFill>
                <a:latin typeface="Verdana" panose="020B0604030504040204" pitchFamily="34" charset="0"/>
              </a:rPr>
              <a:t>. Η ενδογενής αυξίνη η οποία παράγεται στο κορυφαίο μερίστωμα του βλαστού (κορυφαίο οφθαλμό) </a:t>
            </a:r>
            <a:r>
              <a:rPr lang="el-GR" sz="2000" b="1" dirty="0">
                <a:solidFill>
                  <a:srgbClr val="000000"/>
                </a:solidFill>
                <a:latin typeface="Verdana" panose="020B0604030504040204" pitchFamily="34" charset="0"/>
              </a:rPr>
              <a:t>παρεμποδίζει</a:t>
            </a:r>
            <a:r>
              <a:rPr lang="el-GR" sz="2000" dirty="0">
                <a:solidFill>
                  <a:srgbClr val="000000"/>
                </a:solidFill>
                <a:latin typeface="Verdana" panose="020B0604030504040204" pitchFamily="34" charset="0"/>
              </a:rPr>
              <a:t> τη δραστηριότητα των μεριστωμάτων των πλάγιων οφθαλμών. Συνεπώς παρεμποδίζει και το σχηματισμό πλάγιων διακλαδώσεων του </a:t>
            </a:r>
            <a:r>
              <a:rPr lang="el-GR" sz="2000" dirty="0" smtClean="0">
                <a:solidFill>
                  <a:srgbClr val="000000"/>
                </a:solidFill>
                <a:latin typeface="Verdana" panose="020B0604030504040204" pitchFamily="34" charset="0"/>
              </a:rPr>
              <a:t>βλαστού.</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226345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400110"/>
          </a:xfrm>
          <a:prstGeom prst="rect">
            <a:avLst/>
          </a:prstGeom>
        </p:spPr>
        <p:txBody>
          <a:bodyPr wrap="square">
            <a:spAutoFit/>
          </a:bodyPr>
          <a:lstStyle/>
          <a:p>
            <a:r>
              <a:rPr lang="el-GR" sz="2000" dirty="0" smtClean="0">
                <a:solidFill>
                  <a:srgbClr val="000000"/>
                </a:solidFill>
                <a:latin typeface="Verdana" panose="020B0604030504040204" pitchFamily="34" charset="0"/>
              </a:rPr>
              <a:t>Ακολουθίες </a:t>
            </a:r>
            <a:r>
              <a:rPr lang="el-GR" sz="2000" dirty="0">
                <a:solidFill>
                  <a:srgbClr val="000000"/>
                </a:solidFill>
                <a:latin typeface="Verdana" panose="020B0604030504040204" pitchFamily="34" charset="0"/>
              </a:rPr>
              <a:t>διαβίβασης σήματος</a:t>
            </a:r>
            <a:endParaRPr lang="el-GR" sz="2000" dirty="0"/>
          </a:p>
        </p:txBody>
      </p:sp>
      <p:cxnSp>
        <p:nvCxnSpPr>
          <p:cNvPr id="5" name="Straight Connector 4"/>
          <p:cNvCxnSpPr/>
          <p:nvPr/>
        </p:nvCxnSpPr>
        <p:spPr>
          <a:xfrm>
            <a:off x="766916" y="695082"/>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827999" y="2142600"/>
            <a:ext cx="7488001" cy="2572800"/>
          </a:xfrm>
          <a:prstGeom prst="rect">
            <a:avLst/>
          </a:prstGeom>
        </p:spPr>
      </p:pic>
    </p:spTree>
    <p:extLst>
      <p:ext uri="{BB962C8B-B14F-4D97-AF65-F5344CB8AC3E}">
        <p14:creationId xmlns:p14="http://schemas.microsoft.com/office/powerpoint/2010/main" val="1199192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1323439"/>
          </a:xfrm>
          <a:prstGeom prst="rect">
            <a:avLst/>
          </a:prstGeom>
        </p:spPr>
        <p:txBody>
          <a:bodyPr wrap="square">
            <a:spAutoFit/>
          </a:bodyPr>
          <a:lstStyle/>
          <a:p>
            <a:r>
              <a:rPr lang="el-GR" sz="2000" dirty="0" smtClean="0">
                <a:solidFill>
                  <a:srgbClr val="000000"/>
                </a:solidFill>
                <a:latin typeface="Verdana" panose="020B0604030504040204" pitchFamily="34" charset="0"/>
              </a:rPr>
              <a:t>Η κυριαρχία </a:t>
            </a:r>
            <a:r>
              <a:rPr lang="el-GR" sz="2000" dirty="0">
                <a:solidFill>
                  <a:srgbClr val="000000"/>
                </a:solidFill>
                <a:latin typeface="Verdana" panose="020B0604030504040204" pitchFamily="34" charset="0"/>
              </a:rPr>
              <a:t>της κορυφής είναι το αποτέλεσμα της αλληλεπίδρασης των </a:t>
            </a:r>
            <a:r>
              <a:rPr lang="el-GR" sz="2000" b="1" dirty="0" err="1">
                <a:solidFill>
                  <a:srgbClr val="000000"/>
                </a:solidFill>
                <a:latin typeface="Verdana" panose="020B0604030504040204" pitchFamily="34" charset="0"/>
              </a:rPr>
              <a:t>αυξινών</a:t>
            </a:r>
            <a:r>
              <a:rPr lang="el-GR" sz="2000" dirty="0">
                <a:solidFill>
                  <a:srgbClr val="000000"/>
                </a:solidFill>
                <a:latin typeface="Verdana" panose="020B0604030504040204" pitchFamily="34" charset="0"/>
              </a:rPr>
              <a:t> με τις </a:t>
            </a:r>
            <a:r>
              <a:rPr lang="el-GR" sz="2000" b="1" dirty="0">
                <a:solidFill>
                  <a:srgbClr val="000000"/>
                </a:solidFill>
                <a:latin typeface="Verdana" panose="020B0604030504040204" pitchFamily="34" charset="0"/>
              </a:rPr>
              <a:t>κυτοκινίνες</a:t>
            </a:r>
            <a:r>
              <a:rPr lang="el-GR" sz="2000" dirty="0">
                <a:solidFill>
                  <a:srgbClr val="000000"/>
                </a:solidFill>
                <a:latin typeface="Verdana" panose="020B0604030504040204" pitchFamily="34" charset="0"/>
              </a:rPr>
              <a:t> (βλ. παρακάτω), τις </a:t>
            </a:r>
            <a:r>
              <a:rPr lang="el-GR" sz="2000" b="1" dirty="0" err="1">
                <a:solidFill>
                  <a:srgbClr val="000000"/>
                </a:solidFill>
                <a:latin typeface="Verdana" panose="020B0604030504040204" pitchFamily="34" charset="0"/>
              </a:rPr>
              <a:t>στριγγολακτόνες</a:t>
            </a:r>
            <a:r>
              <a:rPr lang="el-GR" sz="2000" dirty="0">
                <a:solidFill>
                  <a:srgbClr val="000000"/>
                </a:solidFill>
                <a:latin typeface="Verdana" panose="020B0604030504040204" pitchFamily="34" charset="0"/>
              </a:rPr>
              <a:t> (εικόνα 7.8), αλλά και τη </a:t>
            </a:r>
            <a:r>
              <a:rPr lang="el-GR" sz="2000" b="1" dirty="0">
                <a:solidFill>
                  <a:srgbClr val="000000"/>
                </a:solidFill>
                <a:latin typeface="Verdana" panose="020B0604030504040204" pitchFamily="34" charset="0"/>
              </a:rPr>
              <a:t>διαθεσιμότητα </a:t>
            </a:r>
            <a:r>
              <a:rPr lang="el-GR" sz="2000" b="1" dirty="0" smtClean="0">
                <a:solidFill>
                  <a:srgbClr val="000000"/>
                </a:solidFill>
                <a:latin typeface="Verdana" panose="020B0604030504040204" pitchFamily="34" charset="0"/>
              </a:rPr>
              <a:t>σακχαρόζης</a:t>
            </a:r>
            <a:r>
              <a:rPr lang="el-GR" sz="2000" dirty="0" smtClean="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1633146"/>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494779" y="1962814"/>
            <a:ext cx="8154442" cy="4414344"/>
          </a:xfrm>
          <a:prstGeom prst="rect">
            <a:avLst/>
          </a:prstGeom>
        </p:spPr>
      </p:pic>
    </p:spTree>
    <p:extLst>
      <p:ext uri="{BB962C8B-B14F-4D97-AF65-F5344CB8AC3E}">
        <p14:creationId xmlns:p14="http://schemas.microsoft.com/office/powerpoint/2010/main" val="1210325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1323439"/>
          </a:xfrm>
          <a:prstGeom prst="rect">
            <a:avLst/>
          </a:prstGeom>
        </p:spPr>
        <p:txBody>
          <a:bodyPr wrap="square">
            <a:spAutoFit/>
          </a:bodyPr>
          <a:lstStyle/>
          <a:p>
            <a:r>
              <a:rPr lang="el-GR" sz="2000" dirty="0" smtClean="0">
                <a:solidFill>
                  <a:srgbClr val="000000"/>
                </a:solidFill>
                <a:latin typeface="Verdana" panose="020B0604030504040204" pitchFamily="34" charset="0"/>
              </a:rPr>
              <a:t>Η κυριαρχία </a:t>
            </a:r>
            <a:r>
              <a:rPr lang="el-GR" sz="2000" dirty="0">
                <a:solidFill>
                  <a:srgbClr val="000000"/>
                </a:solidFill>
                <a:latin typeface="Verdana" panose="020B0604030504040204" pitchFamily="34" charset="0"/>
              </a:rPr>
              <a:t>της κορυφής είναι το αποτέλεσμα της αλληλεπίδρασης των </a:t>
            </a:r>
            <a:r>
              <a:rPr lang="el-GR" sz="2000" b="1" dirty="0" err="1">
                <a:solidFill>
                  <a:srgbClr val="000000"/>
                </a:solidFill>
                <a:latin typeface="Verdana" panose="020B0604030504040204" pitchFamily="34" charset="0"/>
              </a:rPr>
              <a:t>αυξινών</a:t>
            </a:r>
            <a:r>
              <a:rPr lang="el-GR" sz="2000" dirty="0">
                <a:solidFill>
                  <a:srgbClr val="000000"/>
                </a:solidFill>
                <a:latin typeface="Verdana" panose="020B0604030504040204" pitchFamily="34" charset="0"/>
              </a:rPr>
              <a:t> με τις </a:t>
            </a:r>
            <a:r>
              <a:rPr lang="el-GR" sz="2000" b="1" dirty="0">
                <a:solidFill>
                  <a:srgbClr val="000000"/>
                </a:solidFill>
                <a:latin typeface="Verdana" panose="020B0604030504040204" pitchFamily="34" charset="0"/>
              </a:rPr>
              <a:t>κυτοκινίνες</a:t>
            </a:r>
            <a:r>
              <a:rPr lang="el-GR" sz="2000" dirty="0">
                <a:solidFill>
                  <a:srgbClr val="000000"/>
                </a:solidFill>
                <a:latin typeface="Verdana" panose="020B0604030504040204" pitchFamily="34" charset="0"/>
              </a:rPr>
              <a:t> (βλ. παρακάτω), τις </a:t>
            </a:r>
            <a:r>
              <a:rPr lang="el-GR" sz="2000" b="1" dirty="0" err="1">
                <a:solidFill>
                  <a:srgbClr val="000000"/>
                </a:solidFill>
                <a:latin typeface="Verdana" panose="020B0604030504040204" pitchFamily="34" charset="0"/>
              </a:rPr>
              <a:t>στριγγολακτόνες</a:t>
            </a:r>
            <a:r>
              <a:rPr lang="el-GR" sz="2000" dirty="0">
                <a:solidFill>
                  <a:srgbClr val="000000"/>
                </a:solidFill>
                <a:latin typeface="Verdana" panose="020B0604030504040204" pitchFamily="34" charset="0"/>
              </a:rPr>
              <a:t> (εικόνα 7.8), αλλά και τη </a:t>
            </a:r>
            <a:r>
              <a:rPr lang="el-GR" sz="2000" b="1" dirty="0">
                <a:solidFill>
                  <a:srgbClr val="000000"/>
                </a:solidFill>
                <a:latin typeface="Verdana" panose="020B0604030504040204" pitchFamily="34" charset="0"/>
              </a:rPr>
              <a:t>διαθεσιμότητα </a:t>
            </a:r>
            <a:r>
              <a:rPr lang="el-GR" sz="2000" b="1" dirty="0" smtClean="0">
                <a:solidFill>
                  <a:srgbClr val="000000"/>
                </a:solidFill>
                <a:latin typeface="Verdana" panose="020B0604030504040204" pitchFamily="34" charset="0"/>
              </a:rPr>
              <a:t>σακχαρόζης</a:t>
            </a:r>
            <a:r>
              <a:rPr lang="el-GR" sz="2000" dirty="0" smtClean="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1633146"/>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827999" y="1812171"/>
            <a:ext cx="7488001" cy="4636800"/>
          </a:xfrm>
          <a:prstGeom prst="rect">
            <a:avLst/>
          </a:prstGeom>
        </p:spPr>
      </p:pic>
      <p:pic>
        <p:nvPicPr>
          <p:cNvPr id="6" name="Picture 5"/>
          <p:cNvPicPr>
            <a:picLocks noChangeAspect="1"/>
          </p:cNvPicPr>
          <p:nvPr/>
        </p:nvPicPr>
        <p:blipFill rotWithShape="1">
          <a:blip r:embed="rId3"/>
          <a:srcRect l="27434" r="27359"/>
          <a:stretch/>
        </p:blipFill>
        <p:spPr>
          <a:xfrm>
            <a:off x="5896307" y="956691"/>
            <a:ext cx="2490951" cy="2207172"/>
          </a:xfrm>
          <a:prstGeom prst="rect">
            <a:avLst/>
          </a:prstGeom>
        </p:spPr>
      </p:pic>
    </p:spTree>
    <p:extLst>
      <p:ext uri="{BB962C8B-B14F-4D97-AF65-F5344CB8AC3E}">
        <p14:creationId xmlns:p14="http://schemas.microsoft.com/office/powerpoint/2010/main" val="32698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1323439"/>
          </a:xfrm>
          <a:prstGeom prst="rect">
            <a:avLst/>
          </a:prstGeom>
        </p:spPr>
        <p:txBody>
          <a:bodyPr wrap="square">
            <a:spAutoFit/>
          </a:bodyPr>
          <a:lstStyle/>
          <a:p>
            <a:r>
              <a:rPr lang="el-GR" sz="2000" dirty="0" smtClean="0">
                <a:solidFill>
                  <a:srgbClr val="000000"/>
                </a:solidFill>
                <a:latin typeface="Verdana" panose="020B0604030504040204" pitchFamily="34" charset="0"/>
              </a:rPr>
              <a:t>Η κυριαρχία </a:t>
            </a:r>
            <a:r>
              <a:rPr lang="el-GR" sz="2000" dirty="0">
                <a:solidFill>
                  <a:srgbClr val="000000"/>
                </a:solidFill>
                <a:latin typeface="Verdana" panose="020B0604030504040204" pitchFamily="34" charset="0"/>
              </a:rPr>
              <a:t>της κορυφής είναι το αποτέλεσμα της αλληλεπίδρασης των </a:t>
            </a:r>
            <a:r>
              <a:rPr lang="el-GR" sz="2000" b="1" dirty="0" err="1">
                <a:solidFill>
                  <a:srgbClr val="000000"/>
                </a:solidFill>
                <a:latin typeface="Verdana" panose="020B0604030504040204" pitchFamily="34" charset="0"/>
              </a:rPr>
              <a:t>αυξινών</a:t>
            </a:r>
            <a:r>
              <a:rPr lang="el-GR" sz="2000" dirty="0">
                <a:solidFill>
                  <a:srgbClr val="000000"/>
                </a:solidFill>
                <a:latin typeface="Verdana" panose="020B0604030504040204" pitchFamily="34" charset="0"/>
              </a:rPr>
              <a:t> με τις </a:t>
            </a:r>
            <a:r>
              <a:rPr lang="el-GR" sz="2000" b="1" dirty="0">
                <a:solidFill>
                  <a:srgbClr val="000000"/>
                </a:solidFill>
                <a:latin typeface="Verdana" panose="020B0604030504040204" pitchFamily="34" charset="0"/>
              </a:rPr>
              <a:t>κυτοκινίνες</a:t>
            </a:r>
            <a:r>
              <a:rPr lang="el-GR" sz="2000" dirty="0">
                <a:solidFill>
                  <a:srgbClr val="000000"/>
                </a:solidFill>
                <a:latin typeface="Verdana" panose="020B0604030504040204" pitchFamily="34" charset="0"/>
              </a:rPr>
              <a:t> (βλ. παρακάτω), τις </a:t>
            </a:r>
            <a:r>
              <a:rPr lang="el-GR" sz="2000" b="1" dirty="0" err="1">
                <a:solidFill>
                  <a:srgbClr val="000000"/>
                </a:solidFill>
                <a:latin typeface="Verdana" panose="020B0604030504040204" pitchFamily="34" charset="0"/>
              </a:rPr>
              <a:t>στριγγολακτόνες</a:t>
            </a:r>
            <a:r>
              <a:rPr lang="el-GR" sz="2000" dirty="0">
                <a:solidFill>
                  <a:srgbClr val="000000"/>
                </a:solidFill>
                <a:latin typeface="Verdana" panose="020B0604030504040204" pitchFamily="34" charset="0"/>
              </a:rPr>
              <a:t> (εικόνα 7.8), αλλά και τη </a:t>
            </a:r>
            <a:r>
              <a:rPr lang="el-GR" sz="2000" b="1" dirty="0">
                <a:solidFill>
                  <a:srgbClr val="000000"/>
                </a:solidFill>
                <a:latin typeface="Verdana" panose="020B0604030504040204" pitchFamily="34" charset="0"/>
              </a:rPr>
              <a:t>διαθεσιμότητα </a:t>
            </a:r>
            <a:r>
              <a:rPr lang="el-GR" sz="2000" b="1" dirty="0" smtClean="0">
                <a:solidFill>
                  <a:srgbClr val="000000"/>
                </a:solidFill>
                <a:latin typeface="Verdana" panose="020B0604030504040204" pitchFamily="34" charset="0"/>
              </a:rPr>
              <a:t>σακχαρόζης</a:t>
            </a:r>
            <a:r>
              <a:rPr lang="el-GR" sz="2000" dirty="0" smtClean="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1633146"/>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srcRect l="27434" r="27359"/>
          <a:stretch/>
        </p:blipFill>
        <p:spPr>
          <a:xfrm>
            <a:off x="3384006" y="2769725"/>
            <a:ext cx="2490951" cy="2207172"/>
          </a:xfrm>
          <a:prstGeom prst="rect">
            <a:avLst/>
          </a:prstGeom>
        </p:spPr>
      </p:pic>
    </p:spTree>
    <p:extLst>
      <p:ext uri="{BB962C8B-B14F-4D97-AF65-F5344CB8AC3E}">
        <p14:creationId xmlns:p14="http://schemas.microsoft.com/office/powerpoint/2010/main" val="411776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κυριότερες δράσεις της αυξίνης περιλαμβάνουν:</a:t>
            </a:r>
            <a:endParaRPr lang="el-GR" sz="2400" b="1" dirty="0"/>
          </a:p>
        </p:txBody>
      </p:sp>
      <p:sp>
        <p:nvSpPr>
          <p:cNvPr id="5" name="Rectangle 4"/>
          <p:cNvSpPr/>
          <p:nvPr/>
        </p:nvSpPr>
        <p:spPr>
          <a:xfrm>
            <a:off x="1676395" y="1873126"/>
            <a:ext cx="7120763" cy="3170099"/>
          </a:xfrm>
          <a:prstGeom prst="rect">
            <a:avLst/>
          </a:prstGeom>
        </p:spPr>
        <p:txBody>
          <a:bodyPr wrap="square">
            <a:spAutoFit/>
          </a:bodyPr>
          <a:lstStyle/>
          <a:p>
            <a:r>
              <a:rPr lang="el-GR" sz="2000" b="1" dirty="0" smtClean="0">
                <a:solidFill>
                  <a:srgbClr val="000000"/>
                </a:solidFill>
                <a:latin typeface="Verdana" panose="020B0604030504040204" pitchFamily="34" charset="0"/>
              </a:rPr>
              <a:t>β</a:t>
            </a:r>
            <a:r>
              <a:rPr lang="el-GR" sz="2000" b="1" dirty="0">
                <a:solidFill>
                  <a:srgbClr val="000000"/>
                </a:solidFill>
                <a:latin typeface="Verdana" panose="020B0604030504040204" pitchFamily="34" charset="0"/>
              </a:rPr>
              <a:t>. Σχηματισμός μεριστωμάτων μέσω των οποίων δημιουργούνται ρίζες. </a:t>
            </a:r>
            <a:r>
              <a:rPr lang="el-GR" sz="2000" dirty="0">
                <a:solidFill>
                  <a:srgbClr val="000000"/>
                </a:solidFill>
                <a:latin typeface="Verdana" panose="020B0604030504040204" pitchFamily="34" charset="0"/>
              </a:rPr>
              <a:t>Η αυξίνη </a:t>
            </a:r>
            <a:r>
              <a:rPr lang="el-GR" sz="2000" b="1" dirty="0">
                <a:solidFill>
                  <a:srgbClr val="000000"/>
                </a:solidFill>
                <a:latin typeface="Verdana" panose="020B0604030504040204" pitchFamily="34" charset="0"/>
              </a:rPr>
              <a:t>προωθεί</a:t>
            </a:r>
            <a:r>
              <a:rPr lang="el-GR" sz="2000" dirty="0">
                <a:solidFill>
                  <a:srgbClr val="000000"/>
                </a:solidFill>
                <a:latin typeface="Verdana" panose="020B0604030504040204" pitchFamily="34" charset="0"/>
              </a:rPr>
              <a:t> το σχηματισμό του </a:t>
            </a:r>
            <a:r>
              <a:rPr lang="el-GR" sz="2000" b="1" dirty="0">
                <a:solidFill>
                  <a:srgbClr val="000000"/>
                </a:solidFill>
                <a:latin typeface="Verdana" panose="020B0604030504040204" pitchFamily="34" charset="0"/>
              </a:rPr>
              <a:t>ακραίου μεριστώματος </a:t>
            </a:r>
            <a:r>
              <a:rPr lang="el-GR" sz="2000" dirty="0">
                <a:solidFill>
                  <a:srgbClr val="000000"/>
                </a:solidFill>
                <a:latin typeface="Verdana" panose="020B0604030504040204" pitchFamily="34" charset="0"/>
              </a:rPr>
              <a:t>της ρίζας, αλλά και την ενεργοποίηση του </a:t>
            </a:r>
            <a:r>
              <a:rPr lang="el-GR" sz="2000" b="1" dirty="0">
                <a:solidFill>
                  <a:srgbClr val="000000"/>
                </a:solidFill>
                <a:latin typeface="Verdana" panose="020B0604030504040204" pitchFamily="34" charset="0"/>
              </a:rPr>
              <a:t>περικυκλίου</a:t>
            </a:r>
            <a:r>
              <a:rPr lang="el-GR" sz="2000" dirty="0">
                <a:solidFill>
                  <a:srgbClr val="000000"/>
                </a:solidFill>
                <a:latin typeface="Verdana" panose="020B0604030504040204" pitchFamily="34" charset="0"/>
              </a:rPr>
              <a:t> από το οποίο παράγονται οι πλάγιες ρίζες. Σε πολλές περιπτώσεις η αυξίνη </a:t>
            </a:r>
            <a:r>
              <a:rPr lang="el-GR" sz="2000" b="1" dirty="0">
                <a:solidFill>
                  <a:srgbClr val="000000"/>
                </a:solidFill>
                <a:latin typeface="Verdana" panose="020B0604030504040204" pitchFamily="34" charset="0"/>
              </a:rPr>
              <a:t>διεγείρει τον σχηματισμό επακτών ριζών</a:t>
            </a:r>
            <a:r>
              <a:rPr lang="el-GR" sz="2000" dirty="0">
                <a:solidFill>
                  <a:srgbClr val="000000"/>
                </a:solidFill>
                <a:latin typeface="Verdana" panose="020B0604030504040204" pitchFamily="34" charset="0"/>
              </a:rPr>
              <a:t> κατ’ ευθείαν από το στέλεχος του βλαστού. Η δράση αυτή παρουσιάζει έντονο γεωργικό ενδιαφέρον, αφού δίδεται η δυνατότητα παραγωγής </a:t>
            </a:r>
            <a:r>
              <a:rPr lang="el-GR" sz="2000" b="1" dirty="0">
                <a:solidFill>
                  <a:srgbClr val="000000"/>
                </a:solidFill>
                <a:latin typeface="Verdana" panose="020B0604030504040204" pitchFamily="34" charset="0"/>
              </a:rPr>
              <a:t>νέων φυτών από μοσχεύματα</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2210831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1015663"/>
          </a:xfrm>
          <a:prstGeom prst="rect">
            <a:avLst/>
          </a:prstGeom>
        </p:spPr>
        <p:txBody>
          <a:bodyPr wrap="square">
            <a:spAutoFit/>
          </a:bodyPr>
          <a:lstStyle/>
          <a:p>
            <a:r>
              <a:rPr lang="el-GR" sz="2000" dirty="0">
                <a:solidFill>
                  <a:srgbClr val="000000"/>
                </a:solidFill>
                <a:latin typeface="Verdana" panose="020B0604030504040204" pitchFamily="34" charset="0"/>
              </a:rPr>
              <a:t>Δημιουργία επακτών ριζών σε μοσχεύματα βατομουριάς (Α), κυδωνιάς (Β), αχλαδιάς (Γ) και συκιάς (Δ) μετά από εφαρμογή ορμόνης ριζοβολίας.</a:t>
            </a:r>
            <a:endParaRPr lang="el-GR" sz="2000" dirty="0"/>
          </a:p>
        </p:txBody>
      </p:sp>
      <p:cxnSp>
        <p:nvCxnSpPr>
          <p:cNvPr id="4" name="Straight Connector 3"/>
          <p:cNvCxnSpPr/>
          <p:nvPr/>
        </p:nvCxnSpPr>
        <p:spPr>
          <a:xfrm>
            <a:off x="774799" y="1380894"/>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545689" y="2457651"/>
            <a:ext cx="8052622" cy="1942698"/>
          </a:xfrm>
          <a:prstGeom prst="rect">
            <a:avLst/>
          </a:prstGeom>
        </p:spPr>
      </p:pic>
    </p:spTree>
    <p:extLst>
      <p:ext uri="{BB962C8B-B14F-4D97-AF65-F5344CB8AC3E}">
        <p14:creationId xmlns:p14="http://schemas.microsoft.com/office/powerpoint/2010/main" val="3176477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κυριότερες δράσεις της αυξίνης περιλαμβάνουν:</a:t>
            </a:r>
            <a:endParaRPr lang="el-GR" sz="2400" b="1" dirty="0"/>
          </a:p>
        </p:txBody>
      </p:sp>
      <p:sp>
        <p:nvSpPr>
          <p:cNvPr id="5" name="Rectangle 4"/>
          <p:cNvSpPr/>
          <p:nvPr/>
        </p:nvSpPr>
        <p:spPr>
          <a:xfrm>
            <a:off x="1676395" y="1873126"/>
            <a:ext cx="7120763" cy="3477875"/>
          </a:xfrm>
          <a:prstGeom prst="rect">
            <a:avLst/>
          </a:prstGeom>
        </p:spPr>
        <p:txBody>
          <a:bodyPr wrap="square">
            <a:spAutoFit/>
          </a:bodyPr>
          <a:lstStyle/>
          <a:p>
            <a:r>
              <a:rPr lang="el-GR" sz="2000" b="1" dirty="0">
                <a:solidFill>
                  <a:srgbClr val="000000"/>
                </a:solidFill>
                <a:latin typeface="Verdana" panose="020B0604030504040204" pitchFamily="34" charset="0"/>
              </a:rPr>
              <a:t>γ. Διαφοροποίηση των ιστών των ηθμαγγειωδών δεσμίδων. </a:t>
            </a:r>
            <a:r>
              <a:rPr lang="el-GR" sz="2000" dirty="0">
                <a:solidFill>
                  <a:srgbClr val="000000"/>
                </a:solidFill>
                <a:latin typeface="Verdana" panose="020B0604030504040204" pitchFamily="34" charset="0"/>
              </a:rPr>
              <a:t>Στα πολυετή δενδρώδη είδη η αυξίνη που παράγεται στους εκπτυσσόμενους οφθαλμούς την άνοιξη, σε συνδυασμό με τις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προωθεί τις κυτταροδιαιρέσεις στο κάμβιο και διεγείρει το σχηματισμό του δευτερογενούς ξυλώματος. Η δράση αυτή της αυξίνης έχει εφαρμογή και στις ιστοκαλλιέργειες </a:t>
            </a:r>
            <a:r>
              <a:rPr lang="el-GR" sz="2000" i="1" dirty="0">
                <a:solidFill>
                  <a:srgbClr val="000000"/>
                </a:solidFill>
                <a:latin typeface="Verdana" panose="020B0604030504040204" pitchFamily="34" charset="0"/>
              </a:rPr>
              <a:t>in </a:t>
            </a:r>
            <a:r>
              <a:rPr lang="el-GR" sz="2000" i="1" dirty="0" err="1">
                <a:solidFill>
                  <a:srgbClr val="000000"/>
                </a:solidFill>
                <a:latin typeface="Verdana" panose="020B0604030504040204" pitchFamily="34" charset="0"/>
              </a:rPr>
              <a:t>vitro</a:t>
            </a:r>
            <a:r>
              <a:rPr lang="el-GR" sz="2000" dirty="0">
                <a:solidFill>
                  <a:srgbClr val="000000"/>
                </a:solidFill>
                <a:latin typeface="Verdana" panose="020B0604030504040204" pitchFamily="34" charset="0"/>
              </a:rPr>
              <a:t>.</a:t>
            </a:r>
          </a:p>
          <a:p>
            <a:r>
              <a:rPr lang="el-GR" sz="2000" b="1" dirty="0">
                <a:solidFill>
                  <a:srgbClr val="000000"/>
                </a:solidFill>
                <a:latin typeface="Verdana" panose="020B0604030504040204" pitchFamily="34" charset="0"/>
              </a:rPr>
              <a:t>δ. Η αυξίνη προωθεί την ανάπτυξη των </a:t>
            </a:r>
            <a:r>
              <a:rPr lang="el-GR" sz="2000" b="1" dirty="0" smtClean="0">
                <a:solidFill>
                  <a:srgbClr val="000000"/>
                </a:solidFill>
                <a:latin typeface="Verdana" panose="020B0604030504040204" pitchFamily="34" charset="0"/>
              </a:rPr>
              <a:t>καρπών. </a:t>
            </a:r>
            <a:r>
              <a:rPr lang="el-GR" sz="2000" dirty="0">
                <a:solidFill>
                  <a:srgbClr val="000000"/>
                </a:solidFill>
                <a:latin typeface="Verdana" panose="020B0604030504040204" pitchFamily="34" charset="0"/>
              </a:rPr>
              <a:t>Σε αυτή την περίπτωση το έμβρυο θεωρείται το όργανο που παράγει την ορμόνη.</a:t>
            </a:r>
          </a:p>
        </p:txBody>
      </p:sp>
    </p:spTree>
    <p:extLst>
      <p:ext uri="{BB962C8B-B14F-4D97-AF65-F5344CB8AC3E}">
        <p14:creationId xmlns:p14="http://schemas.microsoft.com/office/powerpoint/2010/main" val="3171384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3170099"/>
          </a:xfrm>
          <a:prstGeom prst="rect">
            <a:avLst/>
          </a:prstGeom>
        </p:spPr>
        <p:txBody>
          <a:bodyPr wrap="square">
            <a:spAutoFit/>
          </a:bodyPr>
          <a:lstStyle/>
          <a:p>
            <a:r>
              <a:rPr lang="el-GR" sz="2000" dirty="0">
                <a:solidFill>
                  <a:srgbClr val="000000"/>
                </a:solidFill>
                <a:latin typeface="Verdana" panose="020B0604030504040204" pitchFamily="34" charset="0"/>
              </a:rPr>
              <a:t>Σε αδιατάρακτες συνθήκες ανάπτυξης, η αυξίνη που παράγεται στα </a:t>
            </a:r>
            <a:r>
              <a:rPr lang="el-GR" sz="2000" dirty="0" err="1">
                <a:solidFill>
                  <a:srgbClr val="000000"/>
                </a:solidFill>
                <a:latin typeface="Verdana" panose="020B0604030504040204" pitchFamily="34" charset="0"/>
              </a:rPr>
              <a:t>αχαίνια</a:t>
            </a:r>
            <a:r>
              <a:rPr lang="el-GR" sz="2000" dirty="0">
                <a:solidFill>
                  <a:srgbClr val="000000"/>
                </a:solidFill>
                <a:latin typeface="Verdana" panose="020B0604030504040204" pitchFamily="34" charset="0"/>
              </a:rPr>
              <a:t> (σπέρματα) της φράουλας αποτελεί τον αναγκαίο παράγοντα της ολοκληρωμένης ανάπτυξης του σαρκώδους τμήματος του </a:t>
            </a:r>
            <a:r>
              <a:rPr lang="el-GR" sz="2000" dirty="0" err="1">
                <a:solidFill>
                  <a:srgbClr val="000000"/>
                </a:solidFill>
                <a:latin typeface="Verdana" panose="020B0604030504040204" pitchFamily="34" charset="0"/>
              </a:rPr>
              <a:t>συγκάρπιου</a:t>
            </a:r>
            <a:r>
              <a:rPr lang="el-GR" sz="2000" dirty="0">
                <a:solidFill>
                  <a:srgbClr val="000000"/>
                </a:solidFill>
                <a:latin typeface="Verdana" panose="020B0604030504040204" pitchFamily="34" charset="0"/>
              </a:rPr>
              <a:t>. Εάν στα πρώιμα στάδια ανάπτυξης αφαιρεθούν πλήρως τα </a:t>
            </a:r>
            <a:r>
              <a:rPr lang="el-GR" sz="2000" dirty="0" err="1">
                <a:solidFill>
                  <a:srgbClr val="000000"/>
                </a:solidFill>
                <a:latin typeface="Verdana" panose="020B0604030504040204" pitchFamily="34" charset="0"/>
              </a:rPr>
              <a:t>αχαίνια</a:t>
            </a:r>
            <a:r>
              <a:rPr lang="el-GR" sz="2000" dirty="0">
                <a:solidFill>
                  <a:srgbClr val="000000"/>
                </a:solidFill>
                <a:latin typeface="Verdana" panose="020B0604030504040204" pitchFamily="34" charset="0"/>
              </a:rPr>
              <a:t> ή αφαιρεθούν στη μία πλευρά του </a:t>
            </a:r>
            <a:r>
              <a:rPr lang="el-GR" sz="2000" dirty="0" err="1">
                <a:solidFill>
                  <a:srgbClr val="000000"/>
                </a:solidFill>
                <a:latin typeface="Verdana" panose="020B0604030504040204" pitchFamily="34" charset="0"/>
              </a:rPr>
              <a:t>συγκάρπιου</a:t>
            </a:r>
            <a:r>
              <a:rPr lang="el-GR" sz="2000" dirty="0">
                <a:solidFill>
                  <a:srgbClr val="000000"/>
                </a:solidFill>
                <a:latin typeface="Verdana" panose="020B0604030504040204" pitchFamily="34" charset="0"/>
              </a:rPr>
              <a:t>, η ανάπτυξή του δεν είναι πλήρης. Εάν και πάλι τα </a:t>
            </a:r>
            <a:r>
              <a:rPr lang="el-GR" sz="2000" dirty="0" err="1">
                <a:solidFill>
                  <a:srgbClr val="000000"/>
                </a:solidFill>
                <a:latin typeface="Verdana" panose="020B0604030504040204" pitchFamily="34" charset="0"/>
              </a:rPr>
              <a:t>αχαίνια</a:t>
            </a:r>
            <a:r>
              <a:rPr lang="el-GR" sz="2000" dirty="0">
                <a:solidFill>
                  <a:srgbClr val="000000"/>
                </a:solidFill>
                <a:latin typeface="Verdana" panose="020B0604030504040204" pitchFamily="34" charset="0"/>
              </a:rPr>
              <a:t> αφαιρεθούν από το ήμισυ του </a:t>
            </a:r>
            <a:r>
              <a:rPr lang="el-GR" sz="2000" dirty="0" err="1">
                <a:solidFill>
                  <a:srgbClr val="000000"/>
                </a:solidFill>
                <a:latin typeface="Verdana" panose="020B0604030504040204" pitchFamily="34" charset="0"/>
              </a:rPr>
              <a:t>συγκάρπιου</a:t>
            </a:r>
            <a:r>
              <a:rPr lang="el-GR" sz="2000" dirty="0">
                <a:solidFill>
                  <a:srgbClr val="000000"/>
                </a:solidFill>
                <a:latin typeface="Verdana" panose="020B0604030504040204" pitchFamily="34" charset="0"/>
              </a:rPr>
              <a:t> στα πρώιμα στάδια ανάπτυξης αλλά εφαρμοστεί αυξίνη στο τμήμα αυτό, η ανάπτυξη είναι πλήρης παρόλο που μόνο το ένα ήμισυ φέρει </a:t>
            </a:r>
            <a:r>
              <a:rPr lang="el-GR" sz="2000" dirty="0" err="1">
                <a:solidFill>
                  <a:srgbClr val="000000"/>
                </a:solidFill>
                <a:latin typeface="Verdana" panose="020B0604030504040204" pitchFamily="34" charset="0"/>
              </a:rPr>
              <a:t>αχαίνια</a:t>
            </a:r>
            <a:r>
              <a:rPr lang="el-GR" sz="2000" dirty="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3454069"/>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3548784" y="3523601"/>
            <a:ext cx="2046432" cy="3247694"/>
          </a:xfrm>
          <a:prstGeom prst="rect">
            <a:avLst/>
          </a:prstGeom>
        </p:spPr>
      </p:pic>
    </p:spTree>
    <p:extLst>
      <p:ext uri="{BB962C8B-B14F-4D97-AF65-F5344CB8AC3E}">
        <p14:creationId xmlns:p14="http://schemas.microsoft.com/office/powerpoint/2010/main" val="2722271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1907" y="181302"/>
            <a:ext cx="4117706" cy="6534812"/>
          </a:xfrm>
          <a:prstGeom prst="rect">
            <a:avLst/>
          </a:prstGeom>
        </p:spPr>
      </p:pic>
    </p:spTree>
    <p:extLst>
      <p:ext uri="{BB962C8B-B14F-4D97-AF65-F5344CB8AC3E}">
        <p14:creationId xmlns:p14="http://schemas.microsoft.com/office/powerpoint/2010/main" val="314654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κυριότερες δράσεις της αυξίνης περιλαμβάνουν:</a:t>
            </a:r>
            <a:endParaRPr lang="el-GR" sz="2400" b="1" dirty="0"/>
          </a:p>
        </p:txBody>
      </p:sp>
      <p:sp>
        <p:nvSpPr>
          <p:cNvPr id="5" name="Rectangle 4"/>
          <p:cNvSpPr/>
          <p:nvPr/>
        </p:nvSpPr>
        <p:spPr>
          <a:xfrm>
            <a:off x="1676395" y="1873126"/>
            <a:ext cx="7120763" cy="3785652"/>
          </a:xfrm>
          <a:prstGeom prst="rect">
            <a:avLst/>
          </a:prstGeom>
        </p:spPr>
        <p:txBody>
          <a:bodyPr wrap="square">
            <a:spAutoFit/>
          </a:bodyPr>
          <a:lstStyle/>
          <a:p>
            <a:r>
              <a:rPr lang="el-GR" sz="2000" b="1" dirty="0">
                <a:solidFill>
                  <a:srgbClr val="000000"/>
                </a:solidFill>
                <a:latin typeface="Verdana" panose="020B0604030504040204" pitchFamily="34" charset="0"/>
              </a:rPr>
              <a:t>ε. Η αυξίνη, από κοινού με τις </a:t>
            </a:r>
            <a:r>
              <a:rPr lang="el-GR" sz="2000" b="1" dirty="0" err="1">
                <a:solidFill>
                  <a:srgbClr val="000000"/>
                </a:solidFill>
                <a:latin typeface="Verdana" panose="020B0604030504040204" pitchFamily="34" charset="0"/>
              </a:rPr>
              <a:t>φυτορμόνες</a:t>
            </a:r>
            <a:r>
              <a:rPr lang="el-GR" sz="2000" b="1" dirty="0">
                <a:solidFill>
                  <a:srgbClr val="000000"/>
                </a:solidFill>
                <a:latin typeface="Verdana" panose="020B0604030504040204" pitchFamily="34" charset="0"/>
              </a:rPr>
              <a:t> αιθυλένιο και αμπσισικό οξύ ρυθμίζει την πτώση των φύλλων και των καρπών</a:t>
            </a:r>
            <a:r>
              <a:rPr lang="el-GR" sz="2000" b="1" dirty="0" smtClean="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Η δημιουργία της ζώνης αποκοπής ελέγχεται από την αυξίνη σε συνδυασμό με τη </a:t>
            </a:r>
            <a:r>
              <a:rPr lang="el-GR" sz="2000" dirty="0">
                <a:solidFill>
                  <a:srgbClr val="000000"/>
                </a:solidFill>
                <a:latin typeface="Verdana" panose="020B0604030504040204" pitchFamily="34" charset="0"/>
              </a:rPr>
              <a:t>δράση του αιθυλενίου και του </a:t>
            </a:r>
            <a:r>
              <a:rPr lang="el-GR" sz="2000" dirty="0" smtClean="0">
                <a:solidFill>
                  <a:srgbClr val="000000"/>
                </a:solidFill>
                <a:latin typeface="Verdana" panose="020B0604030504040204" pitchFamily="34" charset="0"/>
              </a:rPr>
              <a:t>ΑΒΑ. Αν η </a:t>
            </a:r>
            <a:r>
              <a:rPr lang="el-GR" sz="2000" dirty="0">
                <a:solidFill>
                  <a:srgbClr val="000000"/>
                </a:solidFill>
                <a:latin typeface="Verdana" panose="020B0604030504040204" pitchFamily="34" charset="0"/>
              </a:rPr>
              <a:t>συγκέντρωση αυξίνης στα φύλλα πέσει κάτω από ένα ορισμένο επίπεδο λόγω μεταβολής των συνθηκών ανάπτυξης </a:t>
            </a:r>
            <a:r>
              <a:rPr lang="el-GR" sz="2000" dirty="0" smtClean="0">
                <a:solidFill>
                  <a:srgbClr val="000000"/>
                </a:solidFill>
                <a:latin typeface="Verdana" panose="020B0604030504040204" pitchFamily="34" charset="0"/>
              </a:rPr>
              <a:t>(π.χ. μεταβολή </a:t>
            </a:r>
            <a:r>
              <a:rPr lang="el-GR" sz="2000" dirty="0">
                <a:solidFill>
                  <a:srgbClr val="000000"/>
                </a:solidFill>
                <a:latin typeface="Verdana" panose="020B0604030504040204" pitchFamily="34" charset="0"/>
              </a:rPr>
              <a:t>του μήκους της </a:t>
            </a:r>
            <a:r>
              <a:rPr lang="el-GR" sz="2000" dirty="0" smtClean="0">
                <a:solidFill>
                  <a:srgbClr val="000000"/>
                </a:solidFill>
                <a:latin typeface="Verdana" panose="020B0604030504040204" pitchFamily="34" charset="0"/>
              </a:rPr>
              <a:t>ημέρας ή κάποια καταπόνηση), </a:t>
            </a:r>
            <a:r>
              <a:rPr lang="el-GR" sz="2000" dirty="0">
                <a:solidFill>
                  <a:srgbClr val="000000"/>
                </a:solidFill>
                <a:latin typeface="Verdana" panose="020B0604030504040204" pitchFamily="34" charset="0"/>
              </a:rPr>
              <a:t>ενεργοποιείται ο μηχανισμός αποκοπής ο οποίος τελικώς βρίσκεται υπό τον έλεγχο του αιθυλενίου και του </a:t>
            </a:r>
            <a:r>
              <a:rPr lang="el-GR" sz="2000" dirty="0" smtClean="0">
                <a:solidFill>
                  <a:srgbClr val="000000"/>
                </a:solidFill>
                <a:latin typeface="Verdana" panose="020B0604030504040204" pitchFamily="34" charset="0"/>
              </a:rPr>
              <a:t>ΑΒΑ</a:t>
            </a:r>
          </a:p>
          <a:p>
            <a:r>
              <a:rPr lang="el-GR" sz="2000" b="1" dirty="0" smtClean="0">
                <a:solidFill>
                  <a:srgbClr val="000000"/>
                </a:solidFill>
                <a:latin typeface="Verdana" panose="020B0604030504040204" pitchFamily="34" charset="0"/>
              </a:rPr>
              <a:t>ζ</a:t>
            </a:r>
            <a:r>
              <a:rPr lang="el-GR" sz="2000" b="1" dirty="0">
                <a:solidFill>
                  <a:srgbClr val="000000"/>
                </a:solidFill>
                <a:latin typeface="Verdana" panose="020B0604030504040204" pitchFamily="34" charset="0"/>
              </a:rPr>
              <a:t>. Εμπλοκή σε μηχανισμούς τροπισμών</a:t>
            </a:r>
            <a:r>
              <a:rPr lang="el-GR" sz="2000" b="1"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38930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Οι </a:t>
            </a:r>
            <a:r>
              <a:rPr lang="el-GR" sz="2400" b="1" dirty="0" err="1">
                <a:solidFill>
                  <a:srgbClr val="000000"/>
                </a:solidFill>
                <a:latin typeface="Verdana" panose="020B0604030504040204" pitchFamily="34" charset="0"/>
              </a:rPr>
              <a:t>γιββερελίνες</a:t>
            </a:r>
            <a:r>
              <a:rPr lang="el-GR" sz="2400" b="1" dirty="0">
                <a:solidFill>
                  <a:srgbClr val="000000"/>
                </a:solidFill>
                <a:latin typeface="Verdana" panose="020B0604030504040204" pitchFamily="34" charset="0"/>
              </a:rPr>
              <a:t> προωθούν την επιμήκυνση των μεσογονατίων διαστημάτων και τις κυτταρικές διαιρέσεις</a:t>
            </a:r>
            <a:endParaRPr lang="el-GR" sz="2400" b="1" dirty="0"/>
          </a:p>
        </p:txBody>
      </p:sp>
      <p:sp>
        <p:nvSpPr>
          <p:cNvPr id="5" name="Rectangle 4"/>
          <p:cNvSpPr/>
          <p:nvPr/>
        </p:nvSpPr>
        <p:spPr>
          <a:xfrm>
            <a:off x="1676395" y="2172673"/>
            <a:ext cx="7120763" cy="4093428"/>
          </a:xfrm>
          <a:prstGeom prst="rect">
            <a:avLst/>
          </a:prstGeom>
        </p:spPr>
        <p:txBody>
          <a:bodyPr wrap="square">
            <a:spAutoFit/>
          </a:bodyPr>
          <a:lstStyle/>
          <a:p>
            <a:r>
              <a:rPr lang="el-GR" sz="2000" dirty="0">
                <a:solidFill>
                  <a:srgbClr val="000000"/>
                </a:solidFill>
                <a:latin typeface="Verdana" panose="020B0604030504040204" pitchFamily="34" charset="0"/>
              </a:rPr>
              <a:t>Οι </a:t>
            </a:r>
            <a:r>
              <a:rPr lang="el-GR" sz="2000" b="1"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αποτελούν μια ομάδα από χημικές ενώσεις που παρουσιάζουν παρόμοια </a:t>
            </a:r>
            <a:r>
              <a:rPr lang="el-GR" sz="2000" dirty="0" err="1">
                <a:solidFill>
                  <a:srgbClr val="000000"/>
                </a:solidFill>
                <a:latin typeface="Verdana" panose="020B0604030504040204" pitchFamily="34" charset="0"/>
              </a:rPr>
              <a:t>φυτορμονική</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δράση και ανακαλύφθηκαν </a:t>
            </a:r>
            <a:r>
              <a:rPr lang="el-GR" sz="2000" dirty="0">
                <a:solidFill>
                  <a:srgbClr val="000000"/>
                </a:solidFill>
                <a:latin typeface="Verdana" panose="020B0604030504040204" pitchFamily="34" charset="0"/>
              </a:rPr>
              <a:t>από Ιάπωνες ερευνητές οι οποίοι μελετούσαν </a:t>
            </a:r>
            <a:r>
              <a:rPr lang="el-GR" sz="2000" dirty="0" smtClean="0">
                <a:solidFill>
                  <a:srgbClr val="000000"/>
                </a:solidFill>
                <a:latin typeface="Verdana" panose="020B0604030504040204" pitchFamily="34" charset="0"/>
              </a:rPr>
              <a:t>την ασθένεια </a:t>
            </a:r>
            <a:r>
              <a:rPr lang="el-GR" sz="2000" dirty="0">
                <a:solidFill>
                  <a:srgbClr val="000000"/>
                </a:solidFill>
                <a:latin typeface="Verdana" panose="020B0604030504040204" pitchFamily="34" charset="0"/>
              </a:rPr>
              <a:t>του ρυζιού που προκαλεί ο </a:t>
            </a:r>
            <a:r>
              <a:rPr lang="el-GR" sz="2000" b="1" dirty="0">
                <a:solidFill>
                  <a:srgbClr val="000000"/>
                </a:solidFill>
                <a:latin typeface="Verdana" panose="020B0604030504040204" pitchFamily="34" charset="0"/>
              </a:rPr>
              <a:t>μύκητας </a:t>
            </a:r>
            <a:r>
              <a:rPr lang="el-GR" sz="2000" b="1" i="1" dirty="0" err="1">
                <a:solidFill>
                  <a:srgbClr val="000000"/>
                </a:solidFill>
                <a:latin typeface="Verdana" panose="020B0604030504040204" pitchFamily="34" charset="0"/>
              </a:rPr>
              <a:t>Gibberella</a:t>
            </a:r>
            <a:r>
              <a:rPr lang="el-GR" sz="2000" b="1" i="1" dirty="0">
                <a:solidFill>
                  <a:srgbClr val="000000"/>
                </a:solidFill>
                <a:latin typeface="Verdana" panose="020B0604030504040204" pitchFamily="34" charset="0"/>
              </a:rPr>
              <a:t> </a:t>
            </a:r>
            <a:r>
              <a:rPr lang="el-GR" sz="2000" b="1" i="1" dirty="0" err="1">
                <a:solidFill>
                  <a:srgbClr val="000000"/>
                </a:solidFill>
                <a:latin typeface="Verdana" panose="020B0604030504040204" pitchFamily="34" charset="0"/>
              </a:rPr>
              <a:t>fujikuroi</a:t>
            </a:r>
            <a:r>
              <a:rPr lang="el-GR" sz="2000" dirty="0">
                <a:solidFill>
                  <a:srgbClr val="000000"/>
                </a:solidFill>
                <a:latin typeface="Verdana" panose="020B0604030504040204" pitchFamily="34" charset="0"/>
              </a:rPr>
              <a:t>. Τα προσβεβλημένα φυτά του ρυζιού </a:t>
            </a:r>
            <a:r>
              <a:rPr lang="el-GR" sz="2000" b="1" dirty="0">
                <a:solidFill>
                  <a:srgbClr val="000000"/>
                </a:solidFill>
                <a:latin typeface="Verdana" panose="020B0604030504040204" pitchFamily="34" charset="0"/>
              </a:rPr>
              <a:t>αναπτύσσονται ταχύτερα </a:t>
            </a:r>
            <a:r>
              <a:rPr lang="el-GR" sz="2000" dirty="0">
                <a:solidFill>
                  <a:srgbClr val="000000"/>
                </a:solidFill>
                <a:latin typeface="Verdana" panose="020B0604030504040204" pitchFamily="34" charset="0"/>
              </a:rPr>
              <a:t>έναντι των υγιών, αλλά σωριάζονται στο έδαφος και νεκρώνονται πριν καρποφορήσουν</a:t>
            </a:r>
            <a:r>
              <a:rPr lang="el-GR" sz="2000" dirty="0" smtClean="0">
                <a:solidFill>
                  <a:srgbClr val="000000"/>
                </a:solidFill>
                <a:latin typeface="Verdana" panose="020B0604030504040204" pitchFamily="34" charset="0"/>
              </a:rPr>
              <a:t>.</a:t>
            </a:r>
          </a:p>
          <a:p>
            <a:r>
              <a:rPr lang="el-GR" sz="2000" dirty="0">
                <a:solidFill>
                  <a:srgbClr val="000000"/>
                </a:solidFill>
                <a:latin typeface="Verdana" panose="020B0604030504040204" pitchFamily="34" charset="0"/>
              </a:rPr>
              <a:t>Στη συνέχεια βρέθηκε ότι </a:t>
            </a:r>
            <a:r>
              <a:rPr lang="el-GR" sz="2000" dirty="0" smtClean="0">
                <a:solidFill>
                  <a:srgbClr val="000000"/>
                </a:solidFill>
                <a:latin typeface="Verdana" panose="020B0604030504040204" pitchFamily="34" charset="0"/>
              </a:rPr>
              <a:t>ανάλογη ουσία ανιχνεύεται </a:t>
            </a:r>
            <a:r>
              <a:rPr lang="el-GR" sz="2000" dirty="0">
                <a:solidFill>
                  <a:srgbClr val="000000"/>
                </a:solidFill>
                <a:latin typeface="Verdana" panose="020B0604030504040204" pitchFamily="34" charset="0"/>
              </a:rPr>
              <a:t>σε χαμηλές συγκεντρώσεις και στους φυτικούς ιστούς και παρουσιάζει δράση </a:t>
            </a:r>
            <a:r>
              <a:rPr lang="el-GR" sz="2000" dirty="0" err="1">
                <a:solidFill>
                  <a:srgbClr val="000000"/>
                </a:solidFill>
                <a:latin typeface="Verdana" panose="020B0604030504040204" pitchFamily="34" charset="0"/>
              </a:rPr>
              <a:t>φυτορμόνης</a:t>
            </a:r>
            <a:r>
              <a:rPr lang="el-GR" sz="2000" dirty="0">
                <a:solidFill>
                  <a:srgbClr val="000000"/>
                </a:solidFill>
                <a:latin typeface="Verdana" panose="020B0604030504040204" pitchFamily="34" charset="0"/>
              </a:rPr>
              <a:t>. Στη περίπτωση του ρυζιού </a:t>
            </a:r>
            <a:r>
              <a:rPr lang="el-GR" sz="2000" dirty="0" smtClean="0">
                <a:solidFill>
                  <a:srgbClr val="000000"/>
                </a:solidFill>
                <a:latin typeface="Verdana" panose="020B0604030504040204" pitchFamily="34" charset="0"/>
              </a:rPr>
              <a:t>προωθεί </a:t>
            </a:r>
            <a:r>
              <a:rPr lang="el-GR" sz="2000" dirty="0">
                <a:solidFill>
                  <a:srgbClr val="000000"/>
                </a:solidFill>
                <a:latin typeface="Verdana" panose="020B0604030504040204" pitchFamily="34" charset="0"/>
              </a:rPr>
              <a:t>την επιμήκυνση του βλαστού </a:t>
            </a:r>
            <a:r>
              <a:rPr lang="el-GR" sz="2000" dirty="0" smtClean="0">
                <a:solidFill>
                  <a:srgbClr val="000000"/>
                </a:solidFill>
                <a:latin typeface="Verdana" panose="020B0604030504040204" pitchFamily="34" charset="0"/>
              </a:rPr>
              <a:t>για την </a:t>
            </a:r>
            <a:r>
              <a:rPr lang="el-GR" sz="2000" b="1" dirty="0" smtClean="0">
                <a:solidFill>
                  <a:srgbClr val="000000"/>
                </a:solidFill>
                <a:latin typeface="Verdana" panose="020B0604030504040204" pitchFamily="34" charset="0"/>
              </a:rPr>
              <a:t>αποφυγή </a:t>
            </a:r>
            <a:r>
              <a:rPr lang="el-GR" sz="2000" b="1" dirty="0">
                <a:solidFill>
                  <a:srgbClr val="000000"/>
                </a:solidFill>
                <a:latin typeface="Verdana" panose="020B0604030504040204" pitchFamily="34" charset="0"/>
              </a:rPr>
              <a:t>ολικής </a:t>
            </a:r>
            <a:r>
              <a:rPr lang="el-GR" sz="2000" b="1" dirty="0" smtClean="0">
                <a:solidFill>
                  <a:srgbClr val="000000"/>
                </a:solidFill>
                <a:latin typeface="Verdana" panose="020B0604030504040204" pitchFamily="34" charset="0"/>
              </a:rPr>
              <a:t>κάλυψής </a:t>
            </a:r>
            <a:r>
              <a:rPr lang="el-GR" sz="2000" dirty="0" smtClean="0">
                <a:solidFill>
                  <a:srgbClr val="000000"/>
                </a:solidFill>
                <a:latin typeface="Verdana" panose="020B0604030504040204" pitchFamily="34" charset="0"/>
              </a:rPr>
              <a:t>του </a:t>
            </a:r>
            <a:r>
              <a:rPr lang="el-GR" sz="2000" dirty="0">
                <a:solidFill>
                  <a:srgbClr val="000000"/>
                </a:solidFill>
                <a:latin typeface="Verdana" panose="020B0604030504040204" pitchFamily="34" charset="0"/>
              </a:rPr>
              <a:t>από το νερό.</a:t>
            </a:r>
          </a:p>
        </p:txBody>
      </p:sp>
    </p:spTree>
    <p:extLst>
      <p:ext uri="{BB962C8B-B14F-4D97-AF65-F5344CB8AC3E}">
        <p14:creationId xmlns:p14="http://schemas.microsoft.com/office/powerpoint/2010/main" val="2064018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400110"/>
          </a:xfrm>
          <a:prstGeom prst="rect">
            <a:avLst/>
          </a:prstGeom>
        </p:spPr>
        <p:txBody>
          <a:bodyPr wrap="square">
            <a:spAutoFit/>
          </a:bodyPr>
          <a:lstStyle/>
          <a:p>
            <a:r>
              <a:rPr lang="el-GR" sz="2000" dirty="0" err="1" smtClean="0">
                <a:solidFill>
                  <a:srgbClr val="000000"/>
                </a:solidFill>
                <a:latin typeface="Verdana" panose="020B0604030504040204" pitchFamily="34" charset="0"/>
              </a:rPr>
              <a:t>Φυτορμόνες</a:t>
            </a:r>
            <a:endParaRPr lang="el-GR" sz="2000" dirty="0"/>
          </a:p>
        </p:txBody>
      </p:sp>
      <p:cxnSp>
        <p:nvCxnSpPr>
          <p:cNvPr id="4" name="Straight Connector 3"/>
          <p:cNvCxnSpPr/>
          <p:nvPr/>
        </p:nvCxnSpPr>
        <p:spPr>
          <a:xfrm>
            <a:off x="766916" y="695082"/>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61842" y="2152105"/>
            <a:ext cx="7820316" cy="3046988"/>
          </a:xfrm>
          <a:prstGeom prst="rect">
            <a:avLst/>
          </a:prstGeom>
        </p:spPr>
        <p:txBody>
          <a:bodyPr wrap="square">
            <a:spAutoFit/>
          </a:bodyPr>
          <a:lstStyle/>
          <a:p>
            <a:r>
              <a:rPr lang="el-GR" sz="2400" b="1" dirty="0" err="1">
                <a:solidFill>
                  <a:schemeClr val="accent1">
                    <a:lumMod val="75000"/>
                  </a:schemeClr>
                </a:solidFill>
                <a:latin typeface="Calibri" panose="020F0502020204030204" pitchFamily="34" charset="0"/>
              </a:rPr>
              <a:t>Φυτορμόνες</a:t>
            </a:r>
            <a:r>
              <a:rPr lang="el-GR" sz="2400" b="1" dirty="0">
                <a:solidFill>
                  <a:schemeClr val="accent1">
                    <a:lumMod val="75000"/>
                  </a:schemeClr>
                </a:solidFill>
                <a:latin typeface="Calibri" panose="020F0502020204030204" pitchFamily="34" charset="0"/>
              </a:rPr>
              <a:t> (</a:t>
            </a:r>
            <a:r>
              <a:rPr lang="el-GR" sz="2400" b="1" dirty="0" err="1">
                <a:solidFill>
                  <a:schemeClr val="accent1">
                    <a:lumMod val="75000"/>
                  </a:schemeClr>
                </a:solidFill>
                <a:latin typeface="Calibri" panose="020F0502020204030204" pitchFamily="34" charset="0"/>
              </a:rPr>
              <a:t>σν</a:t>
            </a:r>
            <a:r>
              <a:rPr lang="el-GR" sz="2400" b="1" dirty="0">
                <a:solidFill>
                  <a:schemeClr val="accent1">
                    <a:lumMod val="75000"/>
                  </a:schemeClr>
                </a:solidFill>
                <a:latin typeface="Calibri" panose="020F0502020204030204" pitchFamily="34" charset="0"/>
              </a:rPr>
              <a:t> φυτικές ορμόνες): </a:t>
            </a:r>
            <a:r>
              <a:rPr lang="el-GR" sz="2400" dirty="0">
                <a:solidFill>
                  <a:schemeClr val="accent1">
                    <a:lumMod val="75000"/>
                  </a:schemeClr>
                </a:solidFill>
                <a:latin typeface="Calibri" panose="020F0502020204030204" pitchFamily="34" charset="0"/>
              </a:rPr>
              <a:t>Μόρια χαμηλού Μ.Β. τα οποία παίζουν το ρόλο του χημικού ενδιάμεσου σήματος, μεταφέρονται από κύτταρο σε κύτταρο ή από ιστό σε ιστό και δρουν σε χαμηλές συγκεντρώσεις. </a:t>
            </a:r>
          </a:p>
          <a:p>
            <a:r>
              <a:rPr lang="el-GR" sz="2400" b="1" dirty="0" err="1">
                <a:solidFill>
                  <a:schemeClr val="accent1">
                    <a:lumMod val="75000"/>
                  </a:schemeClr>
                </a:solidFill>
                <a:latin typeface="Calibri" panose="020F0502020204030204" pitchFamily="34" charset="0"/>
              </a:rPr>
              <a:t>Φυτορυθμιστές</a:t>
            </a:r>
            <a:r>
              <a:rPr lang="el-GR" sz="2400" b="1" dirty="0">
                <a:solidFill>
                  <a:schemeClr val="accent1">
                    <a:lumMod val="75000"/>
                  </a:schemeClr>
                </a:solidFill>
                <a:latin typeface="Calibri" panose="020F0502020204030204" pitchFamily="34" charset="0"/>
              </a:rPr>
              <a:t> (</a:t>
            </a:r>
            <a:r>
              <a:rPr lang="el-GR" sz="2400" b="1" dirty="0" err="1">
                <a:solidFill>
                  <a:schemeClr val="accent1">
                    <a:lumMod val="75000"/>
                  </a:schemeClr>
                </a:solidFill>
                <a:latin typeface="Calibri" panose="020F0502020204030204" pitchFamily="34" charset="0"/>
              </a:rPr>
              <a:t>σν</a:t>
            </a:r>
            <a:r>
              <a:rPr lang="el-GR" sz="2400" b="1" dirty="0">
                <a:solidFill>
                  <a:schemeClr val="accent1">
                    <a:lumMod val="75000"/>
                  </a:schemeClr>
                </a:solidFill>
                <a:latin typeface="Calibri" panose="020F0502020204030204" pitchFamily="34" charset="0"/>
              </a:rPr>
              <a:t> ρυθμιστές ανάπτυξης): </a:t>
            </a:r>
            <a:r>
              <a:rPr lang="el-GR" sz="2400" dirty="0">
                <a:solidFill>
                  <a:schemeClr val="accent1">
                    <a:lumMod val="75000"/>
                  </a:schemeClr>
                </a:solidFill>
                <a:latin typeface="Calibri" panose="020F0502020204030204" pitchFamily="34" charset="0"/>
              </a:rPr>
              <a:t>Μόρια τα οποία δεν απαντώνται στα φυτικά κύτταρα, παράγονται μέσω χημικής σύνθεσης και παρουσιάζουν δράση φυτικής ορμόνης. </a:t>
            </a:r>
            <a:endParaRPr lang="el-GR" sz="2400" dirty="0">
              <a:solidFill>
                <a:schemeClr val="accent1">
                  <a:lumMod val="75000"/>
                </a:schemeClr>
              </a:solidFill>
            </a:endParaRPr>
          </a:p>
        </p:txBody>
      </p:sp>
    </p:spTree>
    <p:extLst>
      <p:ext uri="{BB962C8B-B14F-4D97-AF65-F5344CB8AC3E}">
        <p14:creationId xmlns:p14="http://schemas.microsoft.com/office/powerpoint/2010/main" val="4198114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Οι </a:t>
            </a:r>
            <a:r>
              <a:rPr lang="el-GR" sz="2400" b="1" dirty="0" err="1">
                <a:solidFill>
                  <a:srgbClr val="000000"/>
                </a:solidFill>
                <a:latin typeface="Verdana" panose="020B0604030504040204" pitchFamily="34" charset="0"/>
              </a:rPr>
              <a:t>γιββερελίνες</a:t>
            </a:r>
            <a:r>
              <a:rPr lang="el-GR" sz="2400" b="1" dirty="0">
                <a:solidFill>
                  <a:srgbClr val="000000"/>
                </a:solidFill>
                <a:latin typeface="Verdana" panose="020B0604030504040204" pitchFamily="34" charset="0"/>
              </a:rPr>
              <a:t> προωθούν την επιμήκυνση των μεσογονατίων διαστημάτων και τις κυτταρικές διαιρέσεις</a:t>
            </a:r>
            <a:endParaRPr lang="el-GR" sz="2400" b="1" dirty="0"/>
          </a:p>
        </p:txBody>
      </p:sp>
      <p:sp>
        <p:nvSpPr>
          <p:cNvPr id="5" name="Rectangle 4"/>
          <p:cNvSpPr/>
          <p:nvPr/>
        </p:nvSpPr>
        <p:spPr>
          <a:xfrm>
            <a:off x="1676395" y="2172673"/>
            <a:ext cx="7120763" cy="4093428"/>
          </a:xfrm>
          <a:prstGeom prst="rect">
            <a:avLst/>
          </a:prstGeom>
        </p:spPr>
        <p:txBody>
          <a:bodyPr wrap="square">
            <a:spAutoFit/>
          </a:bodyPr>
          <a:lstStyle/>
          <a:p>
            <a:r>
              <a:rPr lang="el-GR" sz="2000" dirty="0">
                <a:solidFill>
                  <a:srgbClr val="000000"/>
                </a:solidFill>
                <a:latin typeface="Verdana" panose="020B0604030504040204" pitchFamily="34" charset="0"/>
              </a:rPr>
              <a:t>Οι </a:t>
            </a:r>
            <a:r>
              <a:rPr lang="el-GR" sz="2000" b="1"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αποτελούν μια ομάδα από χημικές ενώσεις που παρουσιάζουν παρόμοια </a:t>
            </a:r>
            <a:r>
              <a:rPr lang="el-GR" sz="2000" dirty="0" err="1">
                <a:solidFill>
                  <a:srgbClr val="000000"/>
                </a:solidFill>
                <a:latin typeface="Verdana" panose="020B0604030504040204" pitchFamily="34" charset="0"/>
              </a:rPr>
              <a:t>φυτορμονική</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δράση και ανακαλύφθηκαν </a:t>
            </a:r>
            <a:r>
              <a:rPr lang="el-GR" sz="2000" dirty="0">
                <a:solidFill>
                  <a:srgbClr val="000000"/>
                </a:solidFill>
                <a:latin typeface="Verdana" panose="020B0604030504040204" pitchFamily="34" charset="0"/>
              </a:rPr>
              <a:t>από Ιάπωνες ερευνητές οι οποίοι μελετούσαν </a:t>
            </a:r>
            <a:r>
              <a:rPr lang="el-GR" sz="2000" dirty="0" smtClean="0">
                <a:solidFill>
                  <a:srgbClr val="000000"/>
                </a:solidFill>
                <a:latin typeface="Verdana" panose="020B0604030504040204" pitchFamily="34" charset="0"/>
              </a:rPr>
              <a:t>την ασθένεια </a:t>
            </a:r>
            <a:r>
              <a:rPr lang="el-GR" sz="2000" dirty="0">
                <a:solidFill>
                  <a:srgbClr val="000000"/>
                </a:solidFill>
                <a:latin typeface="Verdana" panose="020B0604030504040204" pitchFamily="34" charset="0"/>
              </a:rPr>
              <a:t>του ρυζιού που προκαλεί ο </a:t>
            </a:r>
            <a:r>
              <a:rPr lang="el-GR" sz="2000" b="1" dirty="0">
                <a:solidFill>
                  <a:srgbClr val="000000"/>
                </a:solidFill>
                <a:latin typeface="Verdana" panose="020B0604030504040204" pitchFamily="34" charset="0"/>
              </a:rPr>
              <a:t>μύκητας </a:t>
            </a:r>
            <a:r>
              <a:rPr lang="el-GR" sz="2000" b="1" i="1" dirty="0" err="1">
                <a:solidFill>
                  <a:srgbClr val="000000"/>
                </a:solidFill>
                <a:latin typeface="Verdana" panose="020B0604030504040204" pitchFamily="34" charset="0"/>
              </a:rPr>
              <a:t>Gibberella</a:t>
            </a:r>
            <a:r>
              <a:rPr lang="el-GR" sz="2000" b="1" i="1" dirty="0">
                <a:solidFill>
                  <a:srgbClr val="000000"/>
                </a:solidFill>
                <a:latin typeface="Verdana" panose="020B0604030504040204" pitchFamily="34" charset="0"/>
              </a:rPr>
              <a:t> </a:t>
            </a:r>
            <a:r>
              <a:rPr lang="el-GR" sz="2000" b="1" i="1" dirty="0" err="1">
                <a:solidFill>
                  <a:srgbClr val="000000"/>
                </a:solidFill>
                <a:latin typeface="Verdana" panose="020B0604030504040204" pitchFamily="34" charset="0"/>
              </a:rPr>
              <a:t>fujikuroi</a:t>
            </a:r>
            <a:r>
              <a:rPr lang="el-GR" sz="2000" dirty="0">
                <a:solidFill>
                  <a:srgbClr val="000000"/>
                </a:solidFill>
                <a:latin typeface="Verdana" panose="020B0604030504040204" pitchFamily="34" charset="0"/>
              </a:rPr>
              <a:t>. Τα προσβεβλημένα φυτά του ρυζιού </a:t>
            </a:r>
            <a:r>
              <a:rPr lang="el-GR" sz="2000" b="1" dirty="0">
                <a:solidFill>
                  <a:srgbClr val="000000"/>
                </a:solidFill>
                <a:latin typeface="Verdana" panose="020B0604030504040204" pitchFamily="34" charset="0"/>
              </a:rPr>
              <a:t>αναπτύσσονται ταχύτερα </a:t>
            </a:r>
            <a:r>
              <a:rPr lang="el-GR" sz="2000" dirty="0">
                <a:solidFill>
                  <a:srgbClr val="000000"/>
                </a:solidFill>
                <a:latin typeface="Verdana" panose="020B0604030504040204" pitchFamily="34" charset="0"/>
              </a:rPr>
              <a:t>έναντι των υγιών, αλλά σωριάζονται στο έδαφος και νεκρώνονται πριν καρποφορήσουν</a:t>
            </a:r>
            <a:r>
              <a:rPr lang="el-GR" sz="2000" dirty="0" smtClean="0">
                <a:solidFill>
                  <a:srgbClr val="000000"/>
                </a:solidFill>
                <a:latin typeface="Verdana" panose="020B0604030504040204" pitchFamily="34" charset="0"/>
              </a:rPr>
              <a:t>.</a:t>
            </a:r>
          </a:p>
          <a:p>
            <a:r>
              <a:rPr lang="el-GR" sz="2000" dirty="0">
                <a:solidFill>
                  <a:srgbClr val="000000"/>
                </a:solidFill>
                <a:latin typeface="Verdana" panose="020B0604030504040204" pitchFamily="34" charset="0"/>
              </a:rPr>
              <a:t>Στη συνέχεια βρέθηκε ότι </a:t>
            </a:r>
            <a:r>
              <a:rPr lang="el-GR" sz="2000" dirty="0" smtClean="0">
                <a:solidFill>
                  <a:srgbClr val="000000"/>
                </a:solidFill>
                <a:latin typeface="Verdana" panose="020B0604030504040204" pitchFamily="34" charset="0"/>
              </a:rPr>
              <a:t>ανάλογη ουσία ανιχνεύεται </a:t>
            </a:r>
            <a:r>
              <a:rPr lang="el-GR" sz="2000" dirty="0">
                <a:solidFill>
                  <a:srgbClr val="000000"/>
                </a:solidFill>
                <a:latin typeface="Verdana" panose="020B0604030504040204" pitchFamily="34" charset="0"/>
              </a:rPr>
              <a:t>σε χαμηλές συγκεντρώσεις και στους φυτικούς ιστούς και παρουσιάζει δράση </a:t>
            </a:r>
            <a:r>
              <a:rPr lang="el-GR" sz="2000" dirty="0" err="1">
                <a:solidFill>
                  <a:srgbClr val="000000"/>
                </a:solidFill>
                <a:latin typeface="Verdana" panose="020B0604030504040204" pitchFamily="34" charset="0"/>
              </a:rPr>
              <a:t>φυτορμόνης</a:t>
            </a:r>
            <a:r>
              <a:rPr lang="el-GR" sz="2000" dirty="0">
                <a:solidFill>
                  <a:srgbClr val="000000"/>
                </a:solidFill>
                <a:latin typeface="Verdana" panose="020B0604030504040204" pitchFamily="34" charset="0"/>
              </a:rPr>
              <a:t>. Στη περίπτωση του ρυζιού </a:t>
            </a:r>
            <a:r>
              <a:rPr lang="el-GR" sz="2000" dirty="0" smtClean="0">
                <a:solidFill>
                  <a:srgbClr val="000000"/>
                </a:solidFill>
                <a:latin typeface="Verdana" panose="020B0604030504040204" pitchFamily="34" charset="0"/>
              </a:rPr>
              <a:t>προωθεί </a:t>
            </a:r>
            <a:r>
              <a:rPr lang="el-GR" sz="2000" dirty="0">
                <a:solidFill>
                  <a:srgbClr val="000000"/>
                </a:solidFill>
                <a:latin typeface="Verdana" panose="020B0604030504040204" pitchFamily="34" charset="0"/>
              </a:rPr>
              <a:t>την επιμήκυνση του βλαστού </a:t>
            </a:r>
            <a:r>
              <a:rPr lang="el-GR" sz="2000" dirty="0" smtClean="0">
                <a:solidFill>
                  <a:srgbClr val="000000"/>
                </a:solidFill>
                <a:latin typeface="Verdana" panose="020B0604030504040204" pitchFamily="34" charset="0"/>
              </a:rPr>
              <a:t>για την </a:t>
            </a:r>
            <a:r>
              <a:rPr lang="el-GR" sz="2000" b="1" dirty="0" smtClean="0">
                <a:solidFill>
                  <a:srgbClr val="000000"/>
                </a:solidFill>
                <a:latin typeface="Verdana" panose="020B0604030504040204" pitchFamily="34" charset="0"/>
              </a:rPr>
              <a:t>αποφυγή </a:t>
            </a:r>
            <a:r>
              <a:rPr lang="el-GR" sz="2000" b="1" dirty="0">
                <a:solidFill>
                  <a:srgbClr val="000000"/>
                </a:solidFill>
                <a:latin typeface="Verdana" panose="020B0604030504040204" pitchFamily="34" charset="0"/>
              </a:rPr>
              <a:t>ολικής </a:t>
            </a:r>
            <a:r>
              <a:rPr lang="el-GR" sz="2000" b="1" dirty="0" smtClean="0">
                <a:solidFill>
                  <a:srgbClr val="000000"/>
                </a:solidFill>
                <a:latin typeface="Verdana" panose="020B0604030504040204" pitchFamily="34" charset="0"/>
              </a:rPr>
              <a:t>κάλυψής </a:t>
            </a:r>
            <a:r>
              <a:rPr lang="el-GR" sz="2000" dirty="0" smtClean="0">
                <a:solidFill>
                  <a:srgbClr val="000000"/>
                </a:solidFill>
                <a:latin typeface="Verdana" panose="020B0604030504040204" pitchFamily="34" charset="0"/>
              </a:rPr>
              <a:t>του </a:t>
            </a:r>
            <a:r>
              <a:rPr lang="el-GR" sz="2000" dirty="0">
                <a:solidFill>
                  <a:srgbClr val="000000"/>
                </a:solidFill>
                <a:latin typeface="Verdana" panose="020B0604030504040204" pitchFamily="34" charset="0"/>
              </a:rPr>
              <a:t>από το νερό.</a:t>
            </a:r>
          </a:p>
        </p:txBody>
      </p:sp>
      <p:pic>
        <p:nvPicPr>
          <p:cNvPr id="2" name="Picture 1"/>
          <p:cNvPicPr>
            <a:picLocks noChangeAspect="1"/>
          </p:cNvPicPr>
          <p:nvPr/>
        </p:nvPicPr>
        <p:blipFill rotWithShape="1">
          <a:blip r:embed="rId2"/>
          <a:srcRect l="31262" r="31367"/>
          <a:stretch/>
        </p:blipFill>
        <p:spPr>
          <a:xfrm>
            <a:off x="5738648" y="1701600"/>
            <a:ext cx="2798379" cy="2083200"/>
          </a:xfrm>
          <a:prstGeom prst="rect">
            <a:avLst/>
          </a:prstGeom>
        </p:spPr>
      </p:pic>
    </p:spTree>
    <p:extLst>
      <p:ext uri="{BB962C8B-B14F-4D97-AF65-F5344CB8AC3E}">
        <p14:creationId xmlns:p14="http://schemas.microsoft.com/office/powerpoint/2010/main" val="1543042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a:solidFill>
                  <a:srgbClr val="000000"/>
                </a:solidFill>
                <a:latin typeface="Verdana" panose="020B0604030504040204" pitchFamily="34" charset="0"/>
              </a:rPr>
              <a:t>Οι </a:t>
            </a:r>
            <a:r>
              <a:rPr lang="el-GR" sz="2400" b="1" dirty="0" err="1">
                <a:solidFill>
                  <a:srgbClr val="000000"/>
                </a:solidFill>
                <a:latin typeface="Verdana" panose="020B0604030504040204" pitchFamily="34" charset="0"/>
              </a:rPr>
              <a:t>γιββερελίνες</a:t>
            </a:r>
            <a:r>
              <a:rPr lang="el-GR" sz="2400" b="1" dirty="0">
                <a:solidFill>
                  <a:srgbClr val="000000"/>
                </a:solidFill>
                <a:latin typeface="Verdana" panose="020B0604030504040204" pitchFamily="34" charset="0"/>
              </a:rPr>
              <a:t> προωθούν την επιμήκυνση των μεσογονατίων διαστημάτων και τις κυτταρικές διαιρέσεις</a:t>
            </a:r>
            <a:endParaRPr lang="el-GR" sz="2400" b="1" dirty="0"/>
          </a:p>
        </p:txBody>
      </p:sp>
      <p:sp>
        <p:nvSpPr>
          <p:cNvPr id="5" name="Rectangle 4"/>
          <p:cNvSpPr/>
          <p:nvPr/>
        </p:nvSpPr>
        <p:spPr>
          <a:xfrm>
            <a:off x="1676395" y="2172673"/>
            <a:ext cx="7120763" cy="1631216"/>
          </a:xfrm>
          <a:prstGeom prst="rect">
            <a:avLst/>
          </a:prstGeom>
        </p:spPr>
        <p:txBody>
          <a:bodyPr wrap="square">
            <a:spAutoFit/>
          </a:bodyPr>
          <a:lstStyle/>
          <a:p>
            <a:r>
              <a:rPr lang="el-GR" sz="2000" dirty="0">
                <a:solidFill>
                  <a:srgbClr val="000000"/>
                </a:solidFill>
                <a:latin typeface="Verdana" panose="020B0604030504040204" pitchFamily="34" charset="0"/>
              </a:rPr>
              <a:t>Από άποψη χημικής δομής οι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ανήκουν στην ομάδα των </a:t>
            </a:r>
            <a:r>
              <a:rPr lang="el-GR" sz="2000" b="1" dirty="0" err="1" smtClean="0">
                <a:solidFill>
                  <a:srgbClr val="000000"/>
                </a:solidFill>
                <a:latin typeface="Verdana" panose="020B0604030504040204" pitchFamily="34" charset="0"/>
              </a:rPr>
              <a:t>τερπενίων</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Μέχρι σήμερα είναι γνωστές πάνω από 100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η ονομασία των οποίων δίδεται με βάση τη σειρά με την οποία ανακαλύπτονται (GA1, GA2, GA3….).</a:t>
            </a:r>
          </a:p>
        </p:txBody>
      </p:sp>
    </p:spTree>
    <p:extLst>
      <p:ext uri="{BB962C8B-B14F-4D97-AF65-F5344CB8AC3E}">
        <p14:creationId xmlns:p14="http://schemas.microsoft.com/office/powerpoint/2010/main" val="3275056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κυριότερες δράσεις </a:t>
            </a:r>
            <a:r>
              <a:rPr lang="el-GR" sz="2400" b="1" dirty="0" smtClean="0">
                <a:solidFill>
                  <a:srgbClr val="000000"/>
                </a:solidFill>
                <a:latin typeface="Verdana" panose="020B0604030504040204" pitchFamily="34" charset="0"/>
              </a:rPr>
              <a:t>των </a:t>
            </a:r>
            <a:r>
              <a:rPr lang="el-GR" sz="2400" b="1" dirty="0" err="1" smtClean="0">
                <a:solidFill>
                  <a:srgbClr val="000000"/>
                </a:solidFill>
                <a:latin typeface="Verdana" panose="020B0604030504040204" pitchFamily="34" charset="0"/>
              </a:rPr>
              <a:t>γιββερελινών</a:t>
            </a:r>
            <a:r>
              <a:rPr lang="el-GR" sz="2400" b="1" dirty="0" smtClean="0">
                <a:solidFill>
                  <a:srgbClr val="000000"/>
                </a:solidFill>
                <a:latin typeface="Verdana" panose="020B0604030504040204" pitchFamily="34" charset="0"/>
              </a:rPr>
              <a:t> περιλαμβάνουν</a:t>
            </a:r>
            <a:r>
              <a:rPr lang="el-GR" sz="2400" b="1" dirty="0">
                <a:solidFill>
                  <a:srgbClr val="000000"/>
                </a:solidFill>
                <a:latin typeface="Verdana" panose="020B0604030504040204" pitchFamily="34" charset="0"/>
              </a:rPr>
              <a:t>:</a:t>
            </a:r>
            <a:endParaRPr lang="el-GR" sz="2400" b="1" dirty="0"/>
          </a:p>
        </p:txBody>
      </p:sp>
      <p:sp>
        <p:nvSpPr>
          <p:cNvPr id="5" name="Rectangle 4"/>
          <p:cNvSpPr/>
          <p:nvPr/>
        </p:nvSpPr>
        <p:spPr>
          <a:xfrm>
            <a:off x="1676395" y="1873126"/>
            <a:ext cx="7286302" cy="4708981"/>
          </a:xfrm>
          <a:prstGeom prst="rect">
            <a:avLst/>
          </a:prstGeom>
        </p:spPr>
        <p:txBody>
          <a:bodyPr wrap="square">
            <a:spAutoFit/>
          </a:bodyPr>
          <a:lstStyle/>
          <a:p>
            <a:r>
              <a:rPr lang="el-GR" sz="2000" b="1" dirty="0">
                <a:solidFill>
                  <a:srgbClr val="000000"/>
                </a:solidFill>
                <a:latin typeface="Verdana" panose="020B0604030504040204" pitchFamily="34" charset="0"/>
              </a:rPr>
              <a:t>1. Οι </a:t>
            </a:r>
            <a:r>
              <a:rPr lang="el-GR" sz="2000" b="1" dirty="0" err="1">
                <a:solidFill>
                  <a:srgbClr val="000000"/>
                </a:solidFill>
                <a:latin typeface="Verdana" panose="020B0604030504040204" pitchFamily="34" charset="0"/>
              </a:rPr>
              <a:t>γιββερελίνες</a:t>
            </a:r>
            <a:r>
              <a:rPr lang="el-GR" sz="2000" b="1" dirty="0">
                <a:solidFill>
                  <a:srgbClr val="000000"/>
                </a:solidFill>
                <a:latin typeface="Verdana" panose="020B0604030504040204" pitchFamily="34" charset="0"/>
              </a:rPr>
              <a:t> προωθούν την επιμήκυνση του βλαστού. </a:t>
            </a:r>
            <a:r>
              <a:rPr lang="el-GR" sz="2000" dirty="0" smtClean="0">
                <a:solidFill>
                  <a:srgbClr val="000000"/>
                </a:solidFill>
                <a:latin typeface="Verdana" panose="020B0604030504040204" pitchFamily="34" charset="0"/>
              </a:rPr>
              <a:t>Οι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προωθούν την επιμήκυνση του βλαστού φυτών τα οποία παρουσιάζουν μορφολογία τύπου ροζέτας. Τα φυτά αυτά, μεταξύ των οποίων περιλαμβάνονται </a:t>
            </a:r>
            <a:r>
              <a:rPr lang="el-GR" sz="2000" dirty="0" smtClean="0">
                <a:solidFill>
                  <a:srgbClr val="000000"/>
                </a:solidFill>
                <a:latin typeface="Verdana" panose="020B0604030504040204" pitchFamily="34" charset="0"/>
              </a:rPr>
              <a:t>τα </a:t>
            </a:r>
            <a:r>
              <a:rPr lang="el-GR" sz="2000" b="1" dirty="0" err="1" smtClean="0">
                <a:solidFill>
                  <a:srgbClr val="000000"/>
                </a:solidFill>
                <a:latin typeface="Verdana" panose="020B0604030504040204" pitchFamily="34" charset="0"/>
              </a:rPr>
              <a:t>κραμβοειδή</a:t>
            </a:r>
            <a:r>
              <a:rPr lang="el-GR" sz="2000" dirty="0" smtClean="0">
                <a:solidFill>
                  <a:srgbClr val="000000"/>
                </a:solidFill>
                <a:latin typeface="Verdana" panose="020B0604030504040204" pitchFamily="34" charset="0"/>
              </a:rPr>
              <a:t>, κατά </a:t>
            </a:r>
            <a:r>
              <a:rPr lang="el-GR" sz="2000" dirty="0">
                <a:solidFill>
                  <a:srgbClr val="000000"/>
                </a:solidFill>
                <a:latin typeface="Verdana" panose="020B0604030504040204" pitchFamily="34" charset="0"/>
              </a:rPr>
              <a:t>τη διάρκεια του βλαστητικού τους </a:t>
            </a:r>
            <a:r>
              <a:rPr lang="el-GR" sz="2000" dirty="0" smtClean="0">
                <a:solidFill>
                  <a:srgbClr val="000000"/>
                </a:solidFill>
                <a:latin typeface="Verdana" panose="020B0604030504040204" pitchFamily="34" charset="0"/>
              </a:rPr>
              <a:t>σταδίου </a:t>
            </a:r>
            <a:r>
              <a:rPr lang="el-GR" sz="2000" dirty="0">
                <a:solidFill>
                  <a:srgbClr val="000000"/>
                </a:solidFill>
                <a:latin typeface="Verdana" panose="020B0604030504040204" pitchFamily="34" charset="0"/>
              </a:rPr>
              <a:t>χαρακτηρίζονται από εξαιρετικά </a:t>
            </a:r>
            <a:r>
              <a:rPr lang="el-GR" sz="2000" dirty="0" smtClean="0">
                <a:solidFill>
                  <a:srgbClr val="000000"/>
                </a:solidFill>
                <a:latin typeface="Verdana" panose="020B0604030504040204" pitchFamily="34" charset="0"/>
              </a:rPr>
              <a:t>μικρά </a:t>
            </a:r>
            <a:r>
              <a:rPr lang="el-GR" sz="2000" dirty="0">
                <a:solidFill>
                  <a:srgbClr val="000000"/>
                </a:solidFill>
                <a:latin typeface="Verdana" panose="020B0604030504040204" pitchFamily="34" charset="0"/>
              </a:rPr>
              <a:t>μεσογονάτια </a:t>
            </a:r>
            <a:r>
              <a:rPr lang="el-GR" sz="2000" dirty="0" smtClean="0">
                <a:solidFill>
                  <a:srgbClr val="000000"/>
                </a:solidFill>
                <a:latin typeface="Verdana" panose="020B0604030504040204" pitchFamily="34" charset="0"/>
              </a:rPr>
              <a:t>διαστήματα. Στο </a:t>
            </a:r>
            <a:r>
              <a:rPr lang="el-GR" sz="2000" b="1" dirty="0">
                <a:solidFill>
                  <a:srgbClr val="000000"/>
                </a:solidFill>
                <a:latin typeface="Verdana" panose="020B0604030504040204" pitchFamily="34" charset="0"/>
              </a:rPr>
              <a:t>αναπαραγωγικό </a:t>
            </a:r>
            <a:r>
              <a:rPr lang="el-GR" sz="2000" b="1" dirty="0" smtClean="0">
                <a:solidFill>
                  <a:srgbClr val="000000"/>
                </a:solidFill>
                <a:latin typeface="Verdana" panose="020B0604030504040204" pitchFamily="34" charset="0"/>
              </a:rPr>
              <a:t>στάδιο</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ο βλαστός τους </a:t>
            </a:r>
            <a:r>
              <a:rPr lang="el-GR" sz="2000" dirty="0" smtClean="0">
                <a:solidFill>
                  <a:srgbClr val="000000"/>
                </a:solidFill>
                <a:latin typeface="Verdana" panose="020B0604030504040204" pitchFamily="34" charset="0"/>
              </a:rPr>
              <a:t>επιμηκύνεται και </a:t>
            </a:r>
            <a:r>
              <a:rPr lang="el-GR" sz="2000" dirty="0">
                <a:solidFill>
                  <a:srgbClr val="000000"/>
                </a:solidFill>
                <a:latin typeface="Verdana" panose="020B0604030504040204" pitchFamily="34" charset="0"/>
              </a:rPr>
              <a:t>τα άνθη </a:t>
            </a:r>
            <a:r>
              <a:rPr lang="el-GR" sz="2000" dirty="0" smtClean="0">
                <a:solidFill>
                  <a:srgbClr val="000000"/>
                </a:solidFill>
                <a:latin typeface="Verdana" panose="020B0604030504040204" pitchFamily="34" charset="0"/>
              </a:rPr>
              <a:t>σχηματίζονται </a:t>
            </a:r>
            <a:r>
              <a:rPr lang="el-GR" sz="2000" dirty="0">
                <a:solidFill>
                  <a:srgbClr val="000000"/>
                </a:solidFill>
                <a:latin typeface="Verdana" panose="020B0604030504040204" pitchFamily="34" charset="0"/>
              </a:rPr>
              <a:t>στα επιμηκυσμένα νέα τμήματα του </a:t>
            </a:r>
            <a:r>
              <a:rPr lang="el-GR" sz="2000" dirty="0" smtClean="0">
                <a:solidFill>
                  <a:srgbClr val="000000"/>
                </a:solidFill>
                <a:latin typeface="Verdana" panose="020B0604030504040204" pitchFamily="34" charset="0"/>
              </a:rPr>
              <a:t>βλαστού. </a:t>
            </a:r>
            <a:r>
              <a:rPr lang="el-GR" sz="2000" dirty="0">
                <a:solidFill>
                  <a:srgbClr val="000000"/>
                </a:solidFill>
                <a:latin typeface="Verdana" panose="020B0604030504040204" pitchFamily="34" charset="0"/>
              </a:rPr>
              <a:t>Στο φυσικό περιβάλλον η διαδικασία αυτή ενεργοποιείται από ερεθίσματα </a:t>
            </a:r>
            <a:r>
              <a:rPr lang="el-GR" sz="2000" dirty="0" smtClean="0">
                <a:solidFill>
                  <a:srgbClr val="000000"/>
                </a:solidFill>
                <a:latin typeface="Verdana" panose="020B0604030504040204" pitchFamily="34" charset="0"/>
              </a:rPr>
              <a:t>όπως </a:t>
            </a:r>
            <a:r>
              <a:rPr lang="el-GR" sz="2000" dirty="0">
                <a:solidFill>
                  <a:srgbClr val="000000"/>
                </a:solidFill>
                <a:latin typeface="Verdana" panose="020B0604030504040204" pitchFamily="34" charset="0"/>
              </a:rPr>
              <a:t>αύξηση του μήκους της ημέρας ή/και </a:t>
            </a:r>
            <a:r>
              <a:rPr lang="el-GR" sz="2000" dirty="0" smtClean="0">
                <a:solidFill>
                  <a:srgbClr val="000000"/>
                </a:solidFill>
                <a:latin typeface="Verdana" panose="020B0604030504040204" pitchFamily="34" charset="0"/>
              </a:rPr>
              <a:t>άνοδο της </a:t>
            </a:r>
            <a:r>
              <a:rPr lang="el-GR" sz="2000" dirty="0">
                <a:solidFill>
                  <a:srgbClr val="000000"/>
                </a:solidFill>
                <a:latin typeface="Verdana" panose="020B0604030504040204" pitchFamily="34" charset="0"/>
              </a:rPr>
              <a:t>θερμοκρασίας μετά από την πάροδο μιας ψυχρής περιόδου (</a:t>
            </a:r>
            <a:r>
              <a:rPr lang="el-GR" sz="2000" b="1" dirty="0" smtClean="0">
                <a:solidFill>
                  <a:srgbClr val="000000"/>
                </a:solidFill>
                <a:latin typeface="Verdana" panose="020B0604030504040204" pitchFamily="34" charset="0"/>
              </a:rPr>
              <a:t>εαρινοποίηση</a:t>
            </a:r>
            <a:r>
              <a:rPr lang="el-GR" sz="2000" dirty="0" smtClean="0">
                <a:solidFill>
                  <a:srgbClr val="000000"/>
                </a:solidFill>
                <a:latin typeface="Verdana" panose="020B0604030504040204" pitchFamily="34" charset="0"/>
              </a:rPr>
              <a:t>) ή από εξωγενή χορήγηση </a:t>
            </a:r>
            <a:r>
              <a:rPr lang="el-GR" sz="2000" dirty="0" err="1" smtClean="0">
                <a:solidFill>
                  <a:srgbClr val="000000"/>
                </a:solidFill>
                <a:latin typeface="Verdana" panose="020B0604030504040204" pitchFamily="34" charset="0"/>
              </a:rPr>
              <a:t>γιββερελίνης</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94640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90647" y="294973"/>
            <a:ext cx="5162706" cy="6268054"/>
          </a:xfrm>
          <a:prstGeom prst="rect">
            <a:avLst/>
          </a:prstGeom>
        </p:spPr>
      </p:pic>
    </p:spTree>
    <p:extLst>
      <p:ext uri="{BB962C8B-B14F-4D97-AF65-F5344CB8AC3E}">
        <p14:creationId xmlns:p14="http://schemas.microsoft.com/office/powerpoint/2010/main" val="812120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κυριότερες δράσεις </a:t>
            </a:r>
            <a:r>
              <a:rPr lang="el-GR" sz="2400" b="1" dirty="0" smtClean="0">
                <a:solidFill>
                  <a:srgbClr val="000000"/>
                </a:solidFill>
                <a:latin typeface="Verdana" panose="020B0604030504040204" pitchFamily="34" charset="0"/>
              </a:rPr>
              <a:t>των </a:t>
            </a:r>
            <a:r>
              <a:rPr lang="el-GR" sz="2400" b="1" dirty="0" err="1" smtClean="0">
                <a:solidFill>
                  <a:srgbClr val="000000"/>
                </a:solidFill>
                <a:latin typeface="Verdana" panose="020B0604030504040204" pitchFamily="34" charset="0"/>
              </a:rPr>
              <a:t>γιββερελινών</a:t>
            </a:r>
            <a:r>
              <a:rPr lang="el-GR" sz="2400" b="1" dirty="0" smtClean="0">
                <a:solidFill>
                  <a:srgbClr val="000000"/>
                </a:solidFill>
                <a:latin typeface="Verdana" panose="020B0604030504040204" pitchFamily="34" charset="0"/>
              </a:rPr>
              <a:t> περιλαμβάνουν</a:t>
            </a:r>
            <a:r>
              <a:rPr lang="el-GR" sz="2400" b="1" dirty="0">
                <a:solidFill>
                  <a:srgbClr val="000000"/>
                </a:solidFill>
                <a:latin typeface="Verdana" panose="020B0604030504040204" pitchFamily="34" charset="0"/>
              </a:rPr>
              <a:t>:</a:t>
            </a:r>
            <a:endParaRPr lang="el-GR" sz="2400" b="1" dirty="0"/>
          </a:p>
        </p:txBody>
      </p:sp>
      <p:sp>
        <p:nvSpPr>
          <p:cNvPr id="5" name="Rectangle 4"/>
          <p:cNvSpPr/>
          <p:nvPr/>
        </p:nvSpPr>
        <p:spPr>
          <a:xfrm>
            <a:off x="1676395" y="1873126"/>
            <a:ext cx="7286302" cy="4093428"/>
          </a:xfrm>
          <a:prstGeom prst="rect">
            <a:avLst/>
          </a:prstGeom>
        </p:spPr>
        <p:txBody>
          <a:bodyPr wrap="square">
            <a:spAutoFit/>
          </a:bodyPr>
          <a:lstStyle/>
          <a:p>
            <a:r>
              <a:rPr lang="el-GR" sz="2000" b="1" dirty="0">
                <a:solidFill>
                  <a:srgbClr val="000000"/>
                </a:solidFill>
                <a:latin typeface="Verdana" panose="020B0604030504040204" pitchFamily="34" charset="0"/>
              </a:rPr>
              <a:t>2. Οι </a:t>
            </a:r>
            <a:r>
              <a:rPr lang="el-GR" sz="2000" b="1" dirty="0" err="1">
                <a:solidFill>
                  <a:srgbClr val="000000"/>
                </a:solidFill>
                <a:latin typeface="Verdana" panose="020B0604030504040204" pitchFamily="34" charset="0"/>
              </a:rPr>
              <a:t>γιββερελίνες</a:t>
            </a:r>
            <a:r>
              <a:rPr lang="el-GR" sz="2000" b="1" dirty="0">
                <a:solidFill>
                  <a:srgbClr val="000000"/>
                </a:solidFill>
                <a:latin typeface="Verdana" panose="020B0604030504040204" pitchFamily="34" charset="0"/>
              </a:rPr>
              <a:t> εμπλέκονται στη βλάστηση σπερμάτων ποωδών κυρίως φυτών. </a:t>
            </a:r>
            <a:r>
              <a:rPr lang="el-GR" sz="2000" dirty="0">
                <a:solidFill>
                  <a:srgbClr val="000000"/>
                </a:solidFill>
                <a:latin typeface="Verdana" panose="020B0604030504040204" pitchFamily="34" charset="0"/>
              </a:rPr>
              <a:t>Οι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προωθούν την ενζυμική αποδόμηση των αποθεμάτων αμύλου κατά τη βλάστηση του σπέρματος. Ο μηχανισμός έχει μελετηθεί κυρίως στα σπέρματα του κριθαριού. Η αλληλουχία των συμβάντων τα οποία οδηγούν τελικά στη βλάστηση του σπέρματος του φυτού αυτού ξεκινά με την </a:t>
            </a:r>
            <a:r>
              <a:rPr lang="el-GR" sz="2000" b="1" dirty="0">
                <a:solidFill>
                  <a:srgbClr val="000000"/>
                </a:solidFill>
                <a:latin typeface="Verdana" panose="020B0604030504040204" pitchFamily="34" charset="0"/>
              </a:rPr>
              <a:t>ενυδάτωσή</a:t>
            </a:r>
            <a:r>
              <a:rPr lang="el-GR" sz="2000" dirty="0">
                <a:solidFill>
                  <a:srgbClr val="000000"/>
                </a:solidFill>
                <a:latin typeface="Verdana" panose="020B0604030504040204" pitchFamily="34" charset="0"/>
              </a:rPr>
              <a:t> </a:t>
            </a:r>
            <a:r>
              <a:rPr lang="el-GR" sz="2000" b="1" dirty="0" smtClean="0">
                <a:solidFill>
                  <a:srgbClr val="000000"/>
                </a:solidFill>
                <a:latin typeface="Verdana" panose="020B0604030504040204" pitchFamily="34" charset="0"/>
              </a:rPr>
              <a:t>του</a:t>
            </a:r>
            <a:r>
              <a:rPr lang="el-GR" sz="2000" dirty="0" smtClean="0">
                <a:solidFill>
                  <a:srgbClr val="000000"/>
                </a:solidFill>
                <a:latin typeface="Verdana" panose="020B0604030504040204" pitchFamily="34" charset="0"/>
              </a:rPr>
              <a:t>, που </a:t>
            </a:r>
            <a:r>
              <a:rPr lang="el-GR" sz="2000" dirty="0">
                <a:solidFill>
                  <a:srgbClr val="000000"/>
                </a:solidFill>
                <a:latin typeface="Verdana" panose="020B0604030504040204" pitchFamily="34" charset="0"/>
              </a:rPr>
              <a:t>έχει ως αποτέλεσμα την </a:t>
            </a:r>
            <a:r>
              <a:rPr lang="el-GR" sz="2000" b="1" dirty="0">
                <a:solidFill>
                  <a:srgbClr val="000000"/>
                </a:solidFill>
                <a:latin typeface="Verdana" panose="020B0604030504040204" pitchFamily="34" charset="0"/>
              </a:rPr>
              <a:t>απελευθέρωση </a:t>
            </a:r>
            <a:r>
              <a:rPr lang="el-GR" sz="2000" b="1" dirty="0" err="1">
                <a:solidFill>
                  <a:srgbClr val="000000"/>
                </a:solidFill>
                <a:latin typeface="Verdana" panose="020B0604030504040204" pitchFamily="34" charset="0"/>
              </a:rPr>
              <a:t>γιββερελινών</a:t>
            </a:r>
            <a:r>
              <a:rPr lang="el-GR" sz="2000" b="1" dirty="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από το </a:t>
            </a:r>
            <a:r>
              <a:rPr lang="el-GR" sz="2000" dirty="0" smtClean="0">
                <a:solidFill>
                  <a:srgbClr val="000000"/>
                </a:solidFill>
                <a:latin typeface="Verdana" panose="020B0604030504040204" pitchFamily="34" charset="0"/>
              </a:rPr>
              <a:t>έμβρυο. </a:t>
            </a:r>
            <a:r>
              <a:rPr lang="el-GR" sz="2000" dirty="0">
                <a:solidFill>
                  <a:srgbClr val="000000"/>
                </a:solidFill>
                <a:latin typeface="Verdana" panose="020B0604030504040204" pitchFamily="34" charset="0"/>
              </a:rPr>
              <a:t>Οι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επάγουν την έκφραση </a:t>
            </a:r>
            <a:r>
              <a:rPr lang="el-GR" sz="2000" dirty="0">
                <a:solidFill>
                  <a:srgbClr val="000000"/>
                </a:solidFill>
                <a:latin typeface="Verdana" panose="020B0604030504040204" pitchFamily="34" charset="0"/>
              </a:rPr>
              <a:t>γονιδίων που κωδικοποιούν υδρολυτικά ένζυμα του αμύλου (</a:t>
            </a:r>
            <a:r>
              <a:rPr lang="el-GR" sz="2000" b="1" dirty="0" err="1">
                <a:solidFill>
                  <a:srgbClr val="000000"/>
                </a:solidFill>
                <a:latin typeface="Verdana" panose="020B0604030504040204" pitchFamily="34" charset="0"/>
              </a:rPr>
              <a:t>αμυλάσες</a:t>
            </a:r>
            <a:r>
              <a:rPr lang="el-GR" sz="2000" dirty="0">
                <a:solidFill>
                  <a:srgbClr val="000000"/>
                </a:solidFill>
                <a:latin typeface="Verdana" panose="020B0604030504040204" pitchFamily="34" charset="0"/>
              </a:rPr>
              <a:t>) στα κύτταρα της ζώνης της </a:t>
            </a:r>
            <a:r>
              <a:rPr lang="el-GR" sz="2000" dirty="0" err="1">
                <a:solidFill>
                  <a:srgbClr val="000000"/>
                </a:solidFill>
                <a:latin typeface="Verdana" panose="020B0604030504040204" pitchFamily="34" charset="0"/>
              </a:rPr>
              <a:t>αλευρώνης</a:t>
            </a:r>
            <a:r>
              <a:rPr lang="el-GR" sz="2000" dirty="0">
                <a:solidFill>
                  <a:srgbClr val="000000"/>
                </a:solidFill>
                <a:latin typeface="Verdana" panose="020B0604030504040204" pitchFamily="34" charset="0"/>
              </a:rPr>
              <a:t>. </a:t>
            </a:r>
          </a:p>
        </p:txBody>
      </p:sp>
    </p:spTree>
    <p:extLst>
      <p:ext uri="{BB962C8B-B14F-4D97-AF65-F5344CB8AC3E}">
        <p14:creationId xmlns:p14="http://schemas.microsoft.com/office/powerpoint/2010/main" val="2300008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128622" cy="1631216"/>
          </a:xfrm>
          <a:prstGeom prst="rect">
            <a:avLst/>
          </a:prstGeom>
        </p:spPr>
        <p:txBody>
          <a:bodyPr wrap="square">
            <a:spAutoFit/>
          </a:bodyPr>
          <a:lstStyle/>
          <a:p>
            <a:r>
              <a:rPr lang="el-GR" sz="2000" dirty="0" smtClean="0">
                <a:solidFill>
                  <a:srgbClr val="000000"/>
                </a:solidFill>
                <a:latin typeface="Verdana" panose="020B0604030504040204" pitchFamily="34" charset="0"/>
              </a:rPr>
              <a:t>Ο μηχανισμός προώθησης της βλάστησης των σπερμάτων του κριθαριού. Με </a:t>
            </a:r>
            <a:r>
              <a:rPr lang="el-GR" sz="2000" dirty="0">
                <a:solidFill>
                  <a:srgbClr val="000000"/>
                </a:solidFill>
                <a:latin typeface="Verdana" panose="020B0604030504040204" pitchFamily="34" charset="0"/>
              </a:rPr>
              <a:t>την ενυδάτωση του σπέρματος το έμβρυο συνθέτει </a:t>
            </a:r>
            <a:r>
              <a:rPr lang="el-GR" sz="2000" dirty="0" err="1" smtClean="0">
                <a:solidFill>
                  <a:srgbClr val="000000"/>
                </a:solidFill>
                <a:latin typeface="Verdana" panose="020B0604030504040204" pitchFamily="34" charset="0"/>
              </a:rPr>
              <a:t>γιββερελίνες</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(GA</a:t>
            </a:r>
            <a:r>
              <a:rPr lang="el-GR" sz="2000" dirty="0" smtClean="0">
                <a:solidFill>
                  <a:srgbClr val="000000"/>
                </a:solidFill>
                <a:latin typeface="Verdana" panose="020B0604030504040204" pitchFamily="34" charset="0"/>
              </a:rPr>
              <a:t>), επάγεται η </a:t>
            </a:r>
            <a:r>
              <a:rPr lang="el-GR" sz="2000" dirty="0">
                <a:solidFill>
                  <a:srgbClr val="000000"/>
                </a:solidFill>
                <a:latin typeface="Verdana" panose="020B0604030504040204" pitchFamily="34" charset="0"/>
              </a:rPr>
              <a:t>σύνθεση </a:t>
            </a:r>
            <a:r>
              <a:rPr lang="el-GR" sz="2000" dirty="0" err="1" smtClean="0">
                <a:solidFill>
                  <a:srgbClr val="000000"/>
                </a:solidFill>
                <a:latin typeface="Verdana" panose="020B0604030504040204" pitchFamily="34" charset="0"/>
              </a:rPr>
              <a:t>αμυλάσης</a:t>
            </a:r>
            <a:r>
              <a:rPr lang="el-GR" sz="2000" dirty="0" smtClean="0">
                <a:solidFill>
                  <a:srgbClr val="000000"/>
                </a:solidFill>
                <a:latin typeface="Verdana" panose="020B0604030504040204" pitchFamily="34" charset="0"/>
              </a:rPr>
              <a:t> η οποία μετατρέπει </a:t>
            </a:r>
            <a:r>
              <a:rPr lang="el-GR" sz="2000" dirty="0">
                <a:solidFill>
                  <a:srgbClr val="000000"/>
                </a:solidFill>
                <a:latin typeface="Verdana" panose="020B0604030504040204" pitchFamily="34" charset="0"/>
              </a:rPr>
              <a:t>το άμυλο σε γλυκόζη με την οποία τροφοδοτείται το νεαρό ετερότροφο αρτίβλαστο.</a:t>
            </a:r>
            <a:endParaRPr lang="el-GR" sz="2000" dirty="0"/>
          </a:p>
        </p:txBody>
      </p:sp>
      <p:cxnSp>
        <p:nvCxnSpPr>
          <p:cNvPr id="4" name="Straight Connector 3"/>
          <p:cNvCxnSpPr/>
          <p:nvPr/>
        </p:nvCxnSpPr>
        <p:spPr>
          <a:xfrm>
            <a:off x="774799" y="1972096"/>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474075" y="2019477"/>
            <a:ext cx="6195850" cy="4773980"/>
          </a:xfrm>
          <a:prstGeom prst="rect">
            <a:avLst/>
          </a:prstGeom>
        </p:spPr>
      </p:pic>
    </p:spTree>
    <p:extLst>
      <p:ext uri="{BB962C8B-B14F-4D97-AF65-F5344CB8AC3E}">
        <p14:creationId xmlns:p14="http://schemas.microsoft.com/office/powerpoint/2010/main" val="2392021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κυριότερες δράσεις </a:t>
            </a:r>
            <a:r>
              <a:rPr lang="el-GR" sz="2400" b="1" dirty="0" smtClean="0">
                <a:solidFill>
                  <a:srgbClr val="000000"/>
                </a:solidFill>
                <a:latin typeface="Verdana" panose="020B0604030504040204" pitchFamily="34" charset="0"/>
              </a:rPr>
              <a:t>των </a:t>
            </a:r>
            <a:r>
              <a:rPr lang="el-GR" sz="2400" b="1" dirty="0" err="1" smtClean="0">
                <a:solidFill>
                  <a:srgbClr val="000000"/>
                </a:solidFill>
                <a:latin typeface="Verdana" panose="020B0604030504040204" pitchFamily="34" charset="0"/>
              </a:rPr>
              <a:t>γιββερελινών</a:t>
            </a:r>
            <a:r>
              <a:rPr lang="el-GR" sz="2400" b="1" dirty="0" smtClean="0">
                <a:solidFill>
                  <a:srgbClr val="000000"/>
                </a:solidFill>
                <a:latin typeface="Verdana" panose="020B0604030504040204" pitchFamily="34" charset="0"/>
              </a:rPr>
              <a:t> περιλαμβάνουν</a:t>
            </a:r>
            <a:r>
              <a:rPr lang="el-GR" sz="2400" b="1" dirty="0">
                <a:solidFill>
                  <a:srgbClr val="000000"/>
                </a:solidFill>
                <a:latin typeface="Verdana" panose="020B0604030504040204" pitchFamily="34" charset="0"/>
              </a:rPr>
              <a:t>:</a:t>
            </a:r>
            <a:endParaRPr lang="el-GR" sz="2400" b="1" dirty="0"/>
          </a:p>
        </p:txBody>
      </p:sp>
      <p:sp>
        <p:nvSpPr>
          <p:cNvPr id="5" name="Rectangle 4"/>
          <p:cNvSpPr/>
          <p:nvPr/>
        </p:nvSpPr>
        <p:spPr>
          <a:xfrm>
            <a:off x="1676394" y="1873126"/>
            <a:ext cx="7467605" cy="4708981"/>
          </a:xfrm>
          <a:prstGeom prst="rect">
            <a:avLst/>
          </a:prstGeom>
        </p:spPr>
        <p:txBody>
          <a:bodyPr wrap="square">
            <a:spAutoFit/>
          </a:bodyPr>
          <a:lstStyle/>
          <a:p>
            <a:r>
              <a:rPr lang="el-GR" sz="2000" b="1" dirty="0">
                <a:solidFill>
                  <a:srgbClr val="000000"/>
                </a:solidFill>
                <a:latin typeface="Verdana" panose="020B0604030504040204" pitchFamily="34" charset="0"/>
              </a:rPr>
              <a:t>3. Οι </a:t>
            </a:r>
            <a:r>
              <a:rPr lang="el-GR" sz="2000" b="1" dirty="0" err="1">
                <a:solidFill>
                  <a:srgbClr val="000000"/>
                </a:solidFill>
                <a:latin typeface="Verdana" panose="020B0604030504040204" pitchFamily="34" charset="0"/>
              </a:rPr>
              <a:t>γιββερελίνες</a:t>
            </a:r>
            <a:r>
              <a:rPr lang="el-GR" sz="2000" b="1" dirty="0">
                <a:solidFill>
                  <a:srgbClr val="000000"/>
                </a:solidFill>
                <a:latin typeface="Verdana" panose="020B0604030504040204" pitchFamily="34" charset="0"/>
              </a:rPr>
              <a:t> προωθούν την καρπόδεση και την ανάπτυξη ορισμένων καρπών. </a:t>
            </a:r>
            <a:r>
              <a:rPr lang="el-GR" sz="2000" dirty="0" smtClean="0">
                <a:solidFill>
                  <a:srgbClr val="000000"/>
                </a:solidFill>
                <a:latin typeface="Verdana" panose="020B0604030504040204" pitchFamily="34" charset="0"/>
              </a:rPr>
              <a:t>Οι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μπορεί να υποκαταστήσουν την επικονίαση και να επάγουν την ανάπτυξη καρπών από τους οποίους απουσιάζουν τα σπέρματα (</a:t>
            </a:r>
            <a:r>
              <a:rPr lang="el-GR" sz="2000" dirty="0" err="1">
                <a:solidFill>
                  <a:srgbClr val="000000"/>
                </a:solidFill>
                <a:latin typeface="Verdana" panose="020B0604030504040204" pitchFamily="34" charset="0"/>
              </a:rPr>
              <a:t>παρθενοκαρπικοί</a:t>
            </a:r>
            <a:r>
              <a:rPr lang="el-GR" sz="2000" dirty="0">
                <a:solidFill>
                  <a:srgbClr val="000000"/>
                </a:solidFill>
                <a:latin typeface="Verdana" panose="020B0604030504040204" pitchFamily="34" charset="0"/>
              </a:rPr>
              <a:t> καρποί). Στη περίπτωση της </a:t>
            </a:r>
            <a:r>
              <a:rPr lang="el-GR" sz="2000" b="1" dirty="0">
                <a:solidFill>
                  <a:srgbClr val="000000"/>
                </a:solidFill>
                <a:latin typeface="Verdana" panose="020B0604030504040204" pitchFamily="34" charset="0"/>
              </a:rPr>
              <a:t>σουλτανίνας</a:t>
            </a:r>
            <a:r>
              <a:rPr lang="el-GR" sz="2000" dirty="0">
                <a:solidFill>
                  <a:srgbClr val="000000"/>
                </a:solidFill>
                <a:latin typeface="Verdana" panose="020B0604030504040204" pitchFamily="34" charset="0"/>
              </a:rPr>
              <a:t>, η πρώιμη αποβολή του σπέρματος έχει ως αποτέλεσμα την ανάπτυξη καρπών μικρού μεγέθους. Η εφαρμογή </a:t>
            </a:r>
            <a:r>
              <a:rPr lang="el-GR" sz="2000" dirty="0" err="1">
                <a:solidFill>
                  <a:srgbClr val="000000"/>
                </a:solidFill>
                <a:latin typeface="Verdana" panose="020B0604030504040204" pitchFamily="34" charset="0"/>
              </a:rPr>
              <a:t>γιββερελινών</a:t>
            </a:r>
            <a:r>
              <a:rPr lang="el-GR" sz="2000" dirty="0">
                <a:solidFill>
                  <a:srgbClr val="000000"/>
                </a:solidFill>
                <a:latin typeface="Verdana" panose="020B0604030504040204" pitchFamily="34" charset="0"/>
              </a:rPr>
              <a:t> προκαλεί αύξηση του μεγέθους των καρπών.</a:t>
            </a:r>
          </a:p>
          <a:p>
            <a:r>
              <a:rPr lang="el-GR" sz="2000" b="1" dirty="0">
                <a:solidFill>
                  <a:srgbClr val="000000"/>
                </a:solidFill>
                <a:latin typeface="Verdana" panose="020B0604030504040204" pitchFamily="34" charset="0"/>
              </a:rPr>
              <a:t>4. Οι </a:t>
            </a:r>
            <a:r>
              <a:rPr lang="el-GR" sz="2000" b="1" dirty="0" err="1">
                <a:solidFill>
                  <a:srgbClr val="000000"/>
                </a:solidFill>
                <a:latin typeface="Verdana" panose="020B0604030504040204" pitchFamily="34" charset="0"/>
              </a:rPr>
              <a:t>γιββερελίνες</a:t>
            </a:r>
            <a:r>
              <a:rPr lang="el-GR" sz="2000" b="1" dirty="0">
                <a:solidFill>
                  <a:srgbClr val="000000"/>
                </a:solidFill>
                <a:latin typeface="Verdana" panose="020B0604030504040204" pitchFamily="34" charset="0"/>
              </a:rPr>
              <a:t> ελέγχουν την εκδήλωση του σταδίου της νεανικότητας σε ορισμένα </a:t>
            </a:r>
            <a:r>
              <a:rPr lang="el-GR" sz="2000" b="1" dirty="0" smtClean="0">
                <a:solidFill>
                  <a:srgbClr val="000000"/>
                </a:solidFill>
                <a:latin typeface="Verdana" panose="020B0604030504040204" pitchFamily="34" charset="0"/>
              </a:rPr>
              <a:t>είδη. </a:t>
            </a:r>
            <a:r>
              <a:rPr lang="el-GR" sz="2000" dirty="0" smtClean="0">
                <a:solidFill>
                  <a:srgbClr val="000000"/>
                </a:solidFill>
                <a:latin typeface="Verdana" panose="020B0604030504040204" pitchFamily="34" charset="0"/>
              </a:rPr>
              <a:t>Οφθαλμοί </a:t>
            </a:r>
            <a:r>
              <a:rPr lang="el-GR" sz="2000" dirty="0">
                <a:solidFill>
                  <a:srgbClr val="000000"/>
                </a:solidFill>
                <a:latin typeface="Verdana" panose="020B0604030504040204" pitchFamily="34" charset="0"/>
              </a:rPr>
              <a:t>οι οποίοι πρόκειται να δώσουν βλάστηση χαρακτηριστική του σταδίου της </a:t>
            </a:r>
            <a:r>
              <a:rPr lang="el-GR" sz="2000" dirty="0" smtClean="0">
                <a:solidFill>
                  <a:srgbClr val="000000"/>
                </a:solidFill>
                <a:latin typeface="Verdana" panose="020B0604030504040204" pitchFamily="34" charset="0"/>
              </a:rPr>
              <a:t>ωριμότητας, </a:t>
            </a:r>
            <a:r>
              <a:rPr lang="el-GR" sz="2000" dirty="0">
                <a:solidFill>
                  <a:srgbClr val="000000"/>
                </a:solidFill>
                <a:latin typeface="Verdana" panose="020B0604030504040204" pitchFamily="34" charset="0"/>
              </a:rPr>
              <a:t>εάν υποστούν χειρισμό με </a:t>
            </a:r>
            <a:r>
              <a:rPr lang="el-GR" sz="2000" dirty="0" err="1" smtClean="0">
                <a:solidFill>
                  <a:srgbClr val="000000"/>
                </a:solidFill>
                <a:latin typeface="Verdana" panose="020B0604030504040204" pitchFamily="34" charset="0"/>
              </a:rPr>
              <a:t>γιββερελίνη</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εκπτύσσουν βλάστηση χαρακτηριστική του σταδίου της </a:t>
            </a:r>
            <a:r>
              <a:rPr lang="el-GR" sz="2000" dirty="0" smtClean="0">
                <a:solidFill>
                  <a:srgbClr val="000000"/>
                </a:solidFill>
                <a:latin typeface="Verdana" panose="020B0604030504040204" pitchFamily="34" charset="0"/>
              </a:rPr>
              <a:t>νεανικότητας</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1976577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128622" cy="707886"/>
          </a:xfrm>
          <a:prstGeom prst="rect">
            <a:avLst/>
          </a:prstGeom>
        </p:spPr>
        <p:txBody>
          <a:bodyPr wrap="square">
            <a:spAutoFit/>
          </a:bodyPr>
          <a:lstStyle/>
          <a:p>
            <a:r>
              <a:rPr lang="el-GR" sz="2000" dirty="0">
                <a:solidFill>
                  <a:srgbClr val="000000"/>
                </a:solidFill>
                <a:latin typeface="Verdana" panose="020B0604030504040204" pitchFamily="34" charset="0"/>
              </a:rPr>
              <a:t>Φύλλα κισσού στο στάδιο της νεανικότητας (</a:t>
            </a:r>
            <a:r>
              <a:rPr lang="el-GR" sz="2000" b="1" dirty="0">
                <a:solidFill>
                  <a:srgbClr val="000000"/>
                </a:solidFill>
                <a:latin typeface="Verdana" panose="020B0604030504040204" pitchFamily="34" charset="0"/>
              </a:rPr>
              <a:t>Α</a:t>
            </a:r>
            <a:r>
              <a:rPr lang="el-GR" sz="2000" dirty="0">
                <a:solidFill>
                  <a:srgbClr val="000000"/>
                </a:solidFill>
                <a:latin typeface="Verdana" panose="020B0604030504040204" pitchFamily="34" charset="0"/>
              </a:rPr>
              <a:t>) και στο στάδιο της ωριμότητας (</a:t>
            </a:r>
            <a:r>
              <a:rPr lang="el-GR" sz="2000" b="1" dirty="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1073458"/>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827999" y="1773615"/>
            <a:ext cx="7488001" cy="3657600"/>
          </a:xfrm>
          <a:prstGeom prst="rect">
            <a:avLst/>
          </a:prstGeom>
        </p:spPr>
      </p:pic>
    </p:spTree>
    <p:extLst>
      <p:ext uri="{BB962C8B-B14F-4D97-AF65-F5344CB8AC3E}">
        <p14:creationId xmlns:p14="http://schemas.microsoft.com/office/powerpoint/2010/main" val="954709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κυτοκινίνες παίζουν σημαντικούς ρόλους στην ανάπτυξη των φυτικών ιστών</a:t>
            </a:r>
            <a:endParaRPr lang="el-GR" sz="2400" b="1" dirty="0"/>
          </a:p>
        </p:txBody>
      </p:sp>
      <p:sp>
        <p:nvSpPr>
          <p:cNvPr id="5" name="Rectangle 4"/>
          <p:cNvSpPr/>
          <p:nvPr/>
        </p:nvSpPr>
        <p:spPr>
          <a:xfrm>
            <a:off x="1676395" y="1873125"/>
            <a:ext cx="7120763" cy="3477875"/>
          </a:xfrm>
          <a:prstGeom prst="rect">
            <a:avLst/>
          </a:prstGeom>
        </p:spPr>
        <p:txBody>
          <a:bodyPr wrap="square">
            <a:spAutoFit/>
          </a:bodyPr>
          <a:lstStyle/>
          <a:p>
            <a:r>
              <a:rPr lang="el-GR" sz="2000" dirty="0">
                <a:solidFill>
                  <a:srgbClr val="000000"/>
                </a:solidFill>
                <a:latin typeface="Verdana" panose="020B0604030504040204" pitchFamily="34" charset="0"/>
              </a:rPr>
              <a:t>Η ομάδα αυτή φυτορμονών πήρε το όνομά της από την ικανότητα των ουσιών αυτών να προκαλούν </a:t>
            </a:r>
            <a:r>
              <a:rPr lang="el-GR" sz="2000" b="1" dirty="0">
                <a:solidFill>
                  <a:srgbClr val="000000"/>
                </a:solidFill>
                <a:latin typeface="Verdana" panose="020B0604030504040204" pitchFamily="34" charset="0"/>
              </a:rPr>
              <a:t>κυτοκίνηση</a:t>
            </a:r>
            <a:r>
              <a:rPr lang="el-GR" sz="2000" dirty="0">
                <a:solidFill>
                  <a:srgbClr val="000000"/>
                </a:solidFill>
                <a:latin typeface="Verdana" panose="020B0604030504040204" pitchFamily="34" charset="0"/>
              </a:rPr>
              <a:t>, δηλ. κυτταροδιαιρέσεις.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πρώτη </a:t>
            </a:r>
            <a:r>
              <a:rPr lang="el-GR" sz="2000" dirty="0" err="1">
                <a:solidFill>
                  <a:srgbClr val="000000"/>
                </a:solidFill>
                <a:latin typeface="Verdana" panose="020B0604030504040204" pitchFamily="34" charset="0"/>
              </a:rPr>
              <a:t>κυτοκινίνη</a:t>
            </a:r>
            <a:r>
              <a:rPr lang="el-GR" sz="2000" dirty="0">
                <a:solidFill>
                  <a:srgbClr val="000000"/>
                </a:solidFill>
                <a:latin typeface="Verdana" panose="020B0604030504040204" pitchFamily="34" charset="0"/>
              </a:rPr>
              <a:t> ανακαλύφθηκε σε ιστούς καλαμποκιού (</a:t>
            </a:r>
            <a:r>
              <a:rPr lang="el-GR" sz="2000" i="1" dirty="0" err="1">
                <a:solidFill>
                  <a:srgbClr val="000000"/>
                </a:solidFill>
                <a:latin typeface="Verdana" panose="020B0604030504040204" pitchFamily="34" charset="0"/>
              </a:rPr>
              <a:t>Zea</a:t>
            </a:r>
            <a:r>
              <a:rPr lang="el-GR" sz="2000" i="1" dirty="0">
                <a:solidFill>
                  <a:srgbClr val="000000"/>
                </a:solidFill>
                <a:latin typeface="Verdana" panose="020B0604030504040204" pitchFamily="34" charset="0"/>
              </a:rPr>
              <a:t> </a:t>
            </a:r>
            <a:r>
              <a:rPr lang="el-GR" sz="2000" i="1" dirty="0" err="1">
                <a:solidFill>
                  <a:srgbClr val="000000"/>
                </a:solidFill>
                <a:latin typeface="Verdana" panose="020B0604030504040204" pitchFamily="34" charset="0"/>
              </a:rPr>
              <a:t>mays</a:t>
            </a:r>
            <a:r>
              <a:rPr lang="el-GR" sz="2000" dirty="0">
                <a:solidFill>
                  <a:srgbClr val="000000"/>
                </a:solidFill>
                <a:latin typeface="Verdana" panose="020B0604030504040204" pitchFamily="34" charset="0"/>
              </a:rPr>
              <a:t>) και </a:t>
            </a:r>
            <a:r>
              <a:rPr lang="el-GR" sz="2000" dirty="0" err="1" smtClean="0">
                <a:solidFill>
                  <a:srgbClr val="000000"/>
                </a:solidFill>
                <a:latin typeface="Verdana" panose="020B0604030504040204" pitchFamily="34" charset="0"/>
              </a:rPr>
              <a:t>γι’αυτό</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πήρε το όνομα </a:t>
            </a:r>
            <a:r>
              <a:rPr lang="el-GR" sz="2000" b="1" dirty="0" err="1">
                <a:solidFill>
                  <a:srgbClr val="000000"/>
                </a:solidFill>
                <a:latin typeface="Verdana" panose="020B0604030504040204" pitchFamily="34" charset="0"/>
              </a:rPr>
              <a:t>ζεατίνη</a:t>
            </a:r>
            <a:r>
              <a:rPr lang="el-GR" sz="2000" dirty="0">
                <a:solidFill>
                  <a:srgbClr val="000000"/>
                </a:solidFill>
                <a:latin typeface="Verdana" panose="020B0604030504040204" pitchFamily="34" charset="0"/>
              </a:rPr>
              <a:t>. Έκτοτε έχει ανακαλυφθεί μια σειρά φυτορμονών και έχουν παρασκευαστεί και </a:t>
            </a:r>
            <a:r>
              <a:rPr lang="el-GR" sz="2000" dirty="0" err="1">
                <a:solidFill>
                  <a:srgbClr val="000000"/>
                </a:solidFill>
                <a:latin typeface="Verdana" panose="020B0604030504040204" pitchFamily="34" charset="0"/>
              </a:rPr>
              <a:t>φυτορυθμιστές</a:t>
            </a:r>
            <a:r>
              <a:rPr lang="el-GR" sz="2000" dirty="0">
                <a:solidFill>
                  <a:srgbClr val="000000"/>
                </a:solidFill>
                <a:latin typeface="Verdana" panose="020B0604030504040204" pitchFamily="34" charset="0"/>
              </a:rPr>
              <a:t> με δράση ανάλογη της </a:t>
            </a:r>
            <a:r>
              <a:rPr lang="el-GR" sz="2000" dirty="0" err="1">
                <a:solidFill>
                  <a:srgbClr val="000000"/>
                </a:solidFill>
                <a:latin typeface="Verdana" panose="020B0604030504040204" pitchFamily="34" charset="0"/>
              </a:rPr>
              <a:t>ζεατίνης</a:t>
            </a:r>
            <a:r>
              <a:rPr lang="el-GR" sz="2000" dirty="0">
                <a:solidFill>
                  <a:srgbClr val="000000"/>
                </a:solidFill>
                <a:latin typeface="Verdana" panose="020B0604030504040204" pitchFamily="34" charset="0"/>
              </a:rPr>
              <a:t>.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Όλα </a:t>
            </a:r>
            <a:r>
              <a:rPr lang="el-GR" sz="2000" dirty="0">
                <a:solidFill>
                  <a:srgbClr val="000000"/>
                </a:solidFill>
                <a:latin typeface="Verdana" panose="020B0604030504040204" pitchFamily="34" charset="0"/>
              </a:rPr>
              <a:t>αυτά τα μόρια αποτελούν </a:t>
            </a:r>
            <a:r>
              <a:rPr lang="el-GR" sz="2000" b="1" dirty="0">
                <a:solidFill>
                  <a:srgbClr val="000000"/>
                </a:solidFill>
                <a:latin typeface="Verdana" panose="020B0604030504040204" pitchFamily="34" charset="0"/>
              </a:rPr>
              <a:t>παράγωγα της </a:t>
            </a:r>
            <a:r>
              <a:rPr lang="el-GR" sz="2000" b="1" dirty="0" err="1">
                <a:solidFill>
                  <a:srgbClr val="000000"/>
                </a:solidFill>
                <a:latin typeface="Verdana" panose="020B0604030504040204" pitchFamily="34" charset="0"/>
              </a:rPr>
              <a:t>αδενίνης</a:t>
            </a:r>
            <a:r>
              <a:rPr lang="el-GR" sz="2000" b="1" dirty="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και προκύπτουν με τη σύνδεση ενός υποκαταστάτη στο άζωτο του δακτυλίου της </a:t>
            </a:r>
            <a:r>
              <a:rPr lang="el-GR" sz="2000" dirty="0" err="1" smtClean="0">
                <a:solidFill>
                  <a:srgbClr val="000000"/>
                </a:solidFill>
                <a:latin typeface="Verdana" panose="020B0604030504040204" pitchFamily="34" charset="0"/>
              </a:rPr>
              <a:t>πουρίνης</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52563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κυτοκινίνες παίζουν σημαντικούς ρόλους στην ανάπτυξη των φυτικών ιστών</a:t>
            </a:r>
            <a:endParaRPr lang="el-GR" sz="2400" b="1" dirty="0"/>
          </a:p>
        </p:txBody>
      </p:sp>
      <p:pic>
        <p:nvPicPr>
          <p:cNvPr id="4" name="Picture 3"/>
          <p:cNvPicPr>
            <a:picLocks noChangeAspect="1"/>
          </p:cNvPicPr>
          <p:nvPr/>
        </p:nvPicPr>
        <p:blipFill>
          <a:blip r:embed="rId2"/>
          <a:stretch>
            <a:fillRect/>
          </a:stretch>
        </p:blipFill>
        <p:spPr>
          <a:xfrm>
            <a:off x="827999" y="2200781"/>
            <a:ext cx="7488001" cy="3024000"/>
          </a:xfrm>
          <a:prstGeom prst="rect">
            <a:avLst/>
          </a:prstGeom>
        </p:spPr>
      </p:pic>
    </p:spTree>
    <p:extLst>
      <p:ext uri="{BB962C8B-B14F-4D97-AF65-F5344CB8AC3E}">
        <p14:creationId xmlns:p14="http://schemas.microsoft.com/office/powerpoint/2010/main" val="1554776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1323439"/>
          </a:xfrm>
          <a:prstGeom prst="rect">
            <a:avLst/>
          </a:prstGeom>
        </p:spPr>
        <p:txBody>
          <a:bodyPr wrap="square">
            <a:spAutoFit/>
          </a:bodyPr>
          <a:lstStyle/>
          <a:p>
            <a:r>
              <a:rPr lang="el-GR" sz="2000" dirty="0">
                <a:solidFill>
                  <a:srgbClr val="000000"/>
                </a:solidFill>
                <a:latin typeface="Verdana" panose="020B0604030504040204" pitchFamily="34" charset="0"/>
              </a:rPr>
              <a:t>Ορισμένα ερεθίσματα από το αβιοτικό ή βιοτικό περιβάλλον, οι </a:t>
            </a:r>
            <a:r>
              <a:rPr lang="el-GR" sz="2000" dirty="0" err="1">
                <a:solidFill>
                  <a:srgbClr val="000000"/>
                </a:solidFill>
                <a:latin typeface="Verdana" panose="020B0604030504040204" pitchFamily="34" charset="0"/>
              </a:rPr>
              <a:t>φυτορμόνες</a:t>
            </a:r>
            <a:r>
              <a:rPr lang="el-GR" sz="2000" dirty="0">
                <a:solidFill>
                  <a:srgbClr val="000000"/>
                </a:solidFill>
                <a:latin typeface="Verdana" panose="020B0604030504040204" pitchFamily="34" charset="0"/>
              </a:rPr>
              <a:t> που διαβιβάζουν το σήμα της μεταβολής των συνθηκών, οι αλληλεπιδράσεις με άλλες </a:t>
            </a:r>
            <a:r>
              <a:rPr lang="el-GR" sz="2000" dirty="0" err="1">
                <a:solidFill>
                  <a:srgbClr val="000000"/>
                </a:solidFill>
                <a:latin typeface="Verdana" panose="020B0604030504040204" pitchFamily="34" charset="0"/>
              </a:rPr>
              <a:t>φυτορμόνες</a:t>
            </a:r>
            <a:r>
              <a:rPr lang="el-GR" sz="2000" dirty="0">
                <a:solidFill>
                  <a:srgbClr val="000000"/>
                </a:solidFill>
                <a:latin typeface="Verdana" panose="020B0604030504040204" pitchFamily="34" charset="0"/>
              </a:rPr>
              <a:t> και η απάντηση που δίδεται από το φυτό.</a:t>
            </a:r>
            <a:endParaRPr lang="el-GR" sz="2000" dirty="0"/>
          </a:p>
        </p:txBody>
      </p:sp>
      <p:cxnSp>
        <p:nvCxnSpPr>
          <p:cNvPr id="4" name="Straight Connector 3"/>
          <p:cNvCxnSpPr/>
          <p:nvPr/>
        </p:nvCxnSpPr>
        <p:spPr>
          <a:xfrm>
            <a:off x="766916" y="1609486"/>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673244" y="2142600"/>
            <a:ext cx="8034001" cy="2572800"/>
          </a:xfrm>
          <a:prstGeom prst="rect">
            <a:avLst/>
          </a:prstGeom>
        </p:spPr>
      </p:pic>
    </p:spTree>
    <p:extLst>
      <p:ext uri="{BB962C8B-B14F-4D97-AF65-F5344CB8AC3E}">
        <p14:creationId xmlns:p14="http://schemas.microsoft.com/office/powerpoint/2010/main" val="716676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κυτοκινίνες παίζουν σημαντικούς ρόλους στην ανάπτυξη των φυτικών ιστών</a:t>
            </a:r>
            <a:endParaRPr lang="el-GR" sz="2400" b="1" dirty="0"/>
          </a:p>
        </p:txBody>
      </p:sp>
      <p:sp>
        <p:nvSpPr>
          <p:cNvPr id="5" name="Rectangle 4"/>
          <p:cNvSpPr/>
          <p:nvPr/>
        </p:nvSpPr>
        <p:spPr>
          <a:xfrm>
            <a:off x="1676395" y="1873125"/>
            <a:ext cx="7278419" cy="4708981"/>
          </a:xfrm>
          <a:prstGeom prst="rect">
            <a:avLst/>
          </a:prstGeom>
        </p:spPr>
        <p:txBody>
          <a:bodyPr wrap="square">
            <a:spAutoFit/>
          </a:bodyPr>
          <a:lstStyle/>
          <a:p>
            <a:r>
              <a:rPr lang="el-GR" sz="2000" b="1" dirty="0" smtClean="0">
                <a:solidFill>
                  <a:srgbClr val="000000"/>
                </a:solidFill>
                <a:latin typeface="Verdana" panose="020B0604030504040204" pitchFamily="34" charset="0"/>
              </a:rPr>
              <a:t>1. Οι </a:t>
            </a:r>
            <a:r>
              <a:rPr lang="el-GR" sz="2000" b="1" dirty="0">
                <a:solidFill>
                  <a:srgbClr val="000000"/>
                </a:solidFill>
                <a:latin typeface="Verdana" panose="020B0604030504040204" pitchFamily="34" charset="0"/>
              </a:rPr>
              <a:t>κυτοκινίνες προωθούν τις κυτταροδιαιρέσεις.</a:t>
            </a:r>
            <a:r>
              <a:rPr lang="el-GR" sz="2000" dirty="0">
                <a:solidFill>
                  <a:srgbClr val="000000"/>
                </a:solidFill>
                <a:latin typeface="Verdana" panose="020B0604030504040204" pitchFamily="34" charset="0"/>
              </a:rPr>
              <a:t> Η επίδραση αυτή πραγματοποιείται σε συνεργασία με τις αυξίνες </a:t>
            </a:r>
            <a:r>
              <a:rPr lang="el-GR" sz="2000" dirty="0" smtClean="0">
                <a:solidFill>
                  <a:srgbClr val="000000"/>
                </a:solidFill>
                <a:latin typeface="Verdana" panose="020B0604030504040204" pitchFamily="34" charset="0"/>
              </a:rPr>
              <a:t>και </a:t>
            </a:r>
            <a:r>
              <a:rPr lang="el-GR" sz="2000" dirty="0">
                <a:solidFill>
                  <a:srgbClr val="000000"/>
                </a:solidFill>
                <a:latin typeface="Verdana" panose="020B0604030504040204" pitchFamily="34" charset="0"/>
              </a:rPr>
              <a:t>εντοπίζεται σε </a:t>
            </a:r>
            <a:r>
              <a:rPr lang="el-GR" sz="2000" b="1" dirty="0" smtClean="0">
                <a:solidFill>
                  <a:srgbClr val="000000"/>
                </a:solidFill>
                <a:latin typeface="Verdana" panose="020B0604030504040204" pitchFamily="34" charset="0"/>
              </a:rPr>
              <a:t>μεριστωματικούς</a:t>
            </a:r>
            <a:r>
              <a:rPr lang="el-GR" sz="2000" dirty="0" smtClean="0">
                <a:solidFill>
                  <a:srgbClr val="000000"/>
                </a:solidFill>
                <a:latin typeface="Verdana" panose="020B0604030504040204" pitchFamily="34" charset="0"/>
              </a:rPr>
              <a:t> ιστούς.</a:t>
            </a:r>
            <a:endParaRPr lang="el-GR" sz="2000" dirty="0">
              <a:solidFill>
                <a:srgbClr val="000000"/>
              </a:solidFill>
              <a:latin typeface="Verdana" panose="020B0604030504040204" pitchFamily="34" charset="0"/>
            </a:endParaRPr>
          </a:p>
          <a:p>
            <a:r>
              <a:rPr lang="el-GR" sz="2000" dirty="0">
                <a:solidFill>
                  <a:srgbClr val="000000"/>
                </a:solidFill>
                <a:latin typeface="Verdana" panose="020B0604030504040204" pitchFamily="34" charset="0"/>
              </a:rPr>
              <a:t>Η ανάπτυξη των μεριστωμάτων του βλαστού (του κορυφαίου και των πλάγιων) προϋποθέτει τη παρουσία κυτοκινινών. Η δράση της αυξίνης στη </a:t>
            </a:r>
            <a:r>
              <a:rPr lang="el-GR" sz="2000" b="1" dirty="0">
                <a:solidFill>
                  <a:srgbClr val="000000"/>
                </a:solidFill>
                <a:latin typeface="Verdana" panose="020B0604030504040204" pitchFamily="34" charset="0"/>
              </a:rPr>
              <a:t>κυριαρχία της κορυφής </a:t>
            </a:r>
            <a:r>
              <a:rPr lang="el-GR" sz="2000" dirty="0">
                <a:solidFill>
                  <a:srgbClr val="000000"/>
                </a:solidFill>
                <a:latin typeface="Verdana" panose="020B0604030504040204" pitchFamily="34" charset="0"/>
              </a:rPr>
              <a:t>οφείλεται στη παρεμπόδιση της σύνθεσης κυτοκινινών στους πλάγιους οφθαλμούς. Εφαρμογή κυτοκινινών στους πλάγιους οφθαλμούς προκαλεί την </a:t>
            </a:r>
            <a:r>
              <a:rPr lang="el-GR" sz="2000" b="1" dirty="0" err="1">
                <a:solidFill>
                  <a:srgbClr val="000000"/>
                </a:solidFill>
                <a:latin typeface="Verdana" panose="020B0604030504040204" pitchFamily="34" charset="0"/>
              </a:rPr>
              <a:t>έκπτυξή</a:t>
            </a:r>
            <a:r>
              <a:rPr lang="el-GR" sz="2000" b="1" dirty="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τους, ακόμη και παρουσία αυξίνης</a:t>
            </a:r>
            <a:r>
              <a:rPr lang="el-GR" sz="2000" dirty="0" smtClean="0">
                <a:solidFill>
                  <a:srgbClr val="000000"/>
                </a:solidFill>
                <a:latin typeface="Verdana" panose="020B0604030504040204" pitchFamily="34" charset="0"/>
              </a:rPr>
              <a:t>.</a:t>
            </a:r>
          </a:p>
          <a:p>
            <a:r>
              <a:rPr lang="el-GR" sz="2000" dirty="0" smtClean="0">
                <a:solidFill>
                  <a:srgbClr val="000000"/>
                </a:solidFill>
                <a:latin typeface="Verdana" panose="020B0604030504040204" pitchFamily="34" charset="0"/>
              </a:rPr>
              <a:t>Από την άλλη πλευρά οι κυτοκινίνες </a:t>
            </a:r>
            <a:r>
              <a:rPr lang="el-GR" sz="2000" b="1" dirty="0" smtClean="0">
                <a:solidFill>
                  <a:srgbClr val="000000"/>
                </a:solidFill>
                <a:latin typeface="Verdana" panose="020B0604030504040204" pitchFamily="34" charset="0"/>
              </a:rPr>
              <a:t>παρεμποδίζουν την επιμήκυνση της ρίζας </a:t>
            </a:r>
            <a:r>
              <a:rPr lang="el-GR" sz="2000" dirty="0" smtClean="0">
                <a:solidFill>
                  <a:srgbClr val="000000"/>
                </a:solidFill>
                <a:latin typeface="Verdana" panose="020B0604030504040204" pitchFamily="34" charset="0"/>
              </a:rPr>
              <a:t>και παρεμποδίζουν τη προωθητική δράση της αυξίνης στο σχηματισμό πλάγιων ριζών.</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010451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κυτοκινίνες παίζουν σημαντικούς ρόλους στην ανάπτυξη των φυτικών ιστών</a:t>
            </a:r>
            <a:endParaRPr lang="el-GR" sz="2400" b="1" dirty="0"/>
          </a:p>
        </p:txBody>
      </p:sp>
      <p:sp>
        <p:nvSpPr>
          <p:cNvPr id="5" name="Rectangle 4"/>
          <p:cNvSpPr/>
          <p:nvPr/>
        </p:nvSpPr>
        <p:spPr>
          <a:xfrm>
            <a:off x="1676395" y="1873125"/>
            <a:ext cx="7278419" cy="3170099"/>
          </a:xfrm>
          <a:prstGeom prst="rect">
            <a:avLst/>
          </a:prstGeom>
        </p:spPr>
        <p:txBody>
          <a:bodyPr wrap="square">
            <a:spAutoFit/>
          </a:bodyPr>
          <a:lstStyle/>
          <a:p>
            <a:r>
              <a:rPr lang="el-GR" sz="2000" b="1" dirty="0" smtClean="0">
                <a:solidFill>
                  <a:srgbClr val="000000"/>
                </a:solidFill>
                <a:latin typeface="Verdana" panose="020B0604030504040204" pitchFamily="34" charset="0"/>
              </a:rPr>
              <a:t>2</a:t>
            </a:r>
            <a:r>
              <a:rPr lang="el-GR" sz="2000" b="1" dirty="0">
                <a:solidFill>
                  <a:srgbClr val="000000"/>
                </a:solidFill>
                <a:latin typeface="Verdana" panose="020B0604030504040204" pitchFamily="34" charset="0"/>
              </a:rPr>
              <a:t>. Οι κυτοκινίνες συμμετέχουν στην οργανογένεση. </a:t>
            </a:r>
            <a:r>
              <a:rPr lang="el-GR" sz="2000" dirty="0">
                <a:solidFill>
                  <a:srgbClr val="000000"/>
                </a:solidFill>
                <a:latin typeface="Verdana" panose="020B0604030504040204" pitchFamily="34" charset="0"/>
              </a:rPr>
              <a:t>Οι κυτοκινίνες φαίνεται ότι παίζουν το ρόλο ενός σημαντικού εσωτερικού σήματος το οποίο συντονίζει την ανάπτυξη </a:t>
            </a:r>
            <a:r>
              <a:rPr lang="el-GR" sz="2000" b="1" dirty="0">
                <a:solidFill>
                  <a:srgbClr val="000000"/>
                </a:solidFill>
                <a:latin typeface="Verdana" panose="020B0604030504040204" pitchFamily="34" charset="0"/>
              </a:rPr>
              <a:t>του υπέργειου έναντι του υπόγειου τμήματος </a:t>
            </a:r>
            <a:r>
              <a:rPr lang="el-GR" sz="2000" dirty="0">
                <a:solidFill>
                  <a:srgbClr val="000000"/>
                </a:solidFill>
                <a:latin typeface="Verdana" panose="020B0604030504040204" pitchFamily="34" charset="0"/>
              </a:rPr>
              <a:t>ενός φυτού. Απρόσκοπτη τροφοδοσία του βλαστού με </a:t>
            </a:r>
            <a:r>
              <a:rPr lang="el-GR" sz="2000" dirty="0" err="1">
                <a:solidFill>
                  <a:srgbClr val="000000"/>
                </a:solidFill>
                <a:latin typeface="Verdana" panose="020B0604030504040204" pitchFamily="34" charset="0"/>
              </a:rPr>
              <a:t>κυτοκινίνη</a:t>
            </a:r>
            <a:r>
              <a:rPr lang="el-GR" sz="2000" dirty="0">
                <a:solidFill>
                  <a:srgbClr val="000000"/>
                </a:solidFill>
                <a:latin typeface="Verdana" panose="020B0604030504040204" pitchFamily="34" charset="0"/>
              </a:rPr>
              <a:t> υποδηλώνει την συνεχή παρουσία μιας υγιούς και δραστήριας ρίζας και </a:t>
            </a:r>
            <a:r>
              <a:rPr lang="el-GR" sz="2000" b="1" dirty="0">
                <a:solidFill>
                  <a:srgbClr val="000000"/>
                </a:solidFill>
                <a:latin typeface="Verdana" panose="020B0604030504040204" pitchFamily="34" charset="0"/>
              </a:rPr>
              <a:t>επιτρέπει την ανεμπόδιστη ανάπτυξη </a:t>
            </a:r>
            <a:r>
              <a:rPr lang="el-GR" sz="2000" dirty="0">
                <a:solidFill>
                  <a:srgbClr val="000000"/>
                </a:solidFill>
                <a:latin typeface="Verdana" panose="020B0604030504040204" pitchFamily="34" charset="0"/>
              </a:rPr>
              <a:t>του υπέργειου τμήματος. Το γεγονός αυτό επιβεβαιώνεται με πειράματα </a:t>
            </a:r>
            <a:r>
              <a:rPr lang="el-GR" sz="2000" i="1" dirty="0">
                <a:solidFill>
                  <a:srgbClr val="000000"/>
                </a:solidFill>
                <a:latin typeface="Verdana" panose="020B0604030504040204" pitchFamily="34" charset="0"/>
              </a:rPr>
              <a:t>in </a:t>
            </a:r>
            <a:r>
              <a:rPr lang="el-GR" sz="2000" i="1" dirty="0" err="1">
                <a:solidFill>
                  <a:srgbClr val="000000"/>
                </a:solidFill>
                <a:latin typeface="Verdana" panose="020B0604030504040204" pitchFamily="34" charset="0"/>
              </a:rPr>
              <a:t>vitro</a:t>
            </a:r>
            <a:r>
              <a:rPr lang="el-GR" sz="2000" i="1" dirty="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σε </a:t>
            </a:r>
            <a:r>
              <a:rPr lang="el-GR" sz="2000" dirty="0" smtClean="0">
                <a:solidFill>
                  <a:srgbClr val="000000"/>
                </a:solidFill>
                <a:latin typeface="Verdana" panose="020B0604030504040204" pitchFamily="34" charset="0"/>
              </a:rPr>
              <a:t>ιστοκαλλιέργειες.</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320441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128622" cy="2554545"/>
          </a:xfrm>
          <a:prstGeom prst="rect">
            <a:avLst/>
          </a:prstGeom>
        </p:spPr>
        <p:txBody>
          <a:bodyPr wrap="square">
            <a:spAutoFit/>
          </a:bodyPr>
          <a:lstStyle/>
          <a:p>
            <a:r>
              <a:rPr lang="el-GR" sz="2000" dirty="0">
                <a:solidFill>
                  <a:srgbClr val="000000"/>
                </a:solidFill>
                <a:latin typeface="Verdana" panose="020B0604030504040204" pitchFamily="34" charset="0"/>
              </a:rPr>
              <a:t>Η αλληλεπίδραση </a:t>
            </a:r>
            <a:r>
              <a:rPr lang="el-GR" sz="2000" dirty="0" err="1">
                <a:solidFill>
                  <a:srgbClr val="000000"/>
                </a:solidFill>
                <a:latin typeface="Verdana" panose="020B0604030504040204" pitchFamily="34" charset="0"/>
              </a:rPr>
              <a:t>αυξινών</a:t>
            </a:r>
            <a:r>
              <a:rPr lang="el-GR" sz="2000" dirty="0">
                <a:solidFill>
                  <a:srgbClr val="000000"/>
                </a:solidFill>
                <a:latin typeface="Verdana" panose="020B0604030504040204" pitchFamily="34" charset="0"/>
              </a:rPr>
              <a:t> και κυτοκινινών στην διαφοροποίηση ενός κάλου </a:t>
            </a:r>
            <a:r>
              <a:rPr lang="el-GR" sz="2000" i="1" dirty="0">
                <a:solidFill>
                  <a:srgbClr val="000000"/>
                </a:solidFill>
                <a:latin typeface="Verdana" panose="020B0604030504040204" pitchFamily="34" charset="0"/>
              </a:rPr>
              <a:t>in </a:t>
            </a:r>
            <a:r>
              <a:rPr lang="el-GR" sz="2000" i="1" dirty="0" err="1">
                <a:solidFill>
                  <a:srgbClr val="000000"/>
                </a:solidFill>
                <a:latin typeface="Verdana" panose="020B0604030504040204" pitchFamily="34" charset="0"/>
              </a:rPr>
              <a:t>vitro</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Υψηλός </a:t>
            </a:r>
            <a:r>
              <a:rPr lang="el-GR" sz="2000" dirty="0">
                <a:solidFill>
                  <a:srgbClr val="000000"/>
                </a:solidFill>
                <a:latin typeface="Verdana" panose="020B0604030504040204" pitchFamily="34" charset="0"/>
              </a:rPr>
              <a:t>λόγος των συγκεντρώσεων </a:t>
            </a:r>
            <a:r>
              <a:rPr lang="el-GR" sz="2000" dirty="0" err="1">
                <a:solidFill>
                  <a:srgbClr val="000000"/>
                </a:solidFill>
                <a:latin typeface="Verdana" panose="020B0604030504040204" pitchFamily="34" charset="0"/>
              </a:rPr>
              <a:t>αυξινών</a:t>
            </a:r>
            <a:r>
              <a:rPr lang="el-GR" sz="2000" dirty="0">
                <a:solidFill>
                  <a:srgbClr val="000000"/>
                </a:solidFill>
                <a:latin typeface="Verdana" panose="020B0604030504040204" pitchFamily="34" charset="0"/>
              </a:rPr>
              <a:t>/κυτοκινινών ευνοεί το σχηματισμό ριζών (πάνω), ενώ χαμηλός λόγος ευνοεί το σχηματισμό του υπέργειου τμήματος (μέσον). Εφαρμογή χαμηλού λόγου </a:t>
            </a:r>
            <a:r>
              <a:rPr lang="el-GR" sz="2000" dirty="0" err="1">
                <a:solidFill>
                  <a:srgbClr val="000000"/>
                </a:solidFill>
                <a:latin typeface="Verdana" panose="020B0604030504040204" pitchFamily="34" charset="0"/>
              </a:rPr>
              <a:t>αυξινών</a:t>
            </a:r>
            <a:r>
              <a:rPr lang="el-GR" sz="2000" dirty="0">
                <a:solidFill>
                  <a:srgbClr val="000000"/>
                </a:solidFill>
                <a:latin typeface="Verdana" panose="020B0604030504040204" pitchFamily="34" charset="0"/>
              </a:rPr>
              <a:t>/κυτοκινινών με παράλληλη μεταφορά του κάλου σε υπόστρωμα φτωχό σε θρεπτικά συστατικά ευνοεί το σχηματισμό και των ριζών</a:t>
            </a:r>
            <a:endParaRPr lang="el-GR" sz="2000" dirty="0"/>
          </a:p>
        </p:txBody>
      </p:sp>
      <p:cxnSp>
        <p:nvCxnSpPr>
          <p:cNvPr id="4" name="Straight Connector 3"/>
          <p:cNvCxnSpPr/>
          <p:nvPr/>
        </p:nvCxnSpPr>
        <p:spPr>
          <a:xfrm>
            <a:off x="774799" y="284708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3176751" y="2914484"/>
            <a:ext cx="2774732" cy="3866838"/>
          </a:xfrm>
          <a:prstGeom prst="rect">
            <a:avLst/>
          </a:prstGeom>
        </p:spPr>
      </p:pic>
    </p:spTree>
    <p:extLst>
      <p:ext uri="{BB962C8B-B14F-4D97-AF65-F5344CB8AC3E}">
        <p14:creationId xmlns:p14="http://schemas.microsoft.com/office/powerpoint/2010/main" val="3247165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28007" y="244367"/>
            <a:ext cx="4672220" cy="6511158"/>
          </a:xfrm>
          <a:prstGeom prst="rect">
            <a:avLst/>
          </a:prstGeom>
        </p:spPr>
      </p:pic>
    </p:spTree>
    <p:extLst>
      <p:ext uri="{BB962C8B-B14F-4D97-AF65-F5344CB8AC3E}">
        <p14:creationId xmlns:p14="http://schemas.microsoft.com/office/powerpoint/2010/main" val="484408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Οι κυτοκινίνες παίζουν σημαντικούς ρόλους στην ανάπτυξη των φυτικών ιστών</a:t>
            </a:r>
            <a:endParaRPr lang="el-GR" sz="2400" b="1" dirty="0"/>
          </a:p>
        </p:txBody>
      </p:sp>
      <p:sp>
        <p:nvSpPr>
          <p:cNvPr id="5" name="Rectangle 4"/>
          <p:cNvSpPr/>
          <p:nvPr/>
        </p:nvSpPr>
        <p:spPr>
          <a:xfrm>
            <a:off x="1676395" y="1873125"/>
            <a:ext cx="7278419" cy="3170099"/>
          </a:xfrm>
          <a:prstGeom prst="rect">
            <a:avLst/>
          </a:prstGeom>
        </p:spPr>
        <p:txBody>
          <a:bodyPr wrap="square">
            <a:spAutoFit/>
          </a:bodyPr>
          <a:lstStyle/>
          <a:p>
            <a:r>
              <a:rPr lang="el-GR" sz="2000" b="1" dirty="0">
                <a:solidFill>
                  <a:srgbClr val="000000"/>
                </a:solidFill>
                <a:latin typeface="Verdana" panose="020B0604030504040204" pitchFamily="34" charset="0"/>
              </a:rPr>
              <a:t>3. Οι κυτοκινίνες καθυστερούν τη διαδικασία της </a:t>
            </a:r>
            <a:r>
              <a:rPr lang="el-GR" sz="2000" b="1" dirty="0" smtClean="0">
                <a:solidFill>
                  <a:srgbClr val="000000"/>
                </a:solidFill>
                <a:latin typeface="Verdana" panose="020B0604030504040204" pitchFamily="34" charset="0"/>
              </a:rPr>
              <a:t>γήρανσης. </a:t>
            </a:r>
            <a:r>
              <a:rPr lang="el-GR" sz="2000" dirty="0">
                <a:solidFill>
                  <a:srgbClr val="000000"/>
                </a:solidFill>
                <a:latin typeface="Verdana" panose="020B0604030504040204" pitchFamily="34" charset="0"/>
              </a:rPr>
              <a:t>Εάν ένα φύλλο αποκοπεί από το βλαστό ενεργοποιείται η διαδικασία της γήρανσης η οποία περιλαμβάνει αποδόμηση των χλωροφυλλών και των πρωτεϊνών και μεταφορά των προϊόντων της αποδόμησης προς άλλα μέρη του φυτού. Οι κυτοκινίνες </a:t>
            </a:r>
            <a:r>
              <a:rPr lang="el-GR" sz="2000" b="1" dirty="0">
                <a:solidFill>
                  <a:srgbClr val="000000"/>
                </a:solidFill>
                <a:latin typeface="Verdana" panose="020B0604030504040204" pitchFamily="34" charset="0"/>
              </a:rPr>
              <a:t>καθυστερούν την αποδόμηση των χλωροφυλλών και των πρωτεϊνών</a:t>
            </a:r>
            <a:r>
              <a:rPr lang="el-GR" sz="2000" dirty="0">
                <a:solidFill>
                  <a:srgbClr val="000000"/>
                </a:solidFill>
                <a:latin typeface="Verdana" panose="020B0604030504040204" pitchFamily="34" charset="0"/>
              </a:rPr>
              <a:t> πιθανότατα παρεμποδίζοντας την καταστολή των γονιδίων τα οποία εμπλέκονται στη βιοσύνθεση της χλωροφύλλης και των πρωτεϊνών.</a:t>
            </a:r>
          </a:p>
        </p:txBody>
      </p:sp>
    </p:spTree>
    <p:extLst>
      <p:ext uri="{BB962C8B-B14F-4D97-AF65-F5344CB8AC3E}">
        <p14:creationId xmlns:p14="http://schemas.microsoft.com/office/powerpoint/2010/main" val="20838038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128622" cy="1631216"/>
          </a:xfrm>
          <a:prstGeom prst="rect">
            <a:avLst/>
          </a:prstGeom>
        </p:spPr>
        <p:txBody>
          <a:bodyPr wrap="square">
            <a:spAutoFit/>
          </a:bodyPr>
          <a:lstStyle/>
          <a:p>
            <a:r>
              <a:rPr lang="el-GR" sz="2000" dirty="0">
                <a:solidFill>
                  <a:srgbClr val="000000"/>
                </a:solidFill>
                <a:latin typeface="Verdana" panose="020B0604030504040204" pitchFamily="34" charset="0"/>
              </a:rPr>
              <a:t>Αποκομμένο φύλλο φασολιού τοποθετημένο σε νερό (αριστερά). Μετά από διάστημα λίγων ημερών τα συμπτώματα της γήρανσης είναι πλέον εμφανή (πάνω δεξιά). Ωστόσο εάν το φύλλο ψεκαστεί με διάλυμα κυτοκινίνης η διαδικασία της γήρανσης καθυστερεί (κάτω δεξιά).</a:t>
            </a:r>
            <a:endParaRPr lang="el-GR" sz="2000" dirty="0"/>
          </a:p>
        </p:txBody>
      </p:sp>
      <p:cxnSp>
        <p:nvCxnSpPr>
          <p:cNvPr id="4" name="Straight Connector 3"/>
          <p:cNvCxnSpPr/>
          <p:nvPr/>
        </p:nvCxnSpPr>
        <p:spPr>
          <a:xfrm>
            <a:off x="774799" y="191691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792511" y="2049517"/>
            <a:ext cx="5558978" cy="4682370"/>
          </a:xfrm>
          <a:prstGeom prst="rect">
            <a:avLst/>
          </a:prstGeom>
        </p:spPr>
      </p:pic>
    </p:spTree>
    <p:extLst>
      <p:ext uri="{BB962C8B-B14F-4D97-AF65-F5344CB8AC3E}">
        <p14:creationId xmlns:p14="http://schemas.microsoft.com/office/powerpoint/2010/main" val="2563881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Το αμπσισικό οξύ (ΑΒΑ) προωθεί το λήθαργο και αποτελεί ένα ενδογενές σήμα κινδύνου</a:t>
            </a:r>
            <a:endParaRPr lang="el-GR" sz="2400" b="1" dirty="0"/>
          </a:p>
        </p:txBody>
      </p:sp>
      <p:sp>
        <p:nvSpPr>
          <p:cNvPr id="5" name="Rectangle 4"/>
          <p:cNvSpPr/>
          <p:nvPr/>
        </p:nvSpPr>
        <p:spPr>
          <a:xfrm>
            <a:off x="1676395" y="1873125"/>
            <a:ext cx="7278419" cy="2246769"/>
          </a:xfrm>
          <a:prstGeom prst="rect">
            <a:avLst/>
          </a:prstGeom>
        </p:spPr>
        <p:txBody>
          <a:bodyPr wrap="square">
            <a:spAutoFit/>
          </a:bodyPr>
          <a:lstStyle/>
          <a:p>
            <a:r>
              <a:rPr lang="el-GR" sz="2000" dirty="0">
                <a:solidFill>
                  <a:srgbClr val="000000"/>
                </a:solidFill>
                <a:latin typeface="Verdana" panose="020B0604030504040204" pitchFamily="34" charset="0"/>
              </a:rPr>
              <a:t>Πρόκειται για </a:t>
            </a:r>
            <a:r>
              <a:rPr lang="el-GR" sz="2000" b="1" dirty="0" err="1">
                <a:solidFill>
                  <a:srgbClr val="000000"/>
                </a:solidFill>
                <a:latin typeface="Verdana" panose="020B0604030504040204" pitchFamily="34" charset="0"/>
              </a:rPr>
              <a:t>σεσκιτερπένιο</a:t>
            </a:r>
            <a:r>
              <a:rPr lang="el-GR" sz="2000" dirty="0">
                <a:solidFill>
                  <a:srgbClr val="000000"/>
                </a:solidFill>
                <a:latin typeface="Verdana" panose="020B0604030504040204" pitchFamily="34" charset="0"/>
              </a:rPr>
              <a:t> (C15) το οποίο συντίθεται μέσω της οδού του μεβαλονικού, δηλ. της βιοσύνθεσης των </a:t>
            </a:r>
            <a:r>
              <a:rPr lang="el-GR" sz="2000" dirty="0" err="1">
                <a:solidFill>
                  <a:srgbClr val="000000"/>
                </a:solidFill>
                <a:latin typeface="Verdana" panose="020B0604030504040204" pitchFamily="34" charset="0"/>
              </a:rPr>
              <a:t>τερπενίων</a:t>
            </a:r>
            <a:r>
              <a:rPr lang="el-GR" sz="2000" dirty="0">
                <a:solidFill>
                  <a:srgbClr val="000000"/>
                </a:solidFill>
                <a:latin typeface="Verdana" panose="020B0604030504040204" pitchFamily="34" charset="0"/>
              </a:rPr>
              <a:t> και των </a:t>
            </a:r>
            <a:r>
              <a:rPr lang="el-GR" sz="2000" dirty="0" smtClean="0">
                <a:solidFill>
                  <a:srgbClr val="000000"/>
                </a:solidFill>
                <a:latin typeface="Verdana" panose="020B0604030504040204" pitchFamily="34" charset="0"/>
              </a:rPr>
              <a:t>καροτενοειδών.</a:t>
            </a:r>
          </a:p>
          <a:p>
            <a:r>
              <a:rPr lang="el-GR" sz="2000" dirty="0">
                <a:solidFill>
                  <a:srgbClr val="000000"/>
                </a:solidFill>
                <a:latin typeface="Verdana" panose="020B0604030504040204" pitchFamily="34" charset="0"/>
              </a:rPr>
              <a:t>Συντίθεται σε όλα τα κύτταρα τα οποία διαθέτουν </a:t>
            </a:r>
            <a:r>
              <a:rPr lang="el-GR" sz="2000" b="1" dirty="0">
                <a:solidFill>
                  <a:srgbClr val="000000"/>
                </a:solidFill>
                <a:latin typeface="Verdana" panose="020B0604030504040204" pitchFamily="34" charset="0"/>
              </a:rPr>
              <a:t>πλαστίδια</a:t>
            </a:r>
            <a:r>
              <a:rPr lang="el-GR" sz="2000" dirty="0">
                <a:solidFill>
                  <a:srgbClr val="000000"/>
                </a:solidFill>
                <a:latin typeface="Verdana" panose="020B0604030504040204" pitchFamily="34" charset="0"/>
              </a:rPr>
              <a:t> και μεταφέρεται τόσο μέσω του ηθμού, όσο και μέσω του ξύλου. Μέχρι στιγμής δεν έχουν παρασκευαστεί συνθετικά του ανάλογα</a:t>
            </a:r>
            <a:r>
              <a:rPr lang="el-GR" sz="2000" dirty="0" smtClean="0">
                <a:solidFill>
                  <a:srgbClr val="000000"/>
                </a:solidFill>
                <a:latin typeface="Verdana" panose="020B0604030504040204" pitchFamily="34" charset="0"/>
              </a:rPr>
              <a:t>.</a:t>
            </a:r>
          </a:p>
        </p:txBody>
      </p:sp>
    </p:spTree>
    <p:extLst>
      <p:ext uri="{BB962C8B-B14F-4D97-AF65-F5344CB8AC3E}">
        <p14:creationId xmlns:p14="http://schemas.microsoft.com/office/powerpoint/2010/main" val="2191176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Το αμπσισικό οξύ (ΑΒΑ) προωθεί το λήθαργο και αποτελεί ένα ενδογενές σήμα κινδύνου</a:t>
            </a:r>
            <a:endParaRPr lang="el-GR" sz="2400" b="1" dirty="0"/>
          </a:p>
        </p:txBody>
      </p:sp>
      <p:sp>
        <p:nvSpPr>
          <p:cNvPr id="5" name="Rectangle 4"/>
          <p:cNvSpPr/>
          <p:nvPr/>
        </p:nvSpPr>
        <p:spPr>
          <a:xfrm>
            <a:off x="1676395" y="1873125"/>
            <a:ext cx="7278419" cy="4708981"/>
          </a:xfrm>
          <a:prstGeom prst="rect">
            <a:avLst/>
          </a:prstGeom>
        </p:spPr>
        <p:txBody>
          <a:bodyPr wrap="square">
            <a:spAutoFit/>
          </a:bodyPr>
          <a:lstStyle/>
          <a:p>
            <a:r>
              <a:rPr lang="el-GR" sz="2000" dirty="0" smtClean="0">
                <a:solidFill>
                  <a:srgbClr val="000000"/>
                </a:solidFill>
                <a:latin typeface="Verdana" panose="020B0604030504040204" pitchFamily="34" charset="0"/>
              </a:rPr>
              <a:t>Η </a:t>
            </a:r>
            <a:r>
              <a:rPr lang="el-GR" sz="2000" dirty="0">
                <a:solidFill>
                  <a:srgbClr val="000000"/>
                </a:solidFill>
                <a:latin typeface="Verdana" panose="020B0604030504040204" pitchFamily="34" charset="0"/>
              </a:rPr>
              <a:t>διαβίβαση σήματος μέσω του ΑΒΑ </a:t>
            </a:r>
            <a:r>
              <a:rPr lang="el-GR" sz="2000" dirty="0" smtClean="0">
                <a:solidFill>
                  <a:srgbClr val="000000"/>
                </a:solidFill>
                <a:latin typeface="Verdana" panose="020B0604030504040204" pitchFamily="34" charset="0"/>
              </a:rPr>
              <a:t>περιλαμβάνει </a:t>
            </a:r>
            <a:r>
              <a:rPr lang="el-GR" sz="2000" dirty="0">
                <a:solidFill>
                  <a:srgbClr val="000000"/>
                </a:solidFill>
                <a:latin typeface="Verdana" panose="020B0604030504040204" pitchFamily="34" charset="0"/>
              </a:rPr>
              <a:t>τη </a:t>
            </a:r>
            <a:r>
              <a:rPr lang="el-GR" sz="2000" dirty="0" smtClean="0">
                <a:solidFill>
                  <a:srgbClr val="000000"/>
                </a:solidFill>
                <a:latin typeface="Verdana" panose="020B0604030504040204" pitchFamily="34" charset="0"/>
              </a:rPr>
              <a:t>πρόσδεσή του στον </a:t>
            </a:r>
            <a:r>
              <a:rPr lang="el-GR" sz="2000" dirty="0">
                <a:solidFill>
                  <a:srgbClr val="000000"/>
                </a:solidFill>
                <a:latin typeface="Verdana" panose="020B0604030504040204" pitchFamily="34" charset="0"/>
              </a:rPr>
              <a:t>αντίστοιχο υποδοχέα, ο οποίος στη </a:t>
            </a:r>
            <a:r>
              <a:rPr lang="el-GR" sz="2000" dirty="0" smtClean="0">
                <a:solidFill>
                  <a:srgbClr val="000000"/>
                </a:solidFill>
                <a:latin typeface="Verdana" panose="020B0604030504040204" pitchFamily="34" charset="0"/>
              </a:rPr>
              <a:t>συνέχεια:</a:t>
            </a:r>
          </a:p>
          <a:p>
            <a:r>
              <a:rPr lang="el-GR" sz="2000" b="1" dirty="0" smtClean="0">
                <a:solidFill>
                  <a:srgbClr val="000000"/>
                </a:solidFill>
                <a:latin typeface="Verdana" panose="020B0604030504040204" pitchFamily="34" charset="0"/>
              </a:rPr>
              <a:t>Α</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Εάν η αντίδραση θα πρέπει να είναι σύντομη </a:t>
            </a:r>
            <a:r>
              <a:rPr lang="el-GR" sz="2000" dirty="0">
                <a:solidFill>
                  <a:srgbClr val="000000"/>
                </a:solidFill>
                <a:latin typeface="Verdana" panose="020B0604030504040204" pitchFamily="34" charset="0"/>
              </a:rPr>
              <a:t>(π.χ. κλείσιμο στομάτων) </a:t>
            </a:r>
            <a:r>
              <a:rPr lang="el-GR" sz="2000" dirty="0" smtClean="0">
                <a:solidFill>
                  <a:srgbClr val="000000"/>
                </a:solidFill>
                <a:latin typeface="Verdana" panose="020B0604030504040204" pitchFamily="34" charset="0"/>
              </a:rPr>
              <a:t>συμβαίνουν </a:t>
            </a:r>
            <a:r>
              <a:rPr lang="el-GR" sz="2000" dirty="0">
                <a:solidFill>
                  <a:srgbClr val="000000"/>
                </a:solidFill>
                <a:latin typeface="Verdana" panose="020B0604030504040204" pitchFamily="34" charset="0"/>
              </a:rPr>
              <a:t>άμεσες μεταβολικές τροποποιήσεις. Ρυθμίζεται επίσης και η έκφραση ορισμένων γονιδίων.</a:t>
            </a:r>
          </a:p>
          <a:p>
            <a:r>
              <a:rPr lang="el-GR" sz="2000" b="1" dirty="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Εάν η αντίδραση απαιτεί μεγαλύτερο χρονικό διάστημα </a:t>
            </a:r>
            <a:r>
              <a:rPr lang="el-GR" sz="2000" dirty="0">
                <a:solidFill>
                  <a:srgbClr val="000000"/>
                </a:solidFill>
                <a:latin typeface="Verdana" panose="020B0604030504040204" pitchFamily="34" charset="0"/>
              </a:rPr>
              <a:t>(π.χ. έλεγχος </a:t>
            </a:r>
            <a:r>
              <a:rPr lang="el-GR" sz="2000" dirty="0" err="1">
                <a:solidFill>
                  <a:srgbClr val="000000"/>
                </a:solidFill>
                <a:latin typeface="Verdana" panose="020B0604030504040204" pitchFamily="34" charset="0"/>
              </a:rPr>
              <a:t>ληθάργου</a:t>
            </a:r>
            <a:r>
              <a:rPr lang="el-GR" sz="2000" dirty="0">
                <a:solidFill>
                  <a:srgbClr val="000000"/>
                </a:solidFill>
                <a:latin typeface="Verdana" panose="020B0604030504040204" pitchFamily="34" charset="0"/>
              </a:rPr>
              <a:t>) ενεργοποιούνται ρυθμιστικές πρωτεΐνες και μεταγραφικοί παράγοντες οι οποίοι με τη σειρά τους ενεργοποιούν πολυάριθμα γονίδια του πυρήνα. Ας σημειωθεί </a:t>
            </a:r>
            <a:r>
              <a:rPr lang="el-GR" sz="2000" b="1" dirty="0">
                <a:solidFill>
                  <a:srgbClr val="000000"/>
                </a:solidFill>
                <a:latin typeface="Verdana" panose="020B0604030504040204" pitchFamily="34" charset="0"/>
              </a:rPr>
              <a:t>ότι το ΑΒΑ ελέγχει την έκφραση του 10% του συνόλου των γονιδίων </a:t>
            </a:r>
            <a:r>
              <a:rPr lang="el-GR" sz="2000" dirty="0">
                <a:solidFill>
                  <a:srgbClr val="000000"/>
                </a:solidFill>
                <a:latin typeface="Verdana" panose="020B0604030504040204" pitchFamily="34" charset="0"/>
              </a:rPr>
              <a:t>του </a:t>
            </a:r>
            <a:r>
              <a:rPr lang="el-GR" sz="2000" i="1" dirty="0" err="1" smtClean="0">
                <a:solidFill>
                  <a:srgbClr val="000000"/>
                </a:solidFill>
                <a:latin typeface="Verdana" panose="020B0604030504040204" pitchFamily="34" charset="0"/>
              </a:rPr>
              <a:t>Arabido</a:t>
            </a:r>
            <a:r>
              <a:rPr lang="en-US" sz="2000" i="1" dirty="0" err="1" smtClean="0">
                <a:solidFill>
                  <a:srgbClr val="000000"/>
                </a:solidFill>
                <a:latin typeface="Verdana" panose="020B0604030504040204" pitchFamily="34" charset="0"/>
              </a:rPr>
              <a:t>psis</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a:p>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518482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ABA περιλαμβάνει:</a:t>
            </a:r>
            <a:endParaRPr lang="el-GR" sz="2400" b="1" dirty="0"/>
          </a:p>
        </p:txBody>
      </p:sp>
      <p:sp>
        <p:nvSpPr>
          <p:cNvPr id="5" name="Rectangle 4"/>
          <p:cNvSpPr/>
          <p:nvPr/>
        </p:nvSpPr>
        <p:spPr>
          <a:xfrm>
            <a:off x="1676395" y="1620875"/>
            <a:ext cx="7278419" cy="5016758"/>
          </a:xfrm>
          <a:prstGeom prst="rect">
            <a:avLst/>
          </a:prstGeom>
        </p:spPr>
        <p:txBody>
          <a:bodyPr wrap="square">
            <a:spAutoFit/>
          </a:bodyPr>
          <a:lstStyle/>
          <a:p>
            <a:r>
              <a:rPr lang="el-GR" sz="2000" b="1" dirty="0">
                <a:solidFill>
                  <a:srgbClr val="000000"/>
                </a:solidFill>
                <a:latin typeface="Verdana" panose="020B0604030504040204" pitchFamily="34" charset="0"/>
              </a:rPr>
              <a:t>1. Ρύθμιση της ανάπτυξης του σπέρματος. Προώθηση του λήθαργου των σπερμάτων και των οφθαλμών. </a:t>
            </a:r>
            <a:r>
              <a:rPr lang="el-GR" sz="2000" dirty="0">
                <a:solidFill>
                  <a:srgbClr val="000000"/>
                </a:solidFill>
                <a:latin typeface="Verdana" panose="020B0604030504040204" pitchFamily="34" charset="0"/>
              </a:rPr>
              <a:t>Η ανάπτυξη των σπερμάτων ξεκινά με έντονες κυτταροδιαιρέσεις, διαφοροποίηση ιστών και σταδιακό σχηματισμό του εμβρύου. Στη συνέχεια οι κυτταροδιαιρέσεις σταματούν και αρχίζει η συσσώρευση των αποταμιευτικών ουσιών. Στα τελευταία στάδια της ωρίμανσής τους τα σπέρματα αφυδατώνονται σταδιακά ενώ παράλληλα το έμβρυο αποκτά ανθεκτικότητα έναντι της αφυδάτωσης. Εξίσου σταδιακά αυξάνονται και οι συγκεντρώσεις ΑΒΑ που θεωρούνται υπεύθυνες για τη σύνθεση των αποθεμάτων του και για την ανάπτυξη αντοχής του εμβρύου στη φάση της ωρίμανσης και αφυδάτωσης του σπέρματος. Επίσης οι υψηλές συγκεντρώσεις ΑΒΑ στα σπέρματα </a:t>
            </a:r>
            <a:r>
              <a:rPr lang="el-GR" sz="2000" dirty="0" smtClean="0">
                <a:solidFill>
                  <a:srgbClr val="000000"/>
                </a:solidFill>
                <a:latin typeface="Verdana" panose="020B0604030504040204" pitchFamily="34" charset="0"/>
              </a:rPr>
              <a:t>παρεμποδίζουν την υδρόλυση του αμύλου.</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508485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ABA περιλαμβάνει:</a:t>
            </a:r>
            <a:endParaRPr lang="el-GR" sz="2400" b="1" dirty="0"/>
          </a:p>
        </p:txBody>
      </p:sp>
      <p:sp>
        <p:nvSpPr>
          <p:cNvPr id="5" name="Rectangle 4"/>
          <p:cNvSpPr/>
          <p:nvPr/>
        </p:nvSpPr>
        <p:spPr>
          <a:xfrm>
            <a:off x="1676395" y="1620875"/>
            <a:ext cx="7278419" cy="5016758"/>
          </a:xfrm>
          <a:prstGeom prst="rect">
            <a:avLst/>
          </a:prstGeom>
        </p:spPr>
        <p:txBody>
          <a:bodyPr wrap="square">
            <a:spAutoFit/>
          </a:bodyPr>
          <a:lstStyle/>
          <a:p>
            <a:r>
              <a:rPr lang="el-GR" sz="2000" dirty="0">
                <a:solidFill>
                  <a:srgbClr val="000000"/>
                </a:solidFill>
                <a:latin typeface="Verdana" panose="020B0604030504040204" pitchFamily="34" charset="0"/>
              </a:rPr>
              <a:t>Σε ορισμένες περιπτώσεις τα ώριμα σπέρματα που προκύπτουν </a:t>
            </a:r>
            <a:r>
              <a:rPr lang="el-GR" sz="2000" b="1" dirty="0">
                <a:solidFill>
                  <a:srgbClr val="000000"/>
                </a:solidFill>
                <a:latin typeface="Verdana" panose="020B0604030504040204" pitchFamily="34" charset="0"/>
              </a:rPr>
              <a:t>βρίσκονται σε λήθαργο</a:t>
            </a:r>
            <a:r>
              <a:rPr lang="el-GR" sz="2000" dirty="0">
                <a:solidFill>
                  <a:srgbClr val="000000"/>
                </a:solidFill>
                <a:latin typeface="Verdana" panose="020B0604030504040204" pitchFamily="34" charset="0"/>
              </a:rPr>
              <a:t>. Ο λήθαργος επάγεται από το ΑΒΑ, το οποίο </a:t>
            </a:r>
            <a:r>
              <a:rPr lang="el-GR" sz="2000" dirty="0" err="1">
                <a:solidFill>
                  <a:srgbClr val="000000"/>
                </a:solidFill>
                <a:latin typeface="Verdana" panose="020B0604030504040204" pitchFamily="34" charset="0"/>
              </a:rPr>
              <a:t>αλληλεπιδρά</a:t>
            </a:r>
            <a:r>
              <a:rPr lang="el-GR" sz="2000" dirty="0">
                <a:solidFill>
                  <a:srgbClr val="000000"/>
                </a:solidFill>
                <a:latin typeface="Verdana" panose="020B0604030504040204" pitchFamily="34" charset="0"/>
              </a:rPr>
              <a:t> με τις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Υψηλές συγκεντρώσεις ΑΒΑ και χαμηλές συγκεντρώσεις </a:t>
            </a:r>
            <a:r>
              <a:rPr lang="el-GR" sz="2000" dirty="0" err="1">
                <a:solidFill>
                  <a:srgbClr val="000000"/>
                </a:solidFill>
                <a:latin typeface="Verdana" panose="020B0604030504040204" pitchFamily="34" charset="0"/>
              </a:rPr>
              <a:t>γιββερελινών</a:t>
            </a:r>
            <a:r>
              <a:rPr lang="el-GR" sz="2000" dirty="0">
                <a:solidFill>
                  <a:srgbClr val="000000"/>
                </a:solidFill>
                <a:latin typeface="Verdana" panose="020B0604030504040204" pitchFamily="34" charset="0"/>
              </a:rPr>
              <a:t> επάγουν το λήθαργο, ενώ το αντίθετο συμβαίνει στην περίπτωση άρσης του </a:t>
            </a:r>
            <a:r>
              <a:rPr lang="el-GR" sz="2000" dirty="0" err="1">
                <a:solidFill>
                  <a:srgbClr val="000000"/>
                </a:solidFill>
                <a:latin typeface="Verdana" panose="020B0604030504040204" pitchFamily="34" charset="0"/>
              </a:rPr>
              <a:t>ληθάργου</a:t>
            </a:r>
            <a:r>
              <a:rPr lang="el-GR" sz="2000" dirty="0">
                <a:solidFill>
                  <a:srgbClr val="000000"/>
                </a:solidFill>
                <a:latin typeface="Verdana" panose="020B0604030504040204" pitchFamily="34" charset="0"/>
              </a:rPr>
              <a:t>. Σε συνθήκες φυσικού περιβάλλοντος ο λήθαργος αίρεται συνήθως μετά τη παραμονή των </a:t>
            </a:r>
            <a:r>
              <a:rPr lang="el-GR" sz="2000" dirty="0" err="1">
                <a:solidFill>
                  <a:srgbClr val="000000"/>
                </a:solidFill>
                <a:latin typeface="Verdana" panose="020B0604030504040204" pitchFamily="34" charset="0"/>
              </a:rPr>
              <a:t>διαβρεγμένων</a:t>
            </a:r>
            <a:r>
              <a:rPr lang="el-GR" sz="2000" dirty="0">
                <a:solidFill>
                  <a:srgbClr val="000000"/>
                </a:solidFill>
                <a:latin typeface="Verdana" panose="020B0604030504040204" pitchFamily="34" charset="0"/>
              </a:rPr>
              <a:t> σπερμάτων σε χαμηλές θερμοκρασίες. Στις συνθήκες αυτές προκαλείται </a:t>
            </a:r>
            <a:r>
              <a:rPr lang="el-GR" sz="2000" b="1" dirty="0">
                <a:solidFill>
                  <a:srgbClr val="000000"/>
                </a:solidFill>
                <a:latin typeface="Verdana" panose="020B0604030504040204" pitchFamily="34" charset="0"/>
              </a:rPr>
              <a:t>αδρανοποίηση του ΑΒΑ </a:t>
            </a:r>
            <a:r>
              <a:rPr lang="el-GR" sz="2000" b="1" dirty="0" smtClean="0">
                <a:solidFill>
                  <a:srgbClr val="000000"/>
                </a:solidFill>
                <a:latin typeface="Verdana" panose="020B0604030504040204" pitchFamily="34" charset="0"/>
              </a:rPr>
              <a:t>και </a:t>
            </a:r>
            <a:r>
              <a:rPr lang="el-GR" sz="2000" b="1" dirty="0">
                <a:solidFill>
                  <a:srgbClr val="000000"/>
                </a:solidFill>
                <a:latin typeface="Verdana" panose="020B0604030504040204" pitchFamily="34" charset="0"/>
              </a:rPr>
              <a:t>αύξηση της συγκέντρωσης των </a:t>
            </a:r>
            <a:r>
              <a:rPr lang="el-GR" sz="2000" b="1" dirty="0" err="1">
                <a:solidFill>
                  <a:srgbClr val="000000"/>
                </a:solidFill>
                <a:latin typeface="Verdana" panose="020B0604030504040204" pitchFamily="34" charset="0"/>
              </a:rPr>
              <a:t>γιββερελινών</a:t>
            </a:r>
            <a:r>
              <a:rPr lang="el-GR" sz="2000" dirty="0">
                <a:solidFill>
                  <a:srgbClr val="000000"/>
                </a:solidFill>
                <a:latin typeface="Verdana" panose="020B0604030504040204" pitchFamily="34" charset="0"/>
              </a:rPr>
              <a:t>. Η διαδικασία αυτή ακολουθείται και στη γεωργική πρακτική προκειμένου να αρθεί ο λήθαργος των σπερμάτων ορισμένων ειδών (π.χ. της μηλιάς και της κερασιάς), και ονομάζεται </a:t>
            </a:r>
            <a:r>
              <a:rPr lang="el-GR" sz="2000" b="1" dirty="0" err="1">
                <a:solidFill>
                  <a:srgbClr val="000000"/>
                </a:solidFill>
                <a:latin typeface="Verdana" panose="020B0604030504040204" pitchFamily="34" charset="0"/>
              </a:rPr>
              <a:t>στρωμάτωση</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2185627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707886"/>
          </a:xfrm>
          <a:prstGeom prst="rect">
            <a:avLst/>
          </a:prstGeom>
        </p:spPr>
        <p:txBody>
          <a:bodyPr wrap="square">
            <a:spAutoFit/>
          </a:bodyPr>
          <a:lstStyle/>
          <a:p>
            <a:r>
              <a:rPr lang="el-GR" sz="2000" dirty="0">
                <a:solidFill>
                  <a:srgbClr val="000000"/>
                </a:solidFill>
                <a:latin typeface="Verdana" panose="020B0604030504040204" pitchFamily="34" charset="0"/>
              </a:rPr>
              <a:t>Οι κυριότερες δράσεις και πρότυπα μεταφοράς των φυτορμονών. </a:t>
            </a:r>
            <a:endParaRPr lang="el-GR" sz="2000" dirty="0"/>
          </a:p>
        </p:txBody>
      </p:sp>
      <p:cxnSp>
        <p:nvCxnSpPr>
          <p:cNvPr id="4" name="Straight Connector 3"/>
          <p:cNvCxnSpPr/>
          <p:nvPr/>
        </p:nvCxnSpPr>
        <p:spPr>
          <a:xfrm>
            <a:off x="766916" y="994630"/>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795527" y="1008990"/>
            <a:ext cx="5552946" cy="5707126"/>
          </a:xfrm>
          <a:prstGeom prst="rect">
            <a:avLst/>
          </a:prstGeom>
        </p:spPr>
      </p:pic>
    </p:spTree>
    <p:extLst>
      <p:ext uri="{BB962C8B-B14F-4D97-AF65-F5344CB8AC3E}">
        <p14:creationId xmlns:p14="http://schemas.microsoft.com/office/powerpoint/2010/main" val="37539995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ABA περιλαμβάνει:</a:t>
            </a:r>
            <a:endParaRPr lang="el-GR" sz="2400" b="1" dirty="0"/>
          </a:p>
        </p:txBody>
      </p:sp>
      <p:sp>
        <p:nvSpPr>
          <p:cNvPr id="5" name="Rectangle 4"/>
          <p:cNvSpPr/>
          <p:nvPr/>
        </p:nvSpPr>
        <p:spPr>
          <a:xfrm>
            <a:off x="1676395" y="1620875"/>
            <a:ext cx="7278419" cy="1323439"/>
          </a:xfrm>
          <a:prstGeom prst="rect">
            <a:avLst/>
          </a:prstGeom>
        </p:spPr>
        <p:txBody>
          <a:bodyPr wrap="square">
            <a:spAutoFit/>
          </a:bodyPr>
          <a:lstStyle/>
          <a:p>
            <a:r>
              <a:rPr lang="el-GR" sz="2000" b="1" dirty="0">
                <a:solidFill>
                  <a:srgbClr val="000000"/>
                </a:solidFill>
                <a:latin typeface="Verdana" panose="020B0604030504040204" pitchFamily="34" charset="0"/>
              </a:rPr>
              <a:t>2. Ρύθμιση της διαδικασίας αποκοπής των φύλλων των φυλλοβόλων κατά τη διάρκεια του φθινοπώρου. </a:t>
            </a:r>
            <a:r>
              <a:rPr lang="el-GR" sz="2000" dirty="0">
                <a:solidFill>
                  <a:srgbClr val="000000"/>
                </a:solidFill>
                <a:latin typeface="Verdana" panose="020B0604030504040204" pitchFamily="34" charset="0"/>
              </a:rPr>
              <a:t>Στη διαδικασία αυτή παίρνει μέρος και το αιθυλένιο και πιθανόν και άλλες </a:t>
            </a:r>
            <a:r>
              <a:rPr lang="el-GR" sz="2000" dirty="0" err="1" smtClean="0">
                <a:solidFill>
                  <a:srgbClr val="000000"/>
                </a:solidFill>
                <a:latin typeface="Verdana" panose="020B0604030504040204" pitchFamily="34" charset="0"/>
              </a:rPr>
              <a:t>φυτορμόνες</a:t>
            </a:r>
            <a:r>
              <a:rPr lang="el-GR" sz="2000" dirty="0" smtClean="0">
                <a:solidFill>
                  <a:srgbClr val="000000"/>
                </a:solidFill>
                <a:latin typeface="Verdana" panose="020B0604030504040204" pitchFamily="34" charset="0"/>
              </a:rPr>
              <a:t>.</a:t>
            </a:r>
          </a:p>
        </p:txBody>
      </p:sp>
    </p:spTree>
    <p:extLst>
      <p:ext uri="{BB962C8B-B14F-4D97-AF65-F5344CB8AC3E}">
        <p14:creationId xmlns:p14="http://schemas.microsoft.com/office/powerpoint/2010/main" val="1691693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ABA περιλαμβάνει:</a:t>
            </a:r>
            <a:endParaRPr lang="el-GR" sz="2400" b="1" dirty="0"/>
          </a:p>
        </p:txBody>
      </p:sp>
      <p:sp>
        <p:nvSpPr>
          <p:cNvPr id="5" name="Rectangle 4"/>
          <p:cNvSpPr/>
          <p:nvPr/>
        </p:nvSpPr>
        <p:spPr>
          <a:xfrm>
            <a:off x="1676395" y="1620875"/>
            <a:ext cx="7278419" cy="3477875"/>
          </a:xfrm>
          <a:prstGeom prst="rect">
            <a:avLst/>
          </a:prstGeom>
        </p:spPr>
        <p:txBody>
          <a:bodyPr wrap="square">
            <a:spAutoFit/>
          </a:bodyPr>
          <a:lstStyle/>
          <a:p>
            <a:r>
              <a:rPr lang="el-GR" sz="2000" b="1" dirty="0" smtClean="0">
                <a:solidFill>
                  <a:srgbClr val="000000"/>
                </a:solidFill>
                <a:latin typeface="Verdana" panose="020B0604030504040204" pitchFamily="34" charset="0"/>
              </a:rPr>
              <a:t>3</a:t>
            </a:r>
            <a:r>
              <a:rPr lang="el-GR" sz="2000" b="1" dirty="0">
                <a:solidFill>
                  <a:srgbClr val="000000"/>
                </a:solidFill>
                <a:latin typeface="Verdana" panose="020B0604030504040204" pitchFamily="34" charset="0"/>
              </a:rPr>
              <a:t>. Προκαλεί κλείσιμο των στομάτων και επάγει την επιμήκυνση της ρίζας.</a:t>
            </a:r>
          </a:p>
          <a:p>
            <a:r>
              <a:rPr lang="el-GR" sz="2000" dirty="0">
                <a:solidFill>
                  <a:srgbClr val="000000"/>
                </a:solidFill>
                <a:latin typeface="Verdana" panose="020B0604030504040204" pitchFamily="34" charset="0"/>
              </a:rPr>
              <a:t>Το ΑΒΑ παίζει σημαντικό ρόλο σε διαδικασίες που στοχεύουν στον περιορισμό των απωλειών νερού σε συνθήκες υδατικής </a:t>
            </a:r>
            <a:r>
              <a:rPr lang="el-GR" sz="2000" dirty="0" smtClean="0">
                <a:solidFill>
                  <a:srgbClr val="000000"/>
                </a:solidFill>
                <a:latin typeface="Verdana" panose="020B0604030504040204" pitchFamily="34" charset="0"/>
              </a:rPr>
              <a:t>καταπόνησης. </a:t>
            </a:r>
            <a:r>
              <a:rPr lang="el-GR" sz="2000" dirty="0">
                <a:solidFill>
                  <a:srgbClr val="000000"/>
                </a:solidFill>
                <a:latin typeface="Verdana" panose="020B0604030504040204" pitchFamily="34" charset="0"/>
              </a:rPr>
              <a:t>Εάν τα φωτοσυνθετικά κύτταρα του μεσοφύλλου χάσουν τη σπαργή τους, συνθέτουν ταχέως ΑΒΑ το οποίο μετακινείται προς τα καταφρακτικά κύτταρα. Το ΑΒΑ εμπλέκεται στο μηχανισμό εκροής ιόντων Κ</a:t>
            </a:r>
            <a:r>
              <a:rPr lang="el-GR" sz="2000" baseline="30000" dirty="0">
                <a:solidFill>
                  <a:srgbClr val="000000"/>
                </a:solidFill>
                <a:latin typeface="Verdana" panose="020B0604030504040204" pitchFamily="34" charset="0"/>
              </a:rPr>
              <a:t>+</a:t>
            </a:r>
            <a:r>
              <a:rPr lang="el-GR" sz="2000" dirty="0">
                <a:solidFill>
                  <a:srgbClr val="000000"/>
                </a:solidFill>
                <a:latin typeface="Verdana" panose="020B0604030504040204" pitchFamily="34" charset="0"/>
              </a:rPr>
              <a:t> από τα καταφρακτικά κύτταρα </a:t>
            </a:r>
            <a:r>
              <a:rPr lang="el-GR" sz="2000" dirty="0" smtClean="0">
                <a:solidFill>
                  <a:srgbClr val="000000"/>
                </a:solidFill>
                <a:latin typeface="Verdana" panose="020B0604030504040204" pitchFamily="34" charset="0"/>
              </a:rPr>
              <a:t>και </a:t>
            </a:r>
            <a:r>
              <a:rPr lang="el-GR" sz="2000" dirty="0">
                <a:solidFill>
                  <a:srgbClr val="000000"/>
                </a:solidFill>
                <a:latin typeface="Verdana" panose="020B0604030504040204" pitchFamily="34" charset="0"/>
              </a:rPr>
              <a:t>προκαλεί ελάττωση της σπαργής τους, οπότε τα στόματα </a:t>
            </a:r>
            <a:r>
              <a:rPr lang="el-GR" sz="2000" dirty="0" smtClean="0">
                <a:solidFill>
                  <a:srgbClr val="000000"/>
                </a:solidFill>
                <a:latin typeface="Verdana" panose="020B0604030504040204" pitchFamily="34" charset="0"/>
              </a:rPr>
              <a:t>κλείνουν... </a:t>
            </a:r>
          </a:p>
        </p:txBody>
      </p:sp>
    </p:spTree>
    <p:extLst>
      <p:ext uri="{BB962C8B-B14F-4D97-AF65-F5344CB8AC3E}">
        <p14:creationId xmlns:p14="http://schemas.microsoft.com/office/powerpoint/2010/main" val="15924275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ABA περιλαμβάνει:</a:t>
            </a:r>
            <a:endParaRPr lang="el-GR" sz="2400" b="1" dirty="0"/>
          </a:p>
        </p:txBody>
      </p:sp>
      <p:sp>
        <p:nvSpPr>
          <p:cNvPr id="5" name="Rectangle 4"/>
          <p:cNvSpPr/>
          <p:nvPr/>
        </p:nvSpPr>
        <p:spPr>
          <a:xfrm>
            <a:off x="1676395" y="1620875"/>
            <a:ext cx="7278419" cy="4093428"/>
          </a:xfrm>
          <a:prstGeom prst="rect">
            <a:avLst/>
          </a:prstGeom>
        </p:spPr>
        <p:txBody>
          <a:bodyPr wrap="square">
            <a:spAutoFit/>
          </a:bodyPr>
          <a:lstStyle/>
          <a:p>
            <a:r>
              <a:rPr lang="el-GR" sz="2000" b="1" dirty="0" smtClean="0">
                <a:solidFill>
                  <a:srgbClr val="000000"/>
                </a:solidFill>
                <a:latin typeface="Verdana" panose="020B0604030504040204" pitchFamily="34" charset="0"/>
              </a:rPr>
              <a:t>3</a:t>
            </a:r>
            <a:r>
              <a:rPr lang="el-GR" sz="2000" b="1" dirty="0">
                <a:solidFill>
                  <a:srgbClr val="000000"/>
                </a:solidFill>
                <a:latin typeface="Verdana" panose="020B0604030504040204" pitchFamily="34" charset="0"/>
              </a:rPr>
              <a:t>. Προκαλεί κλείσιμο των στομάτων και επάγει την επιμήκυνση της ρίζας.</a:t>
            </a:r>
          </a:p>
          <a:p>
            <a:r>
              <a:rPr lang="el-GR" sz="2000" dirty="0" smtClean="0">
                <a:solidFill>
                  <a:srgbClr val="000000"/>
                </a:solidFill>
                <a:latin typeface="Verdana" panose="020B0604030504040204" pitchFamily="34" charset="0"/>
              </a:rPr>
              <a:t>...Σε </a:t>
            </a:r>
            <a:r>
              <a:rPr lang="el-GR" sz="2000" dirty="0">
                <a:solidFill>
                  <a:srgbClr val="000000"/>
                </a:solidFill>
                <a:latin typeface="Verdana" panose="020B0604030504040204" pitchFamily="34" charset="0"/>
              </a:rPr>
              <a:t>συνθήκες έλλειψης νερού στο έδαφος, υψηλές συγκεντρώσεις ΑΒΑ συνθέτει και η ρίζα. Το ΑΒΑ που συντίθεται στη ρίζα οδηγείται μέσω των αγγείων του ξύλου προς το υπέργειο τμήμα. Με τον τρόπο αυτό το αμπσισικό οξύ παίζει το ρόλο του </a:t>
            </a:r>
            <a:r>
              <a:rPr lang="el-GR" sz="2000" b="1" dirty="0" err="1">
                <a:solidFill>
                  <a:srgbClr val="000000"/>
                </a:solidFill>
                <a:latin typeface="Verdana" panose="020B0604030504040204" pitchFamily="34" charset="0"/>
              </a:rPr>
              <a:t>διασυστηματικού</a:t>
            </a:r>
            <a:r>
              <a:rPr lang="el-GR" sz="2000" b="1" dirty="0">
                <a:solidFill>
                  <a:srgbClr val="000000"/>
                </a:solidFill>
                <a:latin typeface="Verdana" panose="020B0604030504040204" pitchFamily="34" charset="0"/>
              </a:rPr>
              <a:t> σήματος κινδύνου</a:t>
            </a:r>
            <a:r>
              <a:rPr lang="el-GR" sz="2000" dirty="0">
                <a:solidFill>
                  <a:srgbClr val="000000"/>
                </a:solidFill>
                <a:latin typeface="Verdana" panose="020B0604030504040204" pitchFamily="34" charset="0"/>
              </a:rPr>
              <a:t>. Η αύξηση της συγκέντρωσης του ΑΒΑ, τόσο στο βλαστό όσο και στη ρίζα, προκαλεί παρεμπόδιση της ανάπτυξης του υπέργειου τμήματος, αλλά προώθηση της επιμήκυνσης της κύριας ρίζας. Συνεπώς ο </a:t>
            </a:r>
            <a:r>
              <a:rPr lang="el-GR" sz="2000" b="1" dirty="0">
                <a:solidFill>
                  <a:srgbClr val="000000"/>
                </a:solidFill>
                <a:latin typeface="Verdana" panose="020B0604030504040204" pitchFamily="34" charset="0"/>
              </a:rPr>
              <a:t>λόγος υπέργειο/υπόγειο τμήμα </a:t>
            </a:r>
            <a:r>
              <a:rPr lang="el-GR" sz="2000" dirty="0">
                <a:solidFill>
                  <a:srgbClr val="000000"/>
                </a:solidFill>
                <a:latin typeface="Verdana" panose="020B0604030504040204" pitchFamily="34" charset="0"/>
              </a:rPr>
              <a:t>μεταβάλλεται δραματικά υπέρ του υπόγειου τμήματος.</a:t>
            </a:r>
          </a:p>
        </p:txBody>
      </p:sp>
    </p:spTree>
    <p:extLst>
      <p:ext uri="{BB962C8B-B14F-4D97-AF65-F5344CB8AC3E}">
        <p14:creationId xmlns:p14="http://schemas.microsoft.com/office/powerpoint/2010/main" val="893010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Το αιθυλένιο εμπλέκεται σε μηχανισμούς γήρανσης και παρεμπόδισης της ανάπτυξης:</a:t>
            </a:r>
            <a:endParaRPr lang="el-GR" sz="2400" b="1" dirty="0"/>
          </a:p>
        </p:txBody>
      </p:sp>
      <p:sp>
        <p:nvSpPr>
          <p:cNvPr id="5" name="Rectangle 4"/>
          <p:cNvSpPr/>
          <p:nvPr/>
        </p:nvSpPr>
        <p:spPr>
          <a:xfrm>
            <a:off x="1676395" y="1620875"/>
            <a:ext cx="7278419" cy="1323439"/>
          </a:xfrm>
          <a:prstGeom prst="rect">
            <a:avLst/>
          </a:prstGeom>
        </p:spPr>
        <p:txBody>
          <a:bodyPr wrap="square">
            <a:spAutoFit/>
          </a:bodyPr>
          <a:lstStyle/>
          <a:p>
            <a:r>
              <a:rPr lang="el-GR" sz="2000" dirty="0">
                <a:solidFill>
                  <a:srgbClr val="000000"/>
                </a:solidFill>
                <a:latin typeface="Verdana" panose="020B0604030504040204" pitchFamily="34" charset="0"/>
              </a:rPr>
              <a:t>Πρόκειται για μόριο απλής δομής το οποίο στις συνήθεις συνθήκες θερμοκρασίας και πίεσης συμπεριφέρεται ως </a:t>
            </a:r>
            <a:r>
              <a:rPr lang="el-GR" sz="2000" b="1" dirty="0">
                <a:solidFill>
                  <a:srgbClr val="000000"/>
                </a:solidFill>
                <a:latin typeface="Verdana" panose="020B0604030504040204" pitchFamily="34" charset="0"/>
              </a:rPr>
              <a:t>αέριο</a:t>
            </a:r>
            <a:r>
              <a:rPr lang="el-GR" sz="2000" dirty="0">
                <a:solidFill>
                  <a:srgbClr val="000000"/>
                </a:solidFill>
                <a:latin typeface="Verdana" panose="020B0604030504040204" pitchFamily="34" charset="0"/>
              </a:rPr>
              <a:t>, γεγονός το οποίο εξασφαλίζει την ταχεία διάχυση και δράση</a:t>
            </a:r>
          </a:p>
        </p:txBody>
      </p:sp>
      <p:pic>
        <p:nvPicPr>
          <p:cNvPr id="2" name="Picture 1"/>
          <p:cNvPicPr>
            <a:picLocks noChangeAspect="1"/>
          </p:cNvPicPr>
          <p:nvPr/>
        </p:nvPicPr>
        <p:blipFill rotWithShape="1">
          <a:blip r:embed="rId2"/>
          <a:srcRect l="40735" r="41339"/>
          <a:stretch/>
        </p:blipFill>
        <p:spPr>
          <a:xfrm>
            <a:off x="3908322" y="3071665"/>
            <a:ext cx="1312607" cy="1570078"/>
          </a:xfrm>
          <a:prstGeom prst="rect">
            <a:avLst/>
          </a:prstGeom>
        </p:spPr>
      </p:pic>
      <p:sp>
        <p:nvSpPr>
          <p:cNvPr id="6" name="Rectangle 5"/>
          <p:cNvSpPr/>
          <p:nvPr/>
        </p:nvSpPr>
        <p:spPr>
          <a:xfrm>
            <a:off x="1676395" y="4769094"/>
            <a:ext cx="7278419" cy="1631216"/>
          </a:xfrm>
          <a:prstGeom prst="rect">
            <a:avLst/>
          </a:prstGeom>
        </p:spPr>
        <p:txBody>
          <a:bodyPr wrap="square">
            <a:spAutoFit/>
          </a:bodyPr>
          <a:lstStyle/>
          <a:p>
            <a:r>
              <a:rPr lang="el-GR" sz="2000" dirty="0">
                <a:solidFill>
                  <a:srgbClr val="000000"/>
                </a:solidFill>
                <a:latin typeface="Verdana" panose="020B0604030504040204" pitchFamily="34" charset="0"/>
              </a:rPr>
              <a:t>Το αιθυλένιο συντίθεται από το αμινοξύ μεθειονίνη. Παράγεται σε </a:t>
            </a:r>
            <a:r>
              <a:rPr lang="el-GR" sz="2000" b="1" dirty="0">
                <a:solidFill>
                  <a:srgbClr val="000000"/>
                </a:solidFill>
                <a:latin typeface="Verdana" panose="020B0604030504040204" pitchFamily="34" charset="0"/>
              </a:rPr>
              <a:t>όλα σχεδόν τα φυτικά όργανα</a:t>
            </a:r>
            <a:r>
              <a:rPr lang="el-GR" sz="2000" dirty="0">
                <a:solidFill>
                  <a:srgbClr val="000000"/>
                </a:solidFill>
                <a:latin typeface="Verdana" panose="020B0604030504040204" pitchFamily="34" charset="0"/>
              </a:rPr>
              <a:t>. Η παραγωγή του επηρεάζεται από το στάδιο ανάπτυξης του οργάνου, τη παρουσία ΙΑΑ, τον τραυματισμό, την υδατική καταπόνηση, κ.ά.</a:t>
            </a:r>
          </a:p>
        </p:txBody>
      </p:sp>
    </p:spTree>
    <p:extLst>
      <p:ext uri="{BB962C8B-B14F-4D97-AF65-F5344CB8AC3E}">
        <p14:creationId xmlns:p14="http://schemas.microsoft.com/office/powerpoint/2010/main" val="22398940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t>
            </a:r>
            <a:r>
              <a:rPr lang="el-GR" sz="2400" b="1" dirty="0" smtClean="0">
                <a:solidFill>
                  <a:srgbClr val="000000"/>
                </a:solidFill>
                <a:latin typeface="Verdana" panose="020B0604030504040204" pitchFamily="34" charset="0"/>
              </a:rPr>
              <a:t>αιθυλενίου </a:t>
            </a:r>
            <a:r>
              <a:rPr lang="el-GR" sz="2400" b="1" dirty="0">
                <a:solidFill>
                  <a:srgbClr val="000000"/>
                </a:solidFill>
                <a:latin typeface="Verdana" panose="020B0604030504040204" pitchFamily="34" charset="0"/>
              </a:rPr>
              <a:t>περιλαμβάνει:</a:t>
            </a:r>
            <a:endParaRPr lang="el-GR" sz="2400" b="1" dirty="0"/>
          </a:p>
        </p:txBody>
      </p:sp>
      <p:sp>
        <p:nvSpPr>
          <p:cNvPr id="5" name="Rectangle 4"/>
          <p:cNvSpPr/>
          <p:nvPr/>
        </p:nvSpPr>
        <p:spPr>
          <a:xfrm>
            <a:off x="1676395" y="1753607"/>
            <a:ext cx="7278419" cy="4093428"/>
          </a:xfrm>
          <a:prstGeom prst="rect">
            <a:avLst/>
          </a:prstGeom>
        </p:spPr>
        <p:txBody>
          <a:bodyPr wrap="square">
            <a:spAutoFit/>
          </a:bodyPr>
          <a:lstStyle/>
          <a:p>
            <a:r>
              <a:rPr lang="el-GR" sz="2000" b="1" dirty="0" smtClean="0">
                <a:solidFill>
                  <a:srgbClr val="000000"/>
                </a:solidFill>
                <a:latin typeface="Verdana" panose="020B0604030504040204" pitchFamily="34" charset="0"/>
              </a:rPr>
              <a:t>1</a:t>
            </a:r>
            <a:r>
              <a:rPr lang="el-GR" sz="2000" b="1" dirty="0">
                <a:solidFill>
                  <a:srgbClr val="000000"/>
                </a:solidFill>
                <a:latin typeface="Verdana" panose="020B0604030504040204" pitchFamily="34" charset="0"/>
              </a:rPr>
              <a:t>. Συμμετέχει στη ρύθμιση της ανάπτυξης των νεαρών αρτίβλαστων</a:t>
            </a:r>
            <a:r>
              <a:rPr lang="el-GR" sz="2000" b="1" dirty="0" smtClean="0">
                <a:solidFill>
                  <a:srgbClr val="000000"/>
                </a:solidFill>
                <a:latin typeface="Verdana" panose="020B0604030504040204" pitchFamily="34" charset="0"/>
              </a:rPr>
              <a:t>.</a:t>
            </a:r>
            <a:endParaRPr lang="el-GR" sz="2000" b="1" dirty="0">
              <a:solidFill>
                <a:srgbClr val="000000"/>
              </a:solidFill>
              <a:latin typeface="Verdana" panose="020B0604030504040204" pitchFamily="34" charset="0"/>
            </a:endParaRPr>
          </a:p>
          <a:p>
            <a:r>
              <a:rPr lang="el-GR" sz="2000" dirty="0">
                <a:solidFill>
                  <a:srgbClr val="000000"/>
                </a:solidFill>
                <a:latin typeface="Verdana" panose="020B0604030504040204" pitchFamily="34" charset="0"/>
              </a:rPr>
              <a:t>Αμέσως μετά τη βλάστηση του σπέρματος, το υποκοτύλιο των νεαρών αρτίβλαστων των ευδικότυλων φυτών σχηματίζει το </a:t>
            </a:r>
            <a:r>
              <a:rPr lang="el-GR" sz="2000" b="1" dirty="0" smtClean="0">
                <a:solidFill>
                  <a:srgbClr val="000000"/>
                </a:solidFill>
                <a:latin typeface="Verdana" panose="020B0604030504040204" pitchFamily="34" charset="0"/>
              </a:rPr>
              <a:t>άγκιστρο</a:t>
            </a:r>
            <a:r>
              <a:rPr lang="el-GR" sz="2000" dirty="0" smtClean="0">
                <a:solidFill>
                  <a:srgbClr val="000000"/>
                </a:solidFill>
                <a:latin typeface="Verdana" panose="020B0604030504040204" pitchFamily="34" charset="0"/>
              </a:rPr>
              <a:t> το οποίο </a:t>
            </a:r>
            <a:r>
              <a:rPr lang="el-GR" sz="2000" dirty="0">
                <a:solidFill>
                  <a:srgbClr val="000000"/>
                </a:solidFill>
                <a:latin typeface="Verdana" panose="020B0604030504040204" pitchFamily="34" charset="0"/>
              </a:rPr>
              <a:t>παραμένει κλειστό μέχρι το αρτίβλαστο να αντιληφθεί φωτεινά ερεθίσματα που πιστοποιούν την επιτυχή ανάδυση στην επιφάνεια του εδάφους, οπότε και ξεκινά η ευθυγράμμισή </a:t>
            </a:r>
            <a:r>
              <a:rPr lang="el-GR" sz="2000" dirty="0" smtClean="0">
                <a:solidFill>
                  <a:srgbClr val="000000"/>
                </a:solidFill>
                <a:latin typeface="Verdana" panose="020B0604030504040204" pitchFamily="34" charset="0"/>
              </a:rPr>
              <a:t>του. </a:t>
            </a:r>
            <a:r>
              <a:rPr lang="el-GR" sz="2000" b="1" dirty="0">
                <a:solidFill>
                  <a:srgbClr val="000000"/>
                </a:solidFill>
                <a:latin typeface="Verdana" panose="020B0604030504040204" pitchFamily="34" charset="0"/>
              </a:rPr>
              <a:t>Η ευθυγράμμιση </a:t>
            </a:r>
            <a:r>
              <a:rPr lang="el-GR" sz="2000" dirty="0">
                <a:solidFill>
                  <a:srgbClr val="000000"/>
                </a:solidFill>
                <a:latin typeface="Verdana" panose="020B0604030504040204" pitchFamily="34" charset="0"/>
              </a:rPr>
              <a:t>οφείλεται σε διαφορετικούς ρυθμούς αύξησης των πλευρών το αγκίστρου που δρομολογεί μια </a:t>
            </a:r>
            <a:r>
              <a:rPr lang="el-GR" sz="2000" b="1" dirty="0">
                <a:solidFill>
                  <a:srgbClr val="000000"/>
                </a:solidFill>
                <a:latin typeface="Verdana" panose="020B0604030504040204" pitchFamily="34" charset="0"/>
              </a:rPr>
              <a:t>διαβάθμιση της συγκέντρωσης της </a:t>
            </a:r>
            <a:r>
              <a:rPr lang="el-GR" sz="2000" b="1" dirty="0" smtClean="0">
                <a:solidFill>
                  <a:srgbClr val="000000"/>
                </a:solidFill>
                <a:latin typeface="Verdana" panose="020B0604030504040204" pitchFamily="34" charset="0"/>
              </a:rPr>
              <a:t>αυξίνης</a:t>
            </a:r>
            <a:r>
              <a:rPr lang="el-GR" sz="2000" b="1" dirty="0">
                <a:solidFill>
                  <a:srgbClr val="000000"/>
                </a:solidFill>
                <a:latin typeface="Verdana" panose="020B0604030504040204" pitchFamily="34" charset="0"/>
              </a:rPr>
              <a:t> </a:t>
            </a:r>
            <a:r>
              <a:rPr lang="el-GR" sz="2000" b="1" dirty="0" smtClean="0">
                <a:solidFill>
                  <a:srgbClr val="000000"/>
                </a:solidFill>
                <a:latin typeface="Verdana" panose="020B0604030504040204" pitchFamily="34" charset="0"/>
              </a:rPr>
              <a:t>η οποία είναι αποτέλεσμα της δράσης του αιθυλενίου</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226754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128622" cy="1631216"/>
          </a:xfrm>
          <a:prstGeom prst="rect">
            <a:avLst/>
          </a:prstGeom>
        </p:spPr>
        <p:txBody>
          <a:bodyPr wrap="square">
            <a:spAutoFit/>
          </a:bodyPr>
          <a:lstStyle/>
          <a:p>
            <a:r>
              <a:rPr lang="el-GR" sz="2000" dirty="0">
                <a:solidFill>
                  <a:srgbClr val="000000"/>
                </a:solidFill>
                <a:latin typeface="Verdana" panose="020B0604030504040204" pitchFamily="34" charset="0"/>
              </a:rPr>
              <a:t>Εάν </a:t>
            </a:r>
            <a:r>
              <a:rPr lang="el-GR" sz="2000" dirty="0" err="1">
                <a:solidFill>
                  <a:srgbClr val="000000"/>
                </a:solidFill>
                <a:latin typeface="Verdana" panose="020B0604030504040204" pitchFamily="34" charset="0"/>
              </a:rPr>
              <a:t>ωχρωτικά</a:t>
            </a:r>
            <a:r>
              <a:rPr lang="el-GR" sz="2000" dirty="0">
                <a:solidFill>
                  <a:srgbClr val="000000"/>
                </a:solidFill>
                <a:latin typeface="Verdana" panose="020B0604030504040204" pitchFamily="34" charset="0"/>
              </a:rPr>
              <a:t> αρτίβλαστα αντιληφθούν φως τότε ξεκινά η ευθυγράμμιση του αγκίστρου. Το αιθυλένιο επάγει είτε τη σύνθεση αυξίνης στην κατώτερη πλευρά του αγκίστρου, είτε τη μεταφορά της από την ανώτερη στην κατώτερη πλευρά (ένθετο).</a:t>
            </a:r>
            <a:endParaRPr lang="el-GR" sz="2000" dirty="0"/>
          </a:p>
        </p:txBody>
      </p:sp>
      <p:cxnSp>
        <p:nvCxnSpPr>
          <p:cNvPr id="4" name="Straight Connector 3"/>
          <p:cNvCxnSpPr/>
          <p:nvPr/>
        </p:nvCxnSpPr>
        <p:spPr>
          <a:xfrm>
            <a:off x="774799" y="191691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3213691" y="2094269"/>
            <a:ext cx="2716618" cy="4557250"/>
          </a:xfrm>
          <a:prstGeom prst="rect">
            <a:avLst/>
          </a:prstGeom>
        </p:spPr>
      </p:pic>
    </p:spTree>
    <p:extLst>
      <p:ext uri="{BB962C8B-B14F-4D97-AF65-F5344CB8AC3E}">
        <p14:creationId xmlns:p14="http://schemas.microsoft.com/office/powerpoint/2010/main" val="1293173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t>
            </a:r>
            <a:r>
              <a:rPr lang="el-GR" sz="2400" b="1" dirty="0" smtClean="0">
                <a:solidFill>
                  <a:srgbClr val="000000"/>
                </a:solidFill>
                <a:latin typeface="Verdana" panose="020B0604030504040204" pitchFamily="34" charset="0"/>
              </a:rPr>
              <a:t>αιθυλενίου </a:t>
            </a:r>
            <a:r>
              <a:rPr lang="el-GR" sz="2400" b="1" dirty="0">
                <a:solidFill>
                  <a:srgbClr val="000000"/>
                </a:solidFill>
                <a:latin typeface="Verdana" panose="020B0604030504040204" pitchFamily="34" charset="0"/>
              </a:rPr>
              <a:t>περιλαμβάνει:</a:t>
            </a:r>
            <a:endParaRPr lang="el-GR" sz="2400" b="1" dirty="0"/>
          </a:p>
        </p:txBody>
      </p:sp>
      <p:sp>
        <p:nvSpPr>
          <p:cNvPr id="5" name="Rectangle 4"/>
          <p:cNvSpPr/>
          <p:nvPr/>
        </p:nvSpPr>
        <p:spPr>
          <a:xfrm>
            <a:off x="1676395" y="1753607"/>
            <a:ext cx="7278419" cy="3785652"/>
          </a:xfrm>
          <a:prstGeom prst="rect">
            <a:avLst/>
          </a:prstGeom>
        </p:spPr>
        <p:txBody>
          <a:bodyPr wrap="square">
            <a:spAutoFit/>
          </a:bodyPr>
          <a:lstStyle/>
          <a:p>
            <a:r>
              <a:rPr lang="el-GR" sz="2000" b="1" dirty="0" smtClean="0">
                <a:solidFill>
                  <a:srgbClr val="000000"/>
                </a:solidFill>
                <a:latin typeface="Verdana" panose="020B0604030504040204" pitchFamily="34" charset="0"/>
              </a:rPr>
              <a:t>1</a:t>
            </a:r>
            <a:r>
              <a:rPr lang="el-GR" sz="2000" b="1" dirty="0">
                <a:solidFill>
                  <a:srgbClr val="000000"/>
                </a:solidFill>
                <a:latin typeface="Verdana" panose="020B0604030504040204" pitchFamily="34" charset="0"/>
              </a:rPr>
              <a:t>. Συμμετέχει στη ρύθμιση της ανάπτυξης των νεαρών αρτίβλαστων</a:t>
            </a:r>
            <a:r>
              <a:rPr lang="el-GR" sz="2000" b="1" dirty="0" smtClean="0">
                <a:solidFill>
                  <a:srgbClr val="000000"/>
                </a:solidFill>
                <a:latin typeface="Verdana" panose="020B0604030504040204" pitchFamily="34" charset="0"/>
              </a:rPr>
              <a:t>.</a:t>
            </a:r>
            <a:endParaRPr lang="el-GR" sz="2000" b="1" dirty="0">
              <a:solidFill>
                <a:srgbClr val="000000"/>
              </a:solidFill>
              <a:latin typeface="Verdana" panose="020B0604030504040204" pitchFamily="34" charset="0"/>
            </a:endParaRPr>
          </a:p>
          <a:p>
            <a:r>
              <a:rPr lang="el-GR" sz="2000" dirty="0">
                <a:solidFill>
                  <a:srgbClr val="000000"/>
                </a:solidFill>
                <a:latin typeface="Verdana" panose="020B0604030504040204" pitchFamily="34" charset="0"/>
              </a:rPr>
              <a:t>Εάν </a:t>
            </a:r>
            <a:r>
              <a:rPr lang="el-GR" sz="2000" b="1" dirty="0" err="1">
                <a:solidFill>
                  <a:srgbClr val="000000"/>
                </a:solidFill>
                <a:latin typeface="Verdana" panose="020B0604030504040204" pitchFamily="34" charset="0"/>
              </a:rPr>
              <a:t>ωχρωτικά</a:t>
            </a:r>
            <a:r>
              <a:rPr lang="el-GR" sz="2000" dirty="0">
                <a:solidFill>
                  <a:srgbClr val="000000"/>
                </a:solidFill>
                <a:latin typeface="Verdana" panose="020B0604030504040204" pitchFamily="34" charset="0"/>
              </a:rPr>
              <a:t> αρτίβλαστα (αρτίβλαστα τα οποία έχουν αναπτυχθεί στο </a:t>
            </a:r>
            <a:r>
              <a:rPr lang="el-GR" sz="2000" dirty="0" smtClean="0">
                <a:solidFill>
                  <a:srgbClr val="000000"/>
                </a:solidFill>
                <a:latin typeface="Verdana" panose="020B0604030504040204" pitchFamily="34" charset="0"/>
              </a:rPr>
              <a:t>σκοτάδι) </a:t>
            </a:r>
            <a:r>
              <a:rPr lang="el-GR" sz="2000" dirty="0">
                <a:solidFill>
                  <a:srgbClr val="000000"/>
                </a:solidFill>
                <a:latin typeface="Verdana" panose="020B0604030504040204" pitchFamily="34" charset="0"/>
              </a:rPr>
              <a:t>υποστούν χειρισμό με αιθυλένιο τότε παρεμποδίζεται η επιμήκυνση, επάγεται η πάχυνση του </a:t>
            </a:r>
            <a:r>
              <a:rPr lang="el-GR" sz="2000" dirty="0" err="1">
                <a:solidFill>
                  <a:srgbClr val="000000"/>
                </a:solidFill>
                <a:latin typeface="Verdana" panose="020B0604030504040204" pitchFamily="34" charset="0"/>
              </a:rPr>
              <a:t>επικοτυλίου</a:t>
            </a:r>
            <a:r>
              <a:rPr lang="el-GR" sz="2000" dirty="0">
                <a:solidFill>
                  <a:srgbClr val="000000"/>
                </a:solidFill>
                <a:latin typeface="Verdana" panose="020B0604030504040204" pitchFamily="34" charset="0"/>
              </a:rPr>
              <a:t> και αλλάζει ο προσανατολισμός της αύξησης από κάθετη σε </a:t>
            </a:r>
            <a:r>
              <a:rPr lang="el-GR" sz="2000" dirty="0" smtClean="0">
                <a:solidFill>
                  <a:srgbClr val="000000"/>
                </a:solidFill>
                <a:latin typeface="Verdana" panose="020B0604030504040204" pitchFamily="34" charset="0"/>
              </a:rPr>
              <a:t>οριζόντια. Το σύνολο αυτών των αποκρίσεων ονομάζεται </a:t>
            </a:r>
            <a:r>
              <a:rPr lang="el-GR" sz="2000" b="1" dirty="0">
                <a:solidFill>
                  <a:srgbClr val="000000"/>
                </a:solidFill>
                <a:latin typeface="Verdana" panose="020B0604030504040204" pitchFamily="34" charset="0"/>
              </a:rPr>
              <a:t>τριπλή </a:t>
            </a:r>
            <a:r>
              <a:rPr lang="el-GR" sz="2000" b="1" dirty="0" smtClean="0">
                <a:solidFill>
                  <a:srgbClr val="000000"/>
                </a:solidFill>
                <a:latin typeface="Verdana" panose="020B0604030504040204" pitchFamily="34" charset="0"/>
              </a:rPr>
              <a:t>απόκριση</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Η τριπλή απόκριση φαίνεται ότι αποτελεί μέρος ενός μηχανισμού αποφυγής των εμποδίων που παρεμβάλλονται στο έδαφος και δυσχεραίνουν την ανάδυση του </a:t>
            </a:r>
            <a:r>
              <a:rPr lang="el-GR" sz="2000" dirty="0" err="1">
                <a:solidFill>
                  <a:srgbClr val="000000"/>
                </a:solidFill>
                <a:latin typeface="Verdana" panose="020B0604030504040204" pitchFamily="34" charset="0"/>
              </a:rPr>
              <a:t>αρτίβλαστου</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95897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4302" y="1681310"/>
            <a:ext cx="2835396" cy="4852220"/>
          </a:xfrm>
          <a:prstGeom prst="rect">
            <a:avLst/>
          </a:prstGeom>
        </p:spPr>
      </p:pic>
      <p:sp>
        <p:nvSpPr>
          <p:cNvPr id="3" name="Rectangle 2"/>
          <p:cNvSpPr/>
          <p:nvPr/>
        </p:nvSpPr>
        <p:spPr>
          <a:xfrm>
            <a:off x="660654" y="294972"/>
            <a:ext cx="8247372" cy="1631216"/>
          </a:xfrm>
          <a:prstGeom prst="rect">
            <a:avLst/>
          </a:prstGeom>
        </p:spPr>
        <p:txBody>
          <a:bodyPr wrap="square">
            <a:spAutoFit/>
          </a:bodyPr>
          <a:lstStyle/>
          <a:p>
            <a:r>
              <a:rPr lang="el-GR" sz="2000" dirty="0">
                <a:solidFill>
                  <a:srgbClr val="000000"/>
                </a:solidFill>
                <a:latin typeface="Verdana" panose="020B0604030504040204" pitchFamily="34" charset="0"/>
              </a:rPr>
              <a:t>Εάν τα </a:t>
            </a:r>
            <a:r>
              <a:rPr lang="el-GR" sz="2000" dirty="0" err="1">
                <a:solidFill>
                  <a:srgbClr val="000000"/>
                </a:solidFill>
                <a:latin typeface="Verdana" panose="020B0604030504040204" pitchFamily="34" charset="0"/>
              </a:rPr>
              <a:t>ωχρωτικά</a:t>
            </a:r>
            <a:r>
              <a:rPr lang="el-GR" sz="2000" dirty="0">
                <a:solidFill>
                  <a:srgbClr val="000000"/>
                </a:solidFill>
                <a:latin typeface="Verdana" panose="020B0604030504040204" pitchFamily="34" charset="0"/>
              </a:rPr>
              <a:t> αρτίβλαστα υποστούν χειρισμό με </a:t>
            </a:r>
            <a:r>
              <a:rPr lang="el-GR" sz="2000" dirty="0" smtClean="0">
                <a:solidFill>
                  <a:srgbClr val="000000"/>
                </a:solidFill>
                <a:latin typeface="Verdana" panose="020B0604030504040204" pitchFamily="34" charset="0"/>
              </a:rPr>
              <a:t>αιθυλένιο τότε </a:t>
            </a:r>
            <a:r>
              <a:rPr lang="el-GR" sz="2000" dirty="0">
                <a:solidFill>
                  <a:srgbClr val="000000"/>
                </a:solidFill>
                <a:latin typeface="Verdana" panose="020B0604030504040204" pitchFamily="34" charset="0"/>
              </a:rPr>
              <a:t>προκαλείται η τριπλή απόκριση. Παρεμποδίζεται η επιμήκυνση, επάγεται η πάχυνση του </a:t>
            </a:r>
            <a:r>
              <a:rPr lang="el-GR" sz="2000" dirty="0" err="1">
                <a:solidFill>
                  <a:srgbClr val="000000"/>
                </a:solidFill>
                <a:latin typeface="Verdana" panose="020B0604030504040204" pitchFamily="34" charset="0"/>
              </a:rPr>
              <a:t>επικοτυλίου</a:t>
            </a:r>
            <a:r>
              <a:rPr lang="el-GR" sz="2000" dirty="0">
                <a:solidFill>
                  <a:srgbClr val="000000"/>
                </a:solidFill>
                <a:latin typeface="Verdana" panose="020B0604030504040204" pitchFamily="34" charset="0"/>
              </a:rPr>
              <a:t> και αλλάζει ο προσανατολισμός της αύξησης από κάθετη σε </a:t>
            </a:r>
            <a:r>
              <a:rPr lang="el-GR" sz="2000" dirty="0" smtClean="0">
                <a:solidFill>
                  <a:srgbClr val="000000"/>
                </a:solidFill>
                <a:latin typeface="Verdana" panose="020B0604030504040204" pitchFamily="34" charset="0"/>
              </a:rPr>
              <a:t>οριζόντια</a:t>
            </a:r>
            <a:r>
              <a:rPr lang="el-GR" sz="2000" dirty="0">
                <a:solidFill>
                  <a:srgbClr val="000000"/>
                </a:solidFill>
                <a:latin typeface="Verdana" panose="020B0604030504040204" pitchFamily="34" charset="0"/>
              </a:rPr>
              <a:t> καθώς το αιθυλένιο προκαλεί μετακίνηση της </a:t>
            </a:r>
            <a:r>
              <a:rPr lang="el-GR" sz="2000" dirty="0" smtClean="0">
                <a:solidFill>
                  <a:srgbClr val="000000"/>
                </a:solidFill>
                <a:latin typeface="Verdana" panose="020B0604030504040204" pitchFamily="34" charset="0"/>
              </a:rPr>
              <a:t>αυξίνης (ένθετο).</a:t>
            </a:r>
            <a:endParaRPr lang="el-GR" sz="2000" dirty="0"/>
          </a:p>
        </p:txBody>
      </p:sp>
      <p:cxnSp>
        <p:nvCxnSpPr>
          <p:cNvPr id="4" name="Straight Connector 3"/>
          <p:cNvCxnSpPr/>
          <p:nvPr/>
        </p:nvCxnSpPr>
        <p:spPr>
          <a:xfrm>
            <a:off x="774799" y="191691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9832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t>
            </a:r>
            <a:r>
              <a:rPr lang="el-GR" sz="2400" b="1" dirty="0" smtClean="0">
                <a:solidFill>
                  <a:srgbClr val="000000"/>
                </a:solidFill>
                <a:latin typeface="Verdana" panose="020B0604030504040204" pitchFamily="34" charset="0"/>
              </a:rPr>
              <a:t>αιθυλενίου </a:t>
            </a:r>
            <a:r>
              <a:rPr lang="el-GR" sz="2400" b="1" dirty="0">
                <a:solidFill>
                  <a:srgbClr val="000000"/>
                </a:solidFill>
                <a:latin typeface="Verdana" panose="020B0604030504040204" pitchFamily="34" charset="0"/>
              </a:rPr>
              <a:t>περιλαμβάνει:</a:t>
            </a:r>
            <a:endParaRPr lang="el-GR" sz="2400" b="1" dirty="0"/>
          </a:p>
        </p:txBody>
      </p:sp>
      <p:sp>
        <p:nvSpPr>
          <p:cNvPr id="5" name="Rectangle 4"/>
          <p:cNvSpPr/>
          <p:nvPr/>
        </p:nvSpPr>
        <p:spPr>
          <a:xfrm>
            <a:off x="1676395" y="1753607"/>
            <a:ext cx="7278419" cy="4708981"/>
          </a:xfrm>
          <a:prstGeom prst="rect">
            <a:avLst/>
          </a:prstGeom>
        </p:spPr>
        <p:txBody>
          <a:bodyPr wrap="square">
            <a:spAutoFit/>
          </a:bodyPr>
          <a:lstStyle/>
          <a:p>
            <a:r>
              <a:rPr lang="el-GR" sz="2000" b="1" dirty="0" smtClean="0">
                <a:solidFill>
                  <a:srgbClr val="000000"/>
                </a:solidFill>
                <a:latin typeface="Verdana" panose="020B0604030504040204" pitchFamily="34" charset="0"/>
              </a:rPr>
              <a:t>2</a:t>
            </a:r>
            <a:r>
              <a:rPr lang="el-GR" sz="2000" b="1" dirty="0">
                <a:solidFill>
                  <a:srgbClr val="000000"/>
                </a:solidFill>
                <a:latin typeface="Verdana" panose="020B0604030504040204" pitchFamily="34" charset="0"/>
              </a:rPr>
              <a:t>. Εμπλέκεται στη διαδικασία του προγραμματισμένου κυτταρικού θανάτου</a:t>
            </a:r>
            <a:r>
              <a:rPr lang="el-GR" sz="2000" dirty="0">
                <a:solidFill>
                  <a:srgbClr val="000000"/>
                </a:solidFill>
                <a:latin typeface="Verdana" panose="020B0604030504040204" pitchFamily="34" charset="0"/>
              </a:rPr>
              <a:t>. Ο προγραμματισμένος κυτταρικός θάνατος αφορά σε μια διαδικασία </a:t>
            </a:r>
            <a:r>
              <a:rPr lang="el-GR" sz="2000" dirty="0" smtClean="0">
                <a:solidFill>
                  <a:srgbClr val="000000"/>
                </a:solidFill>
                <a:latin typeface="Verdana" panose="020B0604030504040204" pitchFamily="34" charset="0"/>
              </a:rPr>
              <a:t>νέκρωσης βάσει </a:t>
            </a:r>
            <a:r>
              <a:rPr lang="el-GR" sz="2000" dirty="0">
                <a:solidFill>
                  <a:srgbClr val="000000"/>
                </a:solidFill>
                <a:latin typeface="Verdana" panose="020B0604030504040204" pitchFamily="34" charset="0"/>
              </a:rPr>
              <a:t>ενός προγράμματος είτε στα πλαίσια της ανάπτυξης του οργανισμού, είτε στα πλαίσια της άμυνας έναντι βιοτικών και αβιοτικών καταπονήσεων. Χαρακτηριστικό παράδειγμα της πρώτης περίπτωσης είναι η εμπλοκή του αιθυλενίου στη </a:t>
            </a:r>
            <a:r>
              <a:rPr lang="el-GR" sz="2000" b="1" dirty="0">
                <a:solidFill>
                  <a:srgbClr val="000000"/>
                </a:solidFill>
                <a:latin typeface="Verdana" panose="020B0604030504040204" pitchFamily="34" charset="0"/>
              </a:rPr>
              <a:t>δημιουργία αγγείων ξύλου</a:t>
            </a:r>
            <a:r>
              <a:rPr lang="el-GR" sz="2000" dirty="0">
                <a:solidFill>
                  <a:srgbClr val="000000"/>
                </a:solidFill>
                <a:latin typeface="Verdana" panose="020B0604030504040204" pitchFamily="34" charset="0"/>
              </a:rPr>
              <a:t>. Τα ώριμα αγγεία ξύλου προέρχονται από ζωντανά κύτταρα τα οποία κατά τη διάρκεια της ανάπτυξής τους νεκρώνονται. Η διαδικασία αυτή επάγεται από το αιθυλένιο. </a:t>
            </a:r>
            <a:r>
              <a:rPr lang="el-GR" sz="2000" dirty="0" smtClean="0">
                <a:solidFill>
                  <a:srgbClr val="000000"/>
                </a:solidFill>
                <a:latin typeface="Verdana" panose="020B0604030504040204" pitchFamily="34" charset="0"/>
              </a:rPr>
              <a:t>Χαρακτηριστικά παραδείγματα </a:t>
            </a:r>
            <a:r>
              <a:rPr lang="el-GR" sz="2000" dirty="0">
                <a:solidFill>
                  <a:srgbClr val="000000"/>
                </a:solidFill>
                <a:latin typeface="Verdana" panose="020B0604030504040204" pitchFamily="34" charset="0"/>
              </a:rPr>
              <a:t>της δεύτερης περίπτωσης </a:t>
            </a:r>
            <a:r>
              <a:rPr lang="el-GR" sz="2000" dirty="0" smtClean="0">
                <a:solidFill>
                  <a:srgbClr val="000000"/>
                </a:solidFill>
                <a:latin typeface="Verdana" panose="020B0604030504040204" pitchFamily="34" charset="0"/>
              </a:rPr>
              <a:t>αποτελούν </a:t>
            </a:r>
            <a:r>
              <a:rPr lang="el-GR" sz="2000" dirty="0">
                <a:solidFill>
                  <a:srgbClr val="000000"/>
                </a:solidFill>
                <a:latin typeface="Verdana" panose="020B0604030504040204" pitchFamily="34" charset="0"/>
              </a:rPr>
              <a:t>ο </a:t>
            </a:r>
            <a:r>
              <a:rPr lang="el-GR" sz="2000" b="1" dirty="0">
                <a:solidFill>
                  <a:srgbClr val="000000"/>
                </a:solidFill>
                <a:latin typeface="Verdana" panose="020B0604030504040204" pitchFamily="34" charset="0"/>
              </a:rPr>
              <a:t>σχηματισμός </a:t>
            </a:r>
            <a:r>
              <a:rPr lang="el-GR" sz="2000" b="1" dirty="0" smtClean="0">
                <a:solidFill>
                  <a:srgbClr val="000000"/>
                </a:solidFill>
                <a:latin typeface="Verdana" panose="020B0604030504040204" pitchFamily="34" charset="0"/>
              </a:rPr>
              <a:t>αερεγχύματος </a:t>
            </a:r>
            <a:r>
              <a:rPr lang="el-GR" sz="2000" dirty="0" smtClean="0">
                <a:solidFill>
                  <a:srgbClr val="000000"/>
                </a:solidFill>
                <a:latin typeface="Verdana" panose="020B0604030504040204" pitchFamily="34" charset="0"/>
              </a:rPr>
              <a:t>και η νέκρωση ιστών λόγω </a:t>
            </a:r>
            <a:r>
              <a:rPr lang="el-GR" sz="2000" b="1" dirty="0" smtClean="0">
                <a:solidFill>
                  <a:srgbClr val="000000"/>
                </a:solidFill>
                <a:latin typeface="Verdana" panose="020B0604030504040204" pitchFamily="34" charset="0"/>
              </a:rPr>
              <a:t>βιοτροφικών παθογόνων</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2398322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t>
            </a:r>
            <a:r>
              <a:rPr lang="el-GR" sz="2400" b="1" dirty="0" smtClean="0">
                <a:solidFill>
                  <a:srgbClr val="000000"/>
                </a:solidFill>
                <a:latin typeface="Verdana" panose="020B0604030504040204" pitchFamily="34" charset="0"/>
              </a:rPr>
              <a:t>αιθυλενίου </a:t>
            </a:r>
            <a:r>
              <a:rPr lang="el-GR" sz="2400" b="1" dirty="0">
                <a:solidFill>
                  <a:srgbClr val="000000"/>
                </a:solidFill>
                <a:latin typeface="Verdana" panose="020B0604030504040204" pitchFamily="34" charset="0"/>
              </a:rPr>
              <a:t>περιλαμβάνει:</a:t>
            </a:r>
            <a:endParaRPr lang="el-GR" sz="2400" b="1" dirty="0"/>
          </a:p>
        </p:txBody>
      </p:sp>
      <p:sp>
        <p:nvSpPr>
          <p:cNvPr id="5" name="Rectangle 4"/>
          <p:cNvSpPr/>
          <p:nvPr/>
        </p:nvSpPr>
        <p:spPr>
          <a:xfrm>
            <a:off x="1676395" y="1753607"/>
            <a:ext cx="7278419" cy="2554545"/>
          </a:xfrm>
          <a:prstGeom prst="rect">
            <a:avLst/>
          </a:prstGeom>
        </p:spPr>
        <p:txBody>
          <a:bodyPr wrap="square">
            <a:spAutoFit/>
          </a:bodyPr>
          <a:lstStyle/>
          <a:p>
            <a:r>
              <a:rPr lang="el-GR" sz="2000" b="1" dirty="0">
                <a:solidFill>
                  <a:srgbClr val="000000"/>
                </a:solidFill>
                <a:latin typeface="Verdana" panose="020B0604030504040204" pitchFamily="34" charset="0"/>
              </a:rPr>
              <a:t>3. Προωθεί τη γήρανση. </a:t>
            </a:r>
            <a:r>
              <a:rPr lang="el-GR" sz="2000" dirty="0">
                <a:solidFill>
                  <a:srgbClr val="000000"/>
                </a:solidFill>
                <a:latin typeface="Verdana" panose="020B0604030504040204" pitchFamily="34" charset="0"/>
              </a:rPr>
              <a:t>Το αιθυλένιο επάγει την έκφραση γονιδίων τα οποία </a:t>
            </a:r>
            <a:r>
              <a:rPr lang="el-GR" sz="2000" dirty="0" smtClean="0">
                <a:solidFill>
                  <a:srgbClr val="000000"/>
                </a:solidFill>
                <a:latin typeface="Verdana" panose="020B0604030504040204" pitchFamily="34" charset="0"/>
              </a:rPr>
              <a:t>κωδικοποιούν πρωτεάσες </a:t>
            </a:r>
            <a:r>
              <a:rPr lang="el-GR" sz="2000" dirty="0">
                <a:solidFill>
                  <a:srgbClr val="000000"/>
                </a:solidFill>
                <a:latin typeface="Verdana" panose="020B0604030504040204" pitchFamily="34" charset="0"/>
              </a:rPr>
              <a:t>(ένζυμα τα οποία καταλύουν </a:t>
            </a:r>
            <a:r>
              <a:rPr lang="el-GR" sz="2000" dirty="0" smtClean="0">
                <a:solidFill>
                  <a:srgbClr val="000000"/>
                </a:solidFill>
                <a:latin typeface="Verdana" panose="020B0604030504040204" pitchFamily="34" charset="0"/>
              </a:rPr>
              <a:t>την </a:t>
            </a:r>
            <a:r>
              <a:rPr lang="el-GR" sz="2000" dirty="0">
                <a:solidFill>
                  <a:srgbClr val="000000"/>
                </a:solidFill>
                <a:latin typeface="Verdana" panose="020B0604030504040204" pitchFamily="34" charset="0"/>
              </a:rPr>
              <a:t>αποδόμηση πρωτεϊνικών μορίων) καθώς και ένζυμα αποδόμησης των χλωροφυλλών. Η σύνθεση των ενζύμων αυτών αποτελεί σημείο–κλειδί για την έναρξη της γήρανσης. Σε ορισμένες περιπτώσεις η γήρανση συνοδεύεται και με αποκοπή του </a:t>
            </a:r>
            <a:r>
              <a:rPr lang="el-GR" sz="2000" dirty="0" smtClean="0">
                <a:solidFill>
                  <a:srgbClr val="000000"/>
                </a:solidFill>
                <a:latin typeface="Verdana" panose="020B0604030504040204" pitchFamily="34" charset="0"/>
              </a:rPr>
              <a:t>οργάνου.</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175223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2246769"/>
          </a:xfrm>
          <a:prstGeom prst="rect">
            <a:avLst/>
          </a:prstGeom>
        </p:spPr>
        <p:txBody>
          <a:bodyPr wrap="square">
            <a:spAutoFit/>
          </a:bodyPr>
          <a:lstStyle/>
          <a:p>
            <a:r>
              <a:rPr lang="el-GR" sz="2000" dirty="0">
                <a:solidFill>
                  <a:srgbClr val="000000"/>
                </a:solidFill>
                <a:latin typeface="Verdana" panose="020B0604030504040204" pitchFamily="34" charset="0"/>
              </a:rPr>
              <a:t>Κάθε ιστός παρουσιάζει διαφορετική ευαισθησία έναντι μιας </a:t>
            </a:r>
            <a:r>
              <a:rPr lang="el-GR" sz="2000" dirty="0" err="1">
                <a:solidFill>
                  <a:srgbClr val="000000"/>
                </a:solidFill>
                <a:latin typeface="Verdana" panose="020B0604030504040204" pitchFamily="34" charset="0"/>
              </a:rPr>
              <a:t>φυτορμόνης</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(π.χ. αυξίνης</a:t>
            </a:r>
            <a:r>
              <a:rPr lang="el-GR" sz="2000" dirty="0">
                <a:solidFill>
                  <a:srgbClr val="000000"/>
                </a:solidFill>
                <a:latin typeface="Verdana" panose="020B0604030504040204" pitchFamily="34" charset="0"/>
              </a:rPr>
              <a:t>). Η αυξίνη μπορεί να παρουσιάσει προωθητική ή παρεμποδιστική δράση έναντι της αύξησης των κυττάρων ενός ιστού, ανάλογα με την εφαρμοζόμενη συγκέντρωση. Η ρίζα εμφανίζεται εξαιρετικά ευαίσθητη έναντι της αυξίνης, αντίθετα με το βλαστό, ενώ οι οφθαλμοί παρουσιάζουν ενδιάμεση ευαισθησία.</a:t>
            </a:r>
            <a:endParaRPr lang="el-GR" sz="2000" dirty="0"/>
          </a:p>
        </p:txBody>
      </p:sp>
      <p:cxnSp>
        <p:nvCxnSpPr>
          <p:cNvPr id="4" name="Straight Connector 3"/>
          <p:cNvCxnSpPr/>
          <p:nvPr/>
        </p:nvCxnSpPr>
        <p:spPr>
          <a:xfrm>
            <a:off x="766916" y="256330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922283" y="2722314"/>
            <a:ext cx="7299434" cy="4014686"/>
          </a:xfrm>
          <a:prstGeom prst="rect">
            <a:avLst/>
          </a:prstGeom>
        </p:spPr>
      </p:pic>
    </p:spTree>
    <p:extLst>
      <p:ext uri="{BB962C8B-B14F-4D97-AF65-F5344CB8AC3E}">
        <p14:creationId xmlns:p14="http://schemas.microsoft.com/office/powerpoint/2010/main" val="4232624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t>
            </a:r>
            <a:r>
              <a:rPr lang="el-GR" sz="2400" b="1" dirty="0" smtClean="0">
                <a:solidFill>
                  <a:srgbClr val="000000"/>
                </a:solidFill>
                <a:latin typeface="Verdana" panose="020B0604030504040204" pitchFamily="34" charset="0"/>
              </a:rPr>
              <a:t>αιθυλενίου </a:t>
            </a:r>
            <a:r>
              <a:rPr lang="el-GR" sz="2400" b="1" dirty="0">
                <a:solidFill>
                  <a:srgbClr val="000000"/>
                </a:solidFill>
                <a:latin typeface="Verdana" panose="020B0604030504040204" pitchFamily="34" charset="0"/>
              </a:rPr>
              <a:t>περιλαμβάνει:</a:t>
            </a:r>
            <a:endParaRPr lang="el-GR" sz="2400" b="1" dirty="0"/>
          </a:p>
        </p:txBody>
      </p:sp>
      <p:sp>
        <p:nvSpPr>
          <p:cNvPr id="5" name="Rectangle 4"/>
          <p:cNvSpPr/>
          <p:nvPr/>
        </p:nvSpPr>
        <p:spPr>
          <a:xfrm>
            <a:off x="1676395" y="1753607"/>
            <a:ext cx="7278419" cy="4708981"/>
          </a:xfrm>
          <a:prstGeom prst="rect">
            <a:avLst/>
          </a:prstGeom>
        </p:spPr>
        <p:txBody>
          <a:bodyPr wrap="square">
            <a:spAutoFit/>
          </a:bodyPr>
          <a:lstStyle/>
          <a:p>
            <a:r>
              <a:rPr lang="el-GR" sz="2000" b="1" dirty="0">
                <a:solidFill>
                  <a:srgbClr val="000000"/>
                </a:solidFill>
                <a:latin typeface="Verdana" panose="020B0604030504040204" pitchFamily="34" charset="0"/>
              </a:rPr>
              <a:t>4. Εμπλέκεται στη διαδικασία αποκοπής των φύλλων και άλλων οργάνων.</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Με </a:t>
            </a:r>
            <a:r>
              <a:rPr lang="el-GR" sz="2000" dirty="0">
                <a:solidFill>
                  <a:srgbClr val="000000"/>
                </a:solidFill>
                <a:latin typeface="Verdana" panose="020B0604030504040204" pitchFamily="34" charset="0"/>
              </a:rPr>
              <a:t>την συμπλήρωσή </a:t>
            </a:r>
            <a:r>
              <a:rPr lang="el-GR" sz="2000" dirty="0" smtClean="0">
                <a:solidFill>
                  <a:srgbClr val="000000"/>
                </a:solidFill>
                <a:latin typeface="Verdana" panose="020B0604030504040204" pitchFamily="34" charset="0"/>
              </a:rPr>
              <a:t>της </a:t>
            </a:r>
            <a:r>
              <a:rPr lang="el-GR" sz="2000" dirty="0">
                <a:solidFill>
                  <a:srgbClr val="000000"/>
                </a:solidFill>
                <a:latin typeface="Verdana" panose="020B0604030504040204" pitchFamily="34" charset="0"/>
              </a:rPr>
              <a:t>διάρκεια ζωής των φύλλων </a:t>
            </a:r>
            <a:r>
              <a:rPr lang="el-GR" sz="2000" dirty="0" smtClean="0">
                <a:solidFill>
                  <a:srgbClr val="000000"/>
                </a:solidFill>
                <a:latin typeface="Verdana" panose="020B0604030504040204" pitchFamily="34" charset="0"/>
              </a:rPr>
              <a:t>αυτά αποκόπτονται </a:t>
            </a:r>
            <a:r>
              <a:rPr lang="el-GR" sz="2000" dirty="0">
                <a:solidFill>
                  <a:srgbClr val="000000"/>
                </a:solidFill>
                <a:latin typeface="Verdana" panose="020B0604030504040204" pitchFamily="34" charset="0"/>
              </a:rPr>
              <a:t>από τον βλαστό με μια </a:t>
            </a:r>
            <a:r>
              <a:rPr lang="el-GR" sz="2000" dirty="0" smtClean="0">
                <a:solidFill>
                  <a:srgbClr val="000000"/>
                </a:solidFill>
                <a:latin typeface="Verdana" panose="020B0604030504040204" pitchFamily="34" charset="0"/>
              </a:rPr>
              <a:t>διαδικασία </a:t>
            </a:r>
            <a:r>
              <a:rPr lang="el-GR" sz="2000" dirty="0">
                <a:solidFill>
                  <a:srgbClr val="000000"/>
                </a:solidFill>
                <a:latin typeface="Verdana" panose="020B0604030504040204" pitchFamily="34" charset="0"/>
              </a:rPr>
              <a:t>που ονομάζεται </a:t>
            </a:r>
            <a:r>
              <a:rPr lang="el-GR" sz="2000" b="1" dirty="0">
                <a:solidFill>
                  <a:srgbClr val="000000"/>
                </a:solidFill>
                <a:latin typeface="Verdana" panose="020B0604030504040204" pitchFamily="34" charset="0"/>
              </a:rPr>
              <a:t>αποκοπή</a:t>
            </a:r>
            <a:r>
              <a:rPr lang="el-GR" sz="2000" dirty="0">
                <a:solidFill>
                  <a:srgbClr val="000000"/>
                </a:solidFill>
                <a:latin typeface="Verdana" panose="020B0604030504040204" pitchFamily="34" charset="0"/>
              </a:rPr>
              <a:t>. Η </a:t>
            </a:r>
            <a:r>
              <a:rPr lang="el-GR" sz="2000" dirty="0" smtClean="0">
                <a:solidFill>
                  <a:srgbClr val="000000"/>
                </a:solidFill>
                <a:latin typeface="Verdana" panose="020B0604030504040204" pitchFamily="34" charset="0"/>
              </a:rPr>
              <a:t>αποκοπή </a:t>
            </a:r>
            <a:r>
              <a:rPr lang="el-GR" sz="2000" dirty="0">
                <a:solidFill>
                  <a:srgbClr val="000000"/>
                </a:solidFill>
                <a:latin typeface="Verdana" panose="020B0604030504040204" pitchFamily="34" charset="0"/>
              </a:rPr>
              <a:t>ενεργοποιείται από περιβαλλοντικά ερεθίσματα, όπως </a:t>
            </a:r>
            <a:r>
              <a:rPr lang="el-GR" sz="2000" dirty="0" smtClean="0">
                <a:solidFill>
                  <a:srgbClr val="000000"/>
                </a:solidFill>
                <a:latin typeface="Verdana" panose="020B0604030504040204" pitchFamily="34" charset="0"/>
              </a:rPr>
              <a:t>μείωση </a:t>
            </a:r>
            <a:r>
              <a:rPr lang="el-GR" sz="2000" dirty="0">
                <a:solidFill>
                  <a:srgbClr val="000000"/>
                </a:solidFill>
                <a:latin typeface="Verdana" panose="020B0604030504040204" pitchFamily="34" charset="0"/>
              </a:rPr>
              <a:t>του μήκους της ημέρας στη διάρκεια του </a:t>
            </a:r>
            <a:r>
              <a:rPr lang="el-GR" sz="2000" dirty="0" smtClean="0">
                <a:solidFill>
                  <a:srgbClr val="000000"/>
                </a:solidFill>
                <a:latin typeface="Verdana" panose="020B0604030504040204" pitchFamily="34" charset="0"/>
              </a:rPr>
              <a:t>φθινοπώρου, </a:t>
            </a:r>
            <a:r>
              <a:rPr lang="el-GR" sz="2000" dirty="0">
                <a:solidFill>
                  <a:srgbClr val="000000"/>
                </a:solidFill>
                <a:latin typeface="Verdana" panose="020B0604030504040204" pitchFamily="34" charset="0"/>
              </a:rPr>
              <a:t>ακραίες θερμοκρασίες, ξηρασία </a:t>
            </a:r>
            <a:r>
              <a:rPr lang="el-GR" sz="2000" dirty="0" smtClean="0">
                <a:solidFill>
                  <a:srgbClr val="000000"/>
                </a:solidFill>
                <a:latin typeface="Verdana" panose="020B0604030504040204" pitchFamily="34" charset="0"/>
              </a:rPr>
              <a:t>κ.ά</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Η </a:t>
            </a:r>
            <a:r>
              <a:rPr lang="el-GR" sz="2000" b="1" dirty="0">
                <a:solidFill>
                  <a:srgbClr val="000000"/>
                </a:solidFill>
                <a:latin typeface="Verdana" panose="020B0604030504040204" pitchFamily="34" charset="0"/>
              </a:rPr>
              <a:t>ζώνη </a:t>
            </a:r>
            <a:r>
              <a:rPr lang="el-GR" sz="2000" b="1" dirty="0" smtClean="0">
                <a:solidFill>
                  <a:srgbClr val="000000"/>
                </a:solidFill>
                <a:latin typeface="Verdana" panose="020B0604030504040204" pitchFamily="34" charset="0"/>
              </a:rPr>
              <a:t>αποκοπής</a:t>
            </a:r>
            <a:r>
              <a:rPr lang="el-GR" sz="2000" dirty="0" smtClean="0">
                <a:solidFill>
                  <a:srgbClr val="000000"/>
                </a:solidFill>
                <a:latin typeface="Verdana" panose="020B0604030504040204" pitchFamily="34" charset="0"/>
              </a:rPr>
              <a:t> συγκροτείται </a:t>
            </a:r>
            <a:r>
              <a:rPr lang="el-GR" sz="2000" dirty="0">
                <a:solidFill>
                  <a:srgbClr val="000000"/>
                </a:solidFill>
                <a:latin typeface="Verdana" panose="020B0604030504040204" pitchFamily="34" charset="0"/>
              </a:rPr>
              <a:t>από </a:t>
            </a:r>
            <a:r>
              <a:rPr lang="el-GR" sz="2000" dirty="0" err="1">
                <a:solidFill>
                  <a:srgbClr val="000000"/>
                </a:solidFill>
                <a:latin typeface="Verdana" panose="020B0604030504040204" pitchFamily="34" charset="0"/>
              </a:rPr>
              <a:t>λεπτότοιχα</a:t>
            </a:r>
            <a:r>
              <a:rPr lang="el-GR" sz="2000" dirty="0">
                <a:solidFill>
                  <a:srgbClr val="000000"/>
                </a:solidFill>
                <a:latin typeface="Verdana" panose="020B0604030504040204" pitchFamily="34" charset="0"/>
              </a:rPr>
              <a:t> παρεγχυματικά κύτταρα με περιορισμένους μεσοκυττάριους </a:t>
            </a:r>
            <a:r>
              <a:rPr lang="el-GR" sz="2000" dirty="0" smtClean="0">
                <a:solidFill>
                  <a:srgbClr val="000000"/>
                </a:solidFill>
                <a:latin typeface="Verdana" panose="020B0604030504040204" pitchFamily="34" charset="0"/>
              </a:rPr>
              <a:t>χώρους και επομένως παρουσιάζει </a:t>
            </a:r>
            <a:r>
              <a:rPr lang="el-GR" sz="2000" b="1" dirty="0" smtClean="0">
                <a:solidFill>
                  <a:srgbClr val="000000"/>
                </a:solidFill>
                <a:latin typeface="Verdana" panose="020B0604030504040204" pitchFamily="34" charset="0"/>
              </a:rPr>
              <a:t>μειωμένη μηχανική αντοχή</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Η </a:t>
            </a:r>
            <a:r>
              <a:rPr lang="el-GR" sz="2000" b="1" dirty="0">
                <a:solidFill>
                  <a:srgbClr val="000000"/>
                </a:solidFill>
                <a:latin typeface="Verdana" panose="020B0604030504040204" pitchFamily="34" charset="0"/>
              </a:rPr>
              <a:t>αυξημένη</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παραγωγή αιθυλενίου </a:t>
            </a:r>
            <a:r>
              <a:rPr lang="el-GR" sz="2000" dirty="0">
                <a:solidFill>
                  <a:srgbClr val="000000"/>
                </a:solidFill>
                <a:latin typeface="Verdana" panose="020B0604030504040204" pitchFamily="34" charset="0"/>
              </a:rPr>
              <a:t>επάγει την σύνθεση </a:t>
            </a:r>
            <a:r>
              <a:rPr lang="el-GR" sz="2000" dirty="0" err="1">
                <a:solidFill>
                  <a:srgbClr val="000000"/>
                </a:solidFill>
                <a:latin typeface="Verdana" panose="020B0604030504040204" pitchFamily="34" charset="0"/>
              </a:rPr>
              <a:t>υδρολυτικών</a:t>
            </a:r>
            <a:r>
              <a:rPr lang="el-GR" sz="2000" dirty="0">
                <a:solidFill>
                  <a:srgbClr val="000000"/>
                </a:solidFill>
                <a:latin typeface="Verdana" panose="020B0604030504040204" pitchFamily="34" charset="0"/>
              </a:rPr>
              <a:t> ενζύμων τα οποία αποδομούν το </a:t>
            </a:r>
            <a:r>
              <a:rPr lang="el-GR" sz="2000" dirty="0" err="1">
                <a:solidFill>
                  <a:srgbClr val="000000"/>
                </a:solidFill>
                <a:latin typeface="Verdana" panose="020B0604030504040204" pitchFamily="34" charset="0"/>
              </a:rPr>
              <a:t>μεσοτοίχιο</a:t>
            </a:r>
            <a:r>
              <a:rPr lang="el-GR" sz="2000" dirty="0">
                <a:solidFill>
                  <a:srgbClr val="000000"/>
                </a:solidFill>
                <a:latin typeface="Verdana" panose="020B0604030504040204" pitchFamily="34" charset="0"/>
              </a:rPr>
              <a:t> μεταξύ των κυτταρικών τοιχωμάτων των κυττάρων, οπότε επέρχεται η σταδιακή </a:t>
            </a:r>
            <a:r>
              <a:rPr lang="el-GR" sz="2000" dirty="0" smtClean="0">
                <a:solidFill>
                  <a:srgbClr val="000000"/>
                </a:solidFill>
                <a:latin typeface="Verdana" panose="020B0604030504040204" pitchFamily="34" charset="0"/>
              </a:rPr>
              <a:t>εξασθένησή της</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9846483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247372" cy="1631216"/>
          </a:xfrm>
          <a:prstGeom prst="rect">
            <a:avLst/>
          </a:prstGeom>
        </p:spPr>
        <p:txBody>
          <a:bodyPr wrap="square">
            <a:spAutoFit/>
          </a:bodyPr>
          <a:lstStyle/>
          <a:p>
            <a:r>
              <a:rPr lang="el-GR" sz="2000" b="1" dirty="0" smtClean="0">
                <a:solidFill>
                  <a:srgbClr val="000000"/>
                </a:solidFill>
                <a:latin typeface="Verdana" panose="020B0604030504040204" pitchFamily="34" charset="0"/>
              </a:rPr>
              <a:t>Α.</a:t>
            </a:r>
            <a:r>
              <a:rPr lang="el-GR" sz="2000" dirty="0" smtClean="0">
                <a:solidFill>
                  <a:srgbClr val="000000"/>
                </a:solidFill>
                <a:latin typeface="Verdana" panose="020B0604030504040204" pitchFamily="34" charset="0"/>
              </a:rPr>
              <a:t> Η </a:t>
            </a:r>
            <a:r>
              <a:rPr lang="el-GR" sz="2000" dirty="0">
                <a:solidFill>
                  <a:srgbClr val="000000"/>
                </a:solidFill>
                <a:latin typeface="Verdana" panose="020B0604030504040204" pitchFamily="34" charset="0"/>
              </a:rPr>
              <a:t>ζώνη αποκοπής σε μίσχο φύλλου κερασιάς, όπως φαίνεται σε οπτικό μικροσκόπιο. Φαίνεται επίσης οφθαλμός ο οποίος καλύπτεται με λέπια. </a:t>
            </a:r>
            <a:r>
              <a:rPr lang="el-GR" sz="2000" b="1" dirty="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 Η ζώνη αποκοπής σε μεγαλύτερη μεγέθυνση. Στην περιοχή κάτω αριστερά ο μίσχος έχει ήδη διαχωριστεί από το βλαστό.</a:t>
            </a:r>
            <a:endParaRPr lang="el-GR" sz="2000" dirty="0"/>
          </a:p>
        </p:txBody>
      </p:sp>
      <p:cxnSp>
        <p:nvCxnSpPr>
          <p:cNvPr id="4" name="Straight Connector 3"/>
          <p:cNvCxnSpPr/>
          <p:nvPr/>
        </p:nvCxnSpPr>
        <p:spPr>
          <a:xfrm>
            <a:off x="774799" y="191691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038782" y="2035276"/>
            <a:ext cx="7066436" cy="4704736"/>
          </a:xfrm>
          <a:prstGeom prst="rect">
            <a:avLst/>
          </a:prstGeom>
        </p:spPr>
      </p:pic>
    </p:spTree>
    <p:extLst>
      <p:ext uri="{BB962C8B-B14F-4D97-AF65-F5344CB8AC3E}">
        <p14:creationId xmlns:p14="http://schemas.microsoft.com/office/powerpoint/2010/main" val="20322532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t>
            </a:r>
            <a:r>
              <a:rPr lang="el-GR" sz="2400" b="1" dirty="0" smtClean="0">
                <a:solidFill>
                  <a:srgbClr val="000000"/>
                </a:solidFill>
                <a:latin typeface="Verdana" panose="020B0604030504040204" pitchFamily="34" charset="0"/>
              </a:rPr>
              <a:t>αιθυλενίου </a:t>
            </a:r>
            <a:r>
              <a:rPr lang="el-GR" sz="2400" b="1" dirty="0">
                <a:solidFill>
                  <a:srgbClr val="000000"/>
                </a:solidFill>
                <a:latin typeface="Verdana" panose="020B0604030504040204" pitchFamily="34" charset="0"/>
              </a:rPr>
              <a:t>περιλαμβάνει:</a:t>
            </a:r>
            <a:endParaRPr lang="el-GR" sz="2400" b="1" dirty="0"/>
          </a:p>
        </p:txBody>
      </p:sp>
      <p:sp>
        <p:nvSpPr>
          <p:cNvPr id="5" name="Rectangle 4"/>
          <p:cNvSpPr/>
          <p:nvPr/>
        </p:nvSpPr>
        <p:spPr>
          <a:xfrm>
            <a:off x="1676395" y="1753607"/>
            <a:ext cx="7278419" cy="4708981"/>
          </a:xfrm>
          <a:prstGeom prst="rect">
            <a:avLst/>
          </a:prstGeom>
        </p:spPr>
        <p:txBody>
          <a:bodyPr wrap="square">
            <a:spAutoFit/>
          </a:bodyPr>
          <a:lstStyle/>
          <a:p>
            <a:r>
              <a:rPr lang="el-GR" sz="2000" b="1" dirty="0">
                <a:solidFill>
                  <a:srgbClr val="000000"/>
                </a:solidFill>
                <a:latin typeface="Verdana" panose="020B0604030504040204" pitchFamily="34" charset="0"/>
              </a:rPr>
              <a:t>5. Το αιθυλένιο προωθεί την ωρίμανση καρπών. </a:t>
            </a:r>
            <a:r>
              <a:rPr lang="el-GR" sz="2000" dirty="0">
                <a:solidFill>
                  <a:srgbClr val="000000"/>
                </a:solidFill>
                <a:latin typeface="Verdana" panose="020B0604030504040204" pitchFamily="34" charset="0"/>
              </a:rPr>
              <a:t>Κατά κανόνα η διαδικασία αυτή δρομολογείται μετά την αποκοπή των καρπών από το δένδρο και αποτελεί μια παραλλαγή της γήρανσης. Περιλαμβάνει τη μετατροπή των </a:t>
            </a:r>
            <a:r>
              <a:rPr lang="el-GR" sz="2000" b="1" dirty="0">
                <a:solidFill>
                  <a:srgbClr val="000000"/>
                </a:solidFill>
                <a:latin typeface="Verdana" panose="020B0604030504040204" pitchFamily="34" charset="0"/>
              </a:rPr>
              <a:t>αποθεμάτων αμύλου </a:t>
            </a:r>
            <a:r>
              <a:rPr lang="el-GR" sz="2000" dirty="0">
                <a:solidFill>
                  <a:srgbClr val="000000"/>
                </a:solidFill>
                <a:latin typeface="Verdana" panose="020B0604030504040204" pitchFamily="34" charset="0"/>
              </a:rPr>
              <a:t>ή οργανικών οξέων προς </a:t>
            </a:r>
            <a:r>
              <a:rPr lang="el-GR" sz="2000" b="1" dirty="0">
                <a:solidFill>
                  <a:srgbClr val="000000"/>
                </a:solidFill>
                <a:latin typeface="Verdana" panose="020B0604030504040204" pitchFamily="34" charset="0"/>
              </a:rPr>
              <a:t>σάκχαρα</a:t>
            </a:r>
            <a:r>
              <a:rPr lang="el-GR" sz="2000" dirty="0">
                <a:solidFill>
                  <a:srgbClr val="000000"/>
                </a:solidFill>
                <a:latin typeface="Verdana" panose="020B0604030504040204" pitchFamily="34" charset="0"/>
              </a:rPr>
              <a:t>, την </a:t>
            </a:r>
            <a:r>
              <a:rPr lang="el-GR" sz="2000" b="1" dirty="0">
                <a:solidFill>
                  <a:srgbClr val="000000"/>
                </a:solidFill>
                <a:latin typeface="Verdana" panose="020B0604030504040204" pitchFamily="34" charset="0"/>
              </a:rPr>
              <a:t>υδρόλυση των κυτταρικών τοιχωμάτων</a:t>
            </a:r>
            <a:r>
              <a:rPr lang="el-GR" sz="2000" dirty="0">
                <a:solidFill>
                  <a:srgbClr val="000000"/>
                </a:solidFill>
                <a:latin typeface="Verdana" panose="020B0604030504040204" pitchFamily="34" charset="0"/>
              </a:rPr>
              <a:t>, την </a:t>
            </a:r>
            <a:r>
              <a:rPr lang="el-GR" sz="2000" b="1" dirty="0">
                <a:solidFill>
                  <a:srgbClr val="000000"/>
                </a:solidFill>
                <a:latin typeface="Verdana" panose="020B0604030504040204" pitchFamily="34" charset="0"/>
              </a:rPr>
              <a:t>αποδόμηση των χλωροφυλλών </a:t>
            </a:r>
            <a:r>
              <a:rPr lang="el-GR" sz="2000" dirty="0">
                <a:solidFill>
                  <a:srgbClr val="000000"/>
                </a:solidFill>
                <a:latin typeface="Verdana" panose="020B0604030504040204" pitchFamily="34" charset="0"/>
              </a:rPr>
              <a:t>και σύνθεση νέων χρωστικών (ανθοκυανινών), τη σύνθεση πτητικών μορίων τα οποία προσδίδουν το άρωμα στους ώριμους καρπούς κ.ά. Η δράση αυτή του αιθυλενίου χαρακτηρίζει τους λεγόμενους </a:t>
            </a:r>
            <a:r>
              <a:rPr lang="el-GR" sz="2000" b="1" dirty="0" err="1">
                <a:solidFill>
                  <a:srgbClr val="000000"/>
                </a:solidFill>
                <a:latin typeface="Verdana" panose="020B0604030504040204" pitchFamily="34" charset="0"/>
              </a:rPr>
              <a:t>κλιμακτηριακούς</a:t>
            </a:r>
            <a:r>
              <a:rPr lang="el-GR" sz="2000" b="1" dirty="0">
                <a:solidFill>
                  <a:srgbClr val="000000"/>
                </a:solidFill>
                <a:latin typeface="Verdana" panose="020B0604030504040204" pitchFamily="34" charset="0"/>
              </a:rPr>
              <a:t> καρπούς </a:t>
            </a:r>
            <a:r>
              <a:rPr lang="el-GR" sz="2000" dirty="0" smtClean="0">
                <a:solidFill>
                  <a:srgbClr val="000000"/>
                </a:solidFill>
                <a:latin typeface="Verdana" panose="020B0604030504040204" pitchFamily="34" charset="0"/>
              </a:rPr>
              <a:t>(π.χ. η </a:t>
            </a:r>
            <a:r>
              <a:rPr lang="el-GR" sz="2000" dirty="0">
                <a:solidFill>
                  <a:srgbClr val="000000"/>
                </a:solidFill>
                <a:latin typeface="Verdana" panose="020B0604030504040204" pitchFamily="34" charset="0"/>
              </a:rPr>
              <a:t>μπανάνα). Στους καρπούς αυτούς παρατηρείται μια </a:t>
            </a:r>
            <a:r>
              <a:rPr lang="el-GR" sz="2000" b="1" dirty="0">
                <a:solidFill>
                  <a:srgbClr val="000000"/>
                </a:solidFill>
                <a:latin typeface="Verdana" panose="020B0604030504040204" pitchFamily="34" charset="0"/>
              </a:rPr>
              <a:t>έξαρση της αναπνευστικής τους δραστηριότητας </a:t>
            </a:r>
            <a:r>
              <a:rPr lang="el-GR" sz="2000" dirty="0">
                <a:solidFill>
                  <a:srgbClr val="000000"/>
                </a:solidFill>
                <a:latin typeface="Verdana" panose="020B0604030504040204" pitchFamily="34" charset="0"/>
              </a:rPr>
              <a:t>λίγο πριν την έναρξη της </a:t>
            </a:r>
            <a:r>
              <a:rPr lang="el-GR" sz="2000" dirty="0" smtClean="0">
                <a:solidFill>
                  <a:srgbClr val="000000"/>
                </a:solidFill>
                <a:latin typeface="Verdana" panose="020B0604030504040204" pitchFamily="34" charset="0"/>
              </a:rPr>
              <a:t>ωρίμανσης.</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4791154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t>
            </a:r>
            <a:r>
              <a:rPr lang="el-GR" sz="2400" b="1" dirty="0" smtClean="0">
                <a:solidFill>
                  <a:srgbClr val="000000"/>
                </a:solidFill>
                <a:latin typeface="Verdana" panose="020B0604030504040204" pitchFamily="34" charset="0"/>
              </a:rPr>
              <a:t>αιθυλενίου </a:t>
            </a:r>
            <a:r>
              <a:rPr lang="el-GR" sz="2400" b="1" dirty="0">
                <a:solidFill>
                  <a:srgbClr val="000000"/>
                </a:solidFill>
                <a:latin typeface="Verdana" panose="020B0604030504040204" pitchFamily="34" charset="0"/>
              </a:rPr>
              <a:t>περιλαμβάνει:</a:t>
            </a:r>
            <a:endParaRPr lang="el-GR" sz="2400" b="1" dirty="0"/>
          </a:p>
        </p:txBody>
      </p:sp>
      <p:sp>
        <p:nvSpPr>
          <p:cNvPr id="5" name="Rectangle 4"/>
          <p:cNvSpPr/>
          <p:nvPr/>
        </p:nvSpPr>
        <p:spPr>
          <a:xfrm>
            <a:off x="1676395" y="1753607"/>
            <a:ext cx="7278419" cy="4401205"/>
          </a:xfrm>
          <a:prstGeom prst="rect">
            <a:avLst/>
          </a:prstGeom>
        </p:spPr>
        <p:txBody>
          <a:bodyPr wrap="square">
            <a:spAutoFit/>
          </a:bodyPr>
          <a:lstStyle/>
          <a:p>
            <a:r>
              <a:rPr lang="el-GR" sz="2000" b="1" dirty="0">
                <a:solidFill>
                  <a:srgbClr val="000000"/>
                </a:solidFill>
                <a:latin typeface="Verdana" panose="020B0604030504040204" pitchFamily="34" charset="0"/>
              </a:rPr>
              <a:t>5. Το αιθυλένιο προωθεί την ωρίμανση καρπών. </a:t>
            </a:r>
            <a:r>
              <a:rPr lang="el-GR" sz="2000" dirty="0" smtClean="0">
                <a:solidFill>
                  <a:srgbClr val="000000"/>
                </a:solidFill>
                <a:latin typeface="Verdana" panose="020B0604030504040204" pitchFamily="34" charset="0"/>
              </a:rPr>
              <a:t>Η ωρίμανση περιλαμβάνει </a:t>
            </a:r>
            <a:r>
              <a:rPr lang="el-GR" sz="2000" dirty="0">
                <a:solidFill>
                  <a:srgbClr val="000000"/>
                </a:solidFill>
                <a:latin typeface="Verdana" panose="020B0604030504040204" pitchFamily="34" charset="0"/>
              </a:rPr>
              <a:t>τη μετατροπή των αποθεμάτων αμύλου </a:t>
            </a:r>
            <a:r>
              <a:rPr lang="el-GR" sz="2000" dirty="0" smtClean="0">
                <a:solidFill>
                  <a:srgbClr val="000000"/>
                </a:solidFill>
                <a:latin typeface="Verdana" panose="020B0604030504040204" pitchFamily="34" charset="0"/>
              </a:rPr>
              <a:t>προς </a:t>
            </a:r>
            <a:r>
              <a:rPr lang="el-GR" sz="2000" dirty="0">
                <a:solidFill>
                  <a:srgbClr val="000000"/>
                </a:solidFill>
                <a:latin typeface="Verdana" panose="020B0604030504040204" pitchFamily="34" charset="0"/>
              </a:rPr>
              <a:t>σάκχαρα, την υδρόλυση των κυτταρικών τοιχωμάτων, την αποδόμηση των χλωροφυλλών και σύνθεση νέων χρωστικών (ανθοκυανινών), τη σύνθεση πτητικών μορίων τα οποία προσδίδουν το άρωμα </a:t>
            </a:r>
            <a:r>
              <a:rPr lang="el-GR" sz="2000" dirty="0" smtClean="0">
                <a:solidFill>
                  <a:srgbClr val="000000"/>
                </a:solidFill>
                <a:latin typeface="Verdana" panose="020B0604030504040204" pitchFamily="34" charset="0"/>
              </a:rPr>
              <a:t>κ.ά</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Στους </a:t>
            </a:r>
            <a:r>
              <a:rPr lang="el-GR" sz="2000" dirty="0">
                <a:solidFill>
                  <a:srgbClr val="000000"/>
                </a:solidFill>
                <a:latin typeface="Verdana" panose="020B0604030504040204" pitchFamily="34" charset="0"/>
              </a:rPr>
              <a:t>λεγόμενους </a:t>
            </a:r>
            <a:r>
              <a:rPr lang="el-GR" sz="2000" b="1" dirty="0" err="1">
                <a:solidFill>
                  <a:srgbClr val="000000"/>
                </a:solidFill>
                <a:latin typeface="Verdana" panose="020B0604030504040204" pitchFamily="34" charset="0"/>
              </a:rPr>
              <a:t>κλιμακτηριακούς</a:t>
            </a:r>
            <a:r>
              <a:rPr lang="el-GR" sz="2000" b="1" dirty="0">
                <a:solidFill>
                  <a:srgbClr val="000000"/>
                </a:solidFill>
                <a:latin typeface="Verdana" panose="020B0604030504040204" pitchFamily="34" charset="0"/>
              </a:rPr>
              <a:t> καρπούς </a:t>
            </a:r>
            <a:r>
              <a:rPr lang="el-GR" sz="2000" dirty="0" smtClean="0">
                <a:solidFill>
                  <a:srgbClr val="000000"/>
                </a:solidFill>
                <a:latin typeface="Verdana" panose="020B0604030504040204" pitchFamily="34" charset="0"/>
              </a:rPr>
              <a:t>(π.χ. η </a:t>
            </a:r>
            <a:r>
              <a:rPr lang="el-GR" sz="2000" dirty="0">
                <a:solidFill>
                  <a:srgbClr val="000000"/>
                </a:solidFill>
                <a:latin typeface="Verdana" panose="020B0604030504040204" pitchFamily="34" charset="0"/>
              </a:rPr>
              <a:t>μπανάνα</a:t>
            </a:r>
            <a:r>
              <a:rPr lang="el-GR" sz="2000" dirty="0" smtClean="0">
                <a:solidFill>
                  <a:srgbClr val="000000"/>
                </a:solidFill>
                <a:latin typeface="Verdana" panose="020B0604030504040204" pitchFamily="34" charset="0"/>
              </a:rPr>
              <a:t>) το έναυσμα για την ωρίμανση </a:t>
            </a:r>
            <a:r>
              <a:rPr lang="el-GR" sz="2000" dirty="0">
                <a:solidFill>
                  <a:srgbClr val="000000"/>
                </a:solidFill>
                <a:latin typeface="Verdana" panose="020B0604030504040204" pitchFamily="34" charset="0"/>
              </a:rPr>
              <a:t>δίδεται από μια </a:t>
            </a:r>
            <a:r>
              <a:rPr lang="el-GR" sz="2000" b="1" dirty="0">
                <a:solidFill>
                  <a:srgbClr val="000000"/>
                </a:solidFill>
                <a:latin typeface="Verdana" panose="020B0604030504040204" pitchFamily="34" charset="0"/>
              </a:rPr>
              <a:t>μαζική και απότομη σύνθεση </a:t>
            </a:r>
            <a:r>
              <a:rPr lang="el-GR" sz="2000" b="1" dirty="0" smtClean="0">
                <a:solidFill>
                  <a:srgbClr val="000000"/>
                </a:solidFill>
                <a:latin typeface="Verdana" panose="020B0604030504040204" pitchFamily="34" charset="0"/>
              </a:rPr>
              <a:t>αιθυλενίου</a:t>
            </a:r>
            <a:r>
              <a:rPr lang="el-GR" sz="2000" dirty="0" smtClean="0">
                <a:solidFill>
                  <a:srgbClr val="000000"/>
                </a:solidFill>
                <a:latin typeface="Verdana" panose="020B0604030504040204" pitchFamily="34" charset="0"/>
              </a:rPr>
              <a:t>. Τότε, παρατηρείται </a:t>
            </a:r>
            <a:r>
              <a:rPr lang="el-GR" sz="2000" dirty="0">
                <a:solidFill>
                  <a:srgbClr val="000000"/>
                </a:solidFill>
                <a:latin typeface="Verdana" panose="020B0604030504040204" pitchFamily="34" charset="0"/>
              </a:rPr>
              <a:t>μια </a:t>
            </a:r>
            <a:r>
              <a:rPr lang="el-GR" sz="2000" b="1" dirty="0">
                <a:solidFill>
                  <a:srgbClr val="000000"/>
                </a:solidFill>
                <a:latin typeface="Verdana" panose="020B0604030504040204" pitchFamily="34" charset="0"/>
              </a:rPr>
              <a:t>έξαρση της αναπνευστικής τους </a:t>
            </a:r>
            <a:r>
              <a:rPr lang="el-GR" sz="2000" b="1" dirty="0" smtClean="0">
                <a:solidFill>
                  <a:srgbClr val="000000"/>
                </a:solidFill>
                <a:latin typeface="Verdana" panose="020B0604030504040204" pitchFamily="34" charset="0"/>
              </a:rPr>
              <a:t>δραστηριότητας</a:t>
            </a:r>
            <a:r>
              <a:rPr lang="el-GR" sz="2000" dirty="0" smtClean="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Επομένως στους καρπούς αυτούς η εξωγενής χορήγηση αιθυλενίου προωθεί την ωρίμανση</a:t>
            </a:r>
            <a:r>
              <a:rPr lang="el-GR" sz="2000" dirty="0">
                <a:solidFill>
                  <a:srgbClr val="000000"/>
                </a:solidFill>
                <a:latin typeface="Verdana" panose="020B0604030504040204" pitchFamily="34" charset="0"/>
              </a:rPr>
              <a:t>. Σε </a:t>
            </a:r>
            <a:r>
              <a:rPr lang="el-GR" sz="2000" dirty="0" smtClean="0">
                <a:solidFill>
                  <a:srgbClr val="000000"/>
                </a:solidFill>
                <a:latin typeface="Verdana" panose="020B0604030504040204" pitchFamily="34" charset="0"/>
              </a:rPr>
              <a:t>μη </a:t>
            </a:r>
            <a:r>
              <a:rPr lang="el-GR" sz="2000" dirty="0" err="1" smtClean="0">
                <a:solidFill>
                  <a:srgbClr val="000000"/>
                </a:solidFill>
                <a:latin typeface="Verdana" panose="020B0604030504040204" pitchFamily="34" charset="0"/>
              </a:rPr>
              <a:t>κλιμακτηριακούς</a:t>
            </a:r>
            <a:r>
              <a:rPr lang="el-GR" sz="2000" dirty="0" smtClean="0">
                <a:solidFill>
                  <a:srgbClr val="000000"/>
                </a:solidFill>
                <a:latin typeface="Verdana" panose="020B0604030504040204" pitchFamily="34" charset="0"/>
              </a:rPr>
              <a:t> καρπούς το </a:t>
            </a:r>
            <a:r>
              <a:rPr lang="el-GR" sz="2000" dirty="0">
                <a:solidFill>
                  <a:srgbClr val="000000"/>
                </a:solidFill>
                <a:latin typeface="Verdana" panose="020B0604030504040204" pitchFamily="34" charset="0"/>
              </a:rPr>
              <a:t>αιθυλένιο δεν παρουσιάζει αξιόλογη δράση.</a:t>
            </a:r>
          </a:p>
        </p:txBody>
      </p:sp>
    </p:spTree>
    <p:extLst>
      <p:ext uri="{BB962C8B-B14F-4D97-AF65-F5344CB8AC3E}">
        <p14:creationId xmlns:p14="http://schemas.microsoft.com/office/powerpoint/2010/main" val="15749709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Η φυσιολογική δράση του </a:t>
            </a:r>
            <a:r>
              <a:rPr lang="el-GR" sz="2400" b="1" dirty="0" smtClean="0">
                <a:solidFill>
                  <a:srgbClr val="000000"/>
                </a:solidFill>
                <a:latin typeface="Verdana" panose="020B0604030504040204" pitchFamily="34" charset="0"/>
              </a:rPr>
              <a:t>αιθυλενίου </a:t>
            </a:r>
            <a:r>
              <a:rPr lang="el-GR" sz="2400" b="1" dirty="0">
                <a:solidFill>
                  <a:srgbClr val="000000"/>
                </a:solidFill>
                <a:latin typeface="Verdana" panose="020B0604030504040204" pitchFamily="34" charset="0"/>
              </a:rPr>
              <a:t>περιλαμβάνει:</a:t>
            </a:r>
            <a:endParaRPr lang="el-GR" sz="2400" b="1" dirty="0"/>
          </a:p>
        </p:txBody>
      </p:sp>
      <p:sp>
        <p:nvSpPr>
          <p:cNvPr id="5" name="Rectangle 4"/>
          <p:cNvSpPr/>
          <p:nvPr/>
        </p:nvSpPr>
        <p:spPr>
          <a:xfrm>
            <a:off x="1676395" y="1753607"/>
            <a:ext cx="7278419" cy="3170099"/>
          </a:xfrm>
          <a:prstGeom prst="rect">
            <a:avLst/>
          </a:prstGeom>
        </p:spPr>
        <p:txBody>
          <a:bodyPr wrap="square">
            <a:spAutoFit/>
          </a:bodyPr>
          <a:lstStyle/>
          <a:p>
            <a:r>
              <a:rPr lang="el-GR" sz="2000" b="1" dirty="0" smtClean="0">
                <a:solidFill>
                  <a:srgbClr val="000000"/>
                </a:solidFill>
                <a:latin typeface="Verdana" panose="020B0604030504040204" pitchFamily="34" charset="0"/>
              </a:rPr>
              <a:t>6</a:t>
            </a:r>
            <a:r>
              <a:rPr lang="el-GR" sz="2000" b="1" dirty="0">
                <a:solidFill>
                  <a:srgbClr val="000000"/>
                </a:solidFill>
                <a:latin typeface="Verdana" panose="020B0604030504040204" pitchFamily="34" charset="0"/>
              </a:rPr>
              <a:t>. </a:t>
            </a:r>
            <a:r>
              <a:rPr lang="el-GR" sz="2000" b="1" dirty="0" smtClean="0">
                <a:solidFill>
                  <a:srgbClr val="000000"/>
                </a:solidFill>
                <a:latin typeface="Verdana" panose="020B0604030504040204" pitchFamily="34" charset="0"/>
              </a:rPr>
              <a:t>Το </a:t>
            </a:r>
            <a:r>
              <a:rPr lang="el-GR" sz="2000" b="1" dirty="0">
                <a:solidFill>
                  <a:srgbClr val="000000"/>
                </a:solidFill>
                <a:latin typeface="Verdana" panose="020B0604030504040204" pitchFamily="34" charset="0"/>
              </a:rPr>
              <a:t>αιθυλένιο εμπλέκεται στη ρύθμιση της αύξησης φυτικών ιστών και οργάνων. </a:t>
            </a:r>
            <a:r>
              <a:rPr lang="el-GR" sz="2000" dirty="0">
                <a:solidFill>
                  <a:srgbClr val="000000"/>
                </a:solidFill>
                <a:latin typeface="Verdana" panose="020B0604030504040204" pitchFamily="34" charset="0"/>
              </a:rPr>
              <a:t>Για κάθε ιστό υπάρχει μια κρίσιμη συγκέντρωση αυξίνης, πέραν της οποίας </a:t>
            </a:r>
            <a:r>
              <a:rPr lang="el-GR" sz="2000" b="1" dirty="0">
                <a:solidFill>
                  <a:srgbClr val="000000"/>
                </a:solidFill>
                <a:latin typeface="Verdana" panose="020B0604030504040204" pitchFamily="34" charset="0"/>
              </a:rPr>
              <a:t>επάγεται η βιοσύνθεση αιθυλενίου </a:t>
            </a:r>
            <a:r>
              <a:rPr lang="el-GR" sz="2000" dirty="0">
                <a:solidFill>
                  <a:srgbClr val="000000"/>
                </a:solidFill>
                <a:latin typeface="Verdana" panose="020B0604030504040204" pitchFamily="34" charset="0"/>
              </a:rPr>
              <a:t>το οποίο με τη σειρά του παρεμποδίζει την περαιτέρω αύξηση. </a:t>
            </a:r>
            <a:r>
              <a:rPr lang="el-GR" sz="2000" b="1" dirty="0" smtClean="0">
                <a:solidFill>
                  <a:srgbClr val="000000"/>
                </a:solidFill>
                <a:latin typeface="Verdana" panose="020B0604030504040204" pitchFamily="34" charset="0"/>
              </a:rPr>
              <a:t>Το </a:t>
            </a:r>
            <a:r>
              <a:rPr lang="el-GR" sz="2000" b="1" dirty="0">
                <a:solidFill>
                  <a:srgbClr val="000000"/>
                </a:solidFill>
                <a:latin typeface="Verdana" panose="020B0604030504040204" pitchFamily="34" charset="0"/>
              </a:rPr>
              <a:t>αιθυλένιο αποτελεί έναν επιπρόσθετο παράγοντα ο οποίος ενισχύει τη δράση της αυξίνης στην παρεμπόδιση της έκπτυξης πλάγιων οφθαλμών</a:t>
            </a:r>
            <a:r>
              <a:rPr lang="el-GR" sz="2000" dirty="0">
                <a:solidFill>
                  <a:srgbClr val="000000"/>
                </a:solidFill>
                <a:latin typeface="Verdana" panose="020B0604030504040204" pitchFamily="34" charset="0"/>
              </a:rPr>
              <a:t> και τη διαμόρφωση της κυριαρχίας της κορυφής.</a:t>
            </a:r>
          </a:p>
        </p:txBody>
      </p:sp>
    </p:spTree>
    <p:extLst>
      <p:ext uri="{BB962C8B-B14F-4D97-AF65-F5344CB8AC3E}">
        <p14:creationId xmlns:p14="http://schemas.microsoft.com/office/powerpoint/2010/main" val="24184178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Τα </a:t>
            </a:r>
            <a:r>
              <a:rPr lang="el-GR" sz="2400" b="1" dirty="0" err="1">
                <a:solidFill>
                  <a:srgbClr val="000000"/>
                </a:solidFill>
                <a:latin typeface="Verdana" panose="020B0604030504040204" pitchFamily="34" charset="0"/>
              </a:rPr>
              <a:t>μπρασσινοστεροειδή</a:t>
            </a:r>
            <a:r>
              <a:rPr lang="el-GR" sz="2400" b="1" dirty="0">
                <a:solidFill>
                  <a:srgbClr val="000000"/>
                </a:solidFill>
                <a:latin typeface="Verdana" panose="020B0604030504040204" pitchFamily="34" charset="0"/>
              </a:rPr>
              <a:t> συμμετέχουν στη ρύθμιση της ανάπτυξης:</a:t>
            </a:r>
            <a:endParaRPr lang="el-GR" sz="2400" b="1" dirty="0"/>
          </a:p>
        </p:txBody>
      </p:sp>
      <p:sp>
        <p:nvSpPr>
          <p:cNvPr id="5" name="Rectangle 4"/>
          <p:cNvSpPr/>
          <p:nvPr/>
        </p:nvSpPr>
        <p:spPr>
          <a:xfrm>
            <a:off x="1676395" y="1620875"/>
            <a:ext cx="7278419" cy="1323439"/>
          </a:xfrm>
          <a:prstGeom prst="rect">
            <a:avLst/>
          </a:prstGeom>
        </p:spPr>
        <p:txBody>
          <a:bodyPr wrap="square">
            <a:spAutoFit/>
          </a:bodyPr>
          <a:lstStyle/>
          <a:p>
            <a:r>
              <a:rPr lang="el-GR" sz="2000" dirty="0">
                <a:solidFill>
                  <a:srgbClr val="000000"/>
                </a:solidFill>
                <a:latin typeface="Verdana" panose="020B0604030504040204" pitchFamily="34" charset="0"/>
              </a:rPr>
              <a:t>Πρόκειται για μια ομάδα φυτορμονών που ανακαλύφθηκαν </a:t>
            </a:r>
            <a:r>
              <a:rPr lang="el-GR" sz="2000" dirty="0" smtClean="0">
                <a:solidFill>
                  <a:srgbClr val="000000"/>
                </a:solidFill>
                <a:latin typeface="Verdana" panose="020B0604030504040204" pitchFamily="34" charset="0"/>
              </a:rPr>
              <a:t>σε γυρεόκοκκους </a:t>
            </a:r>
            <a:r>
              <a:rPr lang="el-GR" sz="2000" dirty="0">
                <a:solidFill>
                  <a:srgbClr val="000000"/>
                </a:solidFill>
                <a:latin typeface="Verdana" panose="020B0604030504040204" pitchFamily="34" charset="0"/>
              </a:rPr>
              <a:t>της ελαιοκράμβης (</a:t>
            </a:r>
            <a:r>
              <a:rPr lang="el-GR" sz="2000" i="1" dirty="0" err="1">
                <a:solidFill>
                  <a:srgbClr val="000000"/>
                </a:solidFill>
                <a:latin typeface="Verdana" panose="020B0604030504040204" pitchFamily="34" charset="0"/>
              </a:rPr>
              <a:t>Brassica</a:t>
            </a:r>
            <a:r>
              <a:rPr lang="el-GR" sz="2000" i="1" dirty="0">
                <a:solidFill>
                  <a:srgbClr val="000000"/>
                </a:solidFill>
                <a:latin typeface="Verdana" panose="020B0604030504040204" pitchFamily="34" charset="0"/>
              </a:rPr>
              <a:t> </a:t>
            </a:r>
            <a:r>
              <a:rPr lang="el-GR" sz="2000" i="1" dirty="0" err="1">
                <a:solidFill>
                  <a:srgbClr val="000000"/>
                </a:solidFill>
                <a:latin typeface="Verdana" panose="020B0604030504040204" pitchFamily="34" charset="0"/>
              </a:rPr>
              <a:t>napus</a:t>
            </a:r>
            <a:r>
              <a:rPr lang="el-GR" sz="2000" dirty="0">
                <a:solidFill>
                  <a:srgbClr val="000000"/>
                </a:solidFill>
                <a:latin typeface="Verdana" panose="020B0604030504040204" pitchFamily="34" charset="0"/>
              </a:rPr>
              <a:t>). Το δραστικότερο μέλος της ομάδας είναι το </a:t>
            </a:r>
            <a:r>
              <a:rPr lang="el-GR" sz="2000" dirty="0" err="1" smtClean="0">
                <a:solidFill>
                  <a:srgbClr val="000000"/>
                </a:solidFill>
                <a:latin typeface="Verdana" panose="020B0604030504040204" pitchFamily="34" charset="0"/>
              </a:rPr>
              <a:t>μπρασσινολίδιο</a:t>
            </a:r>
            <a:r>
              <a:rPr lang="el-GR" sz="2000" dirty="0" smtClean="0">
                <a:solidFill>
                  <a:srgbClr val="000000"/>
                </a:solidFill>
                <a:latin typeface="Verdana" panose="020B0604030504040204" pitchFamily="34" charset="0"/>
              </a:rPr>
              <a:t>:</a:t>
            </a:r>
            <a:endParaRPr lang="el-GR" sz="2000" dirty="0">
              <a:solidFill>
                <a:srgbClr val="000000"/>
              </a:solidFill>
              <a:latin typeface="Verdana" panose="020B0604030504040204" pitchFamily="34" charset="0"/>
            </a:endParaRPr>
          </a:p>
        </p:txBody>
      </p:sp>
      <p:pic>
        <p:nvPicPr>
          <p:cNvPr id="4" name="Picture 3"/>
          <p:cNvPicPr>
            <a:picLocks noChangeAspect="1"/>
          </p:cNvPicPr>
          <p:nvPr/>
        </p:nvPicPr>
        <p:blipFill rotWithShape="1">
          <a:blip r:embed="rId2"/>
          <a:srcRect l="24018" r="24420"/>
          <a:stretch/>
        </p:blipFill>
        <p:spPr>
          <a:xfrm>
            <a:off x="2741688" y="3224531"/>
            <a:ext cx="3775587" cy="2997422"/>
          </a:xfrm>
          <a:prstGeom prst="rect">
            <a:avLst/>
          </a:prstGeom>
        </p:spPr>
      </p:pic>
    </p:spTree>
    <p:extLst>
      <p:ext uri="{BB962C8B-B14F-4D97-AF65-F5344CB8AC3E}">
        <p14:creationId xmlns:p14="http://schemas.microsoft.com/office/powerpoint/2010/main" val="31131695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830997"/>
          </a:xfrm>
          <a:prstGeom prst="rect">
            <a:avLst/>
          </a:prstGeom>
        </p:spPr>
        <p:txBody>
          <a:bodyPr wrap="square">
            <a:spAutoFit/>
          </a:bodyPr>
          <a:lstStyle/>
          <a:p>
            <a:r>
              <a:rPr lang="el-GR" sz="2400" b="1" dirty="0">
                <a:solidFill>
                  <a:srgbClr val="000000"/>
                </a:solidFill>
                <a:latin typeface="Verdana" panose="020B0604030504040204" pitchFamily="34" charset="0"/>
              </a:rPr>
              <a:t>Τα </a:t>
            </a:r>
            <a:r>
              <a:rPr lang="el-GR" sz="2400" b="1" dirty="0" err="1">
                <a:solidFill>
                  <a:srgbClr val="000000"/>
                </a:solidFill>
                <a:latin typeface="Verdana" panose="020B0604030504040204" pitchFamily="34" charset="0"/>
              </a:rPr>
              <a:t>μπρασσινοστεροειδή</a:t>
            </a:r>
            <a:r>
              <a:rPr lang="el-GR" sz="2400" b="1" dirty="0">
                <a:solidFill>
                  <a:srgbClr val="000000"/>
                </a:solidFill>
                <a:latin typeface="Verdana" panose="020B0604030504040204" pitchFamily="34" charset="0"/>
              </a:rPr>
              <a:t> συμμετέχουν στη ρύθμιση της ανάπτυξης:</a:t>
            </a:r>
            <a:endParaRPr lang="el-GR" sz="2400" b="1" dirty="0"/>
          </a:p>
        </p:txBody>
      </p:sp>
      <p:sp>
        <p:nvSpPr>
          <p:cNvPr id="5" name="Rectangle 4"/>
          <p:cNvSpPr/>
          <p:nvPr/>
        </p:nvSpPr>
        <p:spPr>
          <a:xfrm>
            <a:off x="1676395" y="1620875"/>
            <a:ext cx="7278419" cy="4708981"/>
          </a:xfrm>
          <a:prstGeom prst="rect">
            <a:avLst/>
          </a:prstGeom>
        </p:spPr>
        <p:txBody>
          <a:bodyPr wrap="square">
            <a:spAutoFit/>
          </a:bodyPr>
          <a:lstStyle/>
          <a:p>
            <a:r>
              <a:rPr lang="el-GR" sz="2000" dirty="0">
                <a:solidFill>
                  <a:srgbClr val="000000"/>
                </a:solidFill>
                <a:latin typeface="Verdana" panose="020B0604030504040204" pitchFamily="34" charset="0"/>
              </a:rPr>
              <a:t>Υπάρχουν ενδείξεις ότι </a:t>
            </a:r>
            <a:r>
              <a:rPr lang="el-GR" sz="2000" b="1" dirty="0">
                <a:solidFill>
                  <a:srgbClr val="000000"/>
                </a:solidFill>
                <a:latin typeface="Verdana" panose="020B0604030504040204" pitchFamily="34" charset="0"/>
              </a:rPr>
              <a:t>τα </a:t>
            </a:r>
            <a:r>
              <a:rPr lang="el-GR" sz="2000" b="1" dirty="0" err="1">
                <a:solidFill>
                  <a:srgbClr val="000000"/>
                </a:solidFill>
                <a:latin typeface="Verdana" panose="020B0604030504040204" pitchFamily="34" charset="0"/>
              </a:rPr>
              <a:t>μπρασσινοστεροειδή</a:t>
            </a:r>
            <a:r>
              <a:rPr lang="el-GR" sz="2000" b="1" dirty="0">
                <a:solidFill>
                  <a:srgbClr val="000000"/>
                </a:solidFill>
                <a:latin typeface="Verdana" panose="020B0604030504040204" pitchFamily="34" charset="0"/>
              </a:rPr>
              <a:t> δρουν τοπικά</a:t>
            </a:r>
            <a:r>
              <a:rPr lang="el-GR" sz="2000" dirty="0">
                <a:solidFill>
                  <a:srgbClr val="000000"/>
                </a:solidFill>
                <a:latin typeface="Verdana" panose="020B0604030504040204" pitchFamily="34" charset="0"/>
              </a:rPr>
              <a:t> και δεν μεταφέρονται σε μεγάλες αποστάσεις εντός του φυτικού σώματος</a:t>
            </a:r>
            <a:r>
              <a:rPr lang="el-GR" sz="2000" dirty="0" smtClean="0">
                <a:solidFill>
                  <a:srgbClr val="000000"/>
                </a:solidFill>
                <a:latin typeface="Verdana" panose="020B0604030504040204" pitchFamily="34" charset="0"/>
              </a:rPr>
              <a:t>.</a:t>
            </a:r>
          </a:p>
          <a:p>
            <a:r>
              <a:rPr lang="el-GR" sz="2000" dirty="0">
                <a:solidFill>
                  <a:srgbClr val="000000"/>
                </a:solidFill>
                <a:latin typeface="Verdana" panose="020B0604030504040204" pitchFamily="34" charset="0"/>
              </a:rPr>
              <a:t>Τα </a:t>
            </a:r>
            <a:r>
              <a:rPr lang="el-GR" sz="2000" dirty="0" err="1">
                <a:solidFill>
                  <a:srgbClr val="000000"/>
                </a:solidFill>
                <a:latin typeface="Verdana" panose="020B0604030504040204" pitchFamily="34" charset="0"/>
              </a:rPr>
              <a:t>μπρασσινοστεροειδή</a:t>
            </a:r>
            <a:r>
              <a:rPr lang="el-GR" sz="2000" dirty="0">
                <a:solidFill>
                  <a:srgbClr val="000000"/>
                </a:solidFill>
                <a:latin typeface="Verdana" panose="020B0604030504040204" pitchFamily="34" charset="0"/>
              </a:rPr>
              <a:t>, από κοινού με άλλες </a:t>
            </a:r>
            <a:r>
              <a:rPr lang="el-GR" sz="2000" dirty="0" err="1">
                <a:solidFill>
                  <a:srgbClr val="000000"/>
                </a:solidFill>
                <a:latin typeface="Verdana" panose="020B0604030504040204" pitchFamily="34" charset="0"/>
              </a:rPr>
              <a:t>φυτορμόνες</a:t>
            </a:r>
            <a:r>
              <a:rPr lang="el-GR" sz="2000" dirty="0">
                <a:solidFill>
                  <a:srgbClr val="000000"/>
                </a:solidFill>
                <a:latin typeface="Verdana" panose="020B0604030504040204" pitchFamily="34" charset="0"/>
              </a:rPr>
              <a:t> παίρνουν μέρος στη </a:t>
            </a:r>
            <a:r>
              <a:rPr lang="el-GR" sz="2000" b="1" dirty="0">
                <a:solidFill>
                  <a:srgbClr val="000000"/>
                </a:solidFill>
                <a:latin typeface="Verdana" panose="020B0604030504040204" pitchFamily="34" charset="0"/>
              </a:rPr>
              <a:t>ρύθμιση της ανάπτυξης</a:t>
            </a:r>
            <a:r>
              <a:rPr lang="el-GR" sz="2000" dirty="0">
                <a:solidFill>
                  <a:srgbClr val="000000"/>
                </a:solidFill>
                <a:latin typeface="Verdana" panose="020B0604030504040204" pitchFamily="34" charset="0"/>
              </a:rPr>
              <a:t>. Προωθούν τις κυτταρικές διαιρέσεις και την διάταση των κυτταρικών τοιχωμάτων. Προκαλούν επιμήκυνση του </a:t>
            </a:r>
            <a:r>
              <a:rPr lang="el-GR" sz="2000" dirty="0" smtClean="0">
                <a:solidFill>
                  <a:srgbClr val="000000"/>
                </a:solidFill>
                <a:latin typeface="Verdana" panose="020B0604030504040204" pitchFamily="34" charset="0"/>
              </a:rPr>
              <a:t>βλαστού, αύξηση </a:t>
            </a:r>
            <a:r>
              <a:rPr lang="el-GR" sz="2000" dirty="0">
                <a:solidFill>
                  <a:srgbClr val="000000"/>
                </a:solidFill>
                <a:latin typeface="Verdana" panose="020B0604030504040204" pitchFamily="34" charset="0"/>
              </a:rPr>
              <a:t>του μεγέθους των </a:t>
            </a:r>
            <a:r>
              <a:rPr lang="el-GR" sz="2000" dirty="0" smtClean="0">
                <a:solidFill>
                  <a:srgbClr val="000000"/>
                </a:solidFill>
                <a:latin typeface="Verdana" panose="020B0604030504040204" pitchFamily="34" charset="0"/>
              </a:rPr>
              <a:t>φυτών, ρύθμιση της μορφολογίας της ρίζας. Ρυθμίζουν </a:t>
            </a:r>
            <a:r>
              <a:rPr lang="el-GR" sz="2000" dirty="0">
                <a:solidFill>
                  <a:srgbClr val="000000"/>
                </a:solidFill>
                <a:latin typeface="Verdana" panose="020B0604030504040204" pitchFamily="34" charset="0"/>
              </a:rPr>
              <a:t>τη διαφοροποίηση των αγγείων του </a:t>
            </a:r>
            <a:r>
              <a:rPr lang="el-GR" sz="2000" dirty="0" smtClean="0">
                <a:solidFill>
                  <a:srgbClr val="000000"/>
                </a:solidFill>
                <a:latin typeface="Verdana" panose="020B0604030504040204" pitchFamily="34" charset="0"/>
              </a:rPr>
              <a:t>ξύλου και του ηθμού. </a:t>
            </a:r>
            <a:r>
              <a:rPr lang="el-GR" sz="2000" b="1" dirty="0">
                <a:solidFill>
                  <a:srgbClr val="000000"/>
                </a:solidFill>
                <a:latin typeface="Verdana" panose="020B0604030504040204" pitchFamily="34" charset="0"/>
              </a:rPr>
              <a:t>Προωθούν τη βλάστηση των σπερμάτων </a:t>
            </a:r>
            <a:r>
              <a:rPr lang="el-GR" sz="2000" dirty="0" err="1">
                <a:solidFill>
                  <a:srgbClr val="000000"/>
                </a:solidFill>
                <a:latin typeface="Verdana" panose="020B0604030504040204" pitchFamily="34" charset="0"/>
              </a:rPr>
              <a:t>αλληλεπιδρώντας</a:t>
            </a:r>
            <a:r>
              <a:rPr lang="el-GR" sz="2000" dirty="0">
                <a:solidFill>
                  <a:srgbClr val="000000"/>
                </a:solidFill>
                <a:latin typeface="Verdana" panose="020B0604030504040204" pitchFamily="34" charset="0"/>
              </a:rPr>
              <a:t> με τις </a:t>
            </a:r>
            <a:r>
              <a:rPr lang="el-GR" sz="2000" dirty="0" err="1">
                <a:solidFill>
                  <a:srgbClr val="000000"/>
                </a:solidFill>
                <a:latin typeface="Verdana" panose="020B0604030504040204" pitchFamily="34" charset="0"/>
              </a:rPr>
              <a:t>γιββερελίνες</a:t>
            </a:r>
            <a:r>
              <a:rPr lang="el-GR" sz="2000" dirty="0">
                <a:solidFill>
                  <a:srgbClr val="000000"/>
                </a:solidFill>
                <a:latin typeface="Verdana" panose="020B0604030504040204" pitchFamily="34" charset="0"/>
              </a:rPr>
              <a:t> και το ΑΒΑ. </a:t>
            </a:r>
            <a:r>
              <a:rPr lang="el-GR" sz="2000" dirty="0" smtClean="0">
                <a:solidFill>
                  <a:srgbClr val="000000"/>
                </a:solidFill>
                <a:latin typeface="Verdana" panose="020B0604030504040204" pitchFamily="34" charset="0"/>
              </a:rPr>
              <a:t>Επίσης </a:t>
            </a:r>
            <a:r>
              <a:rPr lang="el-GR" sz="2000" b="1" dirty="0">
                <a:solidFill>
                  <a:srgbClr val="000000"/>
                </a:solidFill>
                <a:latin typeface="Verdana" panose="020B0604030504040204" pitchFamily="34" charset="0"/>
              </a:rPr>
              <a:t>εμπλέκονται και στη διαμόρφωση </a:t>
            </a:r>
            <a:r>
              <a:rPr lang="el-GR" sz="2000" b="1" dirty="0" smtClean="0">
                <a:solidFill>
                  <a:srgbClr val="000000"/>
                </a:solidFill>
                <a:latin typeface="Verdana" panose="020B0604030504040204" pitchFamily="34" charset="0"/>
              </a:rPr>
              <a:t>ανθεκτικότητας </a:t>
            </a:r>
            <a:r>
              <a:rPr lang="el-GR" sz="2000" dirty="0">
                <a:solidFill>
                  <a:srgbClr val="000000"/>
                </a:solidFill>
                <a:latin typeface="Verdana" panose="020B0604030504040204" pitchFamily="34" charset="0"/>
              </a:rPr>
              <a:t>έναντι βιοτικών </a:t>
            </a:r>
            <a:r>
              <a:rPr lang="el-GR" sz="2000" dirty="0" smtClean="0">
                <a:solidFill>
                  <a:srgbClr val="000000"/>
                </a:solidFill>
                <a:latin typeface="Verdana" panose="020B0604030504040204" pitchFamily="34" charset="0"/>
              </a:rPr>
              <a:t>και αβιοτικών </a:t>
            </a:r>
            <a:r>
              <a:rPr lang="el-GR" sz="2000" dirty="0">
                <a:solidFill>
                  <a:srgbClr val="000000"/>
                </a:solidFill>
                <a:latin typeface="Verdana" panose="020B0604030504040204" pitchFamily="34" charset="0"/>
              </a:rPr>
              <a:t>παραγόντων καταπόνησης.</a:t>
            </a:r>
          </a:p>
        </p:txBody>
      </p:sp>
    </p:spTree>
    <p:extLst>
      <p:ext uri="{BB962C8B-B14F-4D97-AF65-F5344CB8AC3E}">
        <p14:creationId xmlns:p14="http://schemas.microsoft.com/office/powerpoint/2010/main" val="1713855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Ο εσωτερικός συντονισμός είναι </a:t>
            </a:r>
            <a:r>
              <a:rPr lang="el-GR" sz="2400" b="1" dirty="0" smtClean="0">
                <a:solidFill>
                  <a:srgbClr val="000000"/>
                </a:solidFill>
                <a:latin typeface="Verdana" panose="020B0604030504040204" pitchFamily="34" charset="0"/>
              </a:rPr>
              <a:t>πολύπλοκος</a:t>
            </a:r>
            <a:endParaRPr lang="el-GR" sz="2400" b="1" dirty="0"/>
          </a:p>
        </p:txBody>
      </p:sp>
      <p:sp>
        <p:nvSpPr>
          <p:cNvPr id="5" name="Rectangle 4"/>
          <p:cNvSpPr/>
          <p:nvPr/>
        </p:nvSpPr>
        <p:spPr>
          <a:xfrm>
            <a:off x="1676395" y="1399655"/>
            <a:ext cx="7278419" cy="4401205"/>
          </a:xfrm>
          <a:prstGeom prst="rect">
            <a:avLst/>
          </a:prstGeom>
        </p:spPr>
        <p:txBody>
          <a:bodyPr wrap="square">
            <a:spAutoFit/>
          </a:bodyPr>
          <a:lstStyle/>
          <a:p>
            <a:r>
              <a:rPr lang="el-GR" sz="2000" dirty="0" smtClean="0">
                <a:solidFill>
                  <a:srgbClr val="000000"/>
                </a:solidFill>
                <a:latin typeface="Verdana" panose="020B0604030504040204" pitchFamily="34" charset="0"/>
              </a:rPr>
              <a:t>Το </a:t>
            </a:r>
            <a:r>
              <a:rPr lang="el-GR" sz="2000" b="1" dirty="0">
                <a:solidFill>
                  <a:srgbClr val="000000"/>
                </a:solidFill>
                <a:latin typeface="Verdana" panose="020B0604030504040204" pitchFamily="34" charset="0"/>
              </a:rPr>
              <a:t>αναπτυξιακό πρόγραμμα </a:t>
            </a:r>
            <a:r>
              <a:rPr lang="el-GR" sz="2000" dirty="0">
                <a:solidFill>
                  <a:srgbClr val="000000"/>
                </a:solidFill>
                <a:latin typeface="Verdana" panose="020B0604030504040204" pitchFamily="34" charset="0"/>
              </a:rPr>
              <a:t>των σπερματόφυτων υλοποιείται </a:t>
            </a:r>
            <a:r>
              <a:rPr lang="el-GR" sz="2000" i="1" dirty="0">
                <a:solidFill>
                  <a:srgbClr val="000000"/>
                </a:solidFill>
                <a:latin typeface="Verdana" panose="020B0604030504040204" pitchFamily="34" charset="0"/>
              </a:rPr>
              <a:t>in </a:t>
            </a:r>
            <a:r>
              <a:rPr lang="el-GR" sz="2000" i="1" dirty="0" err="1">
                <a:solidFill>
                  <a:srgbClr val="000000"/>
                </a:solidFill>
                <a:latin typeface="Verdana" panose="020B0604030504040204" pitchFamily="34" charset="0"/>
              </a:rPr>
              <a:t>vivo</a:t>
            </a:r>
            <a:r>
              <a:rPr lang="el-GR" sz="2000" i="1" dirty="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μέσω μιας </a:t>
            </a:r>
            <a:r>
              <a:rPr lang="el-GR" sz="2000" b="1" dirty="0">
                <a:solidFill>
                  <a:srgbClr val="000000"/>
                </a:solidFill>
                <a:latin typeface="Verdana" panose="020B0604030504040204" pitchFamily="34" charset="0"/>
              </a:rPr>
              <a:t>πολύπλοκης αλληλεπίδρασης</a:t>
            </a:r>
            <a:r>
              <a:rPr lang="el-GR" sz="2000" dirty="0">
                <a:solidFill>
                  <a:srgbClr val="000000"/>
                </a:solidFill>
                <a:latin typeface="Verdana" panose="020B0604030504040204" pitchFamily="34" charset="0"/>
              </a:rPr>
              <a:t> των φυτορμονών με στόχο την επιβίωση και την αναπαραγωγή του οργανισμού. Κάθε φυτορμόνη μπορεί να επηρεάζει </a:t>
            </a:r>
            <a:r>
              <a:rPr lang="el-GR" sz="2000" b="1" dirty="0">
                <a:solidFill>
                  <a:srgbClr val="000000"/>
                </a:solidFill>
                <a:latin typeface="Verdana" panose="020B0604030504040204" pitchFamily="34" charset="0"/>
              </a:rPr>
              <a:t>τη σύνθεση </a:t>
            </a:r>
            <a:r>
              <a:rPr lang="el-GR" sz="2000" dirty="0">
                <a:solidFill>
                  <a:srgbClr val="000000"/>
                </a:solidFill>
                <a:latin typeface="Verdana" panose="020B0604030504040204" pitchFamily="34" charset="0"/>
              </a:rPr>
              <a:t>(τη συγκέντρωση), </a:t>
            </a:r>
            <a:r>
              <a:rPr lang="el-GR" sz="2000" b="1" dirty="0">
                <a:solidFill>
                  <a:srgbClr val="000000"/>
                </a:solidFill>
                <a:latin typeface="Verdana" panose="020B0604030504040204" pitchFamily="34" charset="0"/>
              </a:rPr>
              <a:t>τη μεταφορά </a:t>
            </a:r>
            <a:r>
              <a:rPr lang="el-GR" sz="2000" dirty="0">
                <a:solidFill>
                  <a:srgbClr val="000000"/>
                </a:solidFill>
                <a:latin typeface="Verdana" panose="020B0604030504040204" pitchFamily="34" charset="0"/>
              </a:rPr>
              <a:t>(την κατανομή) και </a:t>
            </a:r>
            <a:r>
              <a:rPr lang="el-GR" sz="2000" b="1" dirty="0">
                <a:solidFill>
                  <a:srgbClr val="000000"/>
                </a:solidFill>
                <a:latin typeface="Verdana" panose="020B0604030504040204" pitchFamily="34" charset="0"/>
              </a:rPr>
              <a:t>την ευαισθησία</a:t>
            </a:r>
            <a:r>
              <a:rPr lang="el-GR" sz="2000" dirty="0">
                <a:solidFill>
                  <a:srgbClr val="000000"/>
                </a:solidFill>
                <a:latin typeface="Verdana" panose="020B0604030504040204" pitchFamily="34" charset="0"/>
              </a:rPr>
              <a:t> (την ένταση της απόκρισης) άλλων φυτορμονών. Χαρακτηριστικό παράδειγμα αποτελεί η ανάπτυξη μιας νεαρής κύριας ρίζας. </a:t>
            </a:r>
            <a:r>
              <a:rPr lang="el-GR" sz="2000" b="1" dirty="0">
                <a:solidFill>
                  <a:srgbClr val="000000"/>
                </a:solidFill>
                <a:latin typeface="Verdana" panose="020B0604030504040204" pitchFamily="34" charset="0"/>
              </a:rPr>
              <a:t>Έξι διαφορετικές </a:t>
            </a:r>
            <a:r>
              <a:rPr lang="el-GR" sz="2000" b="1" dirty="0" err="1">
                <a:solidFill>
                  <a:srgbClr val="000000"/>
                </a:solidFill>
                <a:latin typeface="Verdana" panose="020B0604030504040204" pitchFamily="34" charset="0"/>
              </a:rPr>
              <a:t>φυτορμόνες</a:t>
            </a:r>
            <a:r>
              <a:rPr lang="el-GR" sz="2000" b="1" dirty="0">
                <a:solidFill>
                  <a:srgbClr val="000000"/>
                </a:solidFill>
                <a:latin typeface="Verdana" panose="020B0604030504040204" pitchFamily="34" charset="0"/>
              </a:rPr>
              <a:t> </a:t>
            </a:r>
            <a:r>
              <a:rPr lang="el-GR" sz="2000" b="1" dirty="0" err="1">
                <a:solidFill>
                  <a:srgbClr val="000000"/>
                </a:solidFill>
                <a:latin typeface="Verdana" panose="020B0604030504040204" pitchFamily="34" charset="0"/>
              </a:rPr>
              <a:t>αλληλεπιδρούν</a:t>
            </a:r>
            <a:r>
              <a:rPr lang="el-GR" sz="2000" b="1" dirty="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ώστε να προχωρήσει η ανάπτυξη του </a:t>
            </a:r>
            <a:r>
              <a:rPr lang="el-GR" sz="2000" dirty="0" smtClean="0">
                <a:solidFill>
                  <a:srgbClr val="000000"/>
                </a:solidFill>
                <a:latin typeface="Verdana" panose="020B0604030504040204" pitchFamily="34" charset="0"/>
              </a:rPr>
              <a:t>οργάνου. </a:t>
            </a:r>
            <a:r>
              <a:rPr lang="el-GR" sz="2000" dirty="0">
                <a:solidFill>
                  <a:srgbClr val="000000"/>
                </a:solidFill>
                <a:latin typeface="Verdana" panose="020B0604030504040204" pitchFamily="34" charset="0"/>
              </a:rPr>
              <a:t>Κάθε μια φυτορμόνη δρα σε ένα </a:t>
            </a:r>
            <a:r>
              <a:rPr lang="el-GR" sz="2000" dirty="0" smtClean="0">
                <a:solidFill>
                  <a:srgbClr val="000000"/>
                </a:solidFill>
                <a:latin typeface="Verdana" panose="020B0604030504040204" pitchFamily="34" charset="0"/>
              </a:rPr>
              <a:t>διαφορετικό </a:t>
            </a:r>
            <a:r>
              <a:rPr lang="el-GR" sz="2000" b="1" dirty="0" smtClean="0">
                <a:solidFill>
                  <a:srgbClr val="000000"/>
                </a:solidFill>
                <a:latin typeface="Verdana" panose="020B0604030504040204" pitchFamily="34" charset="0"/>
              </a:rPr>
              <a:t>ιστό-στόχο</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και συνεπώς η μεταβολή της συγκέντρωσής της λόγω περιβαλλοντικών ερεθισμάτων </a:t>
            </a:r>
            <a:r>
              <a:rPr lang="el-GR" sz="2000" b="1" dirty="0">
                <a:solidFill>
                  <a:srgbClr val="000000"/>
                </a:solidFill>
                <a:latin typeface="Verdana" panose="020B0604030504040204" pitchFamily="34" charset="0"/>
              </a:rPr>
              <a:t>τροποποιεί το αναπτυξιακό πρότυπο</a:t>
            </a:r>
            <a:r>
              <a:rPr lang="el-GR" sz="200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19257909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247372" cy="1631216"/>
          </a:xfrm>
          <a:prstGeom prst="rect">
            <a:avLst/>
          </a:prstGeom>
        </p:spPr>
        <p:txBody>
          <a:bodyPr wrap="square">
            <a:spAutoFit/>
          </a:bodyPr>
          <a:lstStyle/>
          <a:p>
            <a:r>
              <a:rPr lang="el-GR" sz="2000" dirty="0">
                <a:solidFill>
                  <a:srgbClr val="000000"/>
                </a:solidFill>
                <a:latin typeface="Verdana" panose="020B0604030504040204" pitchFamily="34" charset="0"/>
              </a:rPr>
              <a:t>Αριστερά, εγκάρσια τομή μιας αναπτυσσόμενης ρίζας. Τα χρώματα υποδεικνύουν τους διαφορετικούς ιστούς από τους οποίους απαρτίζεται. </a:t>
            </a:r>
            <a:r>
              <a:rPr lang="el-GR" sz="2000" dirty="0" smtClean="0">
                <a:solidFill>
                  <a:srgbClr val="000000"/>
                </a:solidFill>
                <a:latin typeface="Verdana" panose="020B0604030504040204" pitchFamily="34" charset="0"/>
              </a:rPr>
              <a:t>Δεξιά, </a:t>
            </a:r>
            <a:r>
              <a:rPr lang="el-GR" sz="2000" dirty="0">
                <a:solidFill>
                  <a:srgbClr val="000000"/>
                </a:solidFill>
                <a:latin typeface="Verdana" panose="020B0604030504040204" pitchFamily="34" charset="0"/>
              </a:rPr>
              <a:t>με πορτοκαλί </a:t>
            </a:r>
            <a:r>
              <a:rPr lang="el-GR" sz="2000" dirty="0" smtClean="0">
                <a:solidFill>
                  <a:srgbClr val="000000"/>
                </a:solidFill>
                <a:latin typeface="Verdana" panose="020B0604030504040204" pitchFamily="34" charset="0"/>
              </a:rPr>
              <a:t>χρώμα, υποδεικνύονται </a:t>
            </a:r>
            <a:r>
              <a:rPr lang="el-GR" sz="2000" dirty="0">
                <a:solidFill>
                  <a:srgbClr val="000000"/>
                </a:solidFill>
                <a:latin typeface="Verdana" panose="020B0604030504040204" pitchFamily="34" charset="0"/>
              </a:rPr>
              <a:t>οι ιστοί στους οποίους επιδρούν οι διαφορετικές </a:t>
            </a:r>
            <a:r>
              <a:rPr lang="el-GR" sz="2000" dirty="0" err="1">
                <a:solidFill>
                  <a:srgbClr val="000000"/>
                </a:solidFill>
                <a:latin typeface="Verdana" panose="020B0604030504040204" pitchFamily="34" charset="0"/>
              </a:rPr>
              <a:t>φυτορμόνες</a:t>
            </a:r>
            <a:r>
              <a:rPr lang="el-GR" sz="2000" dirty="0">
                <a:solidFill>
                  <a:srgbClr val="000000"/>
                </a:solidFill>
                <a:latin typeface="Verdana" panose="020B0604030504040204" pitchFamily="34" charset="0"/>
              </a:rPr>
              <a:t> κατά τη διάρκεια της ανάπτυξης.</a:t>
            </a:r>
            <a:endParaRPr lang="el-GR" sz="2000" dirty="0"/>
          </a:p>
        </p:txBody>
      </p:sp>
      <p:cxnSp>
        <p:nvCxnSpPr>
          <p:cNvPr id="4" name="Straight Connector 3"/>
          <p:cNvCxnSpPr/>
          <p:nvPr/>
        </p:nvCxnSpPr>
        <p:spPr>
          <a:xfrm>
            <a:off x="774799" y="191691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254684" y="2005782"/>
            <a:ext cx="4634632" cy="4763730"/>
          </a:xfrm>
          <a:prstGeom prst="rect">
            <a:avLst/>
          </a:prstGeom>
        </p:spPr>
      </p:pic>
    </p:spTree>
    <p:extLst>
      <p:ext uri="{BB962C8B-B14F-4D97-AF65-F5344CB8AC3E}">
        <p14:creationId xmlns:p14="http://schemas.microsoft.com/office/powerpoint/2010/main" val="40108499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2103" y="109132"/>
            <a:ext cx="6459794" cy="6639732"/>
          </a:xfrm>
          <a:prstGeom prst="rect">
            <a:avLst/>
          </a:prstGeom>
        </p:spPr>
      </p:pic>
    </p:spTree>
    <p:extLst>
      <p:ext uri="{BB962C8B-B14F-4D97-AF65-F5344CB8AC3E}">
        <p14:creationId xmlns:p14="http://schemas.microsoft.com/office/powerpoint/2010/main" val="727787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η έκφραση γονιδίων;</a:t>
            </a:r>
            <a:endParaRPr lang="el-GR" sz="2400" b="1" dirty="0"/>
          </a:p>
        </p:txBody>
      </p:sp>
      <p:sp>
        <p:nvSpPr>
          <p:cNvPr id="5" name="Rectangle 4"/>
          <p:cNvSpPr/>
          <p:nvPr/>
        </p:nvSpPr>
        <p:spPr>
          <a:xfrm>
            <a:off x="1681316" y="1478989"/>
            <a:ext cx="6921914" cy="4401205"/>
          </a:xfrm>
          <a:prstGeom prst="rect">
            <a:avLst/>
          </a:prstGeom>
        </p:spPr>
        <p:txBody>
          <a:bodyPr wrap="square">
            <a:spAutoFit/>
          </a:bodyPr>
          <a:lstStyle/>
          <a:p>
            <a:r>
              <a:rPr lang="el-GR" sz="2000" dirty="0">
                <a:solidFill>
                  <a:srgbClr val="000000"/>
                </a:solidFill>
                <a:latin typeface="Verdana" panose="020B0604030504040204" pitchFamily="34" charset="0"/>
              </a:rPr>
              <a:t>έκφραση γονιδίων (γονιδιακή έκφραση) είναι η διαδικασία με την οποία η πληροφορία που περιλαμβάνει ένα γονίδιο χρησιμοποιείται για τη σύνθεση ενός λειτουργικού γονιδιακού προϊόντος (συνήθως μια πρωτεΐνη). </a:t>
            </a:r>
          </a:p>
          <a:p>
            <a:r>
              <a:rPr lang="el-GR" sz="2000" dirty="0">
                <a:solidFill>
                  <a:srgbClr val="000000"/>
                </a:solidFill>
                <a:latin typeface="Verdana" panose="020B0604030504040204" pitchFamily="34" charset="0"/>
              </a:rPr>
              <a:t>Η έκφραση γονιδίων είναι δυνατόν να περιλαμβάνει τα παρακάτω στάδια: </a:t>
            </a:r>
            <a:r>
              <a:rPr lang="el-GR" sz="2000" b="1" dirty="0">
                <a:solidFill>
                  <a:srgbClr val="000000"/>
                </a:solidFill>
                <a:latin typeface="Verdana" panose="020B0604030504040204" pitchFamily="34" charset="0"/>
              </a:rPr>
              <a:t>Μεταγραφή</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ωρίμανση</a:t>
            </a:r>
            <a:r>
              <a:rPr lang="el-GR" sz="2000" dirty="0">
                <a:solidFill>
                  <a:srgbClr val="000000"/>
                </a:solidFill>
                <a:latin typeface="Verdana" panose="020B0604030504040204" pitchFamily="34" charset="0"/>
              </a:rPr>
              <a:t> (μάτισμα) του RNA, </a:t>
            </a:r>
            <a:r>
              <a:rPr lang="el-GR" sz="2000" b="1" dirty="0">
                <a:solidFill>
                  <a:srgbClr val="000000"/>
                </a:solidFill>
                <a:latin typeface="Verdana" panose="020B0604030504040204" pitchFamily="34" charset="0"/>
              </a:rPr>
              <a:t>μετάφραση</a:t>
            </a:r>
            <a:r>
              <a:rPr lang="el-GR" sz="2000" dirty="0">
                <a:solidFill>
                  <a:srgbClr val="000000"/>
                </a:solidFill>
                <a:latin typeface="Verdana" panose="020B0604030504040204" pitchFamily="34" charset="0"/>
              </a:rPr>
              <a:t> και </a:t>
            </a:r>
            <a:r>
              <a:rPr lang="el-GR" sz="2000" b="1" dirty="0" err="1">
                <a:solidFill>
                  <a:srgbClr val="000000"/>
                </a:solidFill>
                <a:latin typeface="Verdana" panose="020B0604030504040204" pitchFamily="34" charset="0"/>
              </a:rPr>
              <a:t>μετα</a:t>
            </a:r>
            <a:r>
              <a:rPr lang="el-GR" sz="2000" b="1" dirty="0">
                <a:solidFill>
                  <a:srgbClr val="000000"/>
                </a:solidFill>
                <a:latin typeface="Verdana" panose="020B0604030504040204" pitchFamily="34" charset="0"/>
              </a:rPr>
              <a:t>-μεταφραστική τροποποίηση</a:t>
            </a:r>
            <a:r>
              <a:rPr lang="el-GR" sz="2000" dirty="0">
                <a:solidFill>
                  <a:srgbClr val="000000"/>
                </a:solidFill>
                <a:latin typeface="Verdana" panose="020B0604030504040204" pitchFamily="34" charset="0"/>
              </a:rPr>
              <a:t> της πρωτεΐνης. Η ρύθμιση της έκφρασης των γονιδίων καθορίζει τη δομή και τη λειτουργία των κυττάρων και αποτελεί τη βάση για τη διαφοροποίηση, τη μορφογένεση και την ποικιλομορφία και την ικανότητα προσαρμογής των οργανισμών.</a:t>
            </a:r>
            <a:endParaRPr lang="el-GR" sz="2000" dirty="0"/>
          </a:p>
        </p:txBody>
      </p:sp>
    </p:spTree>
    <p:extLst>
      <p:ext uri="{BB962C8B-B14F-4D97-AF65-F5344CB8AC3E}">
        <p14:creationId xmlns:p14="http://schemas.microsoft.com/office/powerpoint/2010/main" val="6665518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1200329"/>
          </a:xfrm>
          <a:prstGeom prst="rect">
            <a:avLst/>
          </a:prstGeom>
        </p:spPr>
        <p:txBody>
          <a:bodyPr wrap="square">
            <a:spAutoFit/>
          </a:bodyPr>
          <a:lstStyle/>
          <a:p>
            <a:r>
              <a:rPr lang="el-GR" sz="2400" b="1" dirty="0" smtClean="0">
                <a:solidFill>
                  <a:srgbClr val="000000"/>
                </a:solidFill>
                <a:latin typeface="Verdana" panose="020B0604030504040204" pitchFamily="34" charset="0"/>
              </a:rPr>
              <a:t>Ορισμένα </a:t>
            </a:r>
            <a:r>
              <a:rPr lang="el-GR" sz="2400" b="1" dirty="0">
                <a:solidFill>
                  <a:srgbClr val="000000"/>
                </a:solidFill>
                <a:latin typeface="Verdana" panose="020B0604030504040204" pitchFamily="34" charset="0"/>
              </a:rPr>
              <a:t>παθογόνα, έντομα και νηματώδεις προκαλούν ορμονικές διαταραχές σε φυτικούς ιστούς προς όφελός τους</a:t>
            </a:r>
            <a:endParaRPr lang="el-GR" sz="2400" b="1" dirty="0"/>
          </a:p>
        </p:txBody>
      </p:sp>
      <p:sp>
        <p:nvSpPr>
          <p:cNvPr id="5" name="Rectangle 4"/>
          <p:cNvSpPr/>
          <p:nvPr/>
        </p:nvSpPr>
        <p:spPr>
          <a:xfrm>
            <a:off x="1676395" y="2092824"/>
            <a:ext cx="7278419" cy="4708981"/>
          </a:xfrm>
          <a:prstGeom prst="rect">
            <a:avLst/>
          </a:prstGeom>
        </p:spPr>
        <p:txBody>
          <a:bodyPr wrap="square">
            <a:spAutoFit/>
          </a:bodyPr>
          <a:lstStyle/>
          <a:p>
            <a:r>
              <a:rPr lang="el-GR" sz="2000" dirty="0">
                <a:solidFill>
                  <a:srgbClr val="000000"/>
                </a:solidFill>
                <a:latin typeface="Verdana" panose="020B0604030504040204" pitchFamily="34" charset="0"/>
              </a:rPr>
              <a:t>Σε ορισμένες περιπτώσεις </a:t>
            </a:r>
            <a:r>
              <a:rPr lang="el-GR" sz="2000" b="1" dirty="0" smtClean="0">
                <a:solidFill>
                  <a:srgbClr val="000000"/>
                </a:solidFill>
                <a:latin typeface="Verdana" panose="020B0604030504040204" pitchFamily="34" charset="0"/>
              </a:rPr>
              <a:t>βιοτικών εχθρών</a:t>
            </a:r>
            <a:r>
              <a:rPr lang="el-GR" sz="2000" dirty="0" smtClean="0">
                <a:solidFill>
                  <a:srgbClr val="000000"/>
                </a:solidFill>
                <a:latin typeface="Verdana" panose="020B0604030504040204" pitchFamily="34" charset="0"/>
              </a:rPr>
              <a:t>, </a:t>
            </a:r>
            <a:r>
              <a:rPr lang="el-GR" sz="2000" dirty="0">
                <a:solidFill>
                  <a:srgbClr val="000000"/>
                </a:solidFill>
                <a:latin typeface="Verdana" panose="020B0604030504040204" pitchFamily="34" charset="0"/>
              </a:rPr>
              <a:t>η επιτυχής προσβολή συνδυάζεται με </a:t>
            </a:r>
            <a:r>
              <a:rPr lang="el-GR" sz="2000" b="1" dirty="0">
                <a:solidFill>
                  <a:srgbClr val="000000"/>
                </a:solidFill>
                <a:latin typeface="Verdana" panose="020B0604030504040204" pitchFamily="34" charset="0"/>
              </a:rPr>
              <a:t>παραβίαση του συστήματος διαβίβασης σήματος </a:t>
            </a:r>
            <a:r>
              <a:rPr lang="el-GR" sz="2000" dirty="0">
                <a:solidFill>
                  <a:srgbClr val="000000"/>
                </a:solidFill>
                <a:latin typeface="Verdana" panose="020B0604030504040204" pitchFamily="34" charset="0"/>
              </a:rPr>
              <a:t>του φυτού που προσβάλλεται. Οι παρασιτικοί αυτοί οργανισμοί επηρεάζουν το μεταβολισμό ορισμένων φυτορμονών (κυρίως των </a:t>
            </a:r>
            <a:r>
              <a:rPr lang="el-GR" sz="2000" dirty="0" err="1">
                <a:solidFill>
                  <a:srgbClr val="000000"/>
                </a:solidFill>
                <a:latin typeface="Verdana" panose="020B0604030504040204" pitchFamily="34" charset="0"/>
              </a:rPr>
              <a:t>αυξινών</a:t>
            </a:r>
            <a:r>
              <a:rPr lang="el-GR" sz="2000" dirty="0">
                <a:solidFill>
                  <a:srgbClr val="000000"/>
                </a:solidFill>
                <a:latin typeface="Verdana" panose="020B0604030504040204" pitchFamily="34" charset="0"/>
              </a:rPr>
              <a:t> και των κυτοκινινών) των προσβεβλημένων ιστών με συνέπεια </a:t>
            </a:r>
            <a:r>
              <a:rPr lang="el-GR" sz="2000" b="1" dirty="0">
                <a:solidFill>
                  <a:srgbClr val="000000"/>
                </a:solidFill>
                <a:latin typeface="Verdana" panose="020B0604030504040204" pitchFamily="34" charset="0"/>
              </a:rPr>
              <a:t>τα συμπτώματα της προσβολής να έχουν σχέση και με </a:t>
            </a:r>
            <a:r>
              <a:rPr lang="el-GR" sz="2000" b="1" dirty="0" err="1">
                <a:solidFill>
                  <a:srgbClr val="000000"/>
                </a:solidFill>
                <a:latin typeface="Verdana" panose="020B0604030504040204" pitchFamily="34" charset="0"/>
              </a:rPr>
              <a:t>φυτορμονικές</a:t>
            </a:r>
            <a:r>
              <a:rPr lang="el-GR" sz="2000" b="1" dirty="0">
                <a:solidFill>
                  <a:srgbClr val="000000"/>
                </a:solidFill>
                <a:latin typeface="Verdana" panose="020B0604030504040204" pitchFamily="34" charset="0"/>
              </a:rPr>
              <a:t> διαταραχές</a:t>
            </a:r>
            <a:r>
              <a:rPr lang="el-GR" sz="2000" dirty="0">
                <a:solidFill>
                  <a:srgbClr val="000000"/>
                </a:solidFill>
                <a:latin typeface="Verdana" panose="020B0604030504040204" pitchFamily="34" charset="0"/>
              </a:rPr>
              <a:t>. Οι διαταραχές αυτές στοχεύουν στη δημιουργία ευνοϊκού για το παθογόνο περιβάλλοντος στη περιοχή της προσβολής και </a:t>
            </a:r>
            <a:r>
              <a:rPr lang="el-GR" sz="2000" dirty="0" smtClean="0">
                <a:solidFill>
                  <a:srgbClr val="000000"/>
                </a:solidFill>
                <a:latin typeface="Verdana" panose="020B0604030504040204" pitchFamily="34" charset="0"/>
              </a:rPr>
              <a:t>στην </a:t>
            </a:r>
            <a:r>
              <a:rPr lang="el-GR" sz="2000" b="1" dirty="0" smtClean="0">
                <a:solidFill>
                  <a:srgbClr val="000000"/>
                </a:solidFill>
                <a:latin typeface="Verdana" panose="020B0604030504040204" pitchFamily="34" charset="0"/>
              </a:rPr>
              <a:t>ευκολότερη </a:t>
            </a:r>
            <a:r>
              <a:rPr lang="el-GR" sz="2000" b="1" dirty="0">
                <a:solidFill>
                  <a:srgbClr val="000000"/>
                </a:solidFill>
                <a:latin typeface="Verdana" panose="020B0604030504040204" pitchFamily="34" charset="0"/>
              </a:rPr>
              <a:t>εξεύρεση τροφής</a:t>
            </a:r>
            <a:r>
              <a:rPr lang="el-GR" sz="2000" dirty="0">
                <a:solidFill>
                  <a:srgbClr val="000000"/>
                </a:solidFill>
                <a:latin typeface="Verdana" panose="020B0604030504040204" pitchFamily="34" charset="0"/>
              </a:rPr>
              <a:t>. </a:t>
            </a:r>
            <a:r>
              <a:rPr lang="el-GR" sz="2000" dirty="0" smtClean="0">
                <a:solidFill>
                  <a:srgbClr val="000000"/>
                </a:solidFill>
                <a:latin typeface="Verdana" panose="020B0604030504040204" pitchFamily="34" charset="0"/>
              </a:rPr>
              <a:t>Συχνά, η </a:t>
            </a:r>
            <a:r>
              <a:rPr lang="el-GR" sz="2000" dirty="0">
                <a:solidFill>
                  <a:srgbClr val="000000"/>
                </a:solidFill>
                <a:latin typeface="Verdana" panose="020B0604030504040204" pitchFamily="34" charset="0"/>
              </a:rPr>
              <a:t>περιοχή αυτή </a:t>
            </a:r>
            <a:r>
              <a:rPr lang="el-GR" sz="2000" dirty="0" smtClean="0">
                <a:solidFill>
                  <a:srgbClr val="000000"/>
                </a:solidFill>
                <a:latin typeface="Verdana" panose="020B0604030504040204" pitchFamily="34" charset="0"/>
              </a:rPr>
              <a:t>μετατρέπεται </a:t>
            </a:r>
            <a:r>
              <a:rPr lang="el-GR" sz="2000" dirty="0">
                <a:solidFill>
                  <a:srgbClr val="000000"/>
                </a:solidFill>
                <a:latin typeface="Verdana" panose="020B0604030504040204" pitchFamily="34" charset="0"/>
              </a:rPr>
              <a:t>σε σημείο </a:t>
            </a:r>
            <a:r>
              <a:rPr lang="el-GR" sz="2000" b="1" dirty="0">
                <a:solidFill>
                  <a:srgbClr val="000000"/>
                </a:solidFill>
                <a:latin typeface="Verdana" panose="020B0604030504040204" pitchFamily="34" charset="0"/>
              </a:rPr>
              <a:t>μεταβολικής </a:t>
            </a:r>
            <a:r>
              <a:rPr lang="el-GR" sz="2000" b="1" dirty="0" smtClean="0">
                <a:solidFill>
                  <a:srgbClr val="000000"/>
                </a:solidFill>
                <a:latin typeface="Verdana" panose="020B0604030504040204" pitchFamily="34" charset="0"/>
              </a:rPr>
              <a:t>ζήτησης </a:t>
            </a:r>
            <a:r>
              <a:rPr lang="el-GR" sz="2000" dirty="0" smtClean="0">
                <a:solidFill>
                  <a:srgbClr val="000000"/>
                </a:solidFill>
                <a:latin typeface="Verdana" panose="020B0604030504040204" pitchFamily="34" charset="0"/>
              </a:rPr>
              <a:t>φωτοσυνθετικών προϊόντων τα οποία εκμεταλλεύεται προς όφελός του το παράσιτο.</a:t>
            </a:r>
            <a:endParaRPr lang="el-GR"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959527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8247372" cy="1938992"/>
          </a:xfrm>
          <a:prstGeom prst="rect">
            <a:avLst/>
          </a:prstGeom>
        </p:spPr>
        <p:txBody>
          <a:bodyPr wrap="square">
            <a:spAutoFit/>
          </a:bodyPr>
          <a:lstStyle/>
          <a:p>
            <a:r>
              <a:rPr lang="el-GR" sz="2000" dirty="0">
                <a:solidFill>
                  <a:srgbClr val="000000"/>
                </a:solidFill>
                <a:latin typeface="Verdana" panose="020B0604030504040204" pitchFamily="34" charset="0"/>
              </a:rPr>
              <a:t>Υπερπλασίες που οφείλονται σε </a:t>
            </a:r>
            <a:r>
              <a:rPr lang="el-GR" sz="2000" dirty="0" err="1">
                <a:solidFill>
                  <a:srgbClr val="000000"/>
                </a:solidFill>
                <a:latin typeface="Verdana" panose="020B0604030504040204" pitchFamily="34" charset="0"/>
              </a:rPr>
              <a:t>φυτορμονικές</a:t>
            </a:r>
            <a:r>
              <a:rPr lang="el-GR" sz="2000" dirty="0">
                <a:solidFill>
                  <a:srgbClr val="000000"/>
                </a:solidFill>
                <a:latin typeface="Verdana" panose="020B0604030504040204" pitchFamily="34" charset="0"/>
              </a:rPr>
              <a:t> διαταραχές. </a:t>
            </a:r>
            <a:r>
              <a:rPr lang="el-GR" sz="2000" b="1" dirty="0">
                <a:solidFill>
                  <a:srgbClr val="000000"/>
                </a:solidFill>
                <a:latin typeface="Verdana" panose="020B0604030504040204" pitchFamily="34" charset="0"/>
              </a:rPr>
              <a:t>Α</a:t>
            </a:r>
            <a:r>
              <a:rPr lang="el-GR" sz="2000" dirty="0">
                <a:solidFill>
                  <a:srgbClr val="000000"/>
                </a:solidFill>
                <a:latin typeface="Verdana" panose="020B0604030504040204" pitchFamily="34" charset="0"/>
              </a:rPr>
              <a:t>. Υπερπλασία που προκαλείται από έντομα σε φύλλα </a:t>
            </a:r>
            <a:r>
              <a:rPr lang="el-GR" sz="2000" dirty="0" err="1">
                <a:solidFill>
                  <a:srgbClr val="000000"/>
                </a:solidFill>
                <a:latin typeface="Verdana" panose="020B0604030504040204" pitchFamily="34" charset="0"/>
              </a:rPr>
              <a:t>σχίνου</a:t>
            </a:r>
            <a:r>
              <a:rPr lang="el-GR" sz="2000" dirty="0">
                <a:solidFill>
                  <a:srgbClr val="000000"/>
                </a:solidFill>
                <a:latin typeface="Verdana" panose="020B0604030504040204" pitchFamily="34" charset="0"/>
              </a:rPr>
              <a:t> (</a:t>
            </a:r>
            <a:r>
              <a:rPr lang="el-GR" sz="2000" i="1" dirty="0" err="1">
                <a:solidFill>
                  <a:srgbClr val="000000"/>
                </a:solidFill>
                <a:latin typeface="Verdana" panose="020B0604030504040204" pitchFamily="34" charset="0"/>
              </a:rPr>
              <a:t>Pistacia</a:t>
            </a:r>
            <a:r>
              <a:rPr lang="el-GR" sz="2000" i="1" dirty="0">
                <a:solidFill>
                  <a:srgbClr val="000000"/>
                </a:solidFill>
                <a:latin typeface="Verdana" panose="020B0604030504040204" pitchFamily="34" charset="0"/>
              </a:rPr>
              <a:t> </a:t>
            </a:r>
            <a:r>
              <a:rPr lang="el-GR" sz="2000" i="1" dirty="0" err="1">
                <a:solidFill>
                  <a:srgbClr val="000000"/>
                </a:solidFill>
                <a:latin typeface="Verdana" panose="020B0604030504040204" pitchFamily="34" charset="0"/>
              </a:rPr>
              <a:t>terebinthus</a:t>
            </a:r>
            <a:r>
              <a:rPr lang="el-GR" sz="2000" dirty="0">
                <a:solidFill>
                  <a:srgbClr val="000000"/>
                </a:solidFill>
                <a:latin typeface="Verdana" panose="020B0604030504040204" pitchFamily="34" charset="0"/>
              </a:rPr>
              <a:t>). Το έντονο κόκκινο χρώμα τους οφείλεται σε βιοσύνθεση και συσσώρευση </a:t>
            </a:r>
            <a:r>
              <a:rPr lang="el-GR" sz="2000" dirty="0" smtClean="0">
                <a:solidFill>
                  <a:srgbClr val="000000"/>
                </a:solidFill>
                <a:latin typeface="Verdana" panose="020B0604030504040204" pitchFamily="34" charset="0"/>
              </a:rPr>
              <a:t>ανθοκυανινών</a:t>
            </a:r>
            <a:r>
              <a:rPr lang="el-GR" sz="2000" dirty="0">
                <a:solidFill>
                  <a:srgbClr val="000000"/>
                </a:solidFill>
                <a:latin typeface="Verdana" panose="020B0604030504040204" pitchFamily="34" charset="0"/>
              </a:rPr>
              <a:t>. </a:t>
            </a:r>
            <a:r>
              <a:rPr lang="el-GR" sz="2000" b="1" dirty="0">
                <a:solidFill>
                  <a:srgbClr val="000000"/>
                </a:solidFill>
                <a:latin typeface="Verdana" panose="020B0604030504040204" pitchFamily="34" charset="0"/>
              </a:rPr>
              <a:t>Β</a:t>
            </a:r>
            <a:r>
              <a:rPr lang="el-GR" sz="2000" dirty="0">
                <a:solidFill>
                  <a:srgbClr val="000000"/>
                </a:solidFill>
                <a:latin typeface="Verdana" panose="020B0604030504040204" pitchFamily="34" charset="0"/>
              </a:rPr>
              <a:t>. Υπερπλασία σε βλαστό ελιάς που προκαλείται από το βακτήριο </a:t>
            </a:r>
            <a:r>
              <a:rPr lang="el-GR" sz="2000" i="1" dirty="0" err="1">
                <a:solidFill>
                  <a:srgbClr val="000000"/>
                </a:solidFill>
                <a:latin typeface="Verdana" panose="020B0604030504040204" pitchFamily="34" charset="0"/>
              </a:rPr>
              <a:t>Pseudomonas</a:t>
            </a:r>
            <a:r>
              <a:rPr lang="el-GR" sz="2000" i="1" dirty="0">
                <a:solidFill>
                  <a:srgbClr val="000000"/>
                </a:solidFill>
                <a:latin typeface="Verdana" panose="020B0604030504040204" pitchFamily="34" charset="0"/>
              </a:rPr>
              <a:t> </a:t>
            </a:r>
            <a:r>
              <a:rPr lang="el-GR" sz="2000" i="1" dirty="0" err="1">
                <a:solidFill>
                  <a:srgbClr val="000000"/>
                </a:solidFill>
                <a:latin typeface="Verdana" panose="020B0604030504040204" pitchFamily="34" charset="0"/>
              </a:rPr>
              <a:t>syringae</a:t>
            </a:r>
            <a:r>
              <a:rPr lang="el-GR" sz="2000" i="1" dirty="0">
                <a:solidFill>
                  <a:srgbClr val="000000"/>
                </a:solidFill>
                <a:latin typeface="Verdana" panose="020B0604030504040204" pitchFamily="34" charset="0"/>
              </a:rPr>
              <a:t> </a:t>
            </a:r>
            <a:r>
              <a:rPr lang="el-GR" sz="2000" dirty="0" err="1">
                <a:solidFill>
                  <a:srgbClr val="000000"/>
                </a:solidFill>
                <a:latin typeface="Verdana" panose="020B0604030504040204" pitchFamily="34" charset="0"/>
              </a:rPr>
              <a:t>sb</a:t>
            </a:r>
            <a:r>
              <a:rPr lang="el-GR" sz="2000" dirty="0">
                <a:solidFill>
                  <a:srgbClr val="000000"/>
                </a:solidFill>
                <a:latin typeface="Verdana" panose="020B0604030504040204" pitchFamily="34" charset="0"/>
              </a:rPr>
              <a:t>. </a:t>
            </a:r>
            <a:r>
              <a:rPr lang="el-GR" sz="2000" i="1" dirty="0" err="1">
                <a:solidFill>
                  <a:srgbClr val="000000"/>
                </a:solidFill>
                <a:latin typeface="Verdana" panose="020B0604030504040204" pitchFamily="34" charset="0"/>
              </a:rPr>
              <a:t>savastanoi</a:t>
            </a:r>
            <a:r>
              <a:rPr lang="el-GR" sz="2000" dirty="0">
                <a:solidFill>
                  <a:srgbClr val="000000"/>
                </a:solidFill>
                <a:latin typeface="Verdana" panose="020B0604030504040204" pitchFamily="34" charset="0"/>
              </a:rPr>
              <a:t>.</a:t>
            </a:r>
            <a:endParaRPr lang="el-GR" sz="2000" dirty="0"/>
          </a:p>
        </p:txBody>
      </p:sp>
      <p:cxnSp>
        <p:nvCxnSpPr>
          <p:cNvPr id="4" name="Straight Connector 3"/>
          <p:cNvCxnSpPr/>
          <p:nvPr/>
        </p:nvCxnSpPr>
        <p:spPr>
          <a:xfrm>
            <a:off x="774799" y="2270877"/>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910800" y="2619161"/>
            <a:ext cx="7322400" cy="3625453"/>
          </a:xfrm>
          <a:prstGeom prst="rect">
            <a:avLst/>
          </a:prstGeom>
        </p:spPr>
      </p:pic>
    </p:spTree>
    <p:extLst>
      <p:ext uri="{BB962C8B-B14F-4D97-AF65-F5344CB8AC3E}">
        <p14:creationId xmlns:p14="http://schemas.microsoft.com/office/powerpoint/2010/main" val="139100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840660"/>
            <a:ext cx="7937656" cy="461665"/>
          </a:xfrm>
          <a:prstGeom prst="rect">
            <a:avLst/>
          </a:prstGeom>
        </p:spPr>
        <p:txBody>
          <a:bodyPr wrap="square">
            <a:spAutoFit/>
          </a:bodyPr>
          <a:lstStyle/>
          <a:p>
            <a:r>
              <a:rPr lang="el-GR" sz="2400" b="1" dirty="0">
                <a:solidFill>
                  <a:srgbClr val="000000"/>
                </a:solidFill>
                <a:latin typeface="Verdana" panose="020B0604030504040204" pitchFamily="34" charset="0"/>
              </a:rPr>
              <a:t>Τι είναι μεταγραφή των γονιδίων;</a:t>
            </a:r>
            <a:endParaRPr lang="el-GR" sz="2400" b="1" dirty="0"/>
          </a:p>
        </p:txBody>
      </p:sp>
      <p:sp>
        <p:nvSpPr>
          <p:cNvPr id="5" name="Rectangle 4"/>
          <p:cNvSpPr/>
          <p:nvPr/>
        </p:nvSpPr>
        <p:spPr>
          <a:xfrm>
            <a:off x="1676396" y="1486872"/>
            <a:ext cx="6921914" cy="4708981"/>
          </a:xfrm>
          <a:prstGeom prst="rect">
            <a:avLst/>
          </a:prstGeom>
        </p:spPr>
        <p:txBody>
          <a:bodyPr wrap="square">
            <a:spAutoFit/>
          </a:bodyPr>
          <a:lstStyle/>
          <a:p>
            <a:r>
              <a:rPr lang="el-GR" sz="2000" dirty="0">
                <a:solidFill>
                  <a:srgbClr val="000000"/>
                </a:solidFill>
                <a:latin typeface="Verdana" panose="020B0604030504040204" pitchFamily="34" charset="0"/>
              </a:rPr>
              <a:t>Η παραγωγή αντιγράφων RNA από το DNA ονομάζεται </a:t>
            </a:r>
            <a:r>
              <a:rPr lang="el-GR" sz="2000" b="1" dirty="0">
                <a:solidFill>
                  <a:srgbClr val="000000"/>
                </a:solidFill>
                <a:latin typeface="Verdana" panose="020B0604030504040204" pitchFamily="34" charset="0"/>
              </a:rPr>
              <a:t>μεταγραφή</a:t>
            </a:r>
            <a:r>
              <a:rPr lang="el-GR" sz="2000" dirty="0">
                <a:solidFill>
                  <a:srgbClr val="000000"/>
                </a:solidFill>
                <a:latin typeface="Verdana" panose="020B0604030504040204" pitchFamily="34" charset="0"/>
              </a:rPr>
              <a:t>, και πραγματοποιείται στον πυρήνα από την πολυμεράση του RNA. Η ρύθμιση </a:t>
            </a:r>
            <a:r>
              <a:rPr lang="el-GR" sz="2000" dirty="0" smtClean="0">
                <a:solidFill>
                  <a:srgbClr val="000000"/>
                </a:solidFill>
                <a:latin typeface="Verdana" panose="020B0604030504040204" pitchFamily="34" charset="0"/>
              </a:rPr>
              <a:t>αφορά στον έλεγχο </a:t>
            </a:r>
            <a:r>
              <a:rPr lang="el-GR" sz="2000" dirty="0">
                <a:solidFill>
                  <a:srgbClr val="000000"/>
                </a:solidFill>
                <a:latin typeface="Verdana" panose="020B0604030504040204" pitchFamily="34" charset="0"/>
              </a:rPr>
              <a:t>της ποσότητας και του χρόνου εμφάνισης του λειτουργικού προϊόντος ενός γονιδίου. Μέσω του ελέγχου αυτού τα κύτταρα παράγουν τα γονιδιακά προϊόντα μόνο όταν υπάρξει ανάγκη. </a:t>
            </a:r>
            <a:endParaRPr lang="el-GR" sz="2000" dirty="0" smtClean="0">
              <a:solidFill>
                <a:srgbClr val="000000"/>
              </a:solidFill>
              <a:latin typeface="Verdana" panose="020B0604030504040204" pitchFamily="34" charset="0"/>
            </a:endParaRPr>
          </a:p>
          <a:p>
            <a:r>
              <a:rPr lang="el-GR" sz="2000" dirty="0" smtClean="0">
                <a:solidFill>
                  <a:srgbClr val="000000"/>
                </a:solidFill>
                <a:latin typeface="Verdana" panose="020B0604030504040204" pitchFamily="34" charset="0"/>
              </a:rPr>
              <a:t>Στα </a:t>
            </a:r>
            <a:r>
              <a:rPr lang="el-GR" sz="2000" dirty="0">
                <a:solidFill>
                  <a:srgbClr val="000000"/>
                </a:solidFill>
                <a:latin typeface="Verdana" panose="020B0604030504040204" pitchFamily="34" charset="0"/>
              </a:rPr>
              <a:t>ευκαρυωτικά κύτταρα η μεταγραφή ελέγχεται από τρεις τύπους </a:t>
            </a:r>
            <a:r>
              <a:rPr lang="el-GR" sz="2000" dirty="0" err="1">
                <a:solidFill>
                  <a:srgbClr val="000000"/>
                </a:solidFill>
                <a:latin typeface="Verdana" panose="020B0604030504040204" pitchFamily="34" charset="0"/>
              </a:rPr>
              <a:t>πολυμερασών</a:t>
            </a:r>
            <a:r>
              <a:rPr lang="el-GR" sz="2000" dirty="0">
                <a:solidFill>
                  <a:srgbClr val="000000"/>
                </a:solidFill>
                <a:latin typeface="Verdana" panose="020B0604030504040204" pitchFamily="34" charset="0"/>
              </a:rPr>
              <a:t> του RNA, κάθε μία από τις οποίες αναγνωρίζει μια ειδική αλληλουχία DNA που ονομάζεται </a:t>
            </a:r>
            <a:r>
              <a:rPr lang="el-GR" sz="2000" b="1" dirty="0" err="1">
                <a:solidFill>
                  <a:srgbClr val="000000"/>
                </a:solidFill>
                <a:latin typeface="Verdana" panose="020B0604030504040204" pitchFamily="34" charset="0"/>
              </a:rPr>
              <a:t>προαγωγέας</a:t>
            </a:r>
            <a:r>
              <a:rPr lang="el-GR" sz="2000" dirty="0">
                <a:solidFill>
                  <a:srgbClr val="000000"/>
                </a:solidFill>
                <a:latin typeface="Verdana" panose="020B0604030504040204" pitchFamily="34" charset="0"/>
              </a:rPr>
              <a:t>. Η έναρξη επίσης της μεταγραφής ρυθμίζεται από λειτουργικές πρωτεΐνες που συνδέονται σε ειδικές περιοχές του DNA και ονομάζονται </a:t>
            </a:r>
            <a:r>
              <a:rPr lang="el-GR" sz="2000" b="1" dirty="0">
                <a:solidFill>
                  <a:srgbClr val="000000"/>
                </a:solidFill>
                <a:latin typeface="Verdana" panose="020B0604030504040204" pitchFamily="34" charset="0"/>
              </a:rPr>
              <a:t>μεταγραφικοί </a:t>
            </a:r>
            <a:r>
              <a:rPr lang="el-GR" sz="2000" b="1" dirty="0" smtClean="0">
                <a:solidFill>
                  <a:srgbClr val="000000"/>
                </a:solidFill>
                <a:latin typeface="Verdana" panose="020B0604030504040204" pitchFamily="34" charset="0"/>
              </a:rPr>
              <a:t>παράγοντες</a:t>
            </a:r>
            <a:r>
              <a:rPr lang="el-GR" sz="2000" dirty="0" smtClean="0">
                <a:solidFill>
                  <a:srgbClr val="000000"/>
                </a:solidFill>
                <a:latin typeface="Verdana" panose="020B0604030504040204" pitchFamily="34" charset="0"/>
              </a:rPr>
              <a:t>.</a:t>
            </a:r>
            <a:endParaRPr lang="el-GR" sz="2000" dirty="0"/>
          </a:p>
        </p:txBody>
      </p:sp>
    </p:spTree>
    <p:extLst>
      <p:ext uri="{BB962C8B-B14F-4D97-AF65-F5344CB8AC3E}">
        <p14:creationId xmlns:p14="http://schemas.microsoft.com/office/powerpoint/2010/main" val="53093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654" y="294972"/>
            <a:ext cx="7937656" cy="1015663"/>
          </a:xfrm>
          <a:prstGeom prst="rect">
            <a:avLst/>
          </a:prstGeom>
        </p:spPr>
        <p:txBody>
          <a:bodyPr wrap="square">
            <a:spAutoFit/>
          </a:bodyPr>
          <a:lstStyle/>
          <a:p>
            <a:r>
              <a:rPr lang="el-GR" sz="2000" dirty="0">
                <a:solidFill>
                  <a:srgbClr val="000000"/>
                </a:solidFill>
                <a:latin typeface="Verdana" panose="020B0604030504040204" pitchFamily="34" charset="0"/>
              </a:rPr>
              <a:t>Η έναρξη της μεταγραφής από την RNA πολυμεράση προϋποθέτει τη δημιουργία συμπλόκου του μεταγραφικού παράγοντα με τον προαγωγέα</a:t>
            </a:r>
            <a:endParaRPr lang="el-GR" sz="2000" dirty="0"/>
          </a:p>
        </p:txBody>
      </p:sp>
      <p:cxnSp>
        <p:nvCxnSpPr>
          <p:cNvPr id="4" name="Straight Connector 3"/>
          <p:cNvCxnSpPr/>
          <p:nvPr/>
        </p:nvCxnSpPr>
        <p:spPr>
          <a:xfrm>
            <a:off x="774799" y="1302061"/>
            <a:ext cx="7715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827999" y="1486822"/>
            <a:ext cx="7488001" cy="5145600"/>
          </a:xfrm>
          <a:prstGeom prst="rect">
            <a:avLst/>
          </a:prstGeom>
        </p:spPr>
      </p:pic>
    </p:spTree>
    <p:extLst>
      <p:ext uri="{BB962C8B-B14F-4D97-AF65-F5344CB8AC3E}">
        <p14:creationId xmlns:p14="http://schemas.microsoft.com/office/powerpoint/2010/main" val="2603289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990</TotalTime>
  <Words>4788</Words>
  <Application>Microsoft Office PowerPoint</Application>
  <PresentationFormat>On-screen Show (4:3)</PresentationFormat>
  <Paragraphs>146</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Georgios Liakopoulos</dc:creator>
  <cp:lastModifiedBy>Georgios Liakopoulos</cp:lastModifiedBy>
  <cp:revision>53</cp:revision>
  <dcterms:created xsi:type="dcterms:W3CDTF">2018-04-15T12:48:54Z</dcterms:created>
  <dcterms:modified xsi:type="dcterms:W3CDTF">2018-05-02T20:29:31Z</dcterms:modified>
</cp:coreProperties>
</file>