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Lst>
  <p:notesMasterIdLst>
    <p:notesMasterId r:id="rId44"/>
  </p:notesMasterIdLst>
  <p:sldIdLst>
    <p:sldId id="285" r:id="rId2"/>
    <p:sldId id="286" r:id="rId3"/>
    <p:sldId id="349" r:id="rId4"/>
    <p:sldId id="350" r:id="rId5"/>
    <p:sldId id="351" r:id="rId6"/>
    <p:sldId id="354" r:id="rId7"/>
    <p:sldId id="352" r:id="rId8"/>
    <p:sldId id="353" r:id="rId9"/>
    <p:sldId id="356" r:id="rId10"/>
    <p:sldId id="357" r:id="rId11"/>
    <p:sldId id="368" r:id="rId12"/>
    <p:sldId id="355" r:id="rId13"/>
    <p:sldId id="358" r:id="rId14"/>
    <p:sldId id="359" r:id="rId15"/>
    <p:sldId id="360" r:id="rId16"/>
    <p:sldId id="361" r:id="rId17"/>
    <p:sldId id="384" r:id="rId18"/>
    <p:sldId id="381" r:id="rId19"/>
    <p:sldId id="362" r:id="rId20"/>
    <p:sldId id="380" r:id="rId21"/>
    <p:sldId id="382" r:id="rId22"/>
    <p:sldId id="365" r:id="rId23"/>
    <p:sldId id="366" r:id="rId24"/>
    <p:sldId id="364" r:id="rId25"/>
    <p:sldId id="373" r:id="rId26"/>
    <p:sldId id="372" r:id="rId27"/>
    <p:sldId id="370" r:id="rId28"/>
    <p:sldId id="369" r:id="rId29"/>
    <p:sldId id="367" r:id="rId30"/>
    <p:sldId id="376" r:id="rId31"/>
    <p:sldId id="377" r:id="rId32"/>
    <p:sldId id="375" r:id="rId33"/>
    <p:sldId id="378" r:id="rId34"/>
    <p:sldId id="379" r:id="rId35"/>
    <p:sldId id="374" r:id="rId36"/>
    <p:sldId id="371" r:id="rId37"/>
    <p:sldId id="383" r:id="rId38"/>
    <p:sldId id="387" r:id="rId39"/>
    <p:sldId id="386" r:id="rId40"/>
    <p:sldId id="385" r:id="rId41"/>
    <p:sldId id="321" r:id="rId42"/>
    <p:sldId id="3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97" autoAdjust="0"/>
    <p:restoredTop sz="77692" autoAdjust="0"/>
  </p:normalViewPr>
  <p:slideViewPr>
    <p:cSldViewPr snapToGrid="0">
      <p:cViewPr varScale="1">
        <p:scale>
          <a:sx n="62" d="100"/>
          <a:sy n="62" d="100"/>
        </p:scale>
        <p:origin x="-978" y="-78"/>
      </p:cViewPr>
      <p:guideLst>
        <p:guide orient="horz" pos="2160"/>
        <p:guide pos="3840"/>
      </p:guideLst>
    </p:cSldViewPr>
  </p:slideViewPr>
  <p:notesTextViewPr>
    <p:cViewPr>
      <p:scale>
        <a:sx n="1" d="1"/>
        <a:sy n="1" d="1"/>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123B0-1B36-4F73-93EC-2C03A615177E}" type="datetimeFigureOut">
              <a:rPr lang="en-US" smtClean="0"/>
              <a:pPr/>
              <a:t>4/13/2021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8A4DB-084E-495A-99DF-ED1DF455D2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ponlinetutorials.com/sap-sd-online-training-tutorial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Στο </a:t>
            </a:r>
            <a:r>
              <a:rPr lang="en-US" dirty="0" smtClean="0"/>
              <a:t>ERP SAP </a:t>
            </a:r>
            <a:r>
              <a:rPr lang="el-GR" dirty="0" smtClean="0"/>
              <a:t>μπορούμε να δημιουργήσουμε Κανάλια διανομής </a:t>
            </a:r>
            <a:r>
              <a:rPr lang="el-GR" dirty="0" smtClean="0"/>
              <a:t>(</a:t>
            </a:r>
            <a:r>
              <a:rPr lang="el-GR" dirty="0" smtClean="0"/>
              <a:t>εικόνα 1 και 2),</a:t>
            </a:r>
          </a:p>
          <a:p>
            <a:r>
              <a:rPr lang="el-GR" dirty="0" smtClean="0"/>
              <a:t>να ορίσουμε οργανισμούς πώλησης </a:t>
            </a:r>
            <a:r>
              <a:rPr lang="en-US" dirty="0" smtClean="0"/>
              <a:t>(</a:t>
            </a:r>
            <a:r>
              <a:rPr lang="el-GR" dirty="0" smtClean="0"/>
              <a:t>εικόνα</a:t>
            </a:r>
            <a:r>
              <a:rPr lang="el-GR" baseline="0" dirty="0" smtClean="0"/>
              <a:t> 3 και 4),</a:t>
            </a:r>
          </a:p>
          <a:p>
            <a:r>
              <a:rPr lang="el-GR" baseline="0" dirty="0" smtClean="0"/>
              <a:t>και στη συνέχεια για κάθε οργανισμό πώλησης να ορίσουμε τα κανάλια διανομής που χρησιμοποιεί (εικόνα 5).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Έστω ένα πελάτης που αγοράζει ένα ποδήλατο πόλης στην τιμή των 150€. Επειδή ο συγκεκριμένος πελάτης είναι παλαιός πελάτης έχει έκπτωση με τη χρήση κάρτας πιστότητας 5% για κάθε αγορά. Επιπλέον, ο πελάτης έχει έκπτωση για ποδήλατα πόλης. Πιο συγκεκριμένα, αν αγοράσει πάνω από 20 ποδήλατα πόλης έχει 5% έκπτωση, ενώ αν αγοράσει πάνω από 50 ποδήλατα 8% έκπτωση. Ο συγκεκριμένος πελάτης έχει αγοράσει ήδη 45 ποδήλατα, ενώ η νέα παραγγελία του αφορά 10 ποδήλατα πόλης. Επιπλέον, επειδή είναι περίοδος εκπτώσεων υπάρχει και ένα 10% έκπτωση στην τελική τιμή. Ο Πίνακα 3.14 παρουσιάζει τον υπολογισμό της τελικής τιμής ποδηλάτων.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παρουσιάζεται η δημιουργία συνθηκών </a:t>
            </a:r>
            <a:r>
              <a:rPr lang="el-GR" sz="1200" kern="1200" baseline="0" dirty="0" err="1" smtClean="0">
                <a:solidFill>
                  <a:schemeClr val="tx1"/>
                </a:solidFill>
                <a:latin typeface="+mn-lt"/>
                <a:ea typeface="+mn-ea"/>
                <a:cs typeface="+mn-cs"/>
              </a:rPr>
              <a:t>τιμοδότησης</a:t>
            </a:r>
            <a:r>
              <a:rPr lang="el-GR" sz="1200" kern="1200" baseline="0" dirty="0" smtClean="0">
                <a:solidFill>
                  <a:schemeClr val="tx1"/>
                </a:solidFill>
                <a:latin typeface="+mn-lt"/>
                <a:ea typeface="+mn-ea"/>
                <a:cs typeface="+mn-cs"/>
              </a:rPr>
              <a:t> στο σύστημα SAP.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Για κάθε νέο πελάτη γίνεται</a:t>
            </a:r>
            <a:r>
              <a:rPr lang="el-GR" sz="1200" kern="1200" baseline="0" dirty="0" smtClean="0">
                <a:solidFill>
                  <a:schemeClr val="tx1"/>
                </a:solidFill>
                <a:latin typeface="+mn-lt"/>
                <a:ea typeface="+mn-ea"/>
                <a:cs typeface="+mn-cs"/>
              </a:rPr>
              <a:t> η δ</a:t>
            </a:r>
            <a:r>
              <a:rPr lang="el-GR" sz="1200" kern="1200" dirty="0" smtClean="0">
                <a:solidFill>
                  <a:schemeClr val="tx1"/>
                </a:solidFill>
                <a:latin typeface="+mn-lt"/>
                <a:ea typeface="+mn-ea"/>
                <a:cs typeface="+mn-cs"/>
              </a:rPr>
              <a:t>ημιουργία</a:t>
            </a:r>
            <a:r>
              <a:rPr lang="el-GR" sz="1200" kern="1200" baseline="0" dirty="0" smtClean="0">
                <a:solidFill>
                  <a:schemeClr val="tx1"/>
                </a:solidFill>
                <a:latin typeface="+mn-lt"/>
                <a:ea typeface="+mn-ea"/>
                <a:cs typeface="+mn-cs"/>
              </a:rPr>
              <a:t> του </a:t>
            </a:r>
            <a:r>
              <a:rPr lang="en-US" sz="1200" kern="1200" baseline="0" dirty="0" smtClean="0">
                <a:solidFill>
                  <a:schemeClr val="tx1"/>
                </a:solidFill>
                <a:latin typeface="+mn-lt"/>
                <a:ea typeface="+mn-ea"/>
                <a:cs typeface="+mn-cs"/>
              </a:rPr>
              <a:t>Customer Master Data</a:t>
            </a:r>
            <a:r>
              <a:rPr lang="el-GR"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Εικόνα 1: </a:t>
            </a:r>
            <a:r>
              <a:rPr lang="en-US" sz="1200" kern="1200" dirty="0" smtClean="0">
                <a:solidFill>
                  <a:schemeClr val="tx1"/>
                </a:solidFill>
                <a:latin typeface="+mn-lt"/>
                <a:ea typeface="+mn-ea"/>
                <a:cs typeface="+mn-cs"/>
              </a:rPr>
              <a:t>SAP Menu &gt; Logistics &gt; </a:t>
            </a:r>
            <a:r>
              <a:rPr lang="en-US" sz="1200" kern="1200" dirty="0" smtClean="0">
                <a:solidFill>
                  <a:schemeClr val="tx1"/>
                </a:solidFill>
                <a:latin typeface="+mn-lt"/>
                <a:ea typeface="+mn-ea"/>
                <a:cs typeface="+mn-cs"/>
                <a:hlinkClick r:id="rId3" tooltip="Sales and Distribution (SD)"/>
              </a:rPr>
              <a:t>Sales and Distribution (SD)</a:t>
            </a:r>
            <a:r>
              <a:rPr lang="en-US" sz="1200" kern="1200" dirty="0" smtClean="0">
                <a:solidFill>
                  <a:schemeClr val="tx1"/>
                </a:solidFill>
                <a:latin typeface="+mn-lt"/>
                <a:ea typeface="+mn-ea"/>
                <a:cs typeface="+mn-cs"/>
              </a:rPr>
              <a:t> &gt; Master Data &gt; Business Partner &gt; Customer &gt; Create &gt; Complete</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Εικόνα</a:t>
            </a:r>
            <a:r>
              <a:rPr lang="el-GR" sz="1200" kern="1200" baseline="0" dirty="0" smtClean="0">
                <a:solidFill>
                  <a:schemeClr val="tx1"/>
                </a:solidFill>
                <a:latin typeface="+mn-lt"/>
                <a:ea typeface="+mn-ea"/>
                <a:cs typeface="+mn-cs"/>
              </a:rPr>
              <a:t> 2: Αρχική οθόνη δημιουργίας </a:t>
            </a:r>
            <a:r>
              <a:rPr lang="en-US" sz="1200" kern="1200" baseline="0" dirty="0" smtClean="0">
                <a:solidFill>
                  <a:schemeClr val="tx1"/>
                </a:solidFill>
                <a:latin typeface="+mn-lt"/>
                <a:ea typeface="+mn-ea"/>
                <a:cs typeface="+mn-cs"/>
              </a:rPr>
              <a:t>Customer Master Data</a:t>
            </a:r>
            <a:r>
              <a:rPr lang="el-GR" sz="1200" kern="1200" baseline="0" dirty="0" smtClean="0">
                <a:solidFill>
                  <a:schemeClr val="tx1"/>
                </a:solidFill>
                <a:latin typeface="+mn-lt"/>
                <a:ea typeface="+mn-ea"/>
                <a:cs typeface="+mn-cs"/>
              </a:rPr>
              <a:t>. Εδώ ορίζονται:</a:t>
            </a:r>
          </a:p>
          <a:p>
            <a:r>
              <a:rPr lang="en-US" sz="1200" kern="1200" baseline="0" dirty="0" smtClean="0">
                <a:solidFill>
                  <a:schemeClr val="tx1"/>
                </a:solidFill>
                <a:latin typeface="+mn-lt"/>
                <a:ea typeface="+mn-ea"/>
                <a:cs typeface="+mn-cs"/>
              </a:rPr>
              <a:t>Customer Account group, Company code, Sales organization, Distribution Channel, Division key. </a:t>
            </a:r>
          </a:p>
          <a:p>
            <a:r>
              <a:rPr lang="el-GR" sz="1200" kern="1200" baseline="0" dirty="0" smtClean="0">
                <a:solidFill>
                  <a:schemeClr val="tx1"/>
                </a:solidFill>
                <a:latin typeface="+mn-lt"/>
                <a:ea typeface="+mn-ea"/>
                <a:cs typeface="+mn-cs"/>
              </a:rPr>
              <a:t>Η δημιουργία μπορεί να γίνει και μέσω αναφοράς. Δηλαδή να αντλήσουμε τα γενικά στοιχεία ενός υπάρχοντος πελάτη και να συμπληρώσουμε τα διαφοροποιημένα στοιχεία για το νέο πελάτη, π.χ. επωνυμία, στοιχεία διεύθυνσης, ώστε να κερδίσουμε χρόνο.</a:t>
            </a:r>
          </a:p>
          <a:p>
            <a:r>
              <a:rPr lang="el-GR" sz="1200" kern="1200" baseline="0" dirty="0" smtClean="0">
                <a:solidFill>
                  <a:schemeClr val="tx1"/>
                </a:solidFill>
                <a:latin typeface="+mn-lt"/>
                <a:ea typeface="+mn-ea"/>
                <a:cs typeface="+mn-cs"/>
              </a:rPr>
              <a:t>Εικόνα 3: Στην καρτέλα εισάγονται πληροφορίες τίτλου (</a:t>
            </a:r>
            <a:r>
              <a:rPr lang="en-US" sz="1200" kern="1200" baseline="0" dirty="0" smtClean="0">
                <a:solidFill>
                  <a:schemeClr val="tx1"/>
                </a:solidFill>
                <a:latin typeface="+mn-lt"/>
                <a:ea typeface="+mn-ea"/>
                <a:cs typeface="+mn-cs"/>
              </a:rPr>
              <a:t>Company, Dr, Ms, </a:t>
            </a:r>
            <a:r>
              <a:rPr lang="en-US" sz="1200" kern="1200" baseline="0" dirty="0" err="1" smtClean="0">
                <a:solidFill>
                  <a:schemeClr val="tx1"/>
                </a:solidFill>
                <a:latin typeface="+mn-lt"/>
                <a:ea typeface="+mn-ea"/>
                <a:cs typeface="+mn-cs"/>
              </a:rPr>
              <a:t>Mr</a:t>
            </a:r>
            <a:r>
              <a:rPr lang="en-US" sz="1200" kern="1200" baseline="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ονόματος</a:t>
            </a:r>
            <a:r>
              <a:rPr lang="en-US" sz="1200" kern="1200" baseline="0" dirty="0" smtClean="0">
                <a:solidFill>
                  <a:schemeClr val="tx1"/>
                </a:solidFill>
                <a:latin typeface="+mn-lt"/>
                <a:ea typeface="+mn-ea"/>
                <a:cs typeface="+mn-cs"/>
              </a:rPr>
              <a:t>, </a:t>
            </a:r>
            <a:r>
              <a:rPr lang="el-GR" sz="1200" kern="1200" baseline="0" dirty="0" smtClean="0">
                <a:solidFill>
                  <a:schemeClr val="tx1"/>
                </a:solidFill>
                <a:latin typeface="+mn-lt"/>
                <a:ea typeface="+mn-ea"/>
                <a:cs typeface="+mn-cs"/>
              </a:rPr>
              <a:t>όρου αναζήτησης και διεύθυνσης</a:t>
            </a:r>
          </a:p>
          <a:p>
            <a:r>
              <a:rPr lang="el-GR" dirty="0" smtClean="0"/>
              <a:t>Εικόνα 4: Στην Καρτέλα </a:t>
            </a:r>
            <a:r>
              <a:rPr lang="en-US" dirty="0" smtClean="0"/>
              <a:t>Payment</a:t>
            </a:r>
            <a:r>
              <a:rPr lang="en-US" baseline="0" dirty="0" smtClean="0"/>
              <a:t> Transactions</a:t>
            </a:r>
            <a:r>
              <a:rPr lang="el-GR" baseline="0" dirty="0" smtClean="0"/>
              <a:t> συμπληρώνονται τραπεζικές πληροφορίες </a:t>
            </a:r>
            <a:endParaRPr lang="en-US" sz="1200" kern="1200" baseline="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 1:</a:t>
            </a:r>
            <a:r>
              <a:rPr lang="en-US" dirty="0" smtClean="0"/>
              <a:t> Sales. </a:t>
            </a:r>
            <a:r>
              <a:rPr lang="el-GR" dirty="0" smtClean="0"/>
              <a:t>Πληροφορίες</a:t>
            </a:r>
            <a:r>
              <a:rPr lang="el-GR" baseline="0" dirty="0" smtClean="0"/>
              <a:t> για τις πωλήσεις στο συγκεκριμένο πελάτη, όπως περιοχή, </a:t>
            </a:r>
            <a:r>
              <a:rPr lang="el-GR" baseline="0" dirty="0" smtClean="0"/>
              <a:t>γραφείο </a:t>
            </a:r>
            <a:r>
              <a:rPr lang="el-GR" baseline="0" dirty="0" smtClean="0"/>
              <a:t>πωλήσεων, </a:t>
            </a:r>
            <a:r>
              <a:rPr lang="el-GR" baseline="0" dirty="0" smtClean="0"/>
              <a:t>ομάδα πωλήσεων, </a:t>
            </a:r>
            <a:r>
              <a:rPr lang="el-GR" baseline="0" dirty="0" smtClean="0"/>
              <a:t>ομάδα πελάτη (π.χ. χονδρική, ή λιανική), νόμισμα, </a:t>
            </a:r>
            <a:r>
              <a:rPr lang="el-GR" baseline="0" dirty="0" smtClean="0"/>
              <a:t>κλπ</a:t>
            </a:r>
            <a:endParaRPr lang="el-GR" baseline="0" dirty="0" smtClean="0"/>
          </a:p>
          <a:p>
            <a:r>
              <a:rPr lang="el-GR" baseline="0" dirty="0" smtClean="0"/>
              <a:t>Εικόνα 2: </a:t>
            </a:r>
            <a:r>
              <a:rPr lang="en-US" baseline="0" dirty="0" smtClean="0"/>
              <a:t>Shipping. </a:t>
            </a:r>
            <a:r>
              <a:rPr lang="el-GR" baseline="0" dirty="0" smtClean="0"/>
              <a:t>Πληροφορίες για την Αποστολή στον πελάτη, όπως προτεραιότητα (υψηλή, μέτρια, χαμηλή), συνθήκες αποστολής (καθιερωμένες, ή άμεση αποστολή), εργοστάσιο από το οποίο θα διακινηθούν τα αγαθά, αν ο πελάτης απαιτεί ολοκληρωμένη παραλαβή </a:t>
            </a:r>
            <a:r>
              <a:rPr lang="el-GR" baseline="0" dirty="0" smtClean="0"/>
              <a:t>μόνο</a:t>
            </a:r>
            <a:r>
              <a:rPr lang="en-US" baseline="0" dirty="0" smtClean="0"/>
              <a:t> (complete delivery required)</a:t>
            </a:r>
            <a:r>
              <a:rPr lang="el-GR" baseline="0" dirty="0" smtClean="0"/>
              <a:t>, </a:t>
            </a:r>
            <a:r>
              <a:rPr lang="el-GR" baseline="0" dirty="0" smtClean="0"/>
              <a:t>αν ο πελάτης δέχεται την τμηματική παραλαβή και το μέγιστο πλήθος τμημάτων, αν ο πελάτης δέχεται να παραλάβει μεγαλύτερη ή μικρότερη ποσότητα της παραγγελίας </a:t>
            </a:r>
            <a:r>
              <a:rPr lang="el-GR" baseline="0" dirty="0" smtClean="0"/>
              <a:t>του</a:t>
            </a:r>
            <a:r>
              <a:rPr lang="en-US" baseline="0" dirty="0" smtClean="0"/>
              <a:t> (Unlimited tolerance)</a:t>
            </a:r>
            <a:r>
              <a:rPr lang="el-GR" baseline="0" dirty="0" smtClean="0"/>
              <a:t>, </a:t>
            </a:r>
            <a:r>
              <a:rPr lang="el-GR" baseline="0" dirty="0" smtClean="0"/>
              <a:t>όπου τότε ορίζεται ποσοστό </a:t>
            </a:r>
            <a:r>
              <a:rPr lang="el-GR" baseline="0" dirty="0" smtClean="0"/>
              <a:t>υπέρβασης της ποσότητας  και </a:t>
            </a:r>
            <a:r>
              <a:rPr lang="el-GR" baseline="0" dirty="0" smtClean="0"/>
              <a:t>ποσοστό </a:t>
            </a:r>
            <a:r>
              <a:rPr lang="el-GR" baseline="0" dirty="0" smtClean="0"/>
              <a:t>μείωσης της ποσότητας της παραγγελίας.</a:t>
            </a:r>
            <a:endParaRPr lang="el-GR" baseline="0" dirty="0" smtClean="0"/>
          </a:p>
          <a:p>
            <a:r>
              <a:rPr lang="el-GR" baseline="0" dirty="0" smtClean="0"/>
              <a:t>Εικόνα 3: </a:t>
            </a:r>
            <a:r>
              <a:rPr lang="en-US" baseline="0" dirty="0" smtClean="0"/>
              <a:t>Billing Documents</a:t>
            </a:r>
            <a:r>
              <a:rPr lang="el-GR" baseline="0" dirty="0" smtClean="0"/>
              <a:t>.</a:t>
            </a:r>
            <a:r>
              <a:rPr lang="en-US" baseline="0" dirty="0" smtClean="0"/>
              <a:t> </a:t>
            </a:r>
            <a:r>
              <a:rPr lang="el-GR" baseline="0" dirty="0" smtClean="0"/>
              <a:t>Έγγραφα πληρωμών τα οποία περιλαμβάνουν:</a:t>
            </a:r>
          </a:p>
          <a:p>
            <a:r>
              <a:rPr lang="en-US" baseline="0" dirty="0" smtClean="0"/>
              <a:t>Billing Document, Delivery and payment terms, Accounting, Taxes</a:t>
            </a: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Εικόνα 4: </a:t>
            </a:r>
            <a:r>
              <a:rPr lang="en-US" baseline="0" dirty="0" smtClean="0"/>
              <a:t>Partner Functions. </a:t>
            </a:r>
            <a:r>
              <a:rPr lang="el-GR" baseline="0" dirty="0" smtClean="0"/>
              <a:t>Εμφανίζει τις λειτουργίες τρίτων που εμπλέκονται στη διαδικασία της πώλησης</a:t>
            </a:r>
            <a:r>
              <a:rPr lang="en-US" baseline="0" dirty="0" smtClean="0"/>
              <a:t>. </a:t>
            </a:r>
            <a:r>
              <a:rPr lang="el-GR" baseline="0" dirty="0" smtClean="0"/>
              <a:t>Οι ακόλουθες λειτουργίες είναι υποχρεωτικές: </a:t>
            </a:r>
            <a:endParaRPr lang="en-US" baseline="0" dirty="0" smtClean="0"/>
          </a:p>
          <a:p>
            <a:pPr>
              <a:buFont typeface="Arial" pitchFamily="34" charset="0"/>
              <a:buChar char="•"/>
            </a:pPr>
            <a:r>
              <a:rPr lang="en-US" dirty="0" smtClean="0"/>
              <a:t> Sold to Party</a:t>
            </a:r>
            <a:r>
              <a:rPr lang="el-GR" dirty="0" smtClean="0"/>
              <a:t> – ποιος κάνει το αίτημα παραγγελίας</a:t>
            </a:r>
            <a:endParaRPr lang="en-US" dirty="0" smtClean="0"/>
          </a:p>
          <a:p>
            <a:pPr>
              <a:buFont typeface="Arial" pitchFamily="34" charset="0"/>
              <a:buChar char="•"/>
            </a:pPr>
            <a:r>
              <a:rPr lang="en-US" dirty="0" smtClean="0"/>
              <a:t> Bill to Party</a:t>
            </a:r>
            <a:r>
              <a:rPr lang="el-GR" dirty="0" smtClean="0"/>
              <a:t> – ποιος παραλαμβάνει το λογαριασμό (το τιμολόγιο)</a:t>
            </a:r>
            <a:endParaRPr lang="en-US" dirty="0" smtClean="0"/>
          </a:p>
          <a:p>
            <a:pPr>
              <a:buFont typeface="Arial" pitchFamily="34" charset="0"/>
              <a:buChar char="•"/>
            </a:pPr>
            <a:r>
              <a:rPr lang="en-US" dirty="0" smtClean="0"/>
              <a:t> Payer</a:t>
            </a:r>
            <a:r>
              <a:rPr lang="el-GR" dirty="0" smtClean="0"/>
              <a:t> – ποιος πληρώνει</a:t>
            </a:r>
            <a:endParaRPr lang="en-US" dirty="0" smtClean="0"/>
          </a:p>
          <a:p>
            <a:pPr>
              <a:buFont typeface="Arial" pitchFamily="34" charset="0"/>
              <a:buChar char="•"/>
            </a:pPr>
            <a:r>
              <a:rPr lang="en-US" dirty="0" smtClean="0"/>
              <a:t> Ship to Party</a:t>
            </a:r>
            <a:r>
              <a:rPr lang="el-GR" dirty="0" smtClean="0"/>
              <a:t> – ποιος</a:t>
            </a:r>
            <a:r>
              <a:rPr lang="el-GR" baseline="0" dirty="0" smtClean="0"/>
              <a:t> παραλαμβάνει τα αγαθά</a:t>
            </a:r>
            <a:endParaRPr lang="en-US" dirty="0" smtClean="0"/>
          </a:p>
          <a:p>
            <a:pPr>
              <a:buFont typeface="Arial" pitchFamily="34" charset="0"/>
              <a:buNone/>
            </a:pPr>
            <a:r>
              <a:rPr lang="el-GR" dirty="0" smtClean="0"/>
              <a:t>Αν</a:t>
            </a:r>
            <a:r>
              <a:rPr lang="el-GR" baseline="0" dirty="0" smtClean="0"/>
              <a:t> ο πελάτης παραλαμβάνει τα αγαθά σε διαφορετικά σημεία, μπορούν να προστεθούν</a:t>
            </a:r>
            <a:r>
              <a:rPr lang="en-US" baseline="0" dirty="0" smtClean="0"/>
              <a:t> </a:t>
            </a:r>
            <a:r>
              <a:rPr lang="el-GR" baseline="0" dirty="0" smtClean="0"/>
              <a:t>περισσότερα  </a:t>
            </a:r>
            <a:r>
              <a:rPr lang="en-US" baseline="0" dirty="0" smtClean="0"/>
              <a:t>Ship to parties</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Οι όροι πληρωμής που σχετίζονται με τις παραγγελίες πελατών ποικίλλουν και βασίζονται σε συμφωνία της επιχείρησης με τον κάθε πελάτη. Ένα σύστημα ERP θα πρέπει να επιτρέπει τον δυναμικό ορισμό προγραμμάτων πληρωμής έτσι ώστε να μπορεί να ανταποκριθεί στις ανάγκες των πελατών, της επιχείρησης αλλά και της αγοράς. </a:t>
            </a:r>
            <a:endParaRPr lang="en-US" dirty="0" smtClean="0"/>
          </a:p>
          <a:p>
            <a:r>
              <a:rPr lang="el-GR" dirty="0" smtClean="0"/>
              <a:t>Στην Εικόνα εμφανίζεται</a:t>
            </a:r>
            <a:r>
              <a:rPr lang="el-GR" baseline="0" dirty="0" smtClean="0"/>
              <a:t> </a:t>
            </a:r>
            <a:r>
              <a:rPr lang="el-GR" baseline="0" dirty="0" smtClean="0"/>
              <a:t>μια </a:t>
            </a:r>
            <a:r>
              <a:rPr lang="el-GR" baseline="0" dirty="0" smtClean="0"/>
              <a:t>λίστα </a:t>
            </a:r>
            <a:r>
              <a:rPr lang="el-GR" dirty="0" smtClean="0"/>
              <a:t>όρων πληρωμής </a:t>
            </a:r>
            <a:r>
              <a:rPr lang="en-US" dirty="0" smtClean="0"/>
              <a:t>(terms of payment) </a:t>
            </a:r>
            <a:r>
              <a:rPr lang="el-GR" dirty="0" smtClean="0"/>
              <a:t>που έχουν ήδη οριστεί</a:t>
            </a:r>
            <a:r>
              <a:rPr lang="en-US" dirty="0" smtClean="0"/>
              <a:t> </a:t>
            </a:r>
            <a:r>
              <a:rPr lang="el-GR" dirty="0" smtClean="0"/>
              <a:t>στο</a:t>
            </a:r>
            <a:r>
              <a:rPr lang="el-GR" baseline="0" dirty="0" smtClean="0"/>
              <a:t> </a:t>
            </a:r>
            <a:r>
              <a:rPr lang="en-US" baseline="0" dirty="0" smtClean="0"/>
              <a:t>ERP SAP</a:t>
            </a:r>
            <a:r>
              <a:rPr lang="en-US" dirty="0" smtClean="0"/>
              <a:t>.</a:t>
            </a:r>
          </a:p>
          <a:p>
            <a:r>
              <a:rPr lang="el-GR" sz="1200" kern="1200" baseline="0" dirty="0" smtClean="0">
                <a:solidFill>
                  <a:schemeClr val="tx1"/>
                </a:solidFill>
                <a:latin typeface="+mn-lt"/>
                <a:ea typeface="+mn-ea"/>
                <a:cs typeface="+mn-cs"/>
              </a:rPr>
              <a:t>Για παράδειγμα, το πρόγραμμα πληρωμής με κωδικό 0001 είναι η άμεση πληρωμή του συνολικού ποσού. Αντίστοιχα, το πρόγραμμα με κωδικό 0002 είναι σύνθετο, αφού προβλέπει είτε την πληρωμή με έκπτωση 2% εντός χρονικής περιόδου 14 </a:t>
            </a:r>
            <a:r>
              <a:rPr lang="el-GR" sz="1200" kern="1200" baseline="0" dirty="0" smtClean="0">
                <a:solidFill>
                  <a:schemeClr val="tx1"/>
                </a:solidFill>
                <a:latin typeface="+mn-lt"/>
                <a:ea typeface="+mn-ea"/>
                <a:cs typeface="+mn-cs"/>
              </a:rPr>
              <a:t>ημερών, </a:t>
            </a:r>
            <a:r>
              <a:rPr lang="el-GR" sz="1200" kern="1200" baseline="0" dirty="0" smtClean="0">
                <a:solidFill>
                  <a:schemeClr val="tx1"/>
                </a:solidFill>
                <a:latin typeface="+mn-lt"/>
                <a:ea typeface="+mn-ea"/>
                <a:cs typeface="+mn-cs"/>
              </a:rPr>
              <a:t>είτε την πληρωμή του συνολικού ποσού χωρίς έκπτωση εντός 30 ημερών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l-GR" sz="1200" b="0" kern="1200" dirty="0" smtClean="0">
                <a:solidFill>
                  <a:schemeClr val="tx1"/>
                </a:solidFill>
                <a:latin typeface="+mn-lt"/>
                <a:ea typeface="+mn-ea"/>
                <a:cs typeface="+mn-cs"/>
              </a:rPr>
              <a:t>Στο</a:t>
            </a:r>
            <a:r>
              <a:rPr lang="el-GR" sz="1200" b="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ERP SAP </a:t>
            </a:r>
            <a:r>
              <a:rPr lang="el-GR" sz="1200" b="0" kern="1200" baseline="0" dirty="0" smtClean="0">
                <a:solidFill>
                  <a:schemeClr val="tx1"/>
                </a:solidFill>
                <a:latin typeface="+mn-lt"/>
                <a:ea typeface="+mn-ea"/>
                <a:cs typeface="+mn-cs"/>
              </a:rPr>
              <a:t>ορίζεται ένας από τους όρους πληρωμής</a:t>
            </a:r>
            <a:r>
              <a:rPr lang="en-US" sz="1200" b="0" kern="1200" baseline="0" dirty="0" smtClean="0">
                <a:solidFill>
                  <a:schemeClr val="tx1"/>
                </a:solidFill>
                <a:latin typeface="+mn-lt"/>
                <a:ea typeface="+mn-ea"/>
                <a:cs typeface="+mn-cs"/>
              </a:rPr>
              <a:t> (terms of payment)</a:t>
            </a:r>
            <a:r>
              <a:rPr lang="el-GR" sz="1200" b="0" kern="1200" baseline="0" dirty="0" smtClean="0">
                <a:solidFill>
                  <a:schemeClr val="tx1"/>
                </a:solidFill>
                <a:latin typeface="+mn-lt"/>
                <a:ea typeface="+mn-ea"/>
                <a:cs typeface="+mn-cs"/>
              </a:rPr>
              <a:t>.</a:t>
            </a:r>
          </a:p>
          <a:p>
            <a:r>
              <a:rPr lang="el-GR" sz="1200" b="0" kern="1200" baseline="0" dirty="0" smtClean="0">
                <a:solidFill>
                  <a:schemeClr val="tx1"/>
                </a:solidFill>
                <a:latin typeface="+mn-lt"/>
                <a:ea typeface="+mn-ea"/>
                <a:cs typeface="+mn-cs"/>
              </a:rPr>
              <a:t>Στο παράδειγμα ορίζεται ο κωδικός </a:t>
            </a:r>
            <a:r>
              <a:rPr lang="en-US" sz="1200" b="0" kern="1200" baseline="0" dirty="0" smtClean="0">
                <a:solidFill>
                  <a:schemeClr val="tx1"/>
                </a:solidFill>
                <a:latin typeface="+mn-lt"/>
                <a:ea typeface="+mn-ea"/>
                <a:cs typeface="+mn-cs"/>
              </a:rPr>
              <a:t>CP03 </a:t>
            </a:r>
            <a:r>
              <a:rPr lang="el-GR" sz="1200" b="0" kern="1200" baseline="0" dirty="0" smtClean="0">
                <a:solidFill>
                  <a:schemeClr val="tx1"/>
                </a:solidFill>
                <a:latin typeface="+mn-lt"/>
                <a:ea typeface="+mn-ea"/>
                <a:cs typeface="+mn-cs"/>
              </a:rPr>
              <a:t>που εφαρμόζεται για πελάτες και για προμηθευτές, ως εξής:</a:t>
            </a:r>
          </a:p>
          <a:p>
            <a:r>
              <a:rPr lang="el-GR" sz="1200" b="0" kern="1200" baseline="0" dirty="0" smtClean="0">
                <a:solidFill>
                  <a:schemeClr val="tx1"/>
                </a:solidFill>
                <a:latin typeface="+mn-lt"/>
                <a:ea typeface="+mn-ea"/>
                <a:cs typeface="+mn-cs"/>
              </a:rPr>
              <a:t>Αν η πληρωμή πραγματοποιηθεί σε 14 ημέρες τότε γίνεται έκπτωση 5%, αλλιώς αν πραγματοποιηθεί σε 20 ημέρες, τότε γίνεται έκπτωση 2%.</a:t>
            </a:r>
          </a:p>
          <a:p>
            <a:r>
              <a:rPr lang="el-GR" sz="1200" b="0" kern="1200" baseline="0" dirty="0" smtClean="0">
                <a:solidFill>
                  <a:schemeClr val="tx1"/>
                </a:solidFill>
                <a:latin typeface="+mn-lt"/>
                <a:ea typeface="+mn-ea"/>
                <a:cs typeface="+mn-cs"/>
              </a:rPr>
              <a:t>Η προθεσμία πληρωμής είναι 30 ημέρες.</a:t>
            </a:r>
          </a:p>
          <a:p>
            <a:r>
              <a:rPr lang="el-GR" sz="1200" b="0" kern="1200" baseline="0" dirty="0" smtClean="0">
                <a:solidFill>
                  <a:schemeClr val="tx1"/>
                </a:solidFill>
                <a:latin typeface="+mn-lt"/>
                <a:ea typeface="+mn-ea"/>
                <a:cs typeface="+mn-cs"/>
              </a:rPr>
              <a:t> </a:t>
            </a:r>
            <a:endParaRPr lang="el-GR"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18A4DB-084E-495A-99DF-ED1DF455D27F}" type="slidenum">
              <a:rPr lang="en-US" smtClean="0"/>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Στο </a:t>
            </a:r>
            <a:r>
              <a:rPr lang="el-GR" sz="1200" b="1" kern="1200" baseline="0" dirty="0" smtClean="0">
                <a:solidFill>
                  <a:schemeClr val="tx1"/>
                </a:solidFill>
                <a:latin typeface="+mn-lt"/>
                <a:ea typeface="+mn-ea"/>
                <a:cs typeface="+mn-cs"/>
              </a:rPr>
              <a:t>Σύστημα Αθέτησης Υποχρεώσεων </a:t>
            </a:r>
            <a:r>
              <a:rPr lang="el-GR" sz="1200" kern="1200" baseline="0" dirty="0" smtClean="0">
                <a:solidFill>
                  <a:schemeClr val="tx1"/>
                </a:solidFill>
                <a:latin typeface="+mn-lt"/>
                <a:ea typeface="+mn-ea"/>
                <a:cs typeface="+mn-cs"/>
              </a:rPr>
              <a:t>(ΣΑΥ) καταχωρούνται δεδομένα που αφορούν σε ακάλυπτες (σφραγισμένες) επιταγές, απλήρωτες (κατά τη λήξη τους) συναλλαγματικές και γραμμάτια σε διαταγή, καταγγελίες συμβάσεων πάσης φύσης χορηγήσεων δανείων και πιστώσεων προς φυσικά πρόσωπα και επιχειρήσεις, διαταγές πληρωμής, προγράμματα πλειστηριασμών (κινητών και ακινήτων), κατασχέσεις και επιταγές προς πληρωμή, τροπές προσημειώσεων σε υποθήκες, διοικητικές κυρώσεις κατά παραβατών φορολογικών νόμων, αιτήσεις και αποφάσεις συνδιαλλαγής/εξυγίανσης, αιτήσεις πτωχεύσεων, κηρυχθείσες πτωχεύσεις και αποφάσεις που απορρίπτουν αιτήσεις πτωχεύσεων λόγω μη επάρκειας περιουσίας του οφειλέτη, αιτήσεις και αποφάσεις δικαστικής ρύθμισης χρεών και διαταγές απόδοσης χρήσης μισθίου ακινήτου. </a:t>
            </a:r>
          </a:p>
          <a:p>
            <a:r>
              <a:rPr lang="el-GR" sz="1200" kern="1200" baseline="0" dirty="0" smtClean="0">
                <a:solidFill>
                  <a:schemeClr val="tx1"/>
                </a:solidFill>
                <a:latin typeface="+mn-lt"/>
                <a:ea typeface="+mn-ea"/>
                <a:cs typeface="+mn-cs"/>
              </a:rPr>
              <a:t>Στο </a:t>
            </a:r>
            <a:r>
              <a:rPr lang="el-GR" sz="1200" b="1" kern="1200" baseline="0" dirty="0" smtClean="0">
                <a:solidFill>
                  <a:schemeClr val="tx1"/>
                </a:solidFill>
                <a:latin typeface="+mn-lt"/>
                <a:ea typeface="+mn-ea"/>
                <a:cs typeface="+mn-cs"/>
              </a:rPr>
              <a:t>Σύστημα Υποθηκών - Προσημειώσεων </a:t>
            </a:r>
            <a:r>
              <a:rPr lang="el-GR" sz="1200" kern="1200" baseline="0" dirty="0" smtClean="0">
                <a:solidFill>
                  <a:schemeClr val="tx1"/>
                </a:solidFill>
                <a:latin typeface="+mn-lt"/>
                <a:ea typeface="+mn-ea"/>
                <a:cs typeface="+mn-cs"/>
              </a:rPr>
              <a:t>(ΣΥΠ) καταχωρούνται δεδομένα που αφορούν σε δεδομένα υποθηκών και προσημειώσεων υποθηκών.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Δίνεται ένα παράδειγμα αξιολόγησης του πιστωτικού κινδύνου για μια επιχείρηση. Τα κριτήρια που χρησιμοποιούνται, ο κλάδος δραστηριότητας, η περιοχή, η συναλλακτική του συμπεριφορά, ο αριθμός των εργαζόμενων, ο κύκλος εργασιών κατά το προηγούμενο έτος, τα κέρδη κατά το τελευταίο έτος καθώς και ο αριθμός των ετών λειτουργίας της επιχείρησης. Όσο μεγαλύτερο είναι το σκορ του πιστωτικού κινδύνου, τόσο μικρότερος είναι ο πιστωτικός κίνδυνος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a:t>
            </a:r>
            <a:r>
              <a:rPr lang="el-GR" baseline="0" dirty="0" smtClean="0"/>
              <a:t> σχήμα παρουσιάζει τις βασικές επιχειρησιακές διεργασίες ενός οργανισμού και τη </a:t>
            </a:r>
            <a:r>
              <a:rPr lang="el-GR" baseline="0" dirty="0" err="1" smtClean="0"/>
              <a:t>διαλειτουργική</a:t>
            </a:r>
            <a:r>
              <a:rPr lang="el-GR" baseline="0" dirty="0" smtClean="0"/>
              <a:t> </a:t>
            </a:r>
            <a:r>
              <a:rPr lang="en-US" baseline="0" dirty="0" smtClean="0"/>
              <a:t>(cross-functional)</a:t>
            </a:r>
            <a:r>
              <a:rPr lang="el-GR" baseline="0" dirty="0" smtClean="0"/>
              <a:t> φύση των διεργασιών. Ο τρόπος που ένας οργανισμός αξιοποιεί τις διεργασίες αυτές εξαρτάται από τους στόχους και τη δυναμική του.</a:t>
            </a:r>
          </a:p>
        </p:txBody>
      </p:sp>
      <p:sp>
        <p:nvSpPr>
          <p:cNvPr id="4" name="Slide Number Placeholder 3"/>
          <p:cNvSpPr>
            <a:spLocks noGrp="1"/>
          </p:cNvSpPr>
          <p:nvPr>
            <p:ph type="sldNum" sz="quarter" idx="10"/>
          </p:nvPr>
        </p:nvSpPr>
        <p:spPr/>
        <p:txBody>
          <a:bodyPr/>
          <a:lstStyle/>
          <a:p>
            <a:fld id="{7818A4DB-084E-495A-99DF-ED1DF455D27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 xmlns:a16="http://schemas.microsoft.com/office/drawing/2014/main" id="{61AAD79E-D7ED-C941-92F6-DBB0B0C00C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6" name="Notes Placeholder 2">
            <a:extLst>
              <a:ext uri="{FF2B5EF4-FFF2-40B4-BE49-F238E27FC236}">
                <a16:creationId xmlns="" xmlns:a16="http://schemas.microsoft.com/office/drawing/2014/main" id="{DFB1E606-BB5D-9B43-90F9-A2AC637B1AF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dirty="0"/>
          </a:p>
        </p:txBody>
      </p:sp>
      <p:sp>
        <p:nvSpPr>
          <p:cNvPr id="52227" name="Slide Number Placeholder 3">
            <a:extLst>
              <a:ext uri="{FF2B5EF4-FFF2-40B4-BE49-F238E27FC236}">
                <a16:creationId xmlns="" xmlns:a16="http://schemas.microsoft.com/office/drawing/2014/main" id="{F97F5835-E86B-864B-8E3A-6A4D6A577D2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050961A-0707-B841-B314-F03BDF061476}" type="slidenum">
              <a:rPr lang="en-US" altLang="en-US" smtClean="0">
                <a:latin typeface="Calibri" panose="020F0502020204030204" pitchFamily="34" charset="0"/>
              </a:rPr>
              <a:pPr fontAlgn="base">
                <a:spcBef>
                  <a:spcPct val="0"/>
                </a:spcBef>
                <a:spcAft>
                  <a:spcPct val="0"/>
                </a:spcAft>
              </a:pPr>
              <a:t>42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0" dirty="0" smtClean="0">
                <a:solidFill>
                  <a:srgbClr val="0070C0"/>
                </a:solidFill>
              </a:rPr>
              <a:t>Η προληπτική συντήρηση (</a:t>
            </a:r>
            <a:r>
              <a:rPr lang="el-GR" b="0" dirty="0" err="1" smtClean="0">
                <a:solidFill>
                  <a:srgbClr val="0070C0"/>
                </a:solidFill>
              </a:rPr>
              <a:t>preventive</a:t>
            </a:r>
            <a:r>
              <a:rPr lang="el-GR" b="0" dirty="0" smtClean="0">
                <a:solidFill>
                  <a:srgbClr val="0070C0"/>
                </a:solidFill>
              </a:rPr>
              <a:t> </a:t>
            </a:r>
            <a:r>
              <a:rPr lang="el-GR" b="0" dirty="0" err="1" smtClean="0">
                <a:solidFill>
                  <a:srgbClr val="0070C0"/>
                </a:solidFill>
              </a:rPr>
              <a:t>maintenance</a:t>
            </a:r>
            <a:r>
              <a:rPr lang="el-GR" b="0" dirty="0" smtClean="0">
                <a:solidFill>
                  <a:srgbClr val="0070C0"/>
                </a:solidFill>
              </a:rPr>
              <a:t>) </a:t>
            </a:r>
            <a:r>
              <a:rPr lang="el-GR" dirty="0" smtClean="0"/>
              <a:t>είναι η συντήρηση που έχει ως στόχο την εξάλειψη των κατασταλτικών ενεργειών συντήρησης.</a:t>
            </a:r>
            <a:endParaRPr lang="en-US" sz="1200" kern="1200" baseline="0" dirty="0" smtClean="0">
              <a:solidFill>
                <a:schemeClr val="tx1"/>
              </a:solidFill>
              <a:latin typeface="+mn-lt"/>
              <a:ea typeface="+mn-ea"/>
              <a:cs typeface="+mn-cs"/>
            </a:endParaRPr>
          </a:p>
          <a:p>
            <a:r>
              <a:rPr lang="el-GR" sz="1200" kern="1200" baseline="0" dirty="0" smtClean="0">
                <a:solidFill>
                  <a:schemeClr val="tx1"/>
                </a:solidFill>
                <a:latin typeface="+mn-lt"/>
                <a:ea typeface="+mn-ea"/>
                <a:cs typeface="+mn-cs"/>
              </a:rPr>
              <a:t>Η λειτουργική συντήρηση έχει ως στόχο: α) να γνωρίζει ο χειριστής την κατάσταση του εξοπλισμού, β) να μειώσει τις καθυστερήσεις και το κόστος που θα υπήρχε εάν χρειαζόταν η παρουσία ενός ειδικευμένου τεχνικού και (3) να απελευθερώσει τους εξειδικευμένους τεχνικούς για πιο σύνθετες εργασίες. </a:t>
            </a: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a:t>
            </a:r>
            <a:r>
              <a:rPr lang="el-GR" baseline="0" dirty="0" smtClean="0"/>
              <a:t> σχήμα παρουσιάζει τις βασικές επιχειρησιακές διεργασίες ενός οργανισμού και τη </a:t>
            </a:r>
            <a:r>
              <a:rPr lang="el-GR" baseline="0" dirty="0" err="1" smtClean="0"/>
              <a:t>διαλειτουργική</a:t>
            </a:r>
            <a:r>
              <a:rPr lang="el-GR" baseline="0" dirty="0" smtClean="0"/>
              <a:t> </a:t>
            </a:r>
            <a:r>
              <a:rPr lang="en-US" baseline="0" dirty="0" smtClean="0"/>
              <a:t>(cross-functional)</a:t>
            </a:r>
            <a:r>
              <a:rPr lang="el-GR" baseline="0" dirty="0" smtClean="0"/>
              <a:t> φύση των διεργασιών. Ο τρόπος που ένας οργανισμός αξιοποιεί τις διεργασίες αυτές εξαρτάται από τους στόχους και τη δυναμική του.</a:t>
            </a:r>
          </a:p>
        </p:txBody>
      </p:sp>
      <p:sp>
        <p:nvSpPr>
          <p:cNvPr id="4" name="Slide Number Placeholder 3"/>
          <p:cNvSpPr>
            <a:spLocks noGrp="1"/>
          </p:cNvSpPr>
          <p:nvPr>
            <p:ph type="sldNum" sz="quarter" idx="10"/>
          </p:nvPr>
        </p:nvSpPr>
        <p:spPr/>
        <p:txBody>
          <a:bodyPr/>
          <a:lstStyle/>
          <a:p>
            <a:fld id="{7818A4DB-084E-495A-99DF-ED1DF455D27F}"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l-GR" dirty="0" smtClean="0"/>
              <a:t>Στο </a:t>
            </a:r>
            <a:r>
              <a:rPr lang="en-US" dirty="0" smtClean="0"/>
              <a:t>ERP SAP </a:t>
            </a:r>
            <a:r>
              <a:rPr lang="el-GR" dirty="0" smtClean="0"/>
              <a:t>το υποσύστημα Πωλήσεων και Διανομής ονομάζεται  </a:t>
            </a:r>
            <a:r>
              <a:rPr lang="en-US" dirty="0" smtClean="0"/>
              <a:t>Sales and Distribution (SD). </a:t>
            </a:r>
            <a:r>
              <a:rPr lang="el-GR" dirty="0" smtClean="0"/>
              <a:t>Η </a:t>
            </a:r>
            <a:r>
              <a:rPr lang="el-GR" dirty="0" err="1" smtClean="0"/>
              <a:t>οργανωσιακή</a:t>
            </a:r>
            <a:r>
              <a:rPr lang="el-GR" dirty="0" smtClean="0"/>
              <a:t> δομή στην οποία βασίζεται αυτό το υποσύστημα παρουσιάζεται στο</a:t>
            </a:r>
            <a:r>
              <a:rPr lang="el-GR" baseline="0" dirty="0" smtClean="0"/>
              <a:t> Σχήμα.</a:t>
            </a:r>
          </a:p>
          <a:p>
            <a:r>
              <a:rPr lang="en-US" baseline="0" dirty="0" smtClean="0"/>
              <a:t>Sales Organization:</a:t>
            </a:r>
            <a:r>
              <a:rPr lang="el-GR" baseline="0" dirty="0" smtClean="0"/>
              <a:t> Οργανισμός Πωλήσεων. Βρίσκεται στην κορυφή της ιεραρχίας. Είναι υπεύθυνος για τη διεξαγωγή και παρακολούθηση των πωλήσεων και</a:t>
            </a:r>
            <a:r>
              <a:rPr lang="el-GR" dirty="0" smtClean="0"/>
              <a:t> τη χάραξη στρατηγικών πωλήσεων. </a:t>
            </a:r>
            <a:endParaRPr lang="en-US" baseline="0" dirty="0" smtClean="0"/>
          </a:p>
          <a:p>
            <a:r>
              <a:rPr lang="en-US" baseline="0" dirty="0" smtClean="0"/>
              <a:t>Distribution Channel</a:t>
            </a:r>
            <a:r>
              <a:rPr lang="el-GR" baseline="0" dirty="0" smtClean="0"/>
              <a:t>: Κανάλια διανομής, όπως χονδρέμπορος, λιανέμπορος, αντιπρόσωπος περιοχής, τρίτοι (</a:t>
            </a:r>
            <a:r>
              <a:rPr lang="en-US" baseline="0" dirty="0" smtClean="0"/>
              <a:t>third party)</a:t>
            </a:r>
            <a:r>
              <a:rPr lang="el-GR" baseline="0" dirty="0" smtClean="0"/>
              <a:t>, καταναλωτής</a:t>
            </a:r>
            <a:r>
              <a:rPr lang="en-US" baseline="0" dirty="0" smtClean="0"/>
              <a:t>, </a:t>
            </a:r>
            <a:r>
              <a:rPr lang="el-GR" baseline="0" dirty="0" smtClean="0"/>
              <a:t>κλπ</a:t>
            </a:r>
            <a:endParaRPr lang="en-US" baseline="0" dirty="0" smtClean="0"/>
          </a:p>
          <a:p>
            <a:r>
              <a:rPr lang="en-US" baseline="0" dirty="0" smtClean="0"/>
              <a:t>Division</a:t>
            </a:r>
            <a:r>
              <a:rPr lang="el-GR" baseline="0" dirty="0" smtClean="0"/>
              <a:t>: Το Τμήμα χρησιμοποιείται για ομαδοποίηση προϊόντων με κοινά χαρακτηριστικά. Εξυπηρετεί μια γραμμή παραγωγής. Όλα τα προϊόντα  προς πώληση συνδέονται με ένα τμήμα.</a:t>
            </a:r>
            <a:endParaRPr lang="en-US" baseline="0" dirty="0" smtClean="0"/>
          </a:p>
          <a:p>
            <a:r>
              <a:rPr lang="en-US" baseline="0" dirty="0" smtClean="0"/>
              <a:t>Sales Area</a:t>
            </a:r>
            <a:r>
              <a:rPr lang="el-GR" baseline="0" dirty="0" smtClean="0"/>
              <a:t>: Η Περιοχή πώλησης είναι ένας συνδυασμός που αποτελείται από τον Οργανισμό πώλησης, τα Κανάλια διανομής και τα Τμήματα. Ουσιαστικά ορίζει ότι ο Οργανισμός πώλησης αξιοποιεί μια συγκεκριμένη στρατηγική για τη διανομή των προϊόντων, π.χ. χρησιμοποιώντας συγκεκριμένα κανάλια διανομής και τμήματα. Κάθε έγγραφο του </a:t>
            </a:r>
            <a:r>
              <a:rPr lang="en-US" baseline="0" dirty="0" smtClean="0"/>
              <a:t>SD </a:t>
            </a:r>
            <a:r>
              <a:rPr lang="el-GR" baseline="0" dirty="0" smtClean="0"/>
              <a:t>συνδέεται με μια Περιοχή Πώλησης</a:t>
            </a:r>
            <a:endParaRPr lang="en-US" baseline="0" dirty="0" smtClean="0"/>
          </a:p>
          <a:p>
            <a:r>
              <a:rPr lang="en-US" baseline="0" dirty="0" smtClean="0"/>
              <a:t>Sales Office: </a:t>
            </a:r>
            <a:r>
              <a:rPr lang="el-GR" baseline="0" dirty="0" smtClean="0"/>
              <a:t>Γραφείο Πωλήσεων. Εκτός από τα Κεντρικά Γραφεία Πωλήσεων, δημιουργούνται Γραφεία Πώλησης σε διαφορετικές γεωγραφικές περιοχές.</a:t>
            </a:r>
            <a:endParaRPr lang="en-US" baseline="0" dirty="0" smtClean="0"/>
          </a:p>
          <a:p>
            <a:r>
              <a:rPr lang="en-US" baseline="0" dirty="0" smtClean="0"/>
              <a:t>Sales Group</a:t>
            </a:r>
            <a:r>
              <a:rPr lang="el-GR" baseline="0" dirty="0" smtClean="0"/>
              <a:t>: Ομάδα Πωλήσεων. Δημιουργούνται σε κάθε Γραφείο Πωλήσεων, περισσότερες ομάδες Πωλήσεων.</a:t>
            </a:r>
            <a:endParaRPr lang="en-US" baseline="0" dirty="0" smtClean="0"/>
          </a:p>
          <a:p>
            <a:r>
              <a:rPr lang="en-US" baseline="0" dirty="0" smtClean="0"/>
              <a:t>Plant :</a:t>
            </a:r>
            <a:r>
              <a:rPr lang="el-GR" baseline="0" dirty="0" smtClean="0"/>
              <a:t> Μπορεί να είναι</a:t>
            </a:r>
            <a:r>
              <a:rPr lang="en-US" baseline="0" dirty="0" smtClean="0"/>
              <a:t> </a:t>
            </a:r>
            <a:r>
              <a:rPr lang="el-GR" baseline="0" dirty="0" smtClean="0"/>
              <a:t>η αποθήκη ή το κέντρο διανομής από όπου τα έτοιμα προϊόντα  ξεκινάνε τη διαδρομή προς τον  πελάτη</a:t>
            </a:r>
            <a:endParaRPr lang="en-US" baseline="0" dirty="0" smtClean="0"/>
          </a:p>
          <a:p>
            <a:r>
              <a:rPr lang="en-US" baseline="0" dirty="0" smtClean="0"/>
              <a:t>Shipping Point</a:t>
            </a:r>
            <a:r>
              <a:rPr lang="el-GR" baseline="0" dirty="0" smtClean="0"/>
              <a:t>: Το </a:t>
            </a:r>
            <a:r>
              <a:rPr lang="en-US" baseline="0" dirty="0" smtClean="0"/>
              <a:t>Plant </a:t>
            </a:r>
            <a:r>
              <a:rPr lang="el-GR" baseline="0" dirty="0" smtClean="0"/>
              <a:t>μπορεί να έχει πολλά σημεία φόρτωσης π.χ. ανάλογα με το είδος του φορτίου (βαριά φορτία που χρειάζονται γερανούς, ευαίσθητα που χρειάζονται προσωπικό να επιμεληθεί την τοποθέτηση στο φορτηγό, προϊόντα ψυγείου, κλπ</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Με</a:t>
            </a:r>
            <a:r>
              <a:rPr lang="el-GR" baseline="0" dirty="0" smtClean="0"/>
              <a:t> τη </a:t>
            </a:r>
            <a:r>
              <a:rPr lang="el-GR" b="1" baseline="0" dirty="0" smtClean="0"/>
              <a:t>στρατηγική του υπολογισμού προς τα εμπρός </a:t>
            </a:r>
            <a:r>
              <a:rPr lang="en-US" b="0" baseline="0" dirty="0" smtClean="0"/>
              <a:t>(forward scheduling) </a:t>
            </a:r>
            <a:r>
              <a:rPr lang="el-GR" baseline="0" dirty="0" smtClean="0"/>
              <a:t>υπολογίζεται η ημερομηνία παράδοσης ξεκινώντας από την ημερομηνία παραγγελίας και αθροίζοντας την εκτιμώμενη χρονική διάρκεια όλων των λειτουργιών μέχρι την παράδοση. Το σύστημα έτσι προτείνει μια νέα ημερομηνία παράδοσης που μπορεί να διαφέρει από την επιθυμητή. </a:t>
            </a:r>
          </a:p>
          <a:p>
            <a:r>
              <a:rPr lang="el-GR" baseline="0" dirty="0" smtClean="0"/>
              <a:t>Με τη </a:t>
            </a:r>
            <a:r>
              <a:rPr lang="el-GR" b="1" baseline="0" dirty="0" smtClean="0"/>
              <a:t>στρατηγική του υπολογισμού προς τα πίσω </a:t>
            </a:r>
            <a:r>
              <a:rPr lang="el-GR" baseline="0" dirty="0" smtClean="0"/>
              <a:t>(</a:t>
            </a:r>
            <a:r>
              <a:rPr lang="en-US" baseline="0" dirty="0" smtClean="0"/>
              <a:t>backward scheduling) </a:t>
            </a:r>
            <a:r>
              <a:rPr lang="el-GR" baseline="0" dirty="0" smtClean="0"/>
              <a:t>εισάγεται η επιθυμητή ημερομηνία παράδοσης. Το σύστημα αφαιρεί όλους τους χρόνους που εκτιμά ότι θα διαρκέσουν οι ενδιάμεσες λειτουργίες. Έτσι προτείνει την ημερομηνία έναρξης της προετοιμασίας της παραγγελίας.</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Στο</a:t>
            </a:r>
            <a:r>
              <a:rPr lang="en-US" dirty="0" smtClean="0"/>
              <a:t> ERP</a:t>
            </a:r>
            <a:r>
              <a:rPr lang="en-US" baseline="0" dirty="0" smtClean="0"/>
              <a:t> SAP </a:t>
            </a:r>
            <a:r>
              <a:rPr lang="el-GR" baseline="0" dirty="0" smtClean="0"/>
              <a:t>μπορούμε να ορίσουμε τον τρόπο που το σύστημα θα ελέγξει τη διαθεσιμότητα των προϊόντων της παραγγελίας. Έτσι ορίζονται διαφορετικοί κωδικοί π.χ. 01 </a:t>
            </a:r>
            <a:r>
              <a:rPr lang="en-US" baseline="0" dirty="0" smtClean="0"/>
              <a:t>Daily requirements – </a:t>
            </a:r>
            <a:r>
              <a:rPr lang="el-GR" baseline="0" dirty="0" smtClean="0"/>
              <a:t>το σύστημα θα πραγματοποιήσει έλεγχο διαθεσιμότητας αφού έχουν συγκεντρωθεί όλες οι παραγγελίες στο τέλος της ημέρας</a:t>
            </a: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F103555-C14D-4947-AAF7-BD96A4EE7881}" type="datetime1">
              <a:rPr lang="en-US" smtClean="0"/>
              <a:pPr/>
              <a:t>4/13/2021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B95C939-2FA7-DA46-BEC7-5018676AC871}"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13629-035D-4839-90B7-916F77D93B7F}" type="datetime1">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FB62F7-7F45-4142-99D6-39DF8B9C1581}" type="datetime1">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5DCC15D-B68A-440D-A0CD-CCEB48026448}" type="datetime1">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C939-2FA7-DA46-BEC7-5018676AC871}"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4835D1-AEDC-41A0-98C0-47DCCD1FF3BD}" type="datetime1">
              <a:rPr lang="en-US" smtClean="0"/>
              <a:pPr/>
              <a:t>4/13/2021</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8B95C939-2FA7-DA46-BEC7-5018676AC87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035E7E-35CA-41F1-A6B8-57A705F1F03F}" type="datetime1">
              <a:rPr lang="en-US" smtClean="0"/>
              <a:pPr/>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5C939-2FA7-DA46-BEC7-5018676AC871}"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962B74-347F-4DD0-9A8D-0E6AC925E454}" type="datetime1">
              <a:rPr lang="en-US" smtClean="0"/>
              <a:pPr/>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5C939-2FA7-DA46-BEC7-5018676AC871}"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40083F-52D7-4260-9B5C-BE3B85E72342}" type="datetime1">
              <a:rPr lang="en-US" smtClean="0"/>
              <a:pPr/>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13A7F-65AF-4B9C-815E-9A477CBB9AB6}" type="datetime1">
              <a:rPr lang="en-US" smtClean="0"/>
              <a:pPr/>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087D42-BE3C-4A12-89AA-DCD1364E0ECA}" type="datetime1">
              <a:rPr lang="en-US" smtClean="0"/>
              <a:pPr/>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5C939-2FA7-DA46-BEC7-5018676AC871}"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E1D415-EE7B-438B-BC84-87120442C8BA}" type="datetime1">
              <a:rPr lang="en-US" smtClean="0"/>
              <a:pPr/>
              <a:t>4/13/2021</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8B95C939-2FA7-DA46-BEC7-5018676AC871}"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B886145-D7FC-4DE9-A4D0-C27F9F89C21A}" type="datetime1">
              <a:rPr lang="en-US" smtClean="0"/>
              <a:pPr/>
              <a:t>4/13/2021</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B95C939-2FA7-DA46-BEC7-5018676AC8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hyperlink" Target="https://erproof.com/sd/free-trai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iki.soft1.eu/display/SS5EL" TargetMode="External"/><Relationship Id="rId4" Type="http://schemas.openxmlformats.org/officeDocument/2006/relationships/hyperlink" Target="http://help.sap.com/businessone"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7080846-52F6-BA41-8BBB-57C803B584B6}"/>
              </a:ext>
            </a:extLst>
          </p:cNvPr>
          <p:cNvSpPr>
            <a:spLocks noGrp="1"/>
          </p:cNvSpPr>
          <p:nvPr>
            <p:ph type="subTitle" idx="1"/>
          </p:nvPr>
        </p:nvSpPr>
        <p:spPr>
          <a:xfrm>
            <a:off x="1154955" y="5208090"/>
            <a:ext cx="8825658" cy="861420"/>
          </a:xfrm>
        </p:spPr>
        <p:txBody>
          <a:bodyPr/>
          <a:lstStyle/>
          <a:p>
            <a:r>
              <a:rPr lang="el-GR" dirty="0" smtClean="0"/>
              <a:t>Δρ Αικατερίνη </a:t>
            </a:r>
            <a:r>
              <a:rPr lang="el-GR" dirty="0" err="1" smtClean="0"/>
              <a:t>Μαρινάγη</a:t>
            </a:r>
            <a:r>
              <a:rPr lang="el-GR" dirty="0" smtClean="0"/>
              <a:t> ,  </a:t>
            </a:r>
            <a:r>
              <a:rPr lang="el-GR" dirty="0" err="1" smtClean="0"/>
              <a:t>ΔΔρ</a:t>
            </a:r>
            <a:r>
              <a:rPr lang="el-GR" dirty="0" smtClean="0"/>
              <a:t> Δαμιανός Σακάς</a:t>
            </a:r>
            <a:endParaRPr lang="en-US" dirty="0"/>
          </a:p>
        </p:txBody>
      </p:sp>
      <p:sp>
        <p:nvSpPr>
          <p:cNvPr id="2" name="Title 1">
            <a:extLst>
              <a:ext uri="{FF2B5EF4-FFF2-40B4-BE49-F238E27FC236}">
                <a16:creationId xmlns:a16="http://schemas.microsoft.com/office/drawing/2014/main" xmlns="" id="{A07ACA41-435B-6E41-AE4D-4A6BE0E749E5}"/>
              </a:ext>
            </a:extLst>
          </p:cNvPr>
          <p:cNvSpPr>
            <a:spLocks noGrp="1"/>
          </p:cNvSpPr>
          <p:nvPr>
            <p:ph type="ctrTitle"/>
          </p:nvPr>
        </p:nvSpPr>
        <p:spPr>
          <a:xfrm>
            <a:off x="609600" y="1505931"/>
            <a:ext cx="10972800" cy="1470025"/>
          </a:xfrm>
        </p:spPr>
        <p:txBody>
          <a:bodyPr>
            <a:normAutofit fontScale="90000"/>
          </a:bodyPr>
          <a:lstStyle/>
          <a:p>
            <a:r>
              <a:rPr lang="en-US" sz="4800" dirty="0" smtClean="0"/>
              <a:t>LOG601 - </a:t>
            </a:r>
            <a:r>
              <a:rPr lang="el-GR" sz="4800" dirty="0" smtClean="0"/>
              <a:t>ΣΥΣΤΗΜΑΤΑ ΔΙΑΧΕΙΡΙΣΗΣ ΕΠΙΧΕΙΡΗΣΙΑΚΩΝ ΠΟΡΩΝ</a:t>
            </a:r>
            <a:endParaRPr lang="en-US" sz="4800" dirty="0"/>
          </a:p>
        </p:txBody>
      </p:sp>
    </p:spTree>
    <p:extLst>
      <p:ext uri="{BB962C8B-B14F-4D97-AF65-F5344CB8AC3E}">
        <p14:creationId xmlns:p14="http://schemas.microsoft.com/office/powerpoint/2010/main" xmlns="" val="401977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Σύστημα διαχείρισης προληπτικής συντήρησης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10</a:t>
            </a:fld>
            <a:endParaRPr lang="en-US"/>
          </a:p>
        </p:txBody>
      </p:sp>
      <p:sp>
        <p:nvSpPr>
          <p:cNvPr id="4" name="Content Placeholder 3"/>
          <p:cNvSpPr>
            <a:spLocks noGrp="1"/>
          </p:cNvSpPr>
          <p:nvPr>
            <p:ph sz="quarter" idx="1"/>
          </p:nvPr>
        </p:nvSpPr>
        <p:spPr>
          <a:xfrm>
            <a:off x="1219200" y="1447800"/>
            <a:ext cx="10363200" cy="5410200"/>
          </a:xfrm>
        </p:spPr>
        <p:txBody>
          <a:bodyPr>
            <a:normAutofit fontScale="70000" lnSpcReduction="20000"/>
          </a:bodyPr>
          <a:lstStyle/>
          <a:p>
            <a:pPr>
              <a:buNone/>
            </a:pPr>
            <a:r>
              <a:rPr lang="el-GR" dirty="0" smtClean="0"/>
              <a:t>Ένα σύστημα διαχείρισης της προληπτικής συντήρησης θα πρέπει να υποστηρίζει : </a:t>
            </a:r>
          </a:p>
          <a:p>
            <a:r>
              <a:rPr lang="el-GR" dirty="0" smtClean="0"/>
              <a:t>Δυναμικό ορισμό περιοδικότητας, ημερολογιακά ή βάσει ωρών λειτουργίας, </a:t>
            </a:r>
            <a:r>
              <a:rPr lang="el-GR" dirty="0" err="1" smtClean="0"/>
              <a:t>km</a:t>
            </a:r>
            <a:r>
              <a:rPr lang="el-GR" dirty="0" smtClean="0"/>
              <a:t>, ποσοτήτων παραγωγής. </a:t>
            </a:r>
          </a:p>
          <a:p>
            <a:r>
              <a:rPr lang="el-GR" dirty="0" smtClean="0"/>
              <a:t>Προγραμματισμό ανταλλακτικών βάσει των αναγκών της προληπτικής συντήρησης. </a:t>
            </a:r>
          </a:p>
          <a:p>
            <a:r>
              <a:rPr lang="el-GR" dirty="0" smtClean="0"/>
              <a:t>Αλγόριθμους ομαδοποίησης προγραμμάτων της ίδιας μηχανής, με διαφορετικές περιοδικότητες εκτέλεσης, με σκοπό την έκδοση ενιαίων εντολών εργασίας. </a:t>
            </a:r>
          </a:p>
          <a:p>
            <a:r>
              <a:rPr lang="el-GR" dirty="0" smtClean="0"/>
              <a:t>Περιοδικούς ελέγχους έχοντας ορίσει ελάχιστα και μέγιστα όρια, η παραβίαση των οποίων αυτομάτως δημιουργεί εντολές εργασίας. </a:t>
            </a:r>
          </a:p>
          <a:p>
            <a:r>
              <a:rPr lang="el-GR" dirty="0" smtClean="0"/>
              <a:t>Χρονοπρογραμματισμό-</a:t>
            </a:r>
            <a:r>
              <a:rPr lang="el-GR" dirty="0" err="1" smtClean="0"/>
              <a:t>Προϋπολογισμό–Απολογισμό</a:t>
            </a:r>
            <a:r>
              <a:rPr lang="el-GR" dirty="0" smtClean="0"/>
              <a:t> για τον καλύτερο έλεγχο και παρακολούθηση της εκτέλεσης των προγραμμάτων, ιδιαίτερα στις χρονικές περιόδους διακοπής της παραγωγικής διαδικασίας. </a:t>
            </a:r>
          </a:p>
          <a:p>
            <a:r>
              <a:rPr lang="el-GR" dirty="0" smtClean="0"/>
              <a:t>Δυνατότητα ρύθμισης παραμέτρων λειτουργίας των μηχανών, παρακολουθώντας και το ιστορικό των τιμών του κάθε μεγέθους. </a:t>
            </a:r>
          </a:p>
          <a:p>
            <a:r>
              <a:rPr lang="el-GR" dirty="0" smtClean="0"/>
              <a:t>Διαχείριση των ανταλλακτικών και των απαιτούμενων εργαλείων </a:t>
            </a:r>
            <a:endParaRPr lang="en-US" dirty="0" smtClean="0"/>
          </a:p>
          <a:p>
            <a:r>
              <a:rPr lang="el-GR" dirty="0" smtClean="0"/>
              <a:t>Αναλυτική κοστολόγηση των εργασιών συντήρησης και πλήρη </a:t>
            </a:r>
            <a:r>
              <a:rPr lang="el-GR" dirty="0" err="1" smtClean="0"/>
              <a:t>ιχνηλάτηση</a:t>
            </a:r>
            <a:r>
              <a:rPr lang="el-GR" dirty="0" smtClean="0"/>
              <a:t> στη διακίνηση των υλικών </a:t>
            </a:r>
          </a:p>
          <a:p>
            <a:r>
              <a:rPr lang="el-GR" dirty="0" smtClean="0"/>
              <a:t>Δυναμικό ορισμό επιπέδων έγκρισης και δικαιοδοσίας στις διαδικασίες αίτησης, προσφοράς, παραγγελίας και παραλαβής ανταλλακτικών/εργαλείων, μειώνοντας την πιθανότητα λαθών και υπερβάσεων κατά τη διαχείριση των αποθεμάτων. </a:t>
            </a:r>
          </a:p>
          <a:p>
            <a:r>
              <a:rPr lang="el-GR" dirty="0" smtClean="0"/>
              <a:t>Αυτοματοποίηση διαδικασιών ανεύρεσης ανταλλακτικών, απογραφών, χρεώσεων σε εργασίες </a:t>
            </a:r>
            <a:endParaRPr lang="en-US" dirty="0" smtClean="0"/>
          </a:p>
          <a:p>
            <a:r>
              <a:rPr lang="el-GR" dirty="0" smtClean="0"/>
              <a:t>Αξιολόγηση προμηθευτών (ταχύτητα απόκρισης, ποιότητα υπηρεσιών)</a:t>
            </a:r>
          </a:p>
          <a:p>
            <a:pPr>
              <a:buNone/>
            </a:pPr>
            <a:endParaRPr lang="el-GR"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επιχειρησιακές διεργασίες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11</a:t>
            </a:fld>
            <a:endParaRPr lang="en-US"/>
          </a:p>
        </p:txBody>
      </p:sp>
      <p:pic>
        <p:nvPicPr>
          <p:cNvPr id="1026" name="Picture 2"/>
          <p:cNvPicPr>
            <a:picLocks noChangeAspect="1" noChangeArrowheads="1"/>
          </p:cNvPicPr>
          <p:nvPr/>
        </p:nvPicPr>
        <p:blipFill>
          <a:blip r:embed="rId3"/>
          <a:srcRect/>
          <a:stretch>
            <a:fillRect/>
          </a:stretch>
        </p:blipFill>
        <p:spPr bwMode="auto">
          <a:xfrm>
            <a:off x="1826315" y="1329025"/>
            <a:ext cx="8870665" cy="5197899"/>
          </a:xfrm>
          <a:prstGeom prst="rect">
            <a:avLst/>
          </a:prstGeom>
          <a:noFill/>
          <a:ln w="9525">
            <a:noFill/>
            <a:miter lim="800000"/>
            <a:headEnd/>
            <a:tailEnd/>
          </a:ln>
          <a:effectLst/>
        </p:spPr>
      </p:pic>
      <p:sp>
        <p:nvSpPr>
          <p:cNvPr id="6" name="Rectangle 5"/>
          <p:cNvSpPr/>
          <p:nvPr/>
        </p:nvSpPr>
        <p:spPr>
          <a:xfrm>
            <a:off x="4885808" y="6274675"/>
            <a:ext cx="2744703" cy="381429"/>
          </a:xfrm>
          <a:prstGeom prst="rect">
            <a:avLst/>
          </a:prstGeom>
        </p:spPr>
        <p:txBody>
          <a:bodyPr wrap="square">
            <a:spAutoFit/>
          </a:bodyPr>
          <a:lstStyle/>
          <a:p>
            <a:r>
              <a:rPr lang="en-US" dirty="0" smtClean="0"/>
              <a:t>( </a:t>
            </a:r>
            <a:r>
              <a:rPr lang="en-US" dirty="0" err="1" smtClean="0"/>
              <a:t>Magal</a:t>
            </a:r>
            <a:r>
              <a:rPr lang="en-US" dirty="0" smtClean="0"/>
              <a:t> and Word, 2011)</a:t>
            </a:r>
            <a:endParaRPr lang="en-US" dirty="0"/>
          </a:p>
        </p:txBody>
      </p:sp>
      <p:sp>
        <p:nvSpPr>
          <p:cNvPr id="8" name="Rounded Rectangle 7"/>
          <p:cNvSpPr/>
          <p:nvPr/>
        </p:nvSpPr>
        <p:spPr>
          <a:xfrm>
            <a:off x="6989323" y="2833450"/>
            <a:ext cx="1683328" cy="1163782"/>
          </a:xfrm>
          <a:prstGeom prst="roundRect">
            <a:avLst/>
          </a:prstGeom>
          <a:noFill/>
          <a:ln w="889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12</a:t>
            </a:fld>
            <a:endParaRPr lang="en-US"/>
          </a:p>
        </p:txBody>
      </p:sp>
      <p:pic>
        <p:nvPicPr>
          <p:cNvPr id="1026" name="Picture 2"/>
          <p:cNvPicPr>
            <a:picLocks noChangeAspect="1" noChangeArrowheads="1"/>
          </p:cNvPicPr>
          <p:nvPr/>
        </p:nvPicPr>
        <p:blipFill>
          <a:blip r:embed="rId3"/>
          <a:srcRect/>
          <a:stretch>
            <a:fillRect/>
          </a:stretch>
        </p:blipFill>
        <p:spPr bwMode="auto">
          <a:xfrm>
            <a:off x="2088835" y="1528763"/>
            <a:ext cx="7717111" cy="4872037"/>
          </a:xfrm>
          <a:prstGeom prst="rect">
            <a:avLst/>
          </a:prstGeom>
          <a:noFill/>
          <a:ln w="9525">
            <a:noFill/>
            <a:miter lim="800000"/>
            <a:headEnd/>
            <a:tailEnd/>
          </a:ln>
          <a:effectLst/>
        </p:spPr>
      </p:pic>
      <p:sp>
        <p:nvSpPr>
          <p:cNvPr id="7" name="Title 1"/>
          <p:cNvSpPr>
            <a:spLocks noGrp="1"/>
          </p:cNvSpPr>
          <p:nvPr>
            <p:ph type="title"/>
          </p:nvPr>
        </p:nvSpPr>
        <p:spPr/>
        <p:txBody>
          <a:bodyPr/>
          <a:lstStyle/>
          <a:p>
            <a:r>
              <a:rPr lang="el-GR" b="1" dirty="0" smtClean="0"/>
              <a:t>Πωλήσεις</a:t>
            </a:r>
            <a:r>
              <a:rPr lang="en-US" b="1" dirty="0" smtClean="0"/>
              <a:t> </a:t>
            </a:r>
            <a:r>
              <a:rPr lang="el-GR" b="1" dirty="0" smtClean="0"/>
              <a:t>και </a:t>
            </a:r>
            <a:r>
              <a:rPr lang="el-GR" b="1" dirty="0" smtClean="0"/>
              <a:t>Διανομή – </a:t>
            </a:r>
            <a:r>
              <a:rPr lang="el-GR" b="1" dirty="0" err="1" smtClean="0"/>
              <a:t>Οργανωσιακή</a:t>
            </a:r>
            <a:r>
              <a:rPr lang="el-GR" b="1" dirty="0" smtClean="0"/>
              <a:t> δομή</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Πωλήσεις</a:t>
            </a:r>
            <a:r>
              <a:rPr lang="en-US" b="1" dirty="0" smtClean="0"/>
              <a:t> </a:t>
            </a:r>
            <a:r>
              <a:rPr lang="el-GR" b="1" dirty="0" smtClean="0"/>
              <a:t>και Διανομή</a:t>
            </a:r>
            <a:endParaRPr lang="en-US" b="1"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13</a:t>
            </a:fld>
            <a:endParaRPr lang="en-US"/>
          </a:p>
        </p:txBody>
      </p:sp>
      <p:sp>
        <p:nvSpPr>
          <p:cNvPr id="4" name="Content Placeholder 3"/>
          <p:cNvSpPr>
            <a:spLocks noGrp="1"/>
          </p:cNvSpPr>
          <p:nvPr>
            <p:ph sz="quarter" idx="1"/>
          </p:nvPr>
        </p:nvSpPr>
        <p:spPr>
          <a:xfrm>
            <a:off x="1219200" y="1447800"/>
            <a:ext cx="10363200" cy="4926106"/>
          </a:xfrm>
        </p:spPr>
        <p:txBody>
          <a:bodyPr>
            <a:normAutofit lnSpcReduction="10000"/>
          </a:bodyPr>
          <a:lstStyle/>
          <a:p>
            <a:pPr marL="0" indent="0">
              <a:buNone/>
            </a:pPr>
            <a:r>
              <a:rPr lang="el-GR" dirty="0" smtClean="0"/>
              <a:t>Η διεργασία εκπλήρωσης παραγγελίας πελάτη αποτελείται από τα εξής βήματα: </a:t>
            </a:r>
          </a:p>
          <a:p>
            <a:pPr marL="514350" indent="-514350">
              <a:buClrTx/>
              <a:buSzPct val="100000"/>
              <a:buFont typeface="+mj-lt"/>
              <a:buAutoNum type="arabicPeriod"/>
            </a:pPr>
            <a:r>
              <a:rPr lang="el-GR" dirty="0" smtClean="0"/>
              <a:t>Η παραλαβή των αιτημάτων πελατών</a:t>
            </a:r>
            <a:r>
              <a:rPr lang="en-US" dirty="0" smtClean="0"/>
              <a:t> (customer </a:t>
            </a:r>
            <a:r>
              <a:rPr lang="el-GR" dirty="0" err="1" smtClean="0"/>
              <a:t>inquiry</a:t>
            </a:r>
            <a:r>
              <a:rPr lang="en-US" dirty="0" smtClean="0"/>
              <a:t>)</a:t>
            </a:r>
            <a:endParaRPr lang="el-GR" dirty="0" smtClean="0"/>
          </a:p>
          <a:p>
            <a:pPr marL="514350" indent="-514350">
              <a:buClrTx/>
              <a:buSzPct val="100000"/>
              <a:buFont typeface="+mj-lt"/>
              <a:buAutoNum type="arabicPeriod"/>
            </a:pPr>
            <a:r>
              <a:rPr lang="el-GR" dirty="0" smtClean="0"/>
              <a:t>Η προετοιμασία των προσφορών για τους </a:t>
            </a:r>
            <a:r>
              <a:rPr lang="el-GR" dirty="0" smtClean="0"/>
              <a:t>πελάτες</a:t>
            </a:r>
            <a:endParaRPr lang="el-GR" dirty="0" smtClean="0"/>
          </a:p>
          <a:p>
            <a:pPr marL="514350" indent="-514350">
              <a:buClrTx/>
              <a:buSzPct val="100000"/>
              <a:buFont typeface="+mj-lt"/>
              <a:buAutoNum type="arabicPeriod"/>
            </a:pPr>
            <a:r>
              <a:rPr lang="el-GR" dirty="0" smtClean="0"/>
              <a:t>Ο έλεγχος διαθεσιμότητας</a:t>
            </a:r>
          </a:p>
          <a:p>
            <a:pPr marL="514350" indent="-514350">
              <a:buClrTx/>
              <a:buSzPct val="100000"/>
              <a:buFont typeface="+mj-lt"/>
              <a:buAutoNum type="arabicPeriod"/>
            </a:pPr>
            <a:r>
              <a:rPr lang="el-GR" dirty="0" smtClean="0"/>
              <a:t>Η εισαγωγή της παραγγελίας</a:t>
            </a:r>
          </a:p>
          <a:p>
            <a:pPr marL="514350" indent="-514350">
              <a:buClrTx/>
              <a:buSzPct val="100000"/>
              <a:buFont typeface="+mj-lt"/>
              <a:buAutoNum type="arabicPeriod"/>
            </a:pPr>
            <a:r>
              <a:rPr lang="el-GR" dirty="0" smtClean="0"/>
              <a:t>Η επεξεργασία της </a:t>
            </a:r>
            <a:r>
              <a:rPr lang="el-GR" dirty="0" smtClean="0"/>
              <a:t>παραγγελίας</a:t>
            </a:r>
            <a:endParaRPr lang="el-GR" dirty="0" smtClean="0"/>
          </a:p>
          <a:p>
            <a:pPr marL="788670" lvl="1" indent="-514350">
              <a:buClrTx/>
              <a:buSzPct val="100000"/>
            </a:pPr>
            <a:r>
              <a:rPr lang="el-GR" dirty="0" smtClean="0"/>
              <a:t>Συλλογή (</a:t>
            </a:r>
            <a:r>
              <a:rPr lang="en-US" dirty="0" smtClean="0"/>
              <a:t>picking)</a:t>
            </a:r>
            <a:r>
              <a:rPr lang="el-GR" dirty="0" smtClean="0"/>
              <a:t> και  Συσκευασία</a:t>
            </a:r>
            <a:r>
              <a:rPr lang="en-US" dirty="0" smtClean="0"/>
              <a:t> (packing)</a:t>
            </a:r>
            <a:endParaRPr lang="el-GR" dirty="0" smtClean="0"/>
          </a:p>
          <a:p>
            <a:pPr marL="514350" indent="-514350">
              <a:buClrTx/>
              <a:buSzPct val="100000"/>
              <a:buFont typeface="+mj-lt"/>
              <a:buAutoNum type="arabicPeriod"/>
            </a:pPr>
            <a:r>
              <a:rPr lang="el-GR" dirty="0" smtClean="0"/>
              <a:t>Η αποστολή της παραγγελίας </a:t>
            </a:r>
            <a:r>
              <a:rPr lang="en-US" dirty="0" smtClean="0"/>
              <a:t>(distribution)</a:t>
            </a:r>
            <a:r>
              <a:rPr lang="el-GR" dirty="0" smtClean="0"/>
              <a:t> </a:t>
            </a:r>
          </a:p>
          <a:p>
            <a:pPr marL="514350" indent="-514350">
              <a:buClrTx/>
              <a:buSzPct val="100000"/>
              <a:buFont typeface="+mj-lt"/>
              <a:buAutoNum type="arabicPeriod"/>
            </a:pPr>
            <a:r>
              <a:rPr lang="el-GR" dirty="0" smtClean="0"/>
              <a:t>Η τιμολόγηση </a:t>
            </a:r>
            <a:r>
              <a:rPr lang="en-US" dirty="0" smtClean="0"/>
              <a:t>(billing) </a:t>
            </a:r>
            <a:r>
              <a:rPr lang="el-GR" dirty="0" smtClean="0"/>
              <a:t>και </a:t>
            </a:r>
          </a:p>
          <a:p>
            <a:pPr marL="514350" indent="-514350">
              <a:buClrTx/>
              <a:buSzPct val="100000"/>
              <a:buFont typeface="+mj-lt"/>
              <a:buAutoNum type="arabicPeriod"/>
            </a:pPr>
            <a:r>
              <a:rPr lang="el-GR" dirty="0" smtClean="0"/>
              <a:t>Η πληρωμή της παραγγελίας</a:t>
            </a:r>
            <a:r>
              <a:rPr lang="en-US" dirty="0" smtClean="0"/>
              <a:t> (accounts payable)</a:t>
            </a:r>
            <a:r>
              <a:rPr lang="el-GR" dirty="0" smtClean="0"/>
              <a: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Εκπλήρωση παραγγελίας πελάτη</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14</a:t>
            </a:fld>
            <a:endParaRPr lang="en-US"/>
          </a:p>
        </p:txBody>
      </p:sp>
      <p:pic>
        <p:nvPicPr>
          <p:cNvPr id="1026" name="Picture 2"/>
          <p:cNvPicPr>
            <a:picLocks noChangeAspect="1" noChangeArrowheads="1"/>
          </p:cNvPicPr>
          <p:nvPr/>
        </p:nvPicPr>
        <p:blipFill>
          <a:blip r:embed="rId2"/>
          <a:srcRect/>
          <a:stretch>
            <a:fillRect/>
          </a:stretch>
        </p:blipFill>
        <p:spPr bwMode="auto">
          <a:xfrm>
            <a:off x="3640347" y="1507355"/>
            <a:ext cx="4951562" cy="505365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 Παραλαβή Αιτημάτων πελατών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15</a:t>
            </a:fld>
            <a:endParaRPr lang="en-US"/>
          </a:p>
        </p:txBody>
      </p:sp>
      <p:sp>
        <p:nvSpPr>
          <p:cNvPr id="4" name="Content Placeholder 3"/>
          <p:cNvSpPr>
            <a:spLocks noGrp="1"/>
          </p:cNvSpPr>
          <p:nvPr>
            <p:ph sz="quarter" idx="1"/>
          </p:nvPr>
        </p:nvSpPr>
        <p:spPr/>
        <p:txBody>
          <a:bodyPr/>
          <a:lstStyle/>
          <a:p>
            <a:r>
              <a:rPr lang="el-GR" dirty="0" smtClean="0"/>
              <a:t>Το πρώτο βήμα της διεργασίας αφορά αιτήματα πελατών (</a:t>
            </a:r>
            <a:r>
              <a:rPr lang="el-GR" dirty="0" err="1" smtClean="0"/>
              <a:t>Customer</a:t>
            </a:r>
            <a:r>
              <a:rPr lang="el-GR" dirty="0" smtClean="0"/>
              <a:t> </a:t>
            </a:r>
            <a:r>
              <a:rPr lang="el-GR" dirty="0" err="1" smtClean="0"/>
              <a:t>inquiry</a:t>
            </a:r>
            <a:r>
              <a:rPr lang="el-GR" dirty="0" smtClean="0"/>
              <a:t>), όπου πελάτες ζητούν πληροφορίες για προϊόντα χωρίς να έχουν υποχρέωση αγοράς. </a:t>
            </a:r>
          </a:p>
          <a:p>
            <a:r>
              <a:rPr lang="el-GR" dirty="0" smtClean="0"/>
              <a:t>Συνήθως στο βήμα αυτό ένα πελάτης θέλει να γνωρίζει: </a:t>
            </a:r>
          </a:p>
          <a:p>
            <a:pPr lvl="1"/>
            <a:r>
              <a:rPr lang="el-GR" dirty="0" smtClean="0"/>
              <a:t>Πόσο θα κοστίσει; </a:t>
            </a:r>
          </a:p>
          <a:p>
            <a:pPr lvl="1"/>
            <a:r>
              <a:rPr lang="el-GR" dirty="0" smtClean="0"/>
              <a:t>Ποια είναι η διαθεσιμότητα του προϊόντος; </a:t>
            </a:r>
          </a:p>
          <a:p>
            <a:pPr lvl="1"/>
            <a:r>
              <a:rPr lang="el-GR" dirty="0" smtClean="0"/>
              <a:t>Ποιες είναι οι διαθέσιμες ποσότητες προϊόντων και ημερομηνίες;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2. Προετοιμασία των προσφορών για τους πελάτες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16</a:t>
            </a:fld>
            <a:endParaRPr lang="en-US"/>
          </a:p>
        </p:txBody>
      </p:sp>
      <p:sp>
        <p:nvSpPr>
          <p:cNvPr id="4" name="Content Placeholder 3"/>
          <p:cNvSpPr>
            <a:spLocks noGrp="1"/>
          </p:cNvSpPr>
          <p:nvPr>
            <p:ph sz="quarter" idx="1"/>
          </p:nvPr>
        </p:nvSpPr>
        <p:spPr>
          <a:xfrm>
            <a:off x="1219200" y="1447799"/>
            <a:ext cx="10363200" cy="5030821"/>
          </a:xfrm>
        </p:spPr>
        <p:txBody>
          <a:bodyPr>
            <a:normAutofit fontScale="92500"/>
          </a:bodyPr>
          <a:lstStyle/>
          <a:p>
            <a:r>
              <a:rPr lang="el-GR" dirty="0" smtClean="0"/>
              <a:t>Η απόκριση στα αιτήματα πελατών είναι η δημιουργία μιας προσφοράς στον δυνητικό πελάτη η οποία αποτελεί και δέσμευση προς τον πελάτη</a:t>
            </a:r>
            <a:r>
              <a:rPr lang="el-GR" dirty="0" smtClean="0"/>
              <a:t>.</a:t>
            </a:r>
          </a:p>
          <a:p>
            <a:r>
              <a:rPr lang="el-GR" dirty="0" smtClean="0"/>
              <a:t>Στο στάδιο αυτό πραγματοποιούνται λειτουργίες </a:t>
            </a:r>
            <a:r>
              <a:rPr lang="el-GR" dirty="0" smtClean="0">
                <a:solidFill>
                  <a:srgbClr val="0070C0"/>
                </a:solidFill>
              </a:rPr>
              <a:t>προ-πώλησης (</a:t>
            </a:r>
            <a:r>
              <a:rPr lang="en-US" dirty="0" smtClean="0">
                <a:solidFill>
                  <a:srgbClr val="0070C0"/>
                </a:solidFill>
              </a:rPr>
              <a:t>pre</a:t>
            </a:r>
            <a:r>
              <a:rPr lang="el-GR" dirty="0" smtClean="0">
                <a:solidFill>
                  <a:srgbClr val="0070C0"/>
                </a:solidFill>
              </a:rPr>
              <a:t>-</a:t>
            </a:r>
            <a:r>
              <a:rPr lang="en-US" dirty="0" smtClean="0">
                <a:solidFill>
                  <a:srgbClr val="0070C0"/>
                </a:solidFill>
              </a:rPr>
              <a:t>sales)</a:t>
            </a:r>
            <a:endParaRPr lang="en-US" dirty="0" smtClean="0"/>
          </a:p>
          <a:p>
            <a:r>
              <a:rPr lang="el-GR" dirty="0" smtClean="0"/>
              <a:t>Αν τελικά ο πελάτης αποφασίσει να υποβάλει την παραγγελία, μπορούμε να χρησιμοποιήσουμε την πληροφορία της προ-πώλησης για τον προγραμματισμό και την αξιολόγηση των στρατηγικών μάρκετινγκ και πωλήσεων καθώς και σαν μια βάση για την δημιουργία μακροχρόνιων επιχειρηματικών σχέσεων με τους πελάτες.</a:t>
            </a:r>
            <a:r>
              <a:rPr lang="en-US" dirty="0" smtClean="0"/>
              <a:t> </a:t>
            </a:r>
            <a:r>
              <a:rPr lang="el-GR" dirty="0" smtClean="0"/>
              <a:t>Επίσης μας προσφέρει </a:t>
            </a:r>
            <a:r>
              <a:rPr lang="en-US" dirty="0" smtClean="0"/>
              <a:t>:</a:t>
            </a:r>
          </a:p>
          <a:p>
            <a:pPr lvl="1"/>
            <a:r>
              <a:rPr lang="el-GR" dirty="0" err="1" smtClean="0"/>
              <a:t>ιχνηλάτηση</a:t>
            </a:r>
            <a:r>
              <a:rPr lang="el-GR" dirty="0" smtClean="0"/>
              <a:t> </a:t>
            </a:r>
            <a:r>
              <a:rPr lang="el-GR" dirty="0" smtClean="0"/>
              <a:t>των χαμένων πωλήσεων, </a:t>
            </a:r>
            <a:endParaRPr lang="en-US" dirty="0" smtClean="0"/>
          </a:p>
          <a:p>
            <a:pPr lvl="1"/>
            <a:r>
              <a:rPr lang="el-GR" dirty="0" smtClean="0"/>
              <a:t>καταγραφή </a:t>
            </a:r>
            <a:r>
              <a:rPr lang="el-GR" dirty="0" smtClean="0"/>
              <a:t>των δεδομένων προ-πώλησης ώστε να διαπραγματευτούμε καλύτερα μεγάλα συμβόλαια </a:t>
            </a:r>
            <a:endParaRPr lang="en-US" dirty="0" smtClean="0"/>
          </a:p>
          <a:p>
            <a:pPr lvl="1"/>
            <a:r>
              <a:rPr lang="el-GR" dirty="0" smtClean="0"/>
              <a:t>βοήθεια για την εξυπηρέτηση μεγάλων οργανισμών, </a:t>
            </a:r>
            <a:r>
              <a:rPr lang="el-GR" dirty="0" smtClean="0"/>
              <a:t>οι οποίοι απαιτούν τεκμηρίωση της όλης </a:t>
            </a:r>
            <a:r>
              <a:rPr lang="el-GR" dirty="0" smtClean="0"/>
              <a:t>διαδικασίας</a:t>
            </a:r>
          </a:p>
          <a:p>
            <a:pPr lvl="1"/>
            <a:endParaRPr lang="el-GR"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SD – Inquiry - Quotation</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17</a:t>
            </a:fld>
            <a:endParaRPr lang="en-US"/>
          </a:p>
        </p:txBody>
      </p:sp>
      <p:sp>
        <p:nvSpPr>
          <p:cNvPr id="4" name="Content Placeholder 3"/>
          <p:cNvSpPr>
            <a:spLocks noGrp="1"/>
          </p:cNvSpPr>
          <p:nvPr>
            <p:ph sz="quarter" idx="1"/>
          </p:nvPr>
        </p:nvSpPr>
        <p:spPr/>
        <p:txBody>
          <a:bodyPr>
            <a:normAutofit lnSpcReduction="10000"/>
          </a:bodyPr>
          <a:lstStyle/>
          <a:p>
            <a:r>
              <a:rPr lang="el-GR" dirty="0" smtClean="0"/>
              <a:t>Στο </a:t>
            </a:r>
            <a:r>
              <a:rPr lang="en-US" dirty="0" smtClean="0"/>
              <a:t>ERP SAP </a:t>
            </a:r>
            <a:r>
              <a:rPr lang="el-GR" dirty="0" smtClean="0"/>
              <a:t>οι λειτουργίες</a:t>
            </a:r>
            <a:r>
              <a:rPr lang="el-GR" b="1" dirty="0" smtClean="0"/>
              <a:t> </a:t>
            </a:r>
            <a:r>
              <a:rPr lang="en-US" b="1" dirty="0" smtClean="0"/>
              <a:t>Inquiry </a:t>
            </a:r>
            <a:r>
              <a:rPr lang="el-GR" dirty="0" smtClean="0"/>
              <a:t>και </a:t>
            </a:r>
            <a:r>
              <a:rPr lang="en-US" b="1" dirty="0" smtClean="0"/>
              <a:t>Quotation</a:t>
            </a:r>
            <a:r>
              <a:rPr lang="el-GR" b="1" dirty="0" smtClean="0"/>
              <a:t> </a:t>
            </a:r>
            <a:r>
              <a:rPr lang="el-GR" dirty="0" smtClean="0"/>
              <a:t>είναι </a:t>
            </a:r>
            <a:r>
              <a:rPr lang="el-GR" dirty="0" smtClean="0"/>
              <a:t>μέρος της διαδικασίας </a:t>
            </a:r>
            <a:r>
              <a:rPr lang="el-GR" b="1" dirty="0" smtClean="0"/>
              <a:t>προ-πώλησης</a:t>
            </a:r>
            <a:r>
              <a:rPr lang="el-GR" dirty="0" smtClean="0"/>
              <a:t> (</a:t>
            </a:r>
            <a:r>
              <a:rPr lang="en-US" dirty="0" smtClean="0"/>
              <a:t>pre-sales). </a:t>
            </a:r>
            <a:r>
              <a:rPr lang="el-GR" dirty="0" smtClean="0"/>
              <a:t> Χρησιμοποιούνται για τεκμηρίωση </a:t>
            </a:r>
            <a:r>
              <a:rPr lang="el-GR" dirty="0" smtClean="0"/>
              <a:t>σημαντικής πληροφορίας που σχετίζεται με τις πωλήσεις. </a:t>
            </a:r>
          </a:p>
          <a:p>
            <a:r>
              <a:rPr lang="el-GR" dirty="0" smtClean="0"/>
              <a:t>Η λειτουργία </a:t>
            </a:r>
            <a:r>
              <a:rPr lang="en-US" b="1" dirty="0" smtClean="0"/>
              <a:t>Inquiry</a:t>
            </a:r>
            <a:r>
              <a:rPr lang="el-GR" dirty="0" smtClean="0"/>
              <a:t> συγκεντρώνει όλη την πληροφορία που ενδιαφέρει τον πελάτη , όπως:</a:t>
            </a:r>
          </a:p>
          <a:p>
            <a:pPr lvl="1"/>
            <a:r>
              <a:rPr lang="el-GR" dirty="0" smtClean="0"/>
              <a:t>Πληροφορίας για τα προϊόντα και τις τιμές τους</a:t>
            </a:r>
          </a:p>
          <a:p>
            <a:pPr lvl="1"/>
            <a:r>
              <a:rPr lang="el-GR" dirty="0" smtClean="0"/>
              <a:t>Ημερομηνίες παράδοσης, ποσότητες παράδοσης</a:t>
            </a:r>
          </a:p>
          <a:p>
            <a:pPr lvl="1"/>
            <a:r>
              <a:rPr lang="el-GR" dirty="0" smtClean="0"/>
              <a:t>Πληροφορία για τη διαδικασία αποστολής των προϊόντων</a:t>
            </a:r>
            <a:endParaRPr lang="en-US" dirty="0" smtClean="0"/>
          </a:p>
          <a:p>
            <a:r>
              <a:rPr lang="el-GR" dirty="0" smtClean="0"/>
              <a:t>Η λειτουργία </a:t>
            </a:r>
            <a:r>
              <a:rPr lang="en-US" b="1" dirty="0" smtClean="0"/>
              <a:t>Quotation</a:t>
            </a:r>
            <a:r>
              <a:rPr lang="el-GR" b="1" dirty="0" smtClean="0"/>
              <a:t> </a:t>
            </a:r>
            <a:r>
              <a:rPr lang="el-GR" dirty="0" smtClean="0"/>
              <a:t>δημιουργεί «επίσημα» έγγραφα </a:t>
            </a:r>
            <a:r>
              <a:rPr lang="el-GR" dirty="0" smtClean="0"/>
              <a:t>προ-πώλησης</a:t>
            </a:r>
            <a:r>
              <a:rPr lang="en-US" dirty="0" smtClean="0"/>
              <a:t> </a:t>
            </a:r>
            <a:r>
              <a:rPr lang="el-GR" dirty="0" smtClean="0"/>
              <a:t>που χρησιμοποιούνται για τη νομιμοποίηση της προσφοράς στον πελάτη</a:t>
            </a:r>
            <a:r>
              <a:rPr lang="el-GR"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SD – </a:t>
            </a:r>
            <a:r>
              <a:rPr lang="el-GR" dirty="0" smtClean="0"/>
              <a:t>Δημιουργία </a:t>
            </a:r>
            <a:r>
              <a:rPr lang="en-US" dirty="0" smtClean="0"/>
              <a:t>inquiry</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18</a:t>
            </a:fld>
            <a:endParaRPr lang="en-US"/>
          </a:p>
        </p:txBody>
      </p:sp>
      <p:pic>
        <p:nvPicPr>
          <p:cNvPr id="62466" name="Picture 2"/>
          <p:cNvPicPr>
            <a:picLocks noChangeAspect="1" noChangeArrowheads="1"/>
          </p:cNvPicPr>
          <p:nvPr/>
        </p:nvPicPr>
        <p:blipFill>
          <a:blip r:embed="rId3"/>
          <a:srcRect/>
          <a:stretch>
            <a:fillRect/>
          </a:stretch>
        </p:blipFill>
        <p:spPr bwMode="auto">
          <a:xfrm>
            <a:off x="1579668" y="1559763"/>
            <a:ext cx="7994637" cy="497492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3. Έλεγχος διαθεσιμότητας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19</a:t>
            </a:fld>
            <a:endParaRPr lang="en-US"/>
          </a:p>
        </p:txBody>
      </p:sp>
      <p:sp>
        <p:nvSpPr>
          <p:cNvPr id="4" name="Content Placeholder 3"/>
          <p:cNvSpPr>
            <a:spLocks noGrp="1"/>
          </p:cNvSpPr>
          <p:nvPr>
            <p:ph sz="quarter" idx="1"/>
          </p:nvPr>
        </p:nvSpPr>
        <p:spPr/>
        <p:txBody>
          <a:bodyPr/>
          <a:lstStyle/>
          <a:p>
            <a:r>
              <a:rPr lang="el-GR" dirty="0" smtClean="0"/>
              <a:t>Στο σημείο αυτό </a:t>
            </a:r>
            <a:r>
              <a:rPr lang="el-GR" dirty="0" smtClean="0"/>
              <a:t> και παράλληλα με την προετοιμασία της</a:t>
            </a:r>
            <a:r>
              <a:rPr lang="el-GR" dirty="0" smtClean="0"/>
              <a:t> προσφορά ς προς τον πελάτη  </a:t>
            </a:r>
            <a:r>
              <a:rPr lang="el-GR" dirty="0" smtClean="0"/>
              <a:t>γίνεται </a:t>
            </a:r>
            <a:r>
              <a:rPr lang="el-GR" dirty="0" smtClean="0"/>
              <a:t>ο υπολογισμός της διαθέσιμης ποσότητας προϊόντων προς πώληση (</a:t>
            </a:r>
            <a:r>
              <a:rPr lang="el-GR" dirty="0" err="1" smtClean="0"/>
              <a:t>Available</a:t>
            </a:r>
            <a:r>
              <a:rPr lang="el-GR" dirty="0" smtClean="0"/>
              <a:t> </a:t>
            </a:r>
            <a:r>
              <a:rPr lang="el-GR" dirty="0" err="1" smtClean="0"/>
              <a:t>to</a:t>
            </a:r>
            <a:r>
              <a:rPr lang="el-GR" dirty="0" smtClean="0"/>
              <a:t> </a:t>
            </a:r>
            <a:r>
              <a:rPr lang="el-GR" dirty="0" err="1" smtClean="0"/>
              <a:t>Promise</a:t>
            </a:r>
            <a:r>
              <a:rPr lang="el-GR" dirty="0" smtClean="0"/>
              <a:t> – ATP)</a:t>
            </a:r>
          </a:p>
          <a:p>
            <a:r>
              <a:rPr lang="el-GR" dirty="0" smtClean="0"/>
              <a:t>Παράδειγμα υπολογισμού </a:t>
            </a:r>
            <a:r>
              <a:rPr lang="en-US" dirty="0" smtClean="0"/>
              <a:t>ATP </a:t>
            </a:r>
            <a:r>
              <a:rPr lang="el-GR" dirty="0" smtClean="0"/>
              <a:t>με τη </a:t>
            </a:r>
            <a:r>
              <a:rPr lang="el-GR" dirty="0" smtClean="0">
                <a:solidFill>
                  <a:srgbClr val="0070C0"/>
                </a:solidFill>
              </a:rPr>
              <a:t>στρατηγική του προς τα εμπρός υπολογισμού</a:t>
            </a:r>
            <a:r>
              <a:rPr lang="el-GR" dirty="0" smtClean="0"/>
              <a:t> </a:t>
            </a:r>
            <a:r>
              <a:rPr lang="en-US" dirty="0" smtClean="0"/>
              <a:t>(forward  scheduling</a:t>
            </a:r>
            <a:r>
              <a:rPr lang="el-GR" dirty="0" smtClean="0"/>
              <a:t>)</a:t>
            </a:r>
          </a:p>
          <a:p>
            <a:endParaRPr lang="el-GR" dirty="0" smtClean="0"/>
          </a:p>
        </p:txBody>
      </p:sp>
      <p:pic>
        <p:nvPicPr>
          <p:cNvPr id="5" name="Picture 2"/>
          <p:cNvPicPr>
            <a:picLocks noChangeAspect="1" noChangeArrowheads="1"/>
          </p:cNvPicPr>
          <p:nvPr/>
        </p:nvPicPr>
        <p:blipFill>
          <a:blip r:embed="rId3"/>
          <a:srcRect/>
          <a:stretch>
            <a:fillRect/>
          </a:stretch>
        </p:blipFill>
        <p:spPr bwMode="auto">
          <a:xfrm>
            <a:off x="1300360" y="3640348"/>
            <a:ext cx="10252396" cy="246715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FBD78742-16FF-2C41-812C-6FCE6B9F18C1}"/>
              </a:ext>
            </a:extLst>
          </p:cNvPr>
          <p:cNvSpPr>
            <a:spLocks noGrp="1"/>
          </p:cNvSpPr>
          <p:nvPr>
            <p:ph type="subTitle" idx="1"/>
          </p:nvPr>
        </p:nvSpPr>
        <p:spPr>
          <a:xfrm>
            <a:off x="1154954" y="4777380"/>
            <a:ext cx="10489650" cy="861420"/>
          </a:xfrm>
        </p:spPr>
        <p:txBody>
          <a:bodyPr>
            <a:noAutofit/>
          </a:bodyPr>
          <a:lstStyle/>
          <a:p>
            <a:r>
              <a:rPr lang="el-GR" sz="1800" dirty="0" smtClean="0"/>
              <a:t>Δρ Αικατερίνη </a:t>
            </a:r>
            <a:r>
              <a:rPr lang="el-GR" sz="1800" dirty="0" err="1" smtClean="0"/>
              <a:t>Μαρινάγη</a:t>
            </a:r>
            <a:r>
              <a:rPr lang="el-GR" sz="1800" dirty="0" smtClean="0"/>
              <a:t>,  </a:t>
            </a:r>
            <a:r>
              <a:rPr lang="el-GR" sz="1800" dirty="0" err="1" smtClean="0"/>
              <a:t>ΔΔρ</a:t>
            </a:r>
            <a:r>
              <a:rPr lang="el-GR" sz="1800" dirty="0" smtClean="0"/>
              <a:t> Δαμιανός Σακάς</a:t>
            </a:r>
            <a:endParaRPr lang="en-US" sz="1800" dirty="0" smtClean="0"/>
          </a:p>
          <a:p>
            <a:r>
              <a:rPr lang="el-GR" sz="1800" dirty="0" smtClean="0"/>
              <a:t>Η παρουσίαση βασίζεται στο βιβλίο: </a:t>
            </a:r>
          </a:p>
          <a:p>
            <a:r>
              <a:rPr lang="el-GR" sz="1800" dirty="0" smtClean="0"/>
              <a:t>ΦΙΤΣΙΛΗΣ Π. (2015) «Σύγχρονα  Πληροφοριακά Συστήματα Επιχειρήσεων»</a:t>
            </a:r>
            <a:r>
              <a:rPr lang="en-US" sz="1800" dirty="0" smtClean="0"/>
              <a:t>, </a:t>
            </a:r>
            <a:r>
              <a:rPr lang="el-GR" sz="1800" dirty="0" smtClean="0"/>
              <a:t>ΚΑΛΛΙΠΟΣ</a:t>
            </a:r>
            <a:endParaRPr lang="el-GR" sz="1800" dirty="0"/>
          </a:p>
        </p:txBody>
      </p:sp>
      <p:sp>
        <p:nvSpPr>
          <p:cNvPr id="2" name="Title 1">
            <a:extLst>
              <a:ext uri="{FF2B5EF4-FFF2-40B4-BE49-F238E27FC236}">
                <a16:creationId xmlns:a16="http://schemas.microsoft.com/office/drawing/2014/main" xmlns="" id="{B51D3FF0-B7CE-F34E-857E-5B6626CBF28D}"/>
              </a:ext>
            </a:extLst>
          </p:cNvPr>
          <p:cNvSpPr>
            <a:spLocks noGrp="1"/>
          </p:cNvSpPr>
          <p:nvPr>
            <p:ph type="ctrTitle"/>
          </p:nvPr>
        </p:nvSpPr>
        <p:spPr>
          <a:xfrm>
            <a:off x="898071" y="369620"/>
            <a:ext cx="9813472" cy="3329581"/>
          </a:xfrm>
        </p:spPr>
        <p:txBody>
          <a:bodyPr/>
          <a:lstStyle/>
          <a:p>
            <a:r>
              <a:rPr lang="el-GR" dirty="0" smtClean="0"/>
              <a:t/>
            </a:r>
            <a:br>
              <a:rPr lang="el-GR" dirty="0" smtClean="0"/>
            </a:br>
            <a:r>
              <a:rPr lang="el-GR" dirty="0" smtClean="0"/>
              <a:t>Ενότητα </a:t>
            </a:r>
            <a:r>
              <a:rPr smtClean="0"/>
              <a:t>7</a:t>
            </a:r>
            <a:r>
              <a:rPr lang="el-GR" dirty="0" smtClean="0"/>
              <a:t>:  </a:t>
            </a:r>
            <a:r>
              <a:rPr altLang="en-US" smtClean="0"/>
              <a:t>H </a:t>
            </a:r>
            <a:r>
              <a:rPr lang="el-GR" altLang="en-US" dirty="0" smtClean="0"/>
              <a:t>λειτουργικότητα των συστημάτων </a:t>
            </a:r>
            <a:r>
              <a:rPr altLang="en-US" smtClean="0"/>
              <a:t>ERP </a:t>
            </a:r>
            <a:r>
              <a:rPr lang="en-US" altLang="en-US" dirty="0" smtClean="0"/>
              <a:t>–</a:t>
            </a:r>
            <a:r>
              <a:rPr altLang="en-US" smtClean="0"/>
              <a:t> </a:t>
            </a:r>
            <a:r>
              <a:rPr lang="el-GR" altLang="en-US" dirty="0" smtClean="0"/>
              <a:t>μέρος Ε΄</a:t>
            </a:r>
            <a:endParaRPr lang="en-US" dirty="0"/>
          </a:p>
        </p:txBody>
      </p:sp>
    </p:spTree>
    <p:extLst>
      <p:ext uri="{BB962C8B-B14F-4D97-AF65-F5344CB8AC3E}">
        <p14:creationId xmlns:p14="http://schemas.microsoft.com/office/powerpoint/2010/main" xmlns="" val="3774254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SD – Availability Check</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20</a:t>
            </a:fld>
            <a:endParaRPr lang="en-US"/>
          </a:p>
        </p:txBody>
      </p:sp>
      <p:pic>
        <p:nvPicPr>
          <p:cNvPr id="61442" name="Picture 2"/>
          <p:cNvPicPr>
            <a:picLocks noChangeAspect="1" noChangeArrowheads="1"/>
          </p:cNvPicPr>
          <p:nvPr/>
        </p:nvPicPr>
        <p:blipFill>
          <a:blip r:embed="rId3"/>
          <a:srcRect/>
          <a:stretch>
            <a:fillRect/>
          </a:stretch>
        </p:blipFill>
        <p:spPr bwMode="auto">
          <a:xfrm>
            <a:off x="2141034" y="1604962"/>
            <a:ext cx="8064639" cy="478135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4. Εισαγωγή παραγγελίας πελάτη</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21</a:t>
            </a:fld>
            <a:endParaRPr lang="en-US"/>
          </a:p>
        </p:txBody>
      </p:sp>
      <p:sp>
        <p:nvSpPr>
          <p:cNvPr id="4" name="Content Placeholder 3"/>
          <p:cNvSpPr>
            <a:spLocks noGrp="1"/>
          </p:cNvSpPr>
          <p:nvPr>
            <p:ph sz="quarter" idx="1"/>
          </p:nvPr>
        </p:nvSpPr>
        <p:spPr/>
        <p:txBody>
          <a:bodyPr>
            <a:normAutofit lnSpcReduction="10000"/>
          </a:bodyPr>
          <a:lstStyle/>
          <a:p>
            <a:pPr>
              <a:buNone/>
            </a:pPr>
            <a:r>
              <a:rPr lang="el-GR" dirty="0" smtClean="0"/>
              <a:t>Αν ο </a:t>
            </a:r>
            <a:r>
              <a:rPr lang="el-GR" dirty="0" smtClean="0"/>
              <a:t>πελάτης </a:t>
            </a:r>
            <a:r>
              <a:rPr lang="el-GR" dirty="0" smtClean="0"/>
              <a:t>προχωρήσει  τελικά στην </a:t>
            </a:r>
            <a:r>
              <a:rPr lang="el-GR" dirty="0" smtClean="0"/>
              <a:t>εντολή </a:t>
            </a:r>
            <a:r>
              <a:rPr lang="el-GR" dirty="0" smtClean="0"/>
              <a:t>παραγγελίας, τότε </a:t>
            </a:r>
          </a:p>
          <a:p>
            <a:r>
              <a:rPr lang="el-GR" dirty="0" smtClean="0"/>
              <a:t>Α) θα ετοιμαστεί το </a:t>
            </a:r>
            <a:r>
              <a:rPr lang="el-GR" dirty="0" smtClean="0">
                <a:solidFill>
                  <a:srgbClr val="0070C0"/>
                </a:solidFill>
              </a:rPr>
              <a:t>συμβόλαιο</a:t>
            </a:r>
            <a:r>
              <a:rPr lang="el-GR" dirty="0" smtClean="0"/>
              <a:t> με τον πελάτη </a:t>
            </a:r>
            <a:r>
              <a:rPr lang="en-US" dirty="0" smtClean="0"/>
              <a:t>(Contract)</a:t>
            </a:r>
            <a:r>
              <a:rPr lang="el-GR" dirty="0" smtClean="0"/>
              <a:t> που περιέχει σημαντικές πληροφορίες για τα προϊόντα, τις τιμές τους, τη διαδικασία παράδοσης και την περίοδο ισχύος</a:t>
            </a:r>
          </a:p>
          <a:p>
            <a:r>
              <a:rPr lang="el-GR" dirty="0" smtClean="0"/>
              <a:t>Β) θα </a:t>
            </a:r>
            <a:r>
              <a:rPr lang="el-GR" dirty="0" smtClean="0"/>
              <a:t>εισάγουμε στο σύστημα τα </a:t>
            </a:r>
            <a:r>
              <a:rPr lang="el-GR" dirty="0" smtClean="0">
                <a:solidFill>
                  <a:srgbClr val="0070C0"/>
                </a:solidFill>
              </a:rPr>
              <a:t>στοιχεία </a:t>
            </a:r>
            <a:r>
              <a:rPr lang="en-US" dirty="0" smtClean="0">
                <a:solidFill>
                  <a:srgbClr val="0070C0"/>
                </a:solidFill>
              </a:rPr>
              <a:t> </a:t>
            </a:r>
            <a:r>
              <a:rPr lang="el-GR" dirty="0" smtClean="0">
                <a:solidFill>
                  <a:srgbClr val="0070C0"/>
                </a:solidFill>
              </a:rPr>
              <a:t>της παραγγελίας, </a:t>
            </a:r>
            <a:r>
              <a:rPr lang="el-GR" dirty="0" smtClean="0"/>
              <a:t>δηλαδή αναλυτικές πληροφορίες </a:t>
            </a:r>
            <a:r>
              <a:rPr lang="el-GR" dirty="0" smtClean="0"/>
              <a:t>όπως: </a:t>
            </a:r>
          </a:p>
          <a:p>
            <a:pPr lvl="1"/>
            <a:r>
              <a:rPr lang="el-GR" dirty="0" smtClean="0"/>
              <a:t>Στοιχεία πελάτη </a:t>
            </a:r>
          </a:p>
          <a:p>
            <a:pPr lvl="1"/>
            <a:r>
              <a:rPr lang="el-GR" dirty="0" smtClean="0"/>
              <a:t>Προϊόντα προς πώληση καθώς και ποσότητα, </a:t>
            </a:r>
          </a:p>
          <a:p>
            <a:pPr lvl="1"/>
            <a:r>
              <a:rPr lang="el-GR" dirty="0" smtClean="0"/>
              <a:t>Ημερομηνία παράδοσης των προϊόντων, </a:t>
            </a:r>
          </a:p>
          <a:p>
            <a:pPr lvl="1"/>
            <a:r>
              <a:rPr lang="el-GR" dirty="0" smtClean="0"/>
              <a:t>Πληροφορίες σχετικά με τον τόπο παράδοσης των προϊόντων, </a:t>
            </a:r>
          </a:p>
          <a:p>
            <a:pPr lvl="1"/>
            <a:r>
              <a:rPr lang="el-GR" dirty="0" smtClean="0"/>
              <a:t>Τιμές προϊόντων, πιθανές εκπτώσεις</a:t>
            </a:r>
          </a:p>
          <a:p>
            <a:endParaRPr lang="en-US" dirty="0" smtClean="0"/>
          </a:p>
          <a:p>
            <a:pPr>
              <a:buNone/>
            </a:pP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SD - </a:t>
            </a:r>
            <a:r>
              <a:rPr lang="el-GR" dirty="0" smtClean="0"/>
              <a:t>Εισαγωγή παραγγελίας πελάτη</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22</a:t>
            </a:fld>
            <a:endParaRPr lang="en-US"/>
          </a:p>
        </p:txBody>
      </p:sp>
      <p:pic>
        <p:nvPicPr>
          <p:cNvPr id="1026" name="Picture 2"/>
          <p:cNvPicPr>
            <a:picLocks noChangeAspect="1" noChangeArrowheads="1"/>
          </p:cNvPicPr>
          <p:nvPr/>
        </p:nvPicPr>
        <p:blipFill>
          <a:blip r:embed="rId2"/>
          <a:srcRect/>
          <a:stretch>
            <a:fillRect/>
          </a:stretch>
        </p:blipFill>
        <p:spPr bwMode="auto">
          <a:xfrm>
            <a:off x="1251456" y="1466490"/>
            <a:ext cx="10065651" cy="510683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5. Επεξεργασία των παραγγελιών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23</a:t>
            </a:fld>
            <a:endParaRPr lang="en-US"/>
          </a:p>
        </p:txBody>
      </p:sp>
      <p:sp>
        <p:nvSpPr>
          <p:cNvPr id="7" name="Content Placeholder 6"/>
          <p:cNvSpPr>
            <a:spLocks noGrp="1"/>
          </p:cNvSpPr>
          <p:nvPr>
            <p:ph sz="quarter" idx="1"/>
          </p:nvPr>
        </p:nvSpPr>
        <p:spPr>
          <a:xfrm>
            <a:off x="1219200" y="1447800"/>
            <a:ext cx="10363200" cy="4953000"/>
          </a:xfrm>
        </p:spPr>
        <p:txBody>
          <a:bodyPr>
            <a:normAutofit fontScale="92500" lnSpcReduction="20000"/>
          </a:bodyPr>
          <a:lstStyle/>
          <a:p>
            <a:r>
              <a:rPr lang="el-GR" dirty="0" smtClean="0"/>
              <a:t>Θα πρέπει να αποφασιστούν ή να υπολογιστούν τα παρακάτω: </a:t>
            </a:r>
          </a:p>
          <a:p>
            <a:pPr lvl="1"/>
            <a:r>
              <a:rPr lang="el-GR" dirty="0" smtClean="0"/>
              <a:t>H κατάλληλη συσκευασία των προϊόντων, </a:t>
            </a:r>
          </a:p>
          <a:p>
            <a:pPr lvl="1"/>
            <a:r>
              <a:rPr lang="el-GR" dirty="0" smtClean="0"/>
              <a:t>Να υπολογιστεί το βάρος και ο όγκος, </a:t>
            </a:r>
          </a:p>
          <a:p>
            <a:pPr lvl="1"/>
            <a:r>
              <a:rPr lang="el-GR" dirty="0" smtClean="0"/>
              <a:t>Να δημιουργηθεί το χρονοδιάγραμμα παράδοσης, </a:t>
            </a:r>
          </a:p>
          <a:p>
            <a:pPr lvl="1"/>
            <a:r>
              <a:rPr lang="el-GR" dirty="0" smtClean="0"/>
              <a:t>Να καθοριστεί το σημείο συλλογής προϊόντων. </a:t>
            </a:r>
          </a:p>
          <a:p>
            <a:r>
              <a:rPr lang="el-GR" dirty="0" smtClean="0"/>
              <a:t>Η </a:t>
            </a:r>
            <a:r>
              <a:rPr lang="el-GR" dirty="0" smtClean="0">
                <a:solidFill>
                  <a:srgbClr val="0070C0"/>
                </a:solidFill>
              </a:rPr>
              <a:t>συλλογή των προϊόντων </a:t>
            </a:r>
            <a:r>
              <a:rPr lang="el-GR" dirty="0" smtClean="0"/>
              <a:t>γίνεται με βάση τις ποσότητες που εμφανίζονται στο δελτίο παράδοσης και τα προϊόντα μεταφέρονται στο σημείο προετοιμασίας. </a:t>
            </a:r>
          </a:p>
          <a:p>
            <a:r>
              <a:rPr lang="el-GR" dirty="0" smtClean="0"/>
              <a:t>Στο σημείο προετοιμασίας γίνονται οι κατάλληλες </a:t>
            </a:r>
            <a:r>
              <a:rPr lang="el-GR" dirty="0" smtClean="0">
                <a:solidFill>
                  <a:srgbClr val="0070C0"/>
                </a:solidFill>
              </a:rPr>
              <a:t>ενέργειες προετοιμασίας</a:t>
            </a:r>
            <a:r>
              <a:rPr lang="el-GR" dirty="0" smtClean="0"/>
              <a:t> των προϊόντων καθώς και ο </a:t>
            </a:r>
            <a:r>
              <a:rPr lang="el-GR" dirty="0" smtClean="0">
                <a:solidFill>
                  <a:srgbClr val="0070C0"/>
                </a:solidFill>
              </a:rPr>
              <a:t>τελικός έλεγχος </a:t>
            </a:r>
            <a:r>
              <a:rPr lang="el-GR" dirty="0" smtClean="0"/>
              <a:t>πριν την παράδοση. </a:t>
            </a:r>
          </a:p>
          <a:p>
            <a:r>
              <a:rPr lang="el-GR" dirty="0" smtClean="0"/>
              <a:t>Στη συνέχεια, τα προϊόντα μεταφέρονται στο σημείο συσκευασίας όπου και </a:t>
            </a:r>
            <a:r>
              <a:rPr lang="el-GR" dirty="0" smtClean="0">
                <a:solidFill>
                  <a:srgbClr val="0070C0"/>
                </a:solidFill>
              </a:rPr>
              <a:t>συσκευάζονται</a:t>
            </a:r>
            <a:r>
              <a:rPr lang="el-GR" dirty="0" smtClean="0"/>
              <a:t>.</a:t>
            </a:r>
          </a:p>
          <a:p>
            <a:r>
              <a:rPr lang="el-GR" dirty="0" smtClean="0"/>
              <a:t>Τα υλικά συσκευασίας κατηγοριοποιούνται σε πρωτογενή (π.χ. πακέτο), δευτερογενή  (π.χ. κούτα) ή τριτογενή (π.χ. κιβώτιο)</a:t>
            </a:r>
            <a:endParaRPr lang="en-US" dirty="0" smtClean="0"/>
          </a:p>
          <a:p>
            <a:endParaRPr lang="el-GR" dirty="0" smtClean="0"/>
          </a:p>
          <a:p>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6. Αποστολή της παραγγελίας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24</a:t>
            </a:fld>
            <a:endParaRPr lang="en-US"/>
          </a:p>
        </p:txBody>
      </p:sp>
      <p:sp>
        <p:nvSpPr>
          <p:cNvPr id="4" name="Content Placeholder 3"/>
          <p:cNvSpPr>
            <a:spLocks noGrp="1"/>
          </p:cNvSpPr>
          <p:nvPr>
            <p:ph sz="quarter" idx="1"/>
          </p:nvPr>
        </p:nvSpPr>
        <p:spPr/>
        <p:txBody>
          <a:bodyPr>
            <a:normAutofit/>
          </a:bodyPr>
          <a:lstStyle/>
          <a:p>
            <a:r>
              <a:rPr lang="el-GR" dirty="0" smtClean="0"/>
              <a:t>Το υποσύστημα διανομών (</a:t>
            </a:r>
            <a:r>
              <a:rPr lang="el-GR" dirty="0" err="1" smtClean="0"/>
              <a:t>distribution</a:t>
            </a:r>
            <a:r>
              <a:rPr lang="el-GR" dirty="0" smtClean="0"/>
              <a:t>), δρομολογεί τη μεταφορά των προϊόντων λαμβάνοντας υπόψη τις απαιτήσεις ασφαλείας, το είδος των υλικών, καθώς και τα χαρακτηριστικά τους, ώστε να επιλεγεί το βέλτιστο μεταφορικό μέσο (ή ο κατάλληλος μεταφορέας), να καθοριστεί η διαδρομή και η σειρά παράδοσης των παραγγελιών</a:t>
            </a:r>
          </a:p>
          <a:p>
            <a:r>
              <a:rPr lang="el-GR" dirty="0" smtClean="0"/>
              <a:t>Η αποστολή των εμπορευμάτων μπορεί να γίνει είτε πλήρως, είτε τμηματικά, είτε σε συνδυασμό με άλλες παραγγελίες</a:t>
            </a:r>
          </a:p>
          <a:p>
            <a:r>
              <a:rPr lang="el-GR" dirty="0" smtClean="0"/>
              <a:t>Με την παραλαβή της παραγγελίας ολοκληρώνεται η χορήγηση του προϊόντος από την αποθήκη και η ιδιοκτησία των προϊόντων μεταφέρεται στον πελάτη</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972800" cy="1143000"/>
          </a:xfrm>
        </p:spPr>
        <p:txBody>
          <a:bodyPr>
            <a:normAutofit fontScale="90000"/>
          </a:bodyPr>
          <a:lstStyle/>
          <a:p>
            <a:r>
              <a:rPr lang="en-US" dirty="0" smtClean="0"/>
              <a:t>ERP SAP</a:t>
            </a:r>
            <a:r>
              <a:rPr lang="el-GR" dirty="0" smtClean="0"/>
              <a:t> </a:t>
            </a:r>
            <a:r>
              <a:rPr lang="en-US" dirty="0" smtClean="0"/>
              <a:t>SD –</a:t>
            </a:r>
            <a:r>
              <a:rPr lang="el-GR" dirty="0" smtClean="0"/>
              <a:t> Κανάλια Διανομής – Οργανισμοί πώλησης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25</a:t>
            </a:fld>
            <a:endParaRPr lang="en-US"/>
          </a:p>
        </p:txBody>
      </p:sp>
      <p:pic>
        <p:nvPicPr>
          <p:cNvPr id="5" name="Picture 2" descr="sd6"/>
          <p:cNvPicPr>
            <a:picLocks noGrp="1" noChangeAspect="1" noChangeArrowheads="1"/>
          </p:cNvPicPr>
          <p:nvPr>
            <p:ph sz="quarter" idx="1"/>
          </p:nvPr>
        </p:nvPicPr>
        <p:blipFill>
          <a:blip r:embed="rId3"/>
          <a:srcRect/>
          <a:stretch>
            <a:fillRect/>
          </a:stretch>
        </p:blipFill>
        <p:spPr bwMode="auto">
          <a:xfrm>
            <a:off x="362309" y="1380514"/>
            <a:ext cx="4106865" cy="2603753"/>
          </a:xfrm>
          <a:prstGeom prst="rect">
            <a:avLst/>
          </a:prstGeom>
          <a:noFill/>
        </p:spPr>
      </p:pic>
      <p:pic>
        <p:nvPicPr>
          <p:cNvPr id="51202" name="Picture 2" descr="sd8"/>
          <p:cNvPicPr>
            <a:picLocks noChangeAspect="1" noChangeArrowheads="1"/>
          </p:cNvPicPr>
          <p:nvPr/>
        </p:nvPicPr>
        <p:blipFill>
          <a:blip r:embed="rId4"/>
          <a:srcRect/>
          <a:stretch>
            <a:fillRect/>
          </a:stretch>
        </p:blipFill>
        <p:spPr bwMode="auto">
          <a:xfrm>
            <a:off x="293598" y="4313207"/>
            <a:ext cx="4202524" cy="1807086"/>
          </a:xfrm>
          <a:prstGeom prst="rect">
            <a:avLst/>
          </a:prstGeom>
          <a:noFill/>
        </p:spPr>
      </p:pic>
      <p:pic>
        <p:nvPicPr>
          <p:cNvPr id="51204" name="Picture 4" descr="https://www.saponlinetutorials.com/wp-content/uploads/2013/08/Assign-distribution-Channel-to-sales-organization.png"/>
          <p:cNvPicPr>
            <a:picLocks noChangeAspect="1" noChangeArrowheads="1"/>
          </p:cNvPicPr>
          <p:nvPr/>
        </p:nvPicPr>
        <p:blipFill>
          <a:blip r:embed="rId5"/>
          <a:srcRect/>
          <a:stretch>
            <a:fillRect/>
          </a:stretch>
        </p:blipFill>
        <p:spPr bwMode="auto">
          <a:xfrm>
            <a:off x="8631777" y="3985403"/>
            <a:ext cx="3394821" cy="1434090"/>
          </a:xfrm>
          <a:prstGeom prst="rect">
            <a:avLst/>
          </a:prstGeom>
          <a:noFill/>
        </p:spPr>
      </p:pic>
      <p:pic>
        <p:nvPicPr>
          <p:cNvPr id="51206" name="Picture 6" descr="https://www.saponlinetutorials.com/wp-content/uploads/2013/07/sd1.png"/>
          <p:cNvPicPr>
            <a:picLocks noChangeAspect="1" noChangeArrowheads="1"/>
          </p:cNvPicPr>
          <p:nvPr/>
        </p:nvPicPr>
        <p:blipFill>
          <a:blip r:embed="rId6"/>
          <a:srcRect/>
          <a:stretch>
            <a:fillRect/>
          </a:stretch>
        </p:blipFill>
        <p:spPr bwMode="auto">
          <a:xfrm>
            <a:off x="4658262" y="1289078"/>
            <a:ext cx="4176204" cy="2480665"/>
          </a:xfrm>
          <a:prstGeom prst="rect">
            <a:avLst/>
          </a:prstGeom>
          <a:noFill/>
        </p:spPr>
      </p:pic>
      <p:pic>
        <p:nvPicPr>
          <p:cNvPr id="51208" name="Picture 8" descr="https://www.saponlinetutorials.com/wp-content/uploads/2013/07/ad41.png"/>
          <p:cNvPicPr>
            <a:picLocks noChangeAspect="1" noChangeArrowheads="1"/>
          </p:cNvPicPr>
          <p:nvPr/>
        </p:nvPicPr>
        <p:blipFill>
          <a:blip r:embed="rId7"/>
          <a:srcRect/>
          <a:stretch>
            <a:fillRect/>
          </a:stretch>
        </p:blipFill>
        <p:spPr bwMode="auto">
          <a:xfrm>
            <a:off x="4744528" y="3888547"/>
            <a:ext cx="3735358" cy="2969453"/>
          </a:xfrm>
          <a:prstGeom prst="rect">
            <a:avLst/>
          </a:prstGeom>
          <a:noFill/>
        </p:spPr>
      </p:pic>
      <p:sp>
        <p:nvSpPr>
          <p:cNvPr id="10" name="TextBox 9"/>
          <p:cNvSpPr txBox="1"/>
          <p:nvPr/>
        </p:nvSpPr>
        <p:spPr>
          <a:xfrm>
            <a:off x="3969835" y="1405053"/>
            <a:ext cx="28084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1</a:t>
            </a:r>
            <a:endParaRPr lang="en-US" sz="2400" dirty="0"/>
          </a:p>
        </p:txBody>
      </p:sp>
      <p:sp>
        <p:nvSpPr>
          <p:cNvPr id="11" name="TextBox 10"/>
          <p:cNvSpPr txBox="1"/>
          <p:nvPr/>
        </p:nvSpPr>
        <p:spPr>
          <a:xfrm>
            <a:off x="3988421" y="4300653"/>
            <a:ext cx="33374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2</a:t>
            </a:r>
            <a:endParaRPr lang="en-US" sz="2400" dirty="0"/>
          </a:p>
        </p:txBody>
      </p:sp>
      <p:sp>
        <p:nvSpPr>
          <p:cNvPr id="12" name="TextBox 11"/>
          <p:cNvSpPr txBox="1"/>
          <p:nvPr/>
        </p:nvSpPr>
        <p:spPr>
          <a:xfrm>
            <a:off x="8408020" y="1427355"/>
            <a:ext cx="325730"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3</a:t>
            </a:r>
            <a:endParaRPr lang="en-US" sz="2400" dirty="0"/>
          </a:p>
        </p:txBody>
      </p:sp>
      <p:sp>
        <p:nvSpPr>
          <p:cNvPr id="13" name="TextBox 12"/>
          <p:cNvSpPr txBox="1"/>
          <p:nvPr/>
        </p:nvSpPr>
        <p:spPr>
          <a:xfrm>
            <a:off x="8028879" y="3969833"/>
            <a:ext cx="359394"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4</a:t>
            </a:r>
            <a:endParaRPr lang="en-US" sz="2400" dirty="0"/>
          </a:p>
        </p:txBody>
      </p:sp>
      <p:sp>
        <p:nvSpPr>
          <p:cNvPr id="14" name="TextBox 13"/>
          <p:cNvSpPr txBox="1"/>
          <p:nvPr/>
        </p:nvSpPr>
        <p:spPr>
          <a:xfrm>
            <a:off x="11574967" y="4192858"/>
            <a:ext cx="330540"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5</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7. Τιμολόγηση</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26</a:t>
            </a:fld>
            <a:endParaRPr lang="en-US"/>
          </a:p>
        </p:txBody>
      </p:sp>
      <p:sp>
        <p:nvSpPr>
          <p:cNvPr id="4" name="Content Placeholder 3"/>
          <p:cNvSpPr>
            <a:spLocks noGrp="1"/>
          </p:cNvSpPr>
          <p:nvPr>
            <p:ph sz="quarter" idx="1"/>
          </p:nvPr>
        </p:nvSpPr>
        <p:spPr/>
        <p:txBody>
          <a:bodyPr>
            <a:normAutofit/>
          </a:bodyPr>
          <a:lstStyle/>
          <a:p>
            <a:r>
              <a:rPr lang="el-GR" dirty="0" smtClean="0"/>
              <a:t>Το τιμολόγιο δημιουργείται από την αντιγραφή των πληροφοριών από την εντολή πώλησης και/ή το έγγραφο παράδοσης</a:t>
            </a:r>
          </a:p>
          <a:p>
            <a:r>
              <a:rPr lang="el-GR" dirty="0" smtClean="0"/>
              <a:t>Υπάρχουν δύο προσεγγίσεις που χρησιμοποιούνται για την </a:t>
            </a:r>
            <a:r>
              <a:rPr lang="el-GR" dirty="0" smtClean="0">
                <a:solidFill>
                  <a:srgbClr val="0070C0"/>
                </a:solidFill>
              </a:rPr>
              <a:t>τιμολόγηση</a:t>
            </a:r>
            <a:r>
              <a:rPr lang="el-GR" dirty="0" smtClean="0"/>
              <a:t>: </a:t>
            </a:r>
          </a:p>
          <a:p>
            <a:pPr lvl="1"/>
            <a:r>
              <a:rPr lang="el-GR" dirty="0" smtClean="0"/>
              <a:t>Τιμολόγηση που βασίζεται στην εντολή πώλησης, </a:t>
            </a:r>
          </a:p>
          <a:p>
            <a:pPr lvl="1"/>
            <a:r>
              <a:rPr lang="el-GR" dirty="0" smtClean="0"/>
              <a:t>Τιμολόγηση που βασίζεται στην παράδοση των προϊόντων. </a:t>
            </a:r>
            <a:endParaRPr lang="en-US" dirty="0" smtClean="0"/>
          </a:p>
          <a:p>
            <a:r>
              <a:rPr lang="el-GR" dirty="0" smtClean="0"/>
              <a:t>Ένα τιμολόγιο μπορεί να αναφέρεται σε: </a:t>
            </a:r>
          </a:p>
          <a:p>
            <a:pPr lvl="1"/>
            <a:r>
              <a:rPr lang="el-GR" dirty="0" smtClean="0"/>
              <a:t>Αποκλειστικά σε μια παραγγελία. </a:t>
            </a:r>
          </a:p>
          <a:p>
            <a:pPr lvl="1"/>
            <a:r>
              <a:rPr lang="el-GR" dirty="0" smtClean="0"/>
              <a:t>Πολλές παραγγελίες που έχουν γίνει από τον ίδιο πελάτη. </a:t>
            </a:r>
          </a:p>
          <a:p>
            <a:pPr lvl="1"/>
            <a:r>
              <a:rPr lang="el-GR" dirty="0" smtClean="0"/>
              <a:t>Μέρος των ειδών της παραγγελίας, οπότε παράγονται πολλά τιμολόγια. Αυτό είναι ιδιαίτερα χρήσιμο όταν η παραγγελία παραδίδεται τμηματικά. </a:t>
            </a:r>
          </a:p>
          <a:p>
            <a:endParaRPr lang="el-GR"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Τιμοδότηση</a:t>
            </a:r>
            <a:r>
              <a:rPr lang="el-GR" dirty="0" smtClean="0"/>
              <a:t> </a:t>
            </a:r>
            <a:r>
              <a:rPr lang="en-US" dirty="0" smtClean="0"/>
              <a:t>(pricing)</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27</a:t>
            </a:fld>
            <a:endParaRPr lang="en-US"/>
          </a:p>
        </p:txBody>
      </p:sp>
      <p:pic>
        <p:nvPicPr>
          <p:cNvPr id="5122" name="Picture 2"/>
          <p:cNvPicPr>
            <a:picLocks noGrp="1" noChangeAspect="1" noChangeArrowheads="1"/>
          </p:cNvPicPr>
          <p:nvPr>
            <p:ph sz="quarter" idx="1"/>
          </p:nvPr>
        </p:nvPicPr>
        <p:blipFill>
          <a:blip r:embed="rId2"/>
          <a:srcRect/>
          <a:stretch>
            <a:fillRect/>
          </a:stretch>
        </p:blipFill>
        <p:spPr bwMode="auto">
          <a:xfrm>
            <a:off x="2209959" y="3502325"/>
            <a:ext cx="7382222" cy="3071004"/>
          </a:xfrm>
          <a:prstGeom prst="rect">
            <a:avLst/>
          </a:prstGeom>
          <a:noFill/>
          <a:ln w="9525">
            <a:noFill/>
            <a:miter lim="800000"/>
            <a:headEnd/>
            <a:tailEnd/>
          </a:ln>
          <a:effectLst/>
        </p:spPr>
      </p:pic>
      <p:cxnSp>
        <p:nvCxnSpPr>
          <p:cNvPr id="7" name="Straight Connector 6"/>
          <p:cNvCxnSpPr/>
          <p:nvPr/>
        </p:nvCxnSpPr>
        <p:spPr>
          <a:xfrm rot="16200000" flipH="1">
            <a:off x="8065699" y="4994694"/>
            <a:ext cx="3053751" cy="3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5721" y="1536192"/>
            <a:ext cx="10161917" cy="1631216"/>
          </a:xfrm>
          <a:prstGeom prst="rect">
            <a:avLst/>
          </a:prstGeom>
          <a:noFill/>
        </p:spPr>
        <p:txBody>
          <a:bodyPr wrap="square" rtlCol="0">
            <a:spAutoFit/>
          </a:bodyPr>
          <a:lstStyle/>
          <a:p>
            <a:r>
              <a:rPr lang="el-GR" sz="2000" dirty="0" smtClean="0"/>
              <a:t>Τα σύγχρονα συστήματα ERP προσφέρουν μεγάλες δυνατότητες στην </a:t>
            </a:r>
            <a:r>
              <a:rPr lang="el-GR" sz="2000" dirty="0" err="1" smtClean="0"/>
              <a:t>τιμοδότηση</a:t>
            </a:r>
            <a:r>
              <a:rPr lang="el-GR" sz="2000" dirty="0" smtClean="0"/>
              <a:t> των προϊόντων. Για κάθε προϊόν που συμπεριλαμβάνεται σε μια παραγγελία έχουμε δυνατότητα να ορίζουμε μια διαδικασία </a:t>
            </a:r>
            <a:r>
              <a:rPr lang="el-GR" sz="2000" dirty="0" err="1" smtClean="0"/>
              <a:t>τιμοδότησης</a:t>
            </a:r>
            <a:r>
              <a:rPr lang="el-GR" sz="2000" dirty="0" smtClean="0"/>
              <a:t>, η οποία μπορεί να σχετίζεται με συνθήκες </a:t>
            </a:r>
            <a:r>
              <a:rPr lang="el-GR" sz="2000" dirty="0" err="1" smtClean="0"/>
              <a:t>τιμοδότησης</a:t>
            </a:r>
            <a:r>
              <a:rPr lang="el-GR" sz="2000" dirty="0" smtClean="0"/>
              <a:t>, οι οποίες μπορεί να είναι εκπτώσεις, φόροι κ.ά. Εκτός από τις συνθήκες </a:t>
            </a:r>
            <a:r>
              <a:rPr lang="el-GR" sz="2000" dirty="0" err="1" smtClean="0"/>
              <a:t>τιμοδότησης</a:t>
            </a:r>
            <a:r>
              <a:rPr lang="el-GR" sz="2000" dirty="0" smtClean="0"/>
              <a:t>, μια διαδικασία ορίζει και τη σειρά με την οποία εφαρμόζονται οι συνθήκες. </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l-GR" dirty="0" err="1" smtClean="0"/>
              <a:t>τιμοδότησης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28</a:t>
            </a:fld>
            <a:endParaRPr lang="en-US"/>
          </a:p>
        </p:txBody>
      </p:sp>
      <p:pic>
        <p:nvPicPr>
          <p:cNvPr id="4098" name="Picture 2"/>
          <p:cNvPicPr>
            <a:picLocks noChangeAspect="1" noChangeArrowheads="1"/>
          </p:cNvPicPr>
          <p:nvPr/>
        </p:nvPicPr>
        <p:blipFill>
          <a:blip r:embed="rId3"/>
          <a:srcRect/>
          <a:stretch>
            <a:fillRect/>
          </a:stretch>
        </p:blipFill>
        <p:spPr bwMode="auto">
          <a:xfrm>
            <a:off x="1310236" y="2002946"/>
            <a:ext cx="9176699" cy="356971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SD- </a:t>
            </a:r>
            <a:r>
              <a:rPr lang="el-GR" dirty="0" smtClean="0"/>
              <a:t>Δημιουργία συνθηκών </a:t>
            </a:r>
            <a:r>
              <a:rPr lang="el-GR" dirty="0" err="1" smtClean="0"/>
              <a:t>τιμοδότησης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29</a:t>
            </a:fld>
            <a:endParaRPr lang="en-US"/>
          </a:p>
        </p:txBody>
      </p:sp>
      <p:pic>
        <p:nvPicPr>
          <p:cNvPr id="3074" name="Picture 2"/>
          <p:cNvPicPr>
            <a:picLocks noChangeAspect="1" noChangeArrowheads="1"/>
          </p:cNvPicPr>
          <p:nvPr/>
        </p:nvPicPr>
        <p:blipFill>
          <a:blip r:embed="rId3"/>
          <a:srcRect/>
          <a:stretch>
            <a:fillRect/>
          </a:stretch>
        </p:blipFill>
        <p:spPr bwMode="auto">
          <a:xfrm>
            <a:off x="1973225" y="1449238"/>
            <a:ext cx="7494740" cy="513153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επιχειρησιακές διεργασίες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a:t>
            </a:fld>
            <a:endParaRPr lang="en-US"/>
          </a:p>
        </p:txBody>
      </p:sp>
      <p:pic>
        <p:nvPicPr>
          <p:cNvPr id="1026" name="Picture 2"/>
          <p:cNvPicPr>
            <a:picLocks noChangeAspect="1" noChangeArrowheads="1"/>
          </p:cNvPicPr>
          <p:nvPr/>
        </p:nvPicPr>
        <p:blipFill>
          <a:blip r:embed="rId3"/>
          <a:srcRect/>
          <a:stretch>
            <a:fillRect/>
          </a:stretch>
        </p:blipFill>
        <p:spPr bwMode="auto">
          <a:xfrm>
            <a:off x="1826315" y="1329025"/>
            <a:ext cx="8870665" cy="5197899"/>
          </a:xfrm>
          <a:prstGeom prst="rect">
            <a:avLst/>
          </a:prstGeom>
          <a:noFill/>
          <a:ln w="9525">
            <a:noFill/>
            <a:miter lim="800000"/>
            <a:headEnd/>
            <a:tailEnd/>
          </a:ln>
          <a:effectLst/>
        </p:spPr>
      </p:pic>
      <p:sp>
        <p:nvSpPr>
          <p:cNvPr id="6" name="Rectangle 5"/>
          <p:cNvSpPr/>
          <p:nvPr/>
        </p:nvSpPr>
        <p:spPr>
          <a:xfrm>
            <a:off x="4885808" y="6274675"/>
            <a:ext cx="2744703" cy="381429"/>
          </a:xfrm>
          <a:prstGeom prst="rect">
            <a:avLst/>
          </a:prstGeom>
        </p:spPr>
        <p:txBody>
          <a:bodyPr wrap="square">
            <a:spAutoFit/>
          </a:bodyPr>
          <a:lstStyle/>
          <a:p>
            <a:r>
              <a:rPr lang="en-US" dirty="0" smtClean="0"/>
              <a:t>( </a:t>
            </a:r>
            <a:r>
              <a:rPr lang="en-US" dirty="0" err="1" smtClean="0"/>
              <a:t>Magal</a:t>
            </a:r>
            <a:r>
              <a:rPr lang="en-US" dirty="0" smtClean="0"/>
              <a:t> and Word, 2011)</a:t>
            </a:r>
            <a:endParaRPr lang="en-US" dirty="0"/>
          </a:p>
        </p:txBody>
      </p:sp>
      <p:sp>
        <p:nvSpPr>
          <p:cNvPr id="8" name="Rounded Rectangle 7"/>
          <p:cNvSpPr/>
          <p:nvPr/>
        </p:nvSpPr>
        <p:spPr>
          <a:xfrm>
            <a:off x="1882486" y="2885209"/>
            <a:ext cx="1683328" cy="1163782"/>
          </a:xfrm>
          <a:prstGeom prst="roundRect">
            <a:avLst/>
          </a:prstGeom>
          <a:noFill/>
          <a:ln w="889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8. Πληρωμή</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30</a:t>
            </a:fld>
            <a:endParaRPr lang="en-US"/>
          </a:p>
        </p:txBody>
      </p:sp>
      <p:sp>
        <p:nvSpPr>
          <p:cNvPr id="4" name="Content Placeholder 3"/>
          <p:cNvSpPr>
            <a:spLocks noGrp="1"/>
          </p:cNvSpPr>
          <p:nvPr>
            <p:ph sz="quarter" idx="1"/>
          </p:nvPr>
        </p:nvSpPr>
        <p:spPr/>
        <p:txBody>
          <a:bodyPr/>
          <a:lstStyle/>
          <a:p>
            <a:r>
              <a:rPr lang="el-GR" dirty="0" smtClean="0"/>
              <a:t>Το τελικό βήμα στη διαδικασία παραγγελίας είναι η </a:t>
            </a:r>
            <a:r>
              <a:rPr lang="el-GR" dirty="0" smtClean="0">
                <a:solidFill>
                  <a:srgbClr val="0070C0"/>
                </a:solidFill>
              </a:rPr>
              <a:t>πληρωμή</a:t>
            </a:r>
            <a:r>
              <a:rPr lang="el-GR" dirty="0" smtClean="0"/>
              <a:t> (</a:t>
            </a:r>
            <a:r>
              <a:rPr lang="en-US" dirty="0" smtClean="0"/>
              <a:t>payment) </a:t>
            </a:r>
            <a:r>
              <a:rPr lang="el-GR" dirty="0" smtClean="0"/>
              <a:t>από </a:t>
            </a:r>
            <a:r>
              <a:rPr lang="el-GR" dirty="0" smtClean="0"/>
              <a:t>το υποσύστημα της Λογιστικής.</a:t>
            </a:r>
          </a:p>
          <a:p>
            <a:r>
              <a:rPr lang="el-GR" dirty="0" smtClean="0"/>
              <a:t>Γίνεται αντιστοίχιση πληρωμών έναντι των εκκρεμών τιμολογίων και να γίνει εντοπισμός των τυχόν διαφορών μεταξύ πληρωμών και τιμολογίων</a:t>
            </a:r>
          </a:p>
          <a:p>
            <a:endParaRPr lang="el-GR"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a:t>
            </a:r>
            <a:r>
              <a:rPr lang="el-GR" dirty="0" smtClean="0"/>
              <a:t> </a:t>
            </a:r>
            <a:r>
              <a:rPr lang="en-US" dirty="0" smtClean="0"/>
              <a:t>SD - </a:t>
            </a:r>
            <a:r>
              <a:rPr lang="el-GR" dirty="0" smtClean="0"/>
              <a:t>πελάτες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31</a:t>
            </a:fld>
            <a:endParaRPr lang="en-US"/>
          </a:p>
        </p:txBody>
      </p:sp>
      <p:sp>
        <p:nvSpPr>
          <p:cNvPr id="4" name="Content Placeholder 3"/>
          <p:cNvSpPr>
            <a:spLocks noGrp="1"/>
          </p:cNvSpPr>
          <p:nvPr>
            <p:ph sz="quarter" idx="1"/>
          </p:nvPr>
        </p:nvSpPr>
        <p:spPr/>
        <p:txBody>
          <a:bodyPr/>
          <a:lstStyle/>
          <a:p>
            <a:r>
              <a:rPr lang="el-GR" dirty="0" smtClean="0"/>
              <a:t>Στο </a:t>
            </a:r>
            <a:r>
              <a:rPr lang="en-US" dirty="0" smtClean="0"/>
              <a:t>ERP SAP</a:t>
            </a:r>
            <a:endParaRPr lang="el-GR" dirty="0" smtClean="0"/>
          </a:p>
          <a:p>
            <a:pPr lvl="1"/>
            <a:r>
              <a:rPr lang="el-GR" dirty="0" smtClean="0"/>
              <a:t>Ο πελάτης μπορεί να είναι ένα πρόσωπο ή ένας οργανισμός στον οποίο προμηθεύουμε αγαθά και υπηρεσίες</a:t>
            </a:r>
          </a:p>
          <a:p>
            <a:pPr lvl="1"/>
            <a:r>
              <a:rPr lang="el-GR" dirty="0" smtClean="0"/>
              <a:t>Οι πελάτες μπορεί να ανήκουν σε διαφορετικές κατηγορίες (π.χ. εσωτερικοί , εξωτερικοί , περιστασιακοί)</a:t>
            </a:r>
          </a:p>
          <a:p>
            <a:pPr lvl="1"/>
            <a:r>
              <a:rPr lang="el-GR" dirty="0" smtClean="0"/>
              <a:t>Αν οι πελάτες επίσης προμηθεύουν αγαθά και υπηρεσίες, συνδέουμε το </a:t>
            </a:r>
            <a:r>
              <a:rPr lang="en-US" dirty="0" smtClean="0"/>
              <a:t>Customer Master Data </a:t>
            </a:r>
            <a:r>
              <a:rPr lang="el-GR" dirty="0" smtClean="0"/>
              <a:t>με το </a:t>
            </a:r>
            <a:r>
              <a:rPr lang="en-US" dirty="0" smtClean="0"/>
              <a:t>Vendor Master Data</a:t>
            </a:r>
          </a:p>
          <a:p>
            <a:pPr lvl="1"/>
            <a:r>
              <a:rPr lang="el-GR" dirty="0" smtClean="0"/>
              <a:t>Οι πελάτες θεωρούνται επιχειρησιακοί εταίροι με τους οποίους ο οργανισμός έχει σχετικές συναλλαγές πώλησης</a:t>
            </a: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SD – </a:t>
            </a:r>
            <a:r>
              <a:rPr lang="el-GR" dirty="0" smtClean="0"/>
              <a:t>Δημιουργία </a:t>
            </a:r>
            <a:r>
              <a:rPr lang="en-US" dirty="0" smtClean="0"/>
              <a:t>Customer Master Data</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32</a:t>
            </a:fld>
            <a:endParaRPr lang="en-US"/>
          </a:p>
        </p:txBody>
      </p:sp>
      <p:pic>
        <p:nvPicPr>
          <p:cNvPr id="55298" name="Picture 2" descr="https://www.saponlinetutorials.com/wp-content/uploads/2013/10/xd01-path1.png"/>
          <p:cNvPicPr>
            <a:picLocks noChangeAspect="1" noChangeArrowheads="1"/>
          </p:cNvPicPr>
          <p:nvPr/>
        </p:nvPicPr>
        <p:blipFill>
          <a:blip r:embed="rId3"/>
          <a:srcRect/>
          <a:stretch>
            <a:fillRect/>
          </a:stretch>
        </p:blipFill>
        <p:spPr bwMode="auto">
          <a:xfrm>
            <a:off x="766156" y="1454375"/>
            <a:ext cx="4363405" cy="2096235"/>
          </a:xfrm>
          <a:prstGeom prst="rect">
            <a:avLst/>
          </a:prstGeom>
          <a:noFill/>
        </p:spPr>
      </p:pic>
      <p:pic>
        <p:nvPicPr>
          <p:cNvPr id="55300" name="Picture 4" descr="https://www.saponlinetutorials.com/wp-content/uploads/2013/10/Create-customer-master-data1.png"/>
          <p:cNvPicPr>
            <a:picLocks noChangeAspect="1" noChangeArrowheads="1"/>
          </p:cNvPicPr>
          <p:nvPr/>
        </p:nvPicPr>
        <p:blipFill>
          <a:blip r:embed="rId4"/>
          <a:srcRect/>
          <a:stretch>
            <a:fillRect/>
          </a:stretch>
        </p:blipFill>
        <p:spPr bwMode="auto">
          <a:xfrm>
            <a:off x="1258167" y="3724507"/>
            <a:ext cx="3491357" cy="3133493"/>
          </a:xfrm>
          <a:prstGeom prst="rect">
            <a:avLst/>
          </a:prstGeom>
          <a:noFill/>
        </p:spPr>
      </p:pic>
      <p:pic>
        <p:nvPicPr>
          <p:cNvPr id="55302" name="Picture 6" descr="Create customer master data - Address"/>
          <p:cNvPicPr>
            <a:picLocks noChangeAspect="1" noChangeArrowheads="1"/>
          </p:cNvPicPr>
          <p:nvPr/>
        </p:nvPicPr>
        <p:blipFill>
          <a:blip r:embed="rId5"/>
          <a:srcRect/>
          <a:stretch>
            <a:fillRect/>
          </a:stretch>
        </p:blipFill>
        <p:spPr bwMode="auto">
          <a:xfrm>
            <a:off x="5522259" y="1382752"/>
            <a:ext cx="5762775" cy="3624147"/>
          </a:xfrm>
          <a:prstGeom prst="rect">
            <a:avLst/>
          </a:prstGeom>
          <a:noFill/>
        </p:spPr>
      </p:pic>
      <p:sp>
        <p:nvSpPr>
          <p:cNvPr id="10" name="TextBox 9"/>
          <p:cNvSpPr txBox="1"/>
          <p:nvPr/>
        </p:nvSpPr>
        <p:spPr>
          <a:xfrm>
            <a:off x="4297639" y="1594834"/>
            <a:ext cx="28084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1</a:t>
            </a:r>
            <a:endParaRPr lang="en-US" sz="2400" dirty="0"/>
          </a:p>
        </p:txBody>
      </p:sp>
      <p:sp>
        <p:nvSpPr>
          <p:cNvPr id="11" name="TextBox 10"/>
          <p:cNvSpPr txBox="1"/>
          <p:nvPr/>
        </p:nvSpPr>
        <p:spPr>
          <a:xfrm>
            <a:off x="4298972" y="4162630"/>
            <a:ext cx="33374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2</a:t>
            </a:r>
            <a:endParaRPr lang="en-US" sz="2400" dirty="0"/>
          </a:p>
        </p:txBody>
      </p:sp>
      <p:sp>
        <p:nvSpPr>
          <p:cNvPr id="12" name="TextBox 11"/>
          <p:cNvSpPr txBox="1"/>
          <p:nvPr/>
        </p:nvSpPr>
        <p:spPr>
          <a:xfrm>
            <a:off x="10857922" y="2479777"/>
            <a:ext cx="325730"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3</a:t>
            </a:r>
            <a:endParaRPr lang="en-US" sz="2400" dirty="0"/>
          </a:p>
        </p:txBody>
      </p:sp>
      <p:pic>
        <p:nvPicPr>
          <p:cNvPr id="13" name="Picture 6" descr="https://www.saponlinetutorials.com/wp-content/uploads/2013/10/Create-customer-master-data-paymnet-transactions.png"/>
          <p:cNvPicPr>
            <a:picLocks noChangeAspect="1" noChangeArrowheads="1"/>
          </p:cNvPicPr>
          <p:nvPr/>
        </p:nvPicPr>
        <p:blipFill>
          <a:blip r:embed="rId6"/>
          <a:srcRect/>
          <a:stretch>
            <a:fillRect/>
          </a:stretch>
        </p:blipFill>
        <p:spPr bwMode="auto">
          <a:xfrm>
            <a:off x="5539858" y="5307981"/>
            <a:ext cx="5764306" cy="936701"/>
          </a:xfrm>
          <a:prstGeom prst="rect">
            <a:avLst/>
          </a:prstGeom>
          <a:noFill/>
        </p:spPr>
      </p:pic>
      <p:sp>
        <p:nvSpPr>
          <p:cNvPr id="14" name="TextBox 13"/>
          <p:cNvSpPr txBox="1"/>
          <p:nvPr/>
        </p:nvSpPr>
        <p:spPr>
          <a:xfrm>
            <a:off x="11010322" y="5643006"/>
            <a:ext cx="34817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4</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1" name="Picture 9"/>
          <p:cNvPicPr>
            <a:picLocks noChangeAspect="1" noChangeArrowheads="1"/>
          </p:cNvPicPr>
          <p:nvPr/>
        </p:nvPicPr>
        <p:blipFill>
          <a:blip r:embed="rId3"/>
          <a:srcRect/>
          <a:stretch>
            <a:fillRect/>
          </a:stretch>
        </p:blipFill>
        <p:spPr bwMode="auto">
          <a:xfrm>
            <a:off x="6552619" y="1090032"/>
            <a:ext cx="5153025" cy="34290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ERP SAP SD – </a:t>
            </a:r>
            <a:r>
              <a:rPr lang="el-GR" dirty="0" smtClean="0"/>
              <a:t>Δημιουργία </a:t>
            </a:r>
            <a:r>
              <a:rPr lang="en-US" dirty="0" smtClean="0"/>
              <a:t>Customer Master Data</a:t>
            </a:r>
            <a:r>
              <a:rPr lang="el-GR" dirty="0" smtClean="0"/>
              <a:t/>
            </a:r>
            <a:br>
              <a:rPr lang="el-GR" dirty="0" smtClean="0"/>
            </a:br>
            <a:r>
              <a:rPr lang="en-US" dirty="0" smtClean="0"/>
              <a:t>Sales Area Data</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33</a:t>
            </a:fld>
            <a:endParaRPr lang="en-US"/>
          </a:p>
        </p:txBody>
      </p:sp>
      <p:sp>
        <p:nvSpPr>
          <p:cNvPr id="10" name="TextBox 9"/>
          <p:cNvSpPr txBox="1"/>
          <p:nvPr/>
        </p:nvSpPr>
        <p:spPr>
          <a:xfrm>
            <a:off x="11492910" y="1121433"/>
            <a:ext cx="325730"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3</a:t>
            </a:r>
            <a:endParaRPr lang="en-US" sz="2400" dirty="0"/>
          </a:p>
        </p:txBody>
      </p:sp>
      <p:pic>
        <p:nvPicPr>
          <p:cNvPr id="59399" name="Picture 7"/>
          <p:cNvPicPr>
            <a:picLocks noChangeAspect="1" noChangeArrowheads="1"/>
          </p:cNvPicPr>
          <p:nvPr/>
        </p:nvPicPr>
        <p:blipFill>
          <a:blip r:embed="rId4"/>
          <a:srcRect/>
          <a:stretch>
            <a:fillRect/>
          </a:stretch>
        </p:blipFill>
        <p:spPr bwMode="auto">
          <a:xfrm>
            <a:off x="6393162" y="5020573"/>
            <a:ext cx="5028629" cy="1578634"/>
          </a:xfrm>
          <a:prstGeom prst="rect">
            <a:avLst/>
          </a:prstGeom>
          <a:noFill/>
          <a:ln w="9525">
            <a:noFill/>
            <a:miter lim="800000"/>
            <a:headEnd/>
            <a:tailEnd/>
          </a:ln>
          <a:effectLst/>
        </p:spPr>
      </p:pic>
      <p:sp>
        <p:nvSpPr>
          <p:cNvPr id="12" name="TextBox 11"/>
          <p:cNvSpPr txBox="1"/>
          <p:nvPr/>
        </p:nvSpPr>
        <p:spPr>
          <a:xfrm>
            <a:off x="10958564" y="5082080"/>
            <a:ext cx="34817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4</a:t>
            </a:r>
            <a:endParaRPr lang="en-US" sz="2400" dirty="0"/>
          </a:p>
        </p:txBody>
      </p:sp>
      <p:pic>
        <p:nvPicPr>
          <p:cNvPr id="59402" name="Picture 10"/>
          <p:cNvPicPr>
            <a:picLocks noChangeAspect="1" noChangeArrowheads="1"/>
          </p:cNvPicPr>
          <p:nvPr/>
        </p:nvPicPr>
        <p:blipFill>
          <a:blip r:embed="rId5"/>
          <a:srcRect/>
          <a:stretch>
            <a:fillRect/>
          </a:stretch>
        </p:blipFill>
        <p:spPr bwMode="auto">
          <a:xfrm>
            <a:off x="1062270" y="4163192"/>
            <a:ext cx="4446433" cy="2694808"/>
          </a:xfrm>
          <a:prstGeom prst="rect">
            <a:avLst/>
          </a:prstGeom>
          <a:noFill/>
          <a:ln w="9525">
            <a:noFill/>
            <a:miter lim="800000"/>
            <a:headEnd/>
            <a:tailEnd/>
          </a:ln>
          <a:effectLst/>
        </p:spPr>
      </p:pic>
      <p:pic>
        <p:nvPicPr>
          <p:cNvPr id="59403" name="Picture 11"/>
          <p:cNvPicPr>
            <a:picLocks noChangeAspect="1" noChangeArrowheads="1"/>
          </p:cNvPicPr>
          <p:nvPr/>
        </p:nvPicPr>
        <p:blipFill>
          <a:blip r:embed="rId6"/>
          <a:srcRect/>
          <a:stretch>
            <a:fillRect/>
          </a:stretch>
        </p:blipFill>
        <p:spPr bwMode="auto">
          <a:xfrm>
            <a:off x="1151248" y="1320143"/>
            <a:ext cx="4245943" cy="2709989"/>
          </a:xfrm>
          <a:prstGeom prst="rect">
            <a:avLst/>
          </a:prstGeom>
          <a:noFill/>
          <a:ln w="9525">
            <a:noFill/>
            <a:miter lim="800000"/>
            <a:headEnd/>
            <a:tailEnd/>
          </a:ln>
          <a:effectLst/>
        </p:spPr>
      </p:pic>
      <p:sp>
        <p:nvSpPr>
          <p:cNvPr id="9" name="TextBox 8"/>
          <p:cNvSpPr txBox="1"/>
          <p:nvPr/>
        </p:nvSpPr>
        <p:spPr>
          <a:xfrm>
            <a:off x="5100177" y="4179883"/>
            <a:ext cx="33374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2</a:t>
            </a:r>
            <a:endParaRPr lang="en-US" sz="2400" dirty="0"/>
          </a:p>
        </p:txBody>
      </p:sp>
      <p:sp>
        <p:nvSpPr>
          <p:cNvPr id="8" name="TextBox 7"/>
          <p:cNvSpPr txBox="1"/>
          <p:nvPr/>
        </p:nvSpPr>
        <p:spPr>
          <a:xfrm>
            <a:off x="5043298" y="1354136"/>
            <a:ext cx="28084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400" dirty="0" smtClean="0"/>
              <a:t>1</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SD</a:t>
            </a:r>
            <a:r>
              <a:rPr lang="el-GR" dirty="0" smtClean="0"/>
              <a:t> – Όροι πληρωμής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34</a:t>
            </a:fld>
            <a:endParaRPr lang="en-US"/>
          </a:p>
        </p:txBody>
      </p:sp>
      <p:pic>
        <p:nvPicPr>
          <p:cNvPr id="60418" name="Picture 2"/>
          <p:cNvPicPr>
            <a:picLocks noChangeAspect="1" noChangeArrowheads="1"/>
          </p:cNvPicPr>
          <p:nvPr/>
        </p:nvPicPr>
        <p:blipFill>
          <a:blip r:embed="rId3"/>
          <a:srcRect/>
          <a:stretch>
            <a:fillRect/>
          </a:stretch>
        </p:blipFill>
        <p:spPr bwMode="auto">
          <a:xfrm>
            <a:off x="4090872" y="1515869"/>
            <a:ext cx="4857750" cy="46291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SD </a:t>
            </a:r>
            <a:r>
              <a:rPr lang="el-GR" dirty="0" smtClean="0"/>
              <a:t>- Δημιουργία Όρων Πληρωμής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35</a:t>
            </a:fld>
            <a:endParaRPr lang="en-US"/>
          </a:p>
        </p:txBody>
      </p:sp>
      <p:pic>
        <p:nvPicPr>
          <p:cNvPr id="52230" name="Picture 6" descr="https://www.saponlinetutorials.com/wp-content/uploads/2013/09/Maintain-terms-of-payment-SAP.png"/>
          <p:cNvPicPr>
            <a:picLocks noChangeAspect="1" noChangeArrowheads="1"/>
          </p:cNvPicPr>
          <p:nvPr/>
        </p:nvPicPr>
        <p:blipFill>
          <a:blip r:embed="rId3"/>
          <a:srcRect/>
          <a:stretch>
            <a:fillRect/>
          </a:stretch>
        </p:blipFill>
        <p:spPr bwMode="auto">
          <a:xfrm>
            <a:off x="3536830" y="1538253"/>
            <a:ext cx="6291532" cy="507568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Πιστωτική αξιολόγηση πελατών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36</a:t>
            </a:fld>
            <a:endParaRPr lang="en-US"/>
          </a:p>
        </p:txBody>
      </p:sp>
      <p:sp>
        <p:nvSpPr>
          <p:cNvPr id="4" name="Content Placeholder 3"/>
          <p:cNvSpPr>
            <a:spLocks noGrp="1"/>
          </p:cNvSpPr>
          <p:nvPr>
            <p:ph sz="quarter" idx="1"/>
          </p:nvPr>
        </p:nvSpPr>
        <p:spPr/>
        <p:txBody>
          <a:bodyPr/>
          <a:lstStyle/>
          <a:p>
            <a:r>
              <a:rPr lang="el-GR" dirty="0" smtClean="0"/>
              <a:t>Τα συστήματα ERP υποστηρίζουν τη διαχείριση των πιστωτικών ορίων πελατών, με αποτέλεσμα (</a:t>
            </a:r>
            <a:r>
              <a:rPr lang="el-GR" dirty="0" err="1" smtClean="0"/>
              <a:t>Gollakota</a:t>
            </a:r>
            <a:r>
              <a:rPr lang="el-GR" dirty="0" smtClean="0"/>
              <a:t>, 2013): </a:t>
            </a:r>
          </a:p>
          <a:p>
            <a:pPr lvl="1"/>
            <a:r>
              <a:rPr lang="el-GR" dirty="0" smtClean="0"/>
              <a:t>Τη μείωση κινδύνου επισφαλών απαιτήσεων, </a:t>
            </a:r>
          </a:p>
          <a:p>
            <a:pPr lvl="1"/>
            <a:r>
              <a:rPr lang="el-GR" dirty="0" smtClean="0"/>
              <a:t>Την εστίαση σε αξιόπιστους και κερδοφόρους πελάτες, </a:t>
            </a:r>
          </a:p>
          <a:p>
            <a:pPr lvl="1"/>
            <a:r>
              <a:rPr lang="el-GR" dirty="0" smtClean="0"/>
              <a:t>Το γρηγορότερος έλεγχος πιστοληπτικής ικανότητας, </a:t>
            </a:r>
          </a:p>
          <a:p>
            <a:pPr lvl="1"/>
            <a:r>
              <a:rPr lang="el-GR" dirty="0" smtClean="0"/>
              <a:t>Την επιτάχυνση της διαδικασίας ελέγχων των πιστωτικών ορίων πελατών, </a:t>
            </a:r>
          </a:p>
          <a:p>
            <a:pPr lvl="1"/>
            <a:r>
              <a:rPr lang="el-GR" dirty="0" smtClean="0"/>
              <a:t>Την αναγνώριση του συνολικού πιστωτικού κινδύνου της επιχείρησης. </a:t>
            </a:r>
          </a:p>
          <a:p>
            <a:r>
              <a:rPr lang="el-GR" dirty="0" smtClean="0"/>
              <a:t>Ο έλεγχος των πιστωτικών ορίων γίνεται κατά τη δημιουργία ή τροποποίηση των παραστατικών πωλήσεων.</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Πιστωτική αξιολόγηση πελατών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37</a:t>
            </a:fld>
            <a:endParaRPr lang="en-US"/>
          </a:p>
        </p:txBody>
      </p:sp>
      <p:sp>
        <p:nvSpPr>
          <p:cNvPr id="4" name="Content Placeholder 3"/>
          <p:cNvSpPr>
            <a:spLocks noGrp="1"/>
          </p:cNvSpPr>
          <p:nvPr>
            <p:ph sz="quarter" idx="1"/>
          </p:nvPr>
        </p:nvSpPr>
        <p:spPr/>
        <p:txBody>
          <a:bodyPr/>
          <a:lstStyle/>
          <a:p>
            <a:r>
              <a:rPr lang="el-GR" dirty="0" smtClean="0"/>
              <a:t>Η πιστωτική αξιολόγηση πελάτη αποτελεί μια βασική διεργασία για την επιχείρηση. Στόχος είναι να υπολογιστεί ο πιστωτικός κίνδυνος που δημιουργείται από τον κάθε πελάτη προς την επιχείρηση. </a:t>
            </a:r>
          </a:p>
          <a:p>
            <a:r>
              <a:rPr lang="el-GR" dirty="0" smtClean="0"/>
              <a:t>Ο υπολογισμός του κινδύνου γίνεται με βάση δύο πηγές: </a:t>
            </a:r>
          </a:p>
          <a:p>
            <a:pPr lvl="1"/>
            <a:r>
              <a:rPr lang="el-GR" dirty="0" smtClean="0"/>
              <a:t>α) Αξιολόγηση του κινδύνου με βάση στοιχεία τρίτων και </a:t>
            </a:r>
          </a:p>
          <a:p>
            <a:pPr lvl="1"/>
            <a:r>
              <a:rPr lang="el-GR" dirty="0" smtClean="0"/>
              <a:t>β) Την αξιολόγηση του πιστωτικού κινδύνου με βάση τα στοιχεία που έχει συλλέξει η ίδια επιχείρηση.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Αξιολόγηση του </a:t>
            </a:r>
            <a:r>
              <a:rPr lang="el-GR" dirty="0" smtClean="0"/>
              <a:t>πιστωτικού κινδύνου </a:t>
            </a:r>
            <a:r>
              <a:rPr lang="el-GR" dirty="0" smtClean="0"/>
              <a:t>με βάση στοιχεία τρίτων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38</a:t>
            </a:fld>
            <a:endParaRPr lang="en-US"/>
          </a:p>
        </p:txBody>
      </p:sp>
      <p:sp>
        <p:nvSpPr>
          <p:cNvPr id="4" name="Content Placeholder 3"/>
          <p:cNvSpPr>
            <a:spLocks noGrp="1"/>
          </p:cNvSpPr>
          <p:nvPr>
            <p:ph sz="quarter" idx="1"/>
          </p:nvPr>
        </p:nvSpPr>
        <p:spPr/>
        <p:txBody>
          <a:bodyPr>
            <a:normAutofit/>
          </a:bodyPr>
          <a:lstStyle/>
          <a:p>
            <a:pPr marL="0" indent="0">
              <a:buNone/>
            </a:pPr>
            <a:r>
              <a:rPr lang="el-GR" dirty="0" smtClean="0"/>
              <a:t>Κάθε πελάτης μπορεί να αξιολογηθεί με βάση τα στοιχεία εταιρειών που παρέχουν στοιχεία πιστωτικής αξιολόγησης οργανισμών και </a:t>
            </a:r>
            <a:r>
              <a:rPr lang="el-GR" dirty="0" smtClean="0"/>
              <a:t>επιχειρήσεων,  όπως:</a:t>
            </a:r>
          </a:p>
          <a:p>
            <a:r>
              <a:rPr lang="el-GR" dirty="0" smtClean="0"/>
              <a:t>Διεθνείς εταιρείες π.χ. </a:t>
            </a:r>
            <a:r>
              <a:rPr lang="el-GR" dirty="0" err="1" smtClean="0"/>
              <a:t>Moody’s</a:t>
            </a:r>
            <a:r>
              <a:rPr lang="el-GR" dirty="0" smtClean="0"/>
              <a:t>, </a:t>
            </a:r>
            <a:r>
              <a:rPr lang="el-GR" dirty="0" err="1" smtClean="0"/>
              <a:t>Fitch</a:t>
            </a:r>
            <a:r>
              <a:rPr lang="el-GR" dirty="0" smtClean="0"/>
              <a:t>, Standard </a:t>
            </a:r>
            <a:r>
              <a:rPr lang="el-GR" dirty="0" err="1" smtClean="0"/>
              <a:t>and</a:t>
            </a:r>
            <a:r>
              <a:rPr lang="el-GR" dirty="0" smtClean="0"/>
              <a:t> </a:t>
            </a:r>
            <a:r>
              <a:rPr lang="el-GR" dirty="0" err="1" smtClean="0"/>
              <a:t>Poor’s</a:t>
            </a:r>
            <a:r>
              <a:rPr lang="el-GR" dirty="0" smtClean="0"/>
              <a:t>, ICAP, κ.ά</a:t>
            </a:r>
            <a:r>
              <a:rPr lang="el-GR" dirty="0" smtClean="0"/>
              <a:t>.</a:t>
            </a:r>
          </a:p>
          <a:p>
            <a:r>
              <a:rPr lang="el-GR" dirty="0" smtClean="0"/>
              <a:t>Το </a:t>
            </a:r>
            <a:r>
              <a:rPr lang="el-GR" dirty="0" smtClean="0"/>
              <a:t>διατραπεζικό σύστημα «Τειρεσίας» </a:t>
            </a:r>
            <a:r>
              <a:rPr lang="el-GR" dirty="0" smtClean="0"/>
              <a:t>είναι σύστημα αξιολόγησης </a:t>
            </a:r>
            <a:r>
              <a:rPr lang="el-GR" dirty="0" smtClean="0"/>
              <a:t>της πιστοληπτικής ικανότητας </a:t>
            </a:r>
            <a:r>
              <a:rPr lang="el-GR" dirty="0" smtClean="0"/>
              <a:t>πελατών, όπου έχει </a:t>
            </a:r>
            <a:r>
              <a:rPr lang="el-GR" dirty="0" smtClean="0"/>
              <a:t>υλοποιηθεί </a:t>
            </a:r>
            <a:r>
              <a:rPr lang="el-GR" dirty="0" smtClean="0"/>
              <a:t>:</a:t>
            </a:r>
          </a:p>
          <a:p>
            <a:pPr lvl="1"/>
            <a:r>
              <a:rPr lang="el-GR" dirty="0" smtClean="0"/>
              <a:t>Σύστημα </a:t>
            </a:r>
            <a:r>
              <a:rPr lang="el-GR" dirty="0" smtClean="0"/>
              <a:t>Αθέτησης Υποχρεώσεων (ΣΑΥ</a:t>
            </a:r>
            <a:r>
              <a:rPr lang="el-GR" dirty="0" smtClean="0"/>
              <a:t>), το οποίο έχει σκοπό την  </a:t>
            </a:r>
            <a:r>
              <a:rPr lang="el-GR" dirty="0" smtClean="0"/>
              <a:t>εκτίμηση της φερεγγυότητας των υποκειμένων (ιδιωτών και επιχειρήσεων)</a:t>
            </a:r>
            <a:r>
              <a:rPr lang="el-GR" dirty="0" smtClean="0"/>
              <a:t> </a:t>
            </a:r>
          </a:p>
          <a:p>
            <a:pPr lvl="1"/>
            <a:r>
              <a:rPr lang="el-GR" dirty="0" smtClean="0"/>
              <a:t>Σύστημα </a:t>
            </a:r>
            <a:r>
              <a:rPr lang="el-GR" dirty="0" smtClean="0"/>
              <a:t>Υποθηκών – Προσημειώσεων (ΣΥΠ</a:t>
            </a:r>
            <a:r>
              <a:rPr lang="el-GR" dirty="0" smtClean="0"/>
              <a:t>) το οποίο έχει σκοπό την ενημέρωση </a:t>
            </a:r>
            <a:r>
              <a:rPr lang="el-GR" dirty="0" smtClean="0"/>
              <a:t>αναφορικά με την εμπράγματη επιβάρυνση των ακίνητων </a:t>
            </a:r>
            <a:r>
              <a:rPr lang="el-GR" dirty="0" smtClean="0"/>
              <a:t>των πελατών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Αξιολόγηση του πιστωτικού κινδύνου με βάση τα στοιχεία που έχει συλλέξει η ίδια η επιχείρηση</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39</a:t>
            </a:fld>
            <a:endParaRPr lang="en-US"/>
          </a:p>
        </p:txBody>
      </p:sp>
      <p:sp>
        <p:nvSpPr>
          <p:cNvPr id="4" name="Content Placeholder 3"/>
          <p:cNvSpPr>
            <a:spLocks noGrp="1"/>
          </p:cNvSpPr>
          <p:nvPr>
            <p:ph sz="quarter" idx="1"/>
          </p:nvPr>
        </p:nvSpPr>
        <p:spPr/>
        <p:txBody>
          <a:bodyPr>
            <a:normAutofit fontScale="92500" lnSpcReduction="20000"/>
          </a:bodyPr>
          <a:lstStyle/>
          <a:p>
            <a:r>
              <a:rPr lang="el-GR" dirty="0" smtClean="0"/>
              <a:t>Η αξιολόγηση στην περίπτωση αυτή βασίζεται </a:t>
            </a:r>
            <a:r>
              <a:rPr lang="el-GR" dirty="0" smtClean="0"/>
              <a:t>σε στοιχεία </a:t>
            </a:r>
            <a:r>
              <a:rPr lang="el-GR" dirty="0" smtClean="0"/>
              <a:t>που αναφέρονται: </a:t>
            </a:r>
          </a:p>
          <a:p>
            <a:pPr lvl="1"/>
            <a:r>
              <a:rPr lang="el-GR" dirty="0" smtClean="0"/>
              <a:t>Στο </a:t>
            </a:r>
            <a:r>
              <a:rPr lang="el-GR" dirty="0" smtClean="0">
                <a:solidFill>
                  <a:srgbClr val="0070C0"/>
                </a:solidFill>
              </a:rPr>
              <a:t>οικονομικό προφίλ του πελάτη </a:t>
            </a:r>
            <a:r>
              <a:rPr lang="el-GR" dirty="0" smtClean="0"/>
              <a:t>(</a:t>
            </a:r>
            <a:r>
              <a:rPr lang="el-GR" dirty="0" err="1" smtClean="0"/>
              <a:t>financial</a:t>
            </a:r>
            <a:r>
              <a:rPr lang="el-GR" dirty="0" smtClean="0"/>
              <a:t> </a:t>
            </a:r>
            <a:r>
              <a:rPr lang="el-GR" dirty="0" err="1" smtClean="0"/>
              <a:t>score</a:t>
            </a:r>
            <a:r>
              <a:rPr lang="el-GR" dirty="0" smtClean="0"/>
              <a:t>). </a:t>
            </a:r>
            <a:r>
              <a:rPr lang="el-GR" dirty="0" smtClean="0"/>
              <a:t>Μπορεί </a:t>
            </a:r>
            <a:r>
              <a:rPr lang="el-GR" dirty="0" smtClean="0"/>
              <a:t>να περιλαμβάνονται κριτήρια </a:t>
            </a:r>
            <a:r>
              <a:rPr lang="el-GR" dirty="0" smtClean="0"/>
              <a:t>π.χ. </a:t>
            </a:r>
            <a:r>
              <a:rPr lang="el-GR" dirty="0" smtClean="0"/>
              <a:t>ο κύκλος εργασιών, η κερδοφορία, η </a:t>
            </a:r>
            <a:r>
              <a:rPr lang="el-GR" dirty="0" smtClean="0"/>
              <a:t>ρευστότητα, κ.α.</a:t>
            </a:r>
            <a:endParaRPr lang="el-GR" dirty="0" smtClean="0"/>
          </a:p>
          <a:p>
            <a:pPr lvl="1"/>
            <a:r>
              <a:rPr lang="el-GR" dirty="0" smtClean="0"/>
              <a:t>Στην </a:t>
            </a:r>
            <a:r>
              <a:rPr lang="el-GR" dirty="0" smtClean="0">
                <a:solidFill>
                  <a:srgbClr val="0070C0"/>
                </a:solidFill>
              </a:rPr>
              <a:t>επιχειρηματική αξιολόγηση του πελάτη </a:t>
            </a:r>
            <a:r>
              <a:rPr lang="el-GR" dirty="0" smtClean="0"/>
              <a:t>(</a:t>
            </a:r>
            <a:r>
              <a:rPr lang="el-GR" dirty="0" err="1" smtClean="0"/>
              <a:t>business</a:t>
            </a:r>
            <a:r>
              <a:rPr lang="el-GR" dirty="0" smtClean="0"/>
              <a:t> </a:t>
            </a:r>
            <a:r>
              <a:rPr lang="el-GR" dirty="0" err="1" smtClean="0"/>
              <a:t>score</a:t>
            </a:r>
            <a:r>
              <a:rPr lang="el-GR" dirty="0" smtClean="0"/>
              <a:t>). </a:t>
            </a:r>
            <a:r>
              <a:rPr lang="el-GR" dirty="0" smtClean="0"/>
              <a:t>Περιλαμβάνονται </a:t>
            </a:r>
            <a:r>
              <a:rPr lang="el-GR" dirty="0" smtClean="0"/>
              <a:t>κριτήρια όπως τα έτη ύπαρξης της επιχείρησης, ο αριθμός των εργαζόμενων, εάν είναι παλαιός πελάτης, το μέγεθος των πωλήσεων στον πελάτη κ.ά. </a:t>
            </a:r>
          </a:p>
          <a:p>
            <a:pPr lvl="1"/>
            <a:r>
              <a:rPr lang="el-GR" dirty="0" smtClean="0"/>
              <a:t>Στη </a:t>
            </a:r>
            <a:r>
              <a:rPr lang="el-GR" dirty="0" smtClean="0">
                <a:solidFill>
                  <a:srgbClr val="0070C0"/>
                </a:solidFill>
              </a:rPr>
              <a:t>συμπεριφορά του πελάτη </a:t>
            </a:r>
            <a:r>
              <a:rPr lang="el-GR" dirty="0" smtClean="0"/>
              <a:t>όσον αφορά τη συναλλακτική του συμπεριφορά κατά το παρελθόν (</a:t>
            </a:r>
            <a:r>
              <a:rPr lang="el-GR" dirty="0" err="1" smtClean="0"/>
              <a:t>payments</a:t>
            </a:r>
            <a:r>
              <a:rPr lang="el-GR" dirty="0" smtClean="0"/>
              <a:t> </a:t>
            </a:r>
            <a:r>
              <a:rPr lang="el-GR" dirty="0" err="1" smtClean="0"/>
              <a:t>index</a:t>
            </a:r>
            <a:r>
              <a:rPr lang="el-GR" dirty="0" smtClean="0"/>
              <a:t>) (π.χ. καθυστερημένες πληρωμές την τελευταία περίοδο). </a:t>
            </a:r>
          </a:p>
          <a:p>
            <a:r>
              <a:rPr lang="el-GR" dirty="0" smtClean="0"/>
              <a:t>Ο </a:t>
            </a:r>
            <a:r>
              <a:rPr lang="el-GR" dirty="0" smtClean="0"/>
              <a:t>τελικός υπολογισμός είναι ένας σύνθετος δείκτης που βασίζεται σε επιμέρους δείκτες που συνδυάζουν παράγοντες κινδύνου και χρησιμοποιούν βάρη για τους επιμέρους παράγοντες. </a:t>
            </a:r>
          </a:p>
          <a:p>
            <a:r>
              <a:rPr lang="el-GR" b="1" i="1" dirty="0" smtClean="0">
                <a:solidFill>
                  <a:srgbClr val="C00000"/>
                </a:solidFill>
              </a:rPr>
              <a:t>Κίνδυνος πελάτη = οικονομικό προφίλ + επιχειρηματική αξιολόγηση + συμπεριφορά πελάτη</a:t>
            </a:r>
            <a:endParaRPr lang="en-US"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Συντήρηση εγκαταστάσεων και εξοπλισμού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smtClean="0"/>
              <a:t>O </a:t>
            </a:r>
            <a:r>
              <a:rPr lang="el-GR" dirty="0" smtClean="0"/>
              <a:t>όρος συντήρηση περιλαμβάνει: </a:t>
            </a:r>
          </a:p>
          <a:p>
            <a:r>
              <a:rPr lang="el-GR" dirty="0" smtClean="0"/>
              <a:t>Κάθε δραστηριότητα - όπως </a:t>
            </a:r>
            <a:r>
              <a:rPr lang="el-GR" dirty="0" smtClean="0">
                <a:solidFill>
                  <a:srgbClr val="0070C0"/>
                </a:solidFill>
              </a:rPr>
              <a:t>δοκιμές, μετρήσεις, αντικαταστάσεις, ρυθμίσεις και επισκευές</a:t>
            </a:r>
            <a:r>
              <a:rPr lang="el-GR" dirty="0" smtClean="0"/>
              <a:t> που έχουν ως στόχο να διατηρήσουν ή να αποκαταστήσουν μια λειτουργική μονάδα σε μια συγκεκριμένη κατάσταση στην οποία η μονάδα μπορεί να εκτελέσει απαραίτητες λειτουργίες της. </a:t>
            </a:r>
          </a:p>
          <a:p>
            <a:r>
              <a:rPr lang="el-GR" dirty="0" smtClean="0"/>
              <a:t>Για τα υλικά </a:t>
            </a:r>
            <a:r>
              <a:rPr lang="el-GR" dirty="0" smtClean="0">
                <a:solidFill>
                  <a:srgbClr val="00B0F0"/>
                </a:solidFill>
              </a:rPr>
              <a:t>- </a:t>
            </a:r>
            <a:r>
              <a:rPr lang="el-GR" dirty="0" smtClean="0">
                <a:solidFill>
                  <a:srgbClr val="0070C0"/>
                </a:solidFill>
              </a:rPr>
              <a:t>όλα τα μέτρα που λαμβάνονται για να διατηρήσουν το υλικό σε άψογη κατάσταση ή να αποκαταστήσουν τη λειτουργικότητά του</a:t>
            </a:r>
            <a:r>
              <a:rPr lang="el-GR" dirty="0" smtClean="0"/>
              <a:t>, δηλαδή την επιθεώρηση, τον έλεγχο, τη συντήρηση, την ανακατασκευή και την αποκατάσταση. Περιλαμβάνει επίσης όλες τις περιοδικές εργασίες που απαιτούνται για να είναι μια εγκατάσταση (εργοστάσιο, κτήριο, δομή, εγκατάσταση κ.ά.) σε τέτοια κατάσταση ώστε να μπορεί να χρησιμοποιείται συνεχώς στην αρχικά σχεδιασμένη δυναμικότητα και απόδοση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6" y="235727"/>
            <a:ext cx="10363200" cy="1143000"/>
          </a:xfrm>
        </p:spPr>
        <p:txBody>
          <a:bodyPr>
            <a:normAutofit fontScale="90000"/>
          </a:bodyPr>
          <a:lstStyle/>
          <a:p>
            <a:r>
              <a:rPr lang="el-GR" dirty="0" smtClean="0"/>
              <a:t>Παράδειγμα αξιολόγησης</a:t>
            </a:r>
            <a:br>
              <a:rPr lang="el-GR" dirty="0" smtClean="0"/>
            </a:br>
            <a:r>
              <a:rPr lang="el-GR" dirty="0" smtClean="0"/>
              <a:t> πιστωτικού κινδ</a:t>
            </a:r>
            <a:r>
              <a:rPr lang="el-GR" dirty="0" smtClean="0"/>
              <a:t>ύ</a:t>
            </a:r>
            <a:r>
              <a:rPr lang="el-GR" dirty="0" smtClean="0"/>
              <a:t>νου</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40</a:t>
            </a:fld>
            <a:endParaRPr lang="en-US"/>
          </a:p>
        </p:txBody>
      </p:sp>
      <p:pic>
        <p:nvPicPr>
          <p:cNvPr id="2050" name="Picture 2"/>
          <p:cNvPicPr>
            <a:picLocks noChangeAspect="1" noChangeArrowheads="1"/>
          </p:cNvPicPr>
          <p:nvPr/>
        </p:nvPicPr>
        <p:blipFill>
          <a:blip r:embed="rId3"/>
          <a:srcRect/>
          <a:stretch>
            <a:fillRect/>
          </a:stretch>
        </p:blipFill>
        <p:spPr bwMode="auto">
          <a:xfrm>
            <a:off x="5330756" y="246698"/>
            <a:ext cx="6549451" cy="296758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387695" y="3220023"/>
            <a:ext cx="6517135" cy="318077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41</a:t>
            </a:fld>
            <a:endParaRPr lang="en-US"/>
          </a:p>
        </p:txBody>
      </p:sp>
      <p:sp>
        <p:nvSpPr>
          <p:cNvPr id="4" name="Content Placeholder 3"/>
          <p:cNvSpPr>
            <a:spLocks noGrp="1"/>
          </p:cNvSpPr>
          <p:nvPr>
            <p:ph sz="quarter" idx="1"/>
          </p:nvPr>
        </p:nvSpPr>
        <p:spPr/>
        <p:txBody>
          <a:bodyPr>
            <a:normAutofit/>
          </a:bodyPr>
          <a:lstStyle/>
          <a:p>
            <a:r>
              <a:rPr lang="en-US" sz="2400" dirty="0" err="1" smtClean="0"/>
              <a:t>Gollakota</a:t>
            </a:r>
            <a:r>
              <a:rPr lang="en-US" sz="2400" dirty="0" smtClean="0"/>
              <a:t>, V. (2013). </a:t>
            </a:r>
            <a:r>
              <a:rPr lang="en-US" sz="2400" i="1" dirty="0" smtClean="0"/>
              <a:t>SAP Credit Management. </a:t>
            </a:r>
            <a:r>
              <a:rPr lang="el-GR" sz="2400" i="1" dirty="0" smtClean="0"/>
              <a:t>Ανακτήθηκε 22/09/2015 από </a:t>
            </a:r>
            <a:r>
              <a:rPr lang="en-US" sz="2400" i="1" dirty="0" smtClean="0"/>
              <a:t>http://cdn2.hubspot.net/hub/190654/ file-20088912-pdf/docs/sap_credit_management_overview.pdf</a:t>
            </a:r>
            <a:endParaRPr lang="el-GR" sz="2400" dirty="0" smtClean="0"/>
          </a:p>
          <a:p>
            <a:r>
              <a:rPr lang="en-US" sz="2400" dirty="0" err="1" smtClean="0"/>
              <a:t>ERProof</a:t>
            </a:r>
            <a:r>
              <a:rPr lang="en-US" sz="2400" dirty="0" smtClean="0"/>
              <a:t> (2021). SAP Training, </a:t>
            </a:r>
            <a:r>
              <a:rPr lang="en-US" sz="2400" dirty="0" smtClean="0">
                <a:hlinkClick r:id="rId3"/>
              </a:rPr>
              <a:t>https://erproof.com/sd/free-training/</a:t>
            </a:r>
            <a:r>
              <a:rPr lang="el-GR" sz="2400" dirty="0" smtClean="0"/>
              <a:t> </a:t>
            </a:r>
          </a:p>
          <a:p>
            <a:r>
              <a:rPr lang="en-US" sz="2400" dirty="0" err="1" smtClean="0"/>
              <a:t>Magal</a:t>
            </a:r>
            <a:r>
              <a:rPr lang="en-US" sz="2400" dirty="0" smtClean="0"/>
              <a:t>, S. and Word, J. (2011). Integrated Processes with ERP Systems, Wiley </a:t>
            </a:r>
          </a:p>
          <a:p>
            <a:r>
              <a:rPr lang="el-GR" sz="2400" dirty="0" smtClean="0"/>
              <a:t>SAP </a:t>
            </a:r>
            <a:r>
              <a:rPr lang="el-GR" sz="2400" dirty="0" err="1" smtClean="0"/>
              <a:t>Business</a:t>
            </a:r>
            <a:r>
              <a:rPr lang="el-GR" sz="2400" dirty="0" smtClean="0"/>
              <a:t> </a:t>
            </a:r>
            <a:r>
              <a:rPr lang="el-GR" sz="2400" dirty="0" err="1" smtClean="0"/>
              <a:t>One</a:t>
            </a:r>
            <a:r>
              <a:rPr lang="el-GR" sz="2400" dirty="0" smtClean="0"/>
              <a:t> 9.0 (2015). Ανακτήθηκε 22/09/2015 από </a:t>
            </a:r>
            <a:r>
              <a:rPr lang="el-GR" sz="2400" dirty="0" smtClean="0">
                <a:hlinkClick r:id="rId4"/>
              </a:rPr>
              <a:t>http://help.sap.com/businessone</a:t>
            </a:r>
            <a:r>
              <a:rPr lang="el-GR" sz="2400" dirty="0" smtClean="0"/>
              <a:t>.</a:t>
            </a:r>
          </a:p>
          <a:p>
            <a:r>
              <a:rPr lang="en-US" sz="2400" dirty="0" err="1" smtClean="0"/>
              <a:t>SoftOne</a:t>
            </a:r>
            <a:r>
              <a:rPr lang="en-US" sz="2400" dirty="0" smtClean="0"/>
              <a:t> (2020). </a:t>
            </a:r>
            <a:r>
              <a:rPr lang="en-US" sz="2400" dirty="0" err="1" smtClean="0"/>
              <a:t>SoftOne</a:t>
            </a:r>
            <a:r>
              <a:rPr lang="en-US" sz="2400" dirty="0" smtClean="0"/>
              <a:t> Series 5</a:t>
            </a:r>
            <a:r>
              <a:rPr lang="el-GR" sz="2400" dirty="0" smtClean="0"/>
              <a:t>.</a:t>
            </a:r>
            <a:r>
              <a:rPr lang="en-US" sz="2400" dirty="0" smtClean="0"/>
              <a:t> </a:t>
            </a:r>
            <a:r>
              <a:rPr lang="el-GR" sz="2400" dirty="0" smtClean="0"/>
              <a:t>Βιβλιοθήκη τεκμηρίωσης.</a:t>
            </a:r>
            <a:r>
              <a:rPr lang="en-US" sz="2400" dirty="0" smtClean="0"/>
              <a:t>   </a:t>
            </a:r>
            <a:r>
              <a:rPr lang="en-US" sz="2400" dirty="0" smtClean="0">
                <a:hlinkClick r:id="rId5"/>
              </a:rPr>
              <a:t>https://wiki.soft1.eu/display/SS5EL</a:t>
            </a:r>
            <a:r>
              <a:rPr lang="en-US" sz="2400" dirty="0" smtClean="0"/>
              <a:t> </a:t>
            </a:r>
          </a:p>
          <a:p>
            <a:endParaRPr lang="el-G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a:extLst>
              <a:ext uri="{FF2B5EF4-FFF2-40B4-BE49-F238E27FC236}">
                <a16:creationId xmlns="" xmlns:a16="http://schemas.microsoft.com/office/drawing/2014/main" id="{1DE2A4FC-7620-7C4B-AEC3-7E2C88E2E41D}"/>
              </a:ext>
            </a:extLst>
          </p:cNvPr>
          <p:cNvSpPr txBox="1">
            <a:spLocks noChangeArrowheads="1"/>
          </p:cNvSpPr>
          <p:nvPr/>
        </p:nvSpPr>
        <p:spPr bwMode="auto">
          <a:xfrm>
            <a:off x="646113" y="2584450"/>
            <a:ext cx="11299825"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3200" b="1"/>
              <a:t>Ευχαριστώ για την παρακολούθηση </a:t>
            </a:r>
            <a:endParaRPr lang="el-GR" altLang="en-US" sz="3200"/>
          </a:p>
          <a:p>
            <a:pPr eaLnBrk="1" hangingPunct="1">
              <a:spcBef>
                <a:spcPct val="0"/>
              </a:spcBef>
              <a:buClrTx/>
              <a:buSzTx/>
              <a:buFontTx/>
              <a:buNone/>
            </a:pPr>
            <a:endParaRPr lang="el-GR" altLang="en-US" sz="3200" dirty="0"/>
          </a:p>
        </p:txBody>
      </p:sp>
      <p:sp>
        <p:nvSpPr>
          <p:cNvPr id="4" name="Slide Number Placeholder 3"/>
          <p:cNvSpPr>
            <a:spLocks noGrp="1"/>
          </p:cNvSpPr>
          <p:nvPr>
            <p:ph type="sldNum" sz="quarter" idx="12"/>
          </p:nvPr>
        </p:nvSpPr>
        <p:spPr/>
        <p:txBody>
          <a:bodyPr/>
          <a:lstStyle/>
          <a:p>
            <a:fld id="{8B95C939-2FA7-DA46-BEC7-5018676AC871}" type="slidenum">
              <a:rPr lang="en-US" smtClean="0"/>
              <a:pPr/>
              <a:t>42</a:t>
            </a:fld>
            <a:endParaRPr lang="en-US"/>
          </a:p>
        </p:txBody>
      </p:sp>
    </p:spTree>
  </p:cSld>
  <p:clrMapOvr>
    <a:masterClrMapping/>
  </p:clrMapOvr>
  <p:timing>
    <p:tnLst>
      <p:par>
        <p:cTn id="1" dur="indefinite" restart="never" nodeType="tmRoot">
          <p:childTnLst>
            <p:par>
              <p:cTn id="2"/>
            </p:par>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κατηγορίες συντήρησης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a:t>
            </a:fld>
            <a:endParaRPr lang="en-US"/>
          </a:p>
        </p:txBody>
      </p:sp>
      <p:sp>
        <p:nvSpPr>
          <p:cNvPr id="4" name="Content Placeholder 3"/>
          <p:cNvSpPr>
            <a:spLocks noGrp="1"/>
          </p:cNvSpPr>
          <p:nvPr>
            <p:ph sz="quarter" idx="1"/>
          </p:nvPr>
        </p:nvSpPr>
        <p:spPr>
          <a:xfrm>
            <a:off x="1219200" y="1447799"/>
            <a:ext cx="10363200" cy="4936671"/>
          </a:xfrm>
        </p:spPr>
        <p:txBody>
          <a:bodyPr>
            <a:normAutofit fontScale="92500" lnSpcReduction="20000"/>
          </a:bodyPr>
          <a:lstStyle/>
          <a:p>
            <a:r>
              <a:rPr lang="el-GR" b="1" dirty="0" smtClean="0">
                <a:solidFill>
                  <a:srgbClr val="0070C0"/>
                </a:solidFill>
              </a:rPr>
              <a:t>H κατασταλτική συντήρηση (</a:t>
            </a:r>
            <a:r>
              <a:rPr lang="el-GR" b="1" dirty="0" err="1" smtClean="0">
                <a:solidFill>
                  <a:srgbClr val="0070C0"/>
                </a:solidFill>
              </a:rPr>
              <a:t>corrective</a:t>
            </a:r>
            <a:r>
              <a:rPr lang="el-GR" b="1" dirty="0" smtClean="0">
                <a:solidFill>
                  <a:srgbClr val="0070C0"/>
                </a:solidFill>
              </a:rPr>
              <a:t> </a:t>
            </a:r>
            <a:r>
              <a:rPr lang="el-GR" b="1" dirty="0" err="1" smtClean="0">
                <a:solidFill>
                  <a:srgbClr val="0070C0"/>
                </a:solidFill>
              </a:rPr>
              <a:t>maintenance</a:t>
            </a:r>
            <a:r>
              <a:rPr lang="el-GR" b="1" dirty="0" smtClean="0">
                <a:solidFill>
                  <a:srgbClr val="0070C0"/>
                </a:solidFill>
              </a:rPr>
              <a:t>) </a:t>
            </a:r>
            <a:r>
              <a:rPr lang="el-GR" dirty="0" smtClean="0"/>
              <a:t>είναι αντιδραστικές εργασίες που λαμβάνουν χώρα ως απόκριση στις βλάβες του εξοπλισμού και στις διακοπές της παραγωγής. Οι εργασίες αυτές μπορούν να στοχεύουν στη διάγνωση του προβλήματος αλλά και στην επαναφορά του συστήματος σε λειτουργία. </a:t>
            </a:r>
          </a:p>
          <a:p>
            <a:r>
              <a:rPr lang="el-GR" b="1" dirty="0" smtClean="0">
                <a:solidFill>
                  <a:srgbClr val="0070C0"/>
                </a:solidFill>
              </a:rPr>
              <a:t>Η προληπτική συντήρηση (</a:t>
            </a:r>
            <a:r>
              <a:rPr lang="el-GR" b="1" dirty="0" err="1" smtClean="0">
                <a:solidFill>
                  <a:srgbClr val="0070C0"/>
                </a:solidFill>
              </a:rPr>
              <a:t>preventive</a:t>
            </a:r>
            <a:r>
              <a:rPr lang="el-GR" b="1" dirty="0" smtClean="0">
                <a:solidFill>
                  <a:srgbClr val="0070C0"/>
                </a:solidFill>
              </a:rPr>
              <a:t> </a:t>
            </a:r>
            <a:r>
              <a:rPr lang="el-GR" b="1" dirty="0" err="1" smtClean="0">
                <a:solidFill>
                  <a:srgbClr val="0070C0"/>
                </a:solidFill>
              </a:rPr>
              <a:t>maintenance</a:t>
            </a:r>
            <a:r>
              <a:rPr lang="el-GR" b="1" dirty="0" smtClean="0">
                <a:solidFill>
                  <a:srgbClr val="0070C0"/>
                </a:solidFill>
              </a:rPr>
              <a:t>) </a:t>
            </a:r>
            <a:r>
              <a:rPr lang="el-GR" dirty="0" smtClean="0"/>
              <a:t>είναι  ένα πρόγραμμα συστηματικών ελέγχων λειτουργίας, εξαρτημάτων ή συστημάτων, ώστε να γίνουν  μελέτες διάγνωσης, πρόβλεψης, πρόγνωσης και αποκατάστασης. Ανά τακτά χρονικά διαστήματα αξιολογείται ο κρίσιμος εξοπλισμός του εργοστασίου, των μηχανημάτων και των συστημάτων προκειμένου να ανιχνευτούν πιθανά προβλήματα και να προγραμματιστούν άμεσα οι εργασίες συντήρησης. </a:t>
            </a:r>
          </a:p>
          <a:p>
            <a:r>
              <a:rPr lang="el-GR" b="1" dirty="0" smtClean="0">
                <a:solidFill>
                  <a:srgbClr val="0070C0"/>
                </a:solidFill>
              </a:rPr>
              <a:t>Η λειτουργική συντήρηση (</a:t>
            </a:r>
            <a:r>
              <a:rPr lang="el-GR" b="1" dirty="0" err="1" smtClean="0">
                <a:solidFill>
                  <a:srgbClr val="0070C0"/>
                </a:solidFill>
              </a:rPr>
              <a:t>operational</a:t>
            </a:r>
            <a:r>
              <a:rPr lang="el-GR" b="1" dirty="0" smtClean="0">
                <a:solidFill>
                  <a:srgbClr val="0070C0"/>
                </a:solidFill>
              </a:rPr>
              <a:t> </a:t>
            </a:r>
            <a:r>
              <a:rPr lang="el-GR" b="1" dirty="0" err="1" smtClean="0">
                <a:solidFill>
                  <a:srgbClr val="0070C0"/>
                </a:solidFill>
              </a:rPr>
              <a:t>maintenance</a:t>
            </a:r>
            <a:r>
              <a:rPr lang="el-GR" b="1" dirty="0" smtClean="0">
                <a:solidFill>
                  <a:srgbClr val="0070C0"/>
                </a:solidFill>
              </a:rPr>
              <a:t>) </a:t>
            </a:r>
            <a:r>
              <a:rPr lang="el-GR" dirty="0" smtClean="0"/>
              <a:t>είναι η φροντίδα και μικρές τεχνικές παρεμβάσεις συντήρησης του εξοπλισμού με τη χρήση διαδικασιών που δεν απαιτούν τη λεπτομερή τεχνική γνώση της λειτουργίας και τον σχεδιασμό του εξοπλισμού ή του συστήματος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ERP – </a:t>
            </a:r>
            <a:r>
              <a:rPr lang="el-GR" dirty="0" smtClean="0"/>
              <a:t>Υποσύστημα συντήρησης εγκαταστάσεων και εξοπλισμού</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6</a:t>
            </a:fld>
            <a:endParaRPr lang="en-US"/>
          </a:p>
        </p:txBody>
      </p:sp>
      <p:sp>
        <p:nvSpPr>
          <p:cNvPr id="4" name="Content Placeholder 3"/>
          <p:cNvSpPr>
            <a:spLocks noGrp="1"/>
          </p:cNvSpPr>
          <p:nvPr>
            <p:ph sz="quarter" idx="1"/>
          </p:nvPr>
        </p:nvSpPr>
        <p:spPr/>
        <p:txBody>
          <a:bodyPr/>
          <a:lstStyle/>
          <a:p>
            <a:r>
              <a:rPr lang="el-GR" dirty="0" smtClean="0"/>
              <a:t>Σε ένα </a:t>
            </a:r>
            <a:r>
              <a:rPr lang="en-US" dirty="0" smtClean="0"/>
              <a:t>ERP </a:t>
            </a:r>
            <a:r>
              <a:rPr lang="el-GR" dirty="0" smtClean="0"/>
              <a:t>το Υποσύστημα συντήρησης εγκαταστάσεων και εξοπλισμού υποστηρίζει τη δημιουργία </a:t>
            </a:r>
            <a:r>
              <a:rPr lang="el-GR" dirty="0" smtClean="0">
                <a:solidFill>
                  <a:srgbClr val="0070C0"/>
                </a:solidFill>
              </a:rPr>
              <a:t>μητρώου αντικειμένων συντήρησης </a:t>
            </a:r>
            <a:r>
              <a:rPr lang="el-GR" dirty="0" smtClean="0"/>
              <a:t>(</a:t>
            </a:r>
            <a:r>
              <a:rPr lang="el-GR" dirty="0" err="1" smtClean="0"/>
              <a:t>technical</a:t>
            </a:r>
            <a:r>
              <a:rPr lang="el-GR" dirty="0" smtClean="0"/>
              <a:t> </a:t>
            </a:r>
            <a:r>
              <a:rPr lang="el-GR" dirty="0" err="1" smtClean="0"/>
              <a:t>objects</a:t>
            </a:r>
            <a:r>
              <a:rPr lang="el-GR" dirty="0" smtClean="0"/>
              <a:t>). </a:t>
            </a:r>
          </a:p>
          <a:p>
            <a:r>
              <a:rPr lang="el-GR" dirty="0" smtClean="0"/>
              <a:t>Τα </a:t>
            </a:r>
            <a:r>
              <a:rPr lang="el-GR" dirty="0" smtClean="0">
                <a:solidFill>
                  <a:srgbClr val="0070C0"/>
                </a:solidFill>
              </a:rPr>
              <a:t>αντικείμενα συντήρησης </a:t>
            </a:r>
            <a:r>
              <a:rPr lang="el-GR" dirty="0" smtClean="0"/>
              <a:t>μπορεί να είναι: </a:t>
            </a:r>
          </a:p>
          <a:p>
            <a:pPr lvl="1"/>
            <a:r>
              <a:rPr lang="el-GR" dirty="0" smtClean="0"/>
              <a:t>εγκαταστάσεις – λειτουργικές θέσεις (</a:t>
            </a:r>
            <a:r>
              <a:rPr lang="el-GR" dirty="0" err="1" smtClean="0"/>
              <a:t>functional</a:t>
            </a:r>
            <a:r>
              <a:rPr lang="el-GR" dirty="0" smtClean="0"/>
              <a:t> </a:t>
            </a:r>
            <a:r>
              <a:rPr lang="el-GR" dirty="0" err="1" smtClean="0"/>
              <a:t>locations</a:t>
            </a:r>
            <a:r>
              <a:rPr lang="el-GR" dirty="0" smtClean="0"/>
              <a:t>) </a:t>
            </a:r>
          </a:p>
          <a:p>
            <a:pPr lvl="1"/>
            <a:r>
              <a:rPr lang="el-GR" dirty="0" smtClean="0"/>
              <a:t>εξοπλισμός (</a:t>
            </a:r>
            <a:r>
              <a:rPr lang="el-GR" dirty="0" err="1" smtClean="0"/>
              <a:t>equipment</a:t>
            </a:r>
            <a:r>
              <a:rPr lang="el-GR"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Μητρώο αντικειμένων συντήρησης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7</a:t>
            </a:fld>
            <a:endParaRPr lang="en-US"/>
          </a:p>
        </p:txBody>
      </p:sp>
      <p:sp>
        <p:nvSpPr>
          <p:cNvPr id="4" name="Content Placeholder 3"/>
          <p:cNvSpPr>
            <a:spLocks noGrp="1"/>
          </p:cNvSpPr>
          <p:nvPr>
            <p:ph sz="quarter" idx="1"/>
          </p:nvPr>
        </p:nvSpPr>
        <p:spPr/>
        <p:txBody>
          <a:bodyPr>
            <a:normAutofit fontScale="92500" lnSpcReduction="20000"/>
          </a:bodyPr>
          <a:lstStyle/>
          <a:p>
            <a:pPr marL="0" indent="0">
              <a:buNone/>
            </a:pPr>
            <a:r>
              <a:rPr lang="el-GR" dirty="0" smtClean="0"/>
              <a:t>Στο </a:t>
            </a:r>
            <a:r>
              <a:rPr lang="el-GR" dirty="0" smtClean="0">
                <a:solidFill>
                  <a:srgbClr val="0070C0"/>
                </a:solidFill>
              </a:rPr>
              <a:t>μητρώο αντικειμένων συντήρησης</a:t>
            </a:r>
            <a:r>
              <a:rPr lang="el-GR" dirty="0" smtClean="0"/>
              <a:t>,  για κάθε αντικείμενο συντήρησης διατηρούμε τα παρακάτω στοιχεία:</a:t>
            </a:r>
          </a:p>
          <a:p>
            <a:r>
              <a:rPr lang="el-GR" dirty="0" smtClean="0"/>
              <a:t>Χρήση αντικειμένου συντήρησης, </a:t>
            </a:r>
          </a:p>
          <a:p>
            <a:r>
              <a:rPr lang="el-GR" dirty="0" smtClean="0"/>
              <a:t>Θέση, </a:t>
            </a:r>
          </a:p>
          <a:p>
            <a:r>
              <a:rPr lang="el-GR" dirty="0" smtClean="0"/>
              <a:t>Υπεύθυνος εργαζόμενος, </a:t>
            </a:r>
          </a:p>
          <a:p>
            <a:r>
              <a:rPr lang="el-GR" dirty="0" smtClean="0"/>
              <a:t>Προδιαγραφές (τεχνικά σχέδια), </a:t>
            </a:r>
          </a:p>
          <a:p>
            <a:r>
              <a:rPr lang="el-GR" dirty="0" smtClean="0"/>
              <a:t>Λίστα αναγκαίων ανταλλακτικών, </a:t>
            </a:r>
          </a:p>
          <a:p>
            <a:r>
              <a:rPr lang="el-GR" dirty="0" smtClean="0"/>
              <a:t>Λίστα αναγκαίων αναλωσίμων, </a:t>
            </a:r>
          </a:p>
          <a:p>
            <a:r>
              <a:rPr lang="el-GR" dirty="0" smtClean="0"/>
              <a:t>Λίστα συντηρητών</a:t>
            </a:r>
            <a:endParaRPr lang="en-US" dirty="0" smtClean="0"/>
          </a:p>
          <a:p>
            <a:r>
              <a:rPr lang="el-GR" dirty="0" smtClean="0"/>
              <a:t>Μετρητές συντήρησης (π.χ. χιλιόμετρα, ώρες λειτουργίας), </a:t>
            </a:r>
          </a:p>
          <a:p>
            <a:r>
              <a:rPr lang="el-GR" dirty="0" smtClean="0"/>
              <a:t>Οικονομικά στοιχεία, </a:t>
            </a:r>
          </a:p>
          <a:p>
            <a:r>
              <a:rPr lang="el-GR" dirty="0" smtClean="0"/>
              <a:t>Ιστορικά δεδομένα, κ.α.</a:t>
            </a:r>
          </a:p>
          <a:p>
            <a:endParaRPr lang="el-GR"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Ιεραρχική δομή αντικειμένων συντήρησης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8</a:t>
            </a:fld>
            <a:endParaRPr lang="en-US"/>
          </a:p>
        </p:txBody>
      </p:sp>
      <p:sp>
        <p:nvSpPr>
          <p:cNvPr id="4" name="Content Placeholder 3"/>
          <p:cNvSpPr>
            <a:spLocks noGrp="1"/>
          </p:cNvSpPr>
          <p:nvPr>
            <p:ph sz="quarter" idx="1"/>
          </p:nvPr>
        </p:nvSpPr>
        <p:spPr/>
        <p:txBody>
          <a:bodyPr/>
          <a:lstStyle/>
          <a:p>
            <a:r>
              <a:rPr lang="el-GR" dirty="0" smtClean="0"/>
              <a:t>Οι λειτουργικές θέσεις είναι ιεραρχικά δομημένες ώστε να αναπαριστούν τη δομή του συστήματος που πρέπει να συντηρηθεί</a:t>
            </a:r>
          </a:p>
          <a:p>
            <a:r>
              <a:rPr lang="el-GR" dirty="0" smtClean="0"/>
              <a:t>Ο εξοπλισμός επίσης μπορεί επίσης να δομηθεί ιεραρχικά, ώστε να υπάρχει η δυνατότητα να περιγράψουμε πιο σύνθετες δομές. </a:t>
            </a:r>
          </a:p>
          <a:p>
            <a:r>
              <a:rPr lang="el-GR" dirty="0" smtClean="0"/>
              <a:t>Τα κριτήρια δημιουργίας αντικειμένων συντήρησης τύπου εξοπλισμού είναι ανάλογα με αυτά των λειτουργικών θέσεων, δηλαδή καλύτερος προγραμματισμός των εργασιών συντήρησης, κοστολόγηση των εργασιών συντήρησης του εξοπλισμού, παρακολούθηση των στοιχείων απόδοσης κ.ά.</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Ενέργειες οργάνωσης Προληπτικής συντήρησης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9</a:t>
            </a:fld>
            <a:endParaRPr lang="en-US"/>
          </a:p>
        </p:txBody>
      </p:sp>
      <p:sp>
        <p:nvSpPr>
          <p:cNvPr id="4" name="Content Placeholder 3"/>
          <p:cNvSpPr>
            <a:spLocks noGrp="1"/>
          </p:cNvSpPr>
          <p:nvPr>
            <p:ph sz="quarter" idx="1"/>
          </p:nvPr>
        </p:nvSpPr>
        <p:spPr>
          <a:xfrm>
            <a:off x="1219200" y="1447799"/>
            <a:ext cx="10363200" cy="5056517"/>
          </a:xfrm>
        </p:spPr>
        <p:txBody>
          <a:bodyPr>
            <a:normAutofit fontScale="85000" lnSpcReduction="20000"/>
          </a:bodyPr>
          <a:lstStyle/>
          <a:p>
            <a:r>
              <a:rPr lang="el-GR" dirty="0" smtClean="0"/>
              <a:t>Συγκέντρωση όλων των </a:t>
            </a:r>
            <a:r>
              <a:rPr lang="el-GR" dirty="0" err="1" smtClean="0"/>
              <a:t>οδηγιών–προδιαγραφών</a:t>
            </a:r>
            <a:r>
              <a:rPr lang="el-GR" dirty="0" smtClean="0"/>
              <a:t> των κατασκευαστών του εξοπλισμού που καθορίζουν τις απαιτήσεις συντήρησης για την ομαλή και απρόσκοπτη λειτουργία του εξοπλισμού. </a:t>
            </a:r>
          </a:p>
          <a:p>
            <a:r>
              <a:rPr lang="el-GR" dirty="0" smtClean="0"/>
              <a:t>Δημιουργία χρονοδιαγράμματος προληπτικής συντήρησης, λαμβάνοντας υπόψη τυχόν ιδιαιτερότητες του συγκεκριμένου εξοπλισμού, τις συνθήκες στις οποίες λειτουργεί και τον τρόπο χειρισμού του. </a:t>
            </a:r>
          </a:p>
          <a:p>
            <a:r>
              <a:rPr lang="el-GR" dirty="0" smtClean="0"/>
              <a:t>Έκδοση εντολών προληπτικής συντήρησης για κάθε μηχάνημα του εξοπλισμού η οποία περιλαμβάνει την περιγραφή φάσεων εργασίας, συνεργείο ή συνεργεία που θα την εκτελέσουν, το χρονικό διάστημα υλοποίησης, το οποίο και καθορίζεται από τη δυνατότητα διάθεσης του μηχανήματος. </a:t>
            </a:r>
          </a:p>
          <a:p>
            <a:r>
              <a:rPr lang="el-GR" dirty="0" smtClean="0"/>
              <a:t>Έλεγχος της καλής εκτέλεσης του χρονοδιαγράμματος και σχετική πιστοποίηση πέρατος της εργασίας συντήρησης. </a:t>
            </a:r>
          </a:p>
          <a:p>
            <a:r>
              <a:rPr lang="el-GR" dirty="0" smtClean="0"/>
              <a:t>Σύσταση ετησίου χρονοδιαγράμματος υλοποίησης εργασιών συντήρησης στο οποίο περιγράφονται σε πίνακες οι εργασίες που εκτελούνται ανά λειτουργική θέση (κλιματισμός, υδραυλικά, ηλεκτρολογικά κ.λπ.) και ανά εξοπλισμό (ηλεκτροπαραγωγό ζεύγος, UPS, κλιματιστικά μηχανήματα κ.λπ.).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6244</TotalTime>
  <Words>3908</Words>
  <Application>Microsoft Macintosh PowerPoint</Application>
  <PresentationFormat>Custom</PresentationFormat>
  <Paragraphs>305</Paragraphs>
  <Slides>42</Slides>
  <Notes>20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Equity</vt:lpstr>
      <vt:lpstr>LOG601 - ΣΥΣΤΗΜΑΤΑ ΔΙΑΧΕΙΡΙΣΗΣ ΕΠΙΧΕΙΡΗΣΙΑΚΩΝ ΠΟΡΩΝ</vt:lpstr>
      <vt:lpstr> Ενότητα 7:  H λειτουργικότητα των συστημάτων ERP – μέρος Ε΄</vt:lpstr>
      <vt:lpstr>Βασικές επιχειρησιακές διεργασίες</vt:lpstr>
      <vt:lpstr>Συντήρηση εγκαταστάσεων και εξοπλισμού </vt:lpstr>
      <vt:lpstr>Βασικές κατηγορίες συντήρησης</vt:lpstr>
      <vt:lpstr>ERP – Υποσύστημα συντήρησης εγκαταστάσεων και εξοπλισμού</vt:lpstr>
      <vt:lpstr>Μητρώο αντικειμένων συντήρησης</vt:lpstr>
      <vt:lpstr>Ιεραρχική δομή αντικειμένων συντήρησης</vt:lpstr>
      <vt:lpstr>Ενέργειες οργάνωσης Προληπτικής συντήρησης</vt:lpstr>
      <vt:lpstr>Σύστημα διαχείρισης προληπτικής συντήρησης</vt:lpstr>
      <vt:lpstr>Βασικές επιχειρησιακές διεργασίες</vt:lpstr>
      <vt:lpstr>Πωλήσεις και Διανομή – Οργανωσιακή δομή</vt:lpstr>
      <vt:lpstr>Πωλήσεις και Διανομή</vt:lpstr>
      <vt:lpstr>Εκπλήρωση παραγγελίας πελάτη</vt:lpstr>
      <vt:lpstr>1. Παραλαβή Αιτημάτων πελατών</vt:lpstr>
      <vt:lpstr>2. Προετοιμασία των προσφορών για τους πελάτες</vt:lpstr>
      <vt:lpstr>ERP SAP SD – Inquiry - Quotation</vt:lpstr>
      <vt:lpstr>ERP SAP SD – Δημιουργία inquiry</vt:lpstr>
      <vt:lpstr>3. Έλεγχος διαθεσιμότητας</vt:lpstr>
      <vt:lpstr>ERP SAP SD – Availability Check</vt:lpstr>
      <vt:lpstr>4. Εισαγωγή παραγγελίας πελάτη</vt:lpstr>
      <vt:lpstr>ERP SAP SD - Εισαγωγή παραγγελίας πελάτη</vt:lpstr>
      <vt:lpstr>5. Επεξεργασία των παραγγελιών</vt:lpstr>
      <vt:lpstr>6. Αποστολή της παραγγελίας </vt:lpstr>
      <vt:lpstr>ERP SAP SD – Κανάλια Διανομής – Οργανισμοί πώλησης</vt:lpstr>
      <vt:lpstr>7. Τιμολόγηση</vt:lpstr>
      <vt:lpstr>Τιμοδότηση (pricing)</vt:lpstr>
      <vt:lpstr>Παράδειγμα τιμοδότησης</vt:lpstr>
      <vt:lpstr>ERP SAP SD- Δημιουργία συνθηκών τιμοδότησης</vt:lpstr>
      <vt:lpstr>8. Πληρωμή</vt:lpstr>
      <vt:lpstr>ERP SAP SD - πελάτες</vt:lpstr>
      <vt:lpstr>ERP SAP SD – Δημιουργία Customer Master Data</vt:lpstr>
      <vt:lpstr>ERP SAP SD – Δημιουργία Customer Master Data Sales Area Data</vt:lpstr>
      <vt:lpstr>ERP SAP SD – Όροι πληρωμής</vt:lpstr>
      <vt:lpstr>ERP SAP SD - Δημιουργία Όρων Πληρωμής</vt:lpstr>
      <vt:lpstr>Πιστωτική αξιολόγηση πελατών</vt:lpstr>
      <vt:lpstr>Πιστωτική αξιολόγηση πελατών</vt:lpstr>
      <vt:lpstr>Αξιολόγηση του πιστωτικού κινδύνου με βάση στοιχεία τρίτων</vt:lpstr>
      <vt:lpstr>Αξιολόγηση του πιστωτικού κινδύνου με βάση τα στοιχεία που έχει συλλέξει η ίδια η επιχείρηση</vt:lpstr>
      <vt:lpstr>Παράδειγμα αξιολόγησης  πιστωτικού κινδύνου</vt:lpstr>
      <vt:lpstr>Βιβλιογραφία</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 06</dc:title>
  <dc:creator>Microsoft Office User</dc:creator>
  <cp:lastModifiedBy>User</cp:lastModifiedBy>
  <cp:revision>548</cp:revision>
  <dcterms:created xsi:type="dcterms:W3CDTF">2020-03-03T10:19:12Z</dcterms:created>
  <dcterms:modified xsi:type="dcterms:W3CDTF">2021-04-13T12:42:01Z</dcterms:modified>
</cp:coreProperties>
</file>