
<file path=[Content_Types].xml><?xml version="1.0" encoding="utf-8"?>
<Types xmlns="http://schemas.openxmlformats.org/package/2006/content-types">
  <Default Extension="aiff" ContentType="audio/x-aiff"/>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19"/>
  </p:notesMasterIdLst>
  <p:sldIdLst>
    <p:sldId id="258" r:id="rId2"/>
    <p:sldId id="284" r:id="rId3"/>
    <p:sldId id="273" r:id="rId4"/>
    <p:sldId id="285" r:id="rId5"/>
    <p:sldId id="286" r:id="rId6"/>
    <p:sldId id="287" r:id="rId7"/>
    <p:sldId id="288" r:id="rId8"/>
    <p:sldId id="289" r:id="rId9"/>
    <p:sldId id="290" r:id="rId10"/>
    <p:sldId id="291" r:id="rId11"/>
    <p:sldId id="292" r:id="rId12"/>
    <p:sldId id="293" r:id="rId13"/>
    <p:sldId id="294" r:id="rId14"/>
    <p:sldId id="295" r:id="rId15"/>
    <p:sldId id="297" r:id="rId16"/>
    <p:sldId id="298" r:id="rId17"/>
    <p:sldId id="300" r:id="rId1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563"/>
    <p:restoredTop sz="74184"/>
  </p:normalViewPr>
  <p:slideViewPr>
    <p:cSldViewPr snapToGrid="0" snapToObjects="1">
      <p:cViewPr varScale="1">
        <p:scale>
          <a:sx n="30" d="100"/>
          <a:sy n="30" d="100"/>
        </p:scale>
        <p:origin x="216" y="136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D03B09-E58D-D049-8FEA-26090E85A5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A9FD3A-E1C8-4C4C-B558-7CD211E6E72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494337D-9DE5-BD48-B756-B7C15A9893D5}" type="datetimeFigureOut">
              <a:rPr lang="en-US"/>
              <a:pPr>
                <a:defRPr/>
              </a:pPr>
              <a:t>3/15/20</a:t>
            </a:fld>
            <a:endParaRPr lang="en-US"/>
          </a:p>
        </p:txBody>
      </p:sp>
      <p:sp>
        <p:nvSpPr>
          <p:cNvPr id="4" name="Slide Image Placeholder 3">
            <a:extLst>
              <a:ext uri="{FF2B5EF4-FFF2-40B4-BE49-F238E27FC236}">
                <a16:creationId xmlns:a16="http://schemas.microsoft.com/office/drawing/2014/main" id="{4F855E9E-6CF5-4346-A46B-BB5ACA88F61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254DB7-DF49-B24D-8E9A-834EB396592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8B6949BF-F7B9-D44D-A0A6-EF1912F154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A66E125-E2A3-DC46-8FCB-54CB46C6B46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4D95C11-955B-7341-B6F5-33A11F38FE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084EBD6-B451-DD44-90FE-5A7C87261B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DC5FE7B1-F934-2642-907D-1DA3129CF8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5" name="Slide Number Placeholder 3">
            <a:extLst>
              <a:ext uri="{FF2B5EF4-FFF2-40B4-BE49-F238E27FC236}">
                <a16:creationId xmlns:a16="http://schemas.microsoft.com/office/drawing/2014/main" id="{75C683D2-4278-E043-8B74-708E18755A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0F715ED-E66D-8B40-A0A6-DB65CBD57C51}"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27BD2A7-7400-5D4B-9E81-F228329679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62ED29F5-7170-FB43-925B-20DF08BDA1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Αυτό το υποσύστημα πρέπει να υποστηρίζει τον συντονισμό, τη δρομολόγηση και την εποπτεία όλων των επιχειρησιακών διαδικασιών που εκτελούνται στα πλαίσια των λειτουργικών υποσυστημάτων, παρέχοντας τα στοιχεία που αναγράφονται στην παρούσα διαφάνεια.</a:t>
            </a:r>
          </a:p>
        </p:txBody>
      </p:sp>
      <p:sp>
        <p:nvSpPr>
          <p:cNvPr id="41987" name="Slide Number Placeholder 3">
            <a:extLst>
              <a:ext uri="{FF2B5EF4-FFF2-40B4-BE49-F238E27FC236}">
                <a16:creationId xmlns:a16="http://schemas.microsoft.com/office/drawing/2014/main" id="{EAE08AD9-5012-4A4F-A80E-27D9977576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F3F6950-683A-FC42-B1B9-3E9327FD95AE}"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643226E-ECBD-5E4B-B601-A3EE15C9D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D067690-947D-FE46-8EC8-9F2AA7130E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Σκοπός αυτού του υποσυστήματος είναι η διαχείρηση της εταιρικής δικτυακής πύλης. Όπου είναι ο δικτυακός τόπος της επιχείρησης. Από εκεί η επιχείρηση προσφέρει τις υπηρεσίες της κεντρικά, τόσο στους πελάτες της, όσο και στους συνεργάτες της, στους εργαζομένους της, αλλά και στο ευρύ κοινό. </a:t>
            </a:r>
          </a:p>
          <a:p>
            <a:pPr eaLnBrk="1" hangingPunct="1">
              <a:spcBef>
                <a:spcPct val="0"/>
              </a:spcBef>
            </a:pPr>
            <a:endParaRPr lang="el-GR" altLang="en-US"/>
          </a:p>
        </p:txBody>
      </p:sp>
      <p:sp>
        <p:nvSpPr>
          <p:cNvPr id="44035" name="Slide Number Placeholder 3">
            <a:extLst>
              <a:ext uri="{FF2B5EF4-FFF2-40B4-BE49-F238E27FC236}">
                <a16:creationId xmlns:a16="http://schemas.microsoft.com/office/drawing/2014/main" id="{2680CA43-120B-B64D-BCA0-981133DA77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3B2FF15-A36F-CD4A-AFFC-ED07620F9F04}"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947A138-110F-2449-9FA9-DD1C728BFA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1E0942DE-390C-1844-A9A8-DC2F530BF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Για τον σχεδιασμό της αρχιτεκτονικής ενός πληροφοριακού συστήματος για μια επιχείρηση λαμβάνεται υπόψη μια σειρά παραμέτρων. Κάθε παράμετρος αφορά σε μια διαφορετική οπτική γωνία (θεώρηση) υπό την οποία εκτιμάται το πληροφοριακό σύστημα. Στις βέλτιστες συνιστώμενες πρακτικές οι θεωρήσεις που λαμβάνονται υπόψη για τον προσδιορισμό της αρχιτεκτονικής είναι αυτές που αναφέρονται και στην διαφάνεια. </a:t>
            </a:r>
          </a:p>
          <a:p>
            <a:pPr eaLnBrk="1" hangingPunct="1">
              <a:spcBef>
                <a:spcPct val="0"/>
              </a:spcBef>
            </a:pPr>
            <a:endParaRPr lang="el-GR" altLang="en-US"/>
          </a:p>
        </p:txBody>
      </p:sp>
      <p:sp>
        <p:nvSpPr>
          <p:cNvPr id="46083" name="Slide Number Placeholder 3">
            <a:extLst>
              <a:ext uri="{FF2B5EF4-FFF2-40B4-BE49-F238E27FC236}">
                <a16:creationId xmlns:a16="http://schemas.microsoft.com/office/drawing/2014/main" id="{BD665133-64C4-404D-A671-56EE34456B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270EB45-D565-ED46-81A2-3E463F7AB538}"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76D8D8F-C1F4-394B-B155-5FF6904373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5945A7E8-F240-A64E-B8F8-D788F7314B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Ένα από τα ζητήματα που εξετάζονται κατά τον σχεδιασμό της ασφάλειας του συστήματος είναι η επίτευξη λύσης που δεν θα επηρεάσει την ανταγωνιστικότητα της επιχείρησης. Η λύση που προκύπτει ονομάζεται «αρχιτεκτονική ασφαλείας» του συστήματος.</a:t>
            </a:r>
            <a:endParaRPr lang="en-US" altLang="en-US"/>
          </a:p>
          <a:p>
            <a:pPr eaLnBrk="1" hangingPunct="1">
              <a:spcBef>
                <a:spcPct val="0"/>
              </a:spcBef>
            </a:pPr>
            <a:r>
              <a:rPr lang="el-GR" altLang="en-US"/>
              <a:t>Η προστασία του συστήματος από εξωτερικές επιθέσεις (</a:t>
            </a:r>
            <a:r>
              <a:rPr lang="en-US" altLang="en-US"/>
              <a:t>hacking</a:t>
            </a:r>
            <a:r>
              <a:rPr lang="el-GR" altLang="en-US"/>
              <a:t>) επιτυγχάνεται με την κατάτμηση του πληροφοριακού συστήματος σε ζώνες, καθώς και με την ενσωμάτωση στο σύστημα υποδομών ασφαλείας (συσκευών ή εφαρμογών λογισμικού), που θα ελέγχονται και θα επικαιροποιούνται διαρκώς. </a:t>
            </a:r>
            <a:endParaRPr lang="en-US" altLang="en-US"/>
          </a:p>
        </p:txBody>
      </p:sp>
      <p:sp>
        <p:nvSpPr>
          <p:cNvPr id="48131" name="Slide Number Placeholder 3">
            <a:extLst>
              <a:ext uri="{FF2B5EF4-FFF2-40B4-BE49-F238E27FC236}">
                <a16:creationId xmlns:a16="http://schemas.microsoft.com/office/drawing/2014/main" id="{EFFBC12A-2294-AF49-A4A3-24240D492A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41AFC2F-3AAA-4443-836A-3F7948309487}"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4A0512F-D270-5847-91D3-64628BAB9F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6745D35F-4861-9347-AB6E-CA2A6DAC0C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Μιας και οι απαιτήσεις από ένα </a:t>
            </a:r>
            <a:r>
              <a:rPr lang="en-US" altLang="en-US"/>
              <a:t>ERP </a:t>
            </a:r>
            <a:r>
              <a:rPr lang="el-GR" altLang="en-US"/>
              <a:t>είναι πολλές, η αξιολόγηση της απόδοσης ενός πληροφοριακού συστήματος μπορεί να γίνει με την εκτέλεση συγκεκριμένων σεναρίων αξιολόγησης. Αυτές εξομοιώνουν βασικές λειτουργίες και συναλλαγές που εκτελούνται στο πληροφοριακό σύστημα. </a:t>
            </a:r>
          </a:p>
          <a:p>
            <a:pPr eaLnBrk="1" hangingPunct="1">
              <a:spcBef>
                <a:spcPct val="0"/>
              </a:spcBef>
            </a:pPr>
            <a:endParaRPr lang="el-GR" altLang="en-US"/>
          </a:p>
          <a:p>
            <a:pPr eaLnBrk="1" hangingPunct="1">
              <a:spcBef>
                <a:spcPct val="0"/>
              </a:spcBef>
            </a:pPr>
            <a:r>
              <a:rPr lang="el-GR" altLang="en-US"/>
              <a:t>Επίσεις είναι απαραίτητο το πληροφοριακό σύστημα να διακρίνεται για την </a:t>
            </a:r>
            <a:r>
              <a:rPr lang="el-GR" altLang="en-US" b="1"/>
              <a:t>ευχρηστία και την προσβασιμότητα. </a:t>
            </a:r>
            <a:r>
              <a:rPr lang="el-GR" altLang="en-US"/>
              <a:t>Η ευκολία χρήσης είναι ένα, κατά βάση, υποκειμενικό χαρακτηριστικό που όμως είναι πολύ σημαντικό για την επιτυχία και την ευρεία αποδοχή ενός ηλεκτρονικού συστήματος.</a:t>
            </a:r>
          </a:p>
          <a:p>
            <a:pPr eaLnBrk="1" hangingPunct="1">
              <a:spcBef>
                <a:spcPct val="0"/>
              </a:spcBef>
            </a:pPr>
            <a:endParaRPr lang="el-GR" altLang="en-US"/>
          </a:p>
        </p:txBody>
      </p:sp>
      <p:sp>
        <p:nvSpPr>
          <p:cNvPr id="50179" name="Slide Number Placeholder 3">
            <a:extLst>
              <a:ext uri="{FF2B5EF4-FFF2-40B4-BE49-F238E27FC236}">
                <a16:creationId xmlns:a16="http://schemas.microsoft.com/office/drawing/2014/main" id="{7787BE7F-38EC-9E4C-B8FA-A18450D50D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A03EEE5-FC77-E046-A89B-A5EF5472A47E}"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61AAD79E-D7ED-C941-92F6-DBB0B0C00C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DFB1E606-BB5D-9B43-90F9-A2AC637B1A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Τέλος τρίτης διαλέξεις που συμπεριλαμβάνει το δεύτερο κεφάλαιο. </a:t>
            </a:r>
          </a:p>
        </p:txBody>
      </p:sp>
      <p:sp>
        <p:nvSpPr>
          <p:cNvPr id="52227" name="Slide Number Placeholder 3">
            <a:extLst>
              <a:ext uri="{FF2B5EF4-FFF2-40B4-BE49-F238E27FC236}">
                <a16:creationId xmlns:a16="http://schemas.microsoft.com/office/drawing/2014/main" id="{F97F5835-E86B-864B-8E3A-6A4D6A577D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050961A-0707-B841-B314-F03BDF061476}"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CAA5445-FA5F-A540-BED8-29D4B07F41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1A8781C9-A65A-AC4A-AEE9-3D5D34FB8C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Ένα πληροφοριακό σύστημα είναι ένα σύνολο από διασυνδεδεμένες συσκευές, εφαρμογές και πόρους. Η αρχιτεκτονική είναι ένα μοντέλο που ορίζει τη δομή, τη συμπεριφορά και τις όψεις ενός πληροφοριακού συστήματος, σύμφωνα με τους ερευνητές </a:t>
            </a:r>
            <a:r>
              <a:rPr lang="en-US" altLang="en-US"/>
              <a:t>Jaakkola</a:t>
            </a:r>
            <a:r>
              <a:rPr lang="el-GR" altLang="en-US"/>
              <a:t> και </a:t>
            </a:r>
            <a:r>
              <a:rPr lang="en-US" altLang="en-US"/>
              <a:t>Kruchten</a:t>
            </a:r>
          </a:p>
        </p:txBody>
      </p:sp>
      <p:sp>
        <p:nvSpPr>
          <p:cNvPr id="25603" name="Slide Number Placeholder 3">
            <a:extLst>
              <a:ext uri="{FF2B5EF4-FFF2-40B4-BE49-F238E27FC236}">
                <a16:creationId xmlns:a16="http://schemas.microsoft.com/office/drawing/2014/main" id="{44680EB3-5AEF-B74F-92D6-F437BF81C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A08D8DF-8D85-1946-A5FC-353B9AB6CD29}"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523C338-22E4-1748-B10C-D1BF39DF8E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F25FC2FA-A074-8241-99A2-60E43902D6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Συνεπώς, στόχος της αρχιτεκτονικής θα πρέπει να είναι να προσδιοριστούν οι απαιτήσεις που επηρεάζουν τη δομή της τεχνικής λύσης και γενικότερα του πληροφοριακού συστήματος. Επομένως, μια καλή αρχιτεκτονική μειώνει τους επιχειρηματικούς κινδύνους που συνδέονται με τη δημιουργία του πληροφοριακού συστήματος. </a:t>
            </a:r>
          </a:p>
        </p:txBody>
      </p:sp>
      <p:sp>
        <p:nvSpPr>
          <p:cNvPr id="27651" name="Slide Number Placeholder 3">
            <a:extLst>
              <a:ext uri="{FF2B5EF4-FFF2-40B4-BE49-F238E27FC236}">
                <a16:creationId xmlns:a16="http://schemas.microsoft.com/office/drawing/2014/main" id="{4592DA6B-C1AA-574B-A280-667E7004EB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9BED31E-A4E7-B748-A1ED-C24B175856A2}"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D1843DD-61D8-E24D-8C31-A4DE5C307B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88A12F4-6B0C-F343-8D03-00852418F1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sz="1100"/>
              <a:t>Η αρχιτεκτονική ενός πληροφοριακού συστήματος λαμβάνει υπόψη τις ακόλουθες απαιτήσεις (</a:t>
            </a:r>
            <a:r>
              <a:rPr lang="en-US" altLang="en-US" sz="1100"/>
              <a:t>Meier et al., 2009): </a:t>
            </a:r>
            <a:endParaRPr lang="el-GR" altLang="en-US" sz="1100"/>
          </a:p>
          <a:p>
            <a:pPr eaLnBrk="1" hangingPunct="1">
              <a:spcBef>
                <a:spcPct val="0"/>
              </a:spcBef>
            </a:pPr>
            <a:endParaRPr lang="en-US" altLang="en-US" sz="1100"/>
          </a:p>
          <a:p>
            <a:pPr eaLnBrk="1" hangingPunct="1">
              <a:spcBef>
                <a:spcPct val="0"/>
              </a:spcBef>
            </a:pPr>
            <a:r>
              <a:rPr lang="el-GR" altLang="en-US" sz="1100" b="1"/>
              <a:t>Τις επιχειρησιακές διεργασίες που θα υποστηρίξει το ΠΣ. </a:t>
            </a:r>
          </a:p>
          <a:p>
            <a:pPr eaLnBrk="1" hangingPunct="1">
              <a:spcBef>
                <a:spcPct val="0"/>
              </a:spcBef>
            </a:pPr>
            <a:r>
              <a:rPr lang="el-GR" altLang="en-US" sz="1100" b="1"/>
              <a:t>Τις υπάρχουσες υποδομές Τεχνολογιών Πληροφορικής και Τηλεπικοινωνιών (ΤΠΕ) στην επιχείρηση. </a:t>
            </a:r>
          </a:p>
          <a:p>
            <a:pPr eaLnBrk="1" hangingPunct="1">
              <a:spcBef>
                <a:spcPct val="0"/>
              </a:spcBef>
            </a:pPr>
            <a:r>
              <a:rPr lang="el-GR" altLang="en-US" sz="1100" b="1"/>
              <a:t>Τις ανάγκες που θα δημιουργήσει το πληροφοριακό σύστημα. Για παράδειγμα, ανάγκες σε ποιότητα και διαφύλαξη δεδομένων, ανάγκες σε ασφάλεια, σε διαχειρισιμότητα και σε επεκτασιμότητα. </a:t>
            </a:r>
          </a:p>
          <a:p>
            <a:pPr eaLnBrk="1" hangingPunct="1">
              <a:spcBef>
                <a:spcPct val="0"/>
              </a:spcBef>
            </a:pPr>
            <a:r>
              <a:rPr lang="el-GR" altLang="en-US" sz="1100" b="1"/>
              <a:t>Τα εμπλεκόμενα μέρη στη διαμόρφωση της αρχιτεκτονικής και τους χρήστες του συστήματος. </a:t>
            </a:r>
          </a:p>
        </p:txBody>
      </p:sp>
      <p:sp>
        <p:nvSpPr>
          <p:cNvPr id="29699" name="Slide Number Placeholder 3">
            <a:extLst>
              <a:ext uri="{FF2B5EF4-FFF2-40B4-BE49-F238E27FC236}">
                <a16:creationId xmlns:a16="http://schemas.microsoft.com/office/drawing/2014/main" id="{A8CDE015-1496-3C42-B97E-94E6208BC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0B93B7D-092D-AB46-934D-B87750637F4C}"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DFCC949-AC0E-3448-8D80-C1FCF41821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39F6BDD3-C9A3-A94D-B1A1-F1852065FC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Σε αυτή την αρχιτεκτονική υπάρχουν δύο βασικές οντότητες: </a:t>
            </a:r>
            <a:endParaRPr lang="en-US" altLang="en-US"/>
          </a:p>
          <a:p>
            <a:pPr eaLnBrk="1" hangingPunct="1">
              <a:spcBef>
                <a:spcPct val="0"/>
              </a:spcBef>
            </a:pPr>
            <a:r>
              <a:rPr lang="en-US" altLang="en-US"/>
              <a:t>T</a:t>
            </a:r>
            <a:r>
              <a:rPr lang="el-GR" altLang="en-US"/>
              <a:t>ου πελάτη(</a:t>
            </a:r>
            <a:r>
              <a:rPr lang="en-US" altLang="en-US"/>
              <a:t>client</a:t>
            </a:r>
            <a:r>
              <a:rPr lang="el-GR" altLang="en-US"/>
              <a:t>), δηλαδή ένας σταθμός εργασίας που διαθέτει μια εφαρμογή που εκτελείται σε αυτόν και στην οποία έχει πρόσβαση ένας χρήστης και </a:t>
            </a:r>
            <a:endParaRPr lang="en-US" altLang="en-US"/>
          </a:p>
          <a:p>
            <a:pPr eaLnBrk="1" hangingPunct="1">
              <a:spcBef>
                <a:spcPct val="0"/>
              </a:spcBef>
            </a:pPr>
            <a:r>
              <a:rPr lang="en-US" altLang="en-US"/>
              <a:t>T</a:t>
            </a:r>
            <a:r>
              <a:rPr lang="el-GR" altLang="en-US"/>
              <a:t>ου εξυπηρετητή(</a:t>
            </a:r>
            <a:r>
              <a:rPr lang="en-US" altLang="en-US"/>
              <a:t>server</a:t>
            </a:r>
            <a:r>
              <a:rPr lang="el-GR" altLang="en-US"/>
              <a:t>), δηλαδή μια συσκευή εξυπηρετητή (</a:t>
            </a:r>
            <a:r>
              <a:rPr lang="en-US" altLang="en-US"/>
              <a:t>server</a:t>
            </a:r>
            <a:r>
              <a:rPr lang="el-GR" altLang="en-US"/>
              <a:t>) όπου εκτελείται μια άλλη εφαρμογή, που εξυπηρετεί την εφαρμογή πελάτη. Συχνά, οι δύο εφαρμογές (πελάτη και εξυπηρετητή) μπορεί να βρίσκονται στην ίδια ή σε διαφορετικές «μηχανές». Στην αρχιτεκτονική αυτή, οι απαιτούμενοι πόροι για την εκτέλεση μιας επιχειρησιακής διαδικασίας μοιράζονται μεταξύ πελάτη και εξυπηρετητή. </a:t>
            </a:r>
            <a:endParaRPr lang="en-US" altLang="en-US"/>
          </a:p>
        </p:txBody>
      </p:sp>
      <p:sp>
        <p:nvSpPr>
          <p:cNvPr id="31747" name="Slide Number Placeholder 3">
            <a:extLst>
              <a:ext uri="{FF2B5EF4-FFF2-40B4-BE49-F238E27FC236}">
                <a16:creationId xmlns:a16="http://schemas.microsoft.com/office/drawing/2014/main" id="{52461FB8-3B53-3F46-8DF7-C70DB37780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6C4901C-0289-4F43-9A0E-D68B139E8C46}"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3E3F7A1-3889-2D40-8460-D92DA528D2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C5614ED-5DD2-D247-984E-E467D14F5F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αρχιτεκτονική </a:t>
            </a:r>
            <a:r>
              <a:rPr lang="en-US" altLang="en-US"/>
              <a:t>thin-client </a:t>
            </a:r>
            <a:r>
              <a:rPr lang="el-GR" altLang="en-US"/>
              <a:t>είναι μια δημοφιλής προσέγγιση. Επί της ουσίας οι εφαρμογές </a:t>
            </a:r>
            <a:r>
              <a:rPr lang="en-US" altLang="en-US"/>
              <a:t>thin (thin clients) </a:t>
            </a:r>
            <a:r>
              <a:rPr lang="el-GR" altLang="en-US"/>
              <a:t>χρησιμοποιούν την εφαρμογή φυλλομετρητή (</a:t>
            </a:r>
            <a:r>
              <a:rPr lang="en-US" altLang="en-US"/>
              <a:t>browser) </a:t>
            </a:r>
            <a:r>
              <a:rPr lang="el-GR" altLang="en-US"/>
              <a:t>για να εκτελεστούν. Με την εν λόγω αρχιτεκτονική, όλες οι εργασίες που επιτελούνται από την εφαρμογή πραγματοποιούνται στον εξυπηρετητή.</a:t>
            </a:r>
          </a:p>
          <a:p>
            <a:pPr eaLnBrk="1" hangingPunct="1">
              <a:spcBef>
                <a:spcPct val="0"/>
              </a:spcBef>
            </a:pPr>
            <a:endParaRPr lang="el-GR" altLang="en-US"/>
          </a:p>
          <a:p>
            <a:pPr eaLnBrk="1" hangingPunct="1">
              <a:spcBef>
                <a:spcPct val="0"/>
              </a:spcBef>
            </a:pPr>
            <a:r>
              <a:rPr lang="el-GR" altLang="en-US"/>
              <a:t>Η προσανατολισμένη σε υπηρεσίες αρχιτεκτονική διαχωρίζει τις υπηρεσίες (λειτουργίες που προσφέρει ένα σύστημα) από τους αποδέκτες της (συστήματα που χρειάζονται αυτές τις λειτουργίες). Ο διαχωρισμός αυτός επιτυγχάνεται με μηχανισμούς που ονομάζονται συμβόλαια υπηρεσιών (</a:t>
            </a:r>
            <a:r>
              <a:rPr lang="en-US" altLang="en-US" i="1"/>
              <a:t>service contracts)</a:t>
            </a:r>
            <a:r>
              <a:rPr lang="en-US" altLang="en-US"/>
              <a:t>, </a:t>
            </a:r>
            <a:r>
              <a:rPr lang="el-GR" altLang="en-US"/>
              <a:t>σε συνδυασμό με μηχανισμούς προς τους παρόχους (που δημοσιεύουν συμβόλαια) και τους πελάτες (που είναι οι αποδέκτες των συμβολαίων). </a:t>
            </a:r>
          </a:p>
          <a:p>
            <a:pPr eaLnBrk="1" hangingPunct="1">
              <a:spcBef>
                <a:spcPct val="0"/>
              </a:spcBef>
            </a:pPr>
            <a:endParaRPr lang="el-GR" altLang="en-US"/>
          </a:p>
          <a:p>
            <a:pPr eaLnBrk="1" hangingPunct="1">
              <a:spcBef>
                <a:spcPct val="0"/>
              </a:spcBef>
            </a:pPr>
            <a:endParaRPr lang="el-GR" altLang="en-US"/>
          </a:p>
          <a:p>
            <a:pPr eaLnBrk="1" hangingPunct="1">
              <a:spcBef>
                <a:spcPct val="0"/>
              </a:spcBef>
            </a:pPr>
            <a:endParaRPr lang="el-GR" altLang="en-US"/>
          </a:p>
          <a:p>
            <a:pPr eaLnBrk="1" hangingPunct="1">
              <a:spcBef>
                <a:spcPct val="0"/>
              </a:spcBef>
            </a:pPr>
            <a:endParaRPr lang="el-GR" altLang="en-US"/>
          </a:p>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7E879D4A-354A-D24D-91EB-E2256D5C03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4BD4D41-C6E3-294C-B2A5-4760EF1B6EE4}"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C3FA4A1-FEF2-B34B-B9AB-567D229ECA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2D2E061-D6D9-F84B-AFA9-0869EEC584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αρχιτεκτονική αυτή αναλύει το πληροφοριακό σύστημα σε επίπεδα, όπου κάθε επίπεδο αποτελεί μια λογική οντότητα και περιλαμβάνει συσκευές και εφαρμογές λογισμικού που εκτελούν μια συγκεκριμένη λειτουργία του συστήματος. Κάθε επίπεδο περιλαμβάνει διασυνδέσεις με τα υπόλοιπα επίπεδα. </a:t>
            </a:r>
          </a:p>
        </p:txBody>
      </p:sp>
      <p:sp>
        <p:nvSpPr>
          <p:cNvPr id="35843" name="Slide Number Placeholder 3">
            <a:extLst>
              <a:ext uri="{FF2B5EF4-FFF2-40B4-BE49-F238E27FC236}">
                <a16:creationId xmlns:a16="http://schemas.microsoft.com/office/drawing/2014/main" id="{6A1D85AB-F260-2247-88B9-02491E681C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F9E8893-AB9A-3F4A-A343-A9C3A4BF7A71}"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8E7AA35-6713-2D46-B4D9-ED91B00511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E81A6BB-9BFE-BA42-9D98-DCEDED0A3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πληροφοριακή υποδομή που απαιτείται για την εκτέλεση των υπηρεσιών που προσφέρουν στους χρήστες. Οι υπηρεσίες που παρέχονται μπορούν να κατηγοριοποιηθούν ενδεικτικά σε γενικές κατηγορίες</a:t>
            </a:r>
          </a:p>
        </p:txBody>
      </p:sp>
      <p:sp>
        <p:nvSpPr>
          <p:cNvPr id="37891" name="Slide Number Placeholder 3">
            <a:extLst>
              <a:ext uri="{FF2B5EF4-FFF2-40B4-BE49-F238E27FC236}">
                <a16:creationId xmlns:a16="http://schemas.microsoft.com/office/drawing/2014/main" id="{EC3B4D43-1739-A84B-A23F-2A39B7F72A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D6E94EB-CC9E-8A47-8049-CCEE862C6DDB}"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844C14B-1CCD-6F4F-BB33-7EF9AABDCE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3A04A2DB-A1A2-C24D-9030-4306213183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Άφορά τη διαχείριση του τρόπου πρόσβασης, των ρόλων, της διαθέσιμης πληροφορίας αλλά και της λειτουργικότητας που θα είναι διαθέσιμα για κάθε χρήστη του συστήματος/υποσυστήματος. Χαρακτηριστικό παράδειγμα είναι τα δικαιώματα των χρηστών, ώστε με κεντρική εισαγωγή των στοιχείων τους, οι χρήστες να αποκτούν πρόσβαση όπου έχουν δικαιώματα. </a:t>
            </a:r>
          </a:p>
          <a:p>
            <a:pPr eaLnBrk="1" hangingPunct="1">
              <a:spcBef>
                <a:spcPct val="0"/>
              </a:spcBef>
            </a:pPr>
            <a:endParaRPr lang="el-GR" altLang="en-US"/>
          </a:p>
          <a:p>
            <a:pPr eaLnBrk="1" hangingPunct="1">
              <a:spcBef>
                <a:spcPct val="0"/>
              </a:spcBef>
            </a:pPr>
            <a:endParaRPr lang="el-GR" altLang="en-US"/>
          </a:p>
        </p:txBody>
      </p:sp>
      <p:sp>
        <p:nvSpPr>
          <p:cNvPr id="39939" name="Slide Number Placeholder 3">
            <a:extLst>
              <a:ext uri="{FF2B5EF4-FFF2-40B4-BE49-F238E27FC236}">
                <a16:creationId xmlns:a16="http://schemas.microsoft.com/office/drawing/2014/main" id="{5D46C67F-769B-8E45-B598-3E92331920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3CA4D88-C401-CC41-B0FB-E3F9689CE96C}"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EA6FD05D-39F8-2C47-A394-00E66935B587}"/>
              </a:ext>
            </a:extLst>
          </p:cNvPr>
          <p:cNvSpPr>
            <a:spLocks noGrp="1"/>
          </p:cNvSpPr>
          <p:nvPr>
            <p:ph type="dt" sz="half" idx="10"/>
          </p:nvPr>
        </p:nvSpPr>
        <p:spPr/>
        <p:txBody>
          <a:bodyPr/>
          <a:lstStyle>
            <a:lvl1pPr>
              <a:defRPr/>
            </a:lvl1pPr>
          </a:lstStyle>
          <a:p>
            <a:pPr>
              <a:defRPr/>
            </a:pPr>
            <a:fld id="{8929FAAF-D743-B047-A49A-802634B83E2F}" type="datetimeFigureOut">
              <a:rPr lang="en-US"/>
              <a:pPr>
                <a:defRPr/>
              </a:pPr>
              <a:t>3/15/20</a:t>
            </a:fld>
            <a:endParaRPr lang="en-US"/>
          </a:p>
        </p:txBody>
      </p:sp>
      <p:sp>
        <p:nvSpPr>
          <p:cNvPr id="5" name="Footer Placeholder 4">
            <a:extLst>
              <a:ext uri="{FF2B5EF4-FFF2-40B4-BE49-F238E27FC236}">
                <a16:creationId xmlns:a16="http://schemas.microsoft.com/office/drawing/2014/main" id="{CD98E148-3F63-0C49-BC86-A21F2CD70D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C1CC34-D171-494B-9E5C-E622EBF3EEBD}"/>
              </a:ext>
            </a:extLst>
          </p:cNvPr>
          <p:cNvSpPr>
            <a:spLocks noGrp="1"/>
          </p:cNvSpPr>
          <p:nvPr>
            <p:ph type="sldNum" sz="quarter" idx="12"/>
          </p:nvPr>
        </p:nvSpPr>
        <p:spPr/>
        <p:txBody>
          <a:bodyPr/>
          <a:lstStyle>
            <a:lvl1pPr>
              <a:defRPr/>
            </a:lvl1pPr>
          </a:lstStyle>
          <a:p>
            <a:pPr>
              <a:defRPr/>
            </a:pPr>
            <a:fld id="{78C519DF-A056-E04E-B896-F2979C464565}" type="slidenum">
              <a:rPr lang="en-US"/>
              <a:pPr>
                <a:defRPr/>
              </a:pPr>
              <a:t>‹#›</a:t>
            </a:fld>
            <a:endParaRPr lang="en-US"/>
          </a:p>
        </p:txBody>
      </p:sp>
    </p:spTree>
    <p:extLst>
      <p:ext uri="{BB962C8B-B14F-4D97-AF65-F5344CB8AC3E}">
        <p14:creationId xmlns:p14="http://schemas.microsoft.com/office/powerpoint/2010/main" val="399212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65985CC-3945-F947-810B-7A9F38092E29}"/>
              </a:ext>
            </a:extLst>
          </p:cNvPr>
          <p:cNvSpPr>
            <a:spLocks noGrp="1"/>
          </p:cNvSpPr>
          <p:nvPr>
            <p:ph type="dt" sz="half" idx="10"/>
          </p:nvPr>
        </p:nvSpPr>
        <p:spPr/>
        <p:txBody>
          <a:bodyPr/>
          <a:lstStyle>
            <a:lvl1pPr>
              <a:defRPr/>
            </a:lvl1pPr>
          </a:lstStyle>
          <a:p>
            <a:pPr>
              <a:defRPr/>
            </a:pPr>
            <a:fld id="{95FBBDAE-3201-864A-8D39-44BE1D323CE6}" type="datetimeFigureOut">
              <a:rPr lang="en-US"/>
              <a:pPr>
                <a:defRPr/>
              </a:pPr>
              <a:t>3/15/20</a:t>
            </a:fld>
            <a:endParaRPr lang="en-US"/>
          </a:p>
        </p:txBody>
      </p:sp>
      <p:sp>
        <p:nvSpPr>
          <p:cNvPr id="6" name="Footer Placeholder 4">
            <a:extLst>
              <a:ext uri="{FF2B5EF4-FFF2-40B4-BE49-F238E27FC236}">
                <a16:creationId xmlns:a16="http://schemas.microsoft.com/office/drawing/2014/main" id="{601AFA42-43F7-DB4D-A526-FE71EAAA9E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514BA9-2A63-B840-BDB8-539C4164EB4B}"/>
              </a:ext>
            </a:extLst>
          </p:cNvPr>
          <p:cNvSpPr>
            <a:spLocks noGrp="1"/>
          </p:cNvSpPr>
          <p:nvPr>
            <p:ph type="sldNum" sz="quarter" idx="12"/>
          </p:nvPr>
        </p:nvSpPr>
        <p:spPr/>
        <p:txBody>
          <a:bodyPr/>
          <a:lstStyle>
            <a:lvl1pPr>
              <a:defRPr/>
            </a:lvl1pPr>
          </a:lstStyle>
          <a:p>
            <a:pPr>
              <a:defRPr/>
            </a:pPr>
            <a:fld id="{4FA1F2E9-A69B-504F-B466-94904F4F8A2F}" type="slidenum">
              <a:rPr lang="en-US"/>
              <a:pPr>
                <a:defRPr/>
              </a:pPr>
              <a:t>‹#›</a:t>
            </a:fld>
            <a:endParaRPr lang="en-US"/>
          </a:p>
        </p:txBody>
      </p:sp>
    </p:spTree>
    <p:extLst>
      <p:ext uri="{BB962C8B-B14F-4D97-AF65-F5344CB8AC3E}">
        <p14:creationId xmlns:p14="http://schemas.microsoft.com/office/powerpoint/2010/main" val="25225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a:extLst>
              <a:ext uri="{FF2B5EF4-FFF2-40B4-BE49-F238E27FC236}">
                <a16:creationId xmlns:a16="http://schemas.microsoft.com/office/drawing/2014/main" id="{E5AD6C69-1E56-9642-B1DD-50050331AC06}"/>
              </a:ext>
            </a:extLst>
          </p:cNvPr>
          <p:cNvSpPr>
            <a:spLocks noGrp="1"/>
          </p:cNvSpPr>
          <p:nvPr>
            <p:ph type="dt" sz="half" idx="10"/>
          </p:nvPr>
        </p:nvSpPr>
        <p:spPr/>
        <p:txBody>
          <a:bodyPr/>
          <a:lstStyle>
            <a:lvl1pPr>
              <a:defRPr/>
            </a:lvl1pPr>
          </a:lstStyle>
          <a:p>
            <a:pPr>
              <a:defRPr/>
            </a:pPr>
            <a:fld id="{C1C5DD25-F99C-FF4E-B6A7-C7C3A5CC9763}" type="datetimeFigureOut">
              <a:rPr lang="en-US"/>
              <a:pPr>
                <a:defRPr/>
              </a:pPr>
              <a:t>3/15/20</a:t>
            </a:fld>
            <a:endParaRPr lang="en-US"/>
          </a:p>
        </p:txBody>
      </p:sp>
      <p:sp>
        <p:nvSpPr>
          <p:cNvPr id="5" name="Footer Placeholder 4">
            <a:extLst>
              <a:ext uri="{FF2B5EF4-FFF2-40B4-BE49-F238E27FC236}">
                <a16:creationId xmlns:a16="http://schemas.microsoft.com/office/drawing/2014/main" id="{E43BFCB2-5937-084E-ABFB-C647615813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B864B9-EAB1-3742-B7CA-761582FD60B1}"/>
              </a:ext>
            </a:extLst>
          </p:cNvPr>
          <p:cNvSpPr>
            <a:spLocks noGrp="1"/>
          </p:cNvSpPr>
          <p:nvPr>
            <p:ph type="sldNum" sz="quarter" idx="12"/>
          </p:nvPr>
        </p:nvSpPr>
        <p:spPr/>
        <p:txBody>
          <a:bodyPr/>
          <a:lstStyle>
            <a:lvl1pPr>
              <a:defRPr/>
            </a:lvl1pPr>
          </a:lstStyle>
          <a:p>
            <a:pPr>
              <a:defRPr/>
            </a:pPr>
            <a:fld id="{70645E84-9F07-3C4C-B668-6169CEFE6B4F}" type="slidenum">
              <a:rPr lang="en-US"/>
              <a:pPr>
                <a:defRPr/>
              </a:pPr>
              <a:t>‹#›</a:t>
            </a:fld>
            <a:endParaRPr lang="en-US"/>
          </a:p>
        </p:txBody>
      </p:sp>
    </p:spTree>
    <p:extLst>
      <p:ext uri="{BB962C8B-B14F-4D97-AF65-F5344CB8AC3E}">
        <p14:creationId xmlns:p14="http://schemas.microsoft.com/office/powerpoint/2010/main" val="207081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C86CB7-A71F-A947-8070-2B1E098E1DB0}"/>
              </a:ext>
            </a:extLst>
          </p:cNvPr>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77A8A575-F8D4-AB48-88F8-43D44BE1ADEC}"/>
              </a:ext>
            </a:extLst>
          </p:cNvPr>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3">
            <a:extLst>
              <a:ext uri="{FF2B5EF4-FFF2-40B4-BE49-F238E27FC236}">
                <a16:creationId xmlns:a16="http://schemas.microsoft.com/office/drawing/2014/main" id="{F42353B5-5270-6B4A-8D7B-143127990073}"/>
              </a:ext>
            </a:extLst>
          </p:cNvPr>
          <p:cNvSpPr>
            <a:spLocks noGrp="1"/>
          </p:cNvSpPr>
          <p:nvPr>
            <p:ph type="dt" sz="half" idx="15"/>
          </p:nvPr>
        </p:nvSpPr>
        <p:spPr/>
        <p:txBody>
          <a:bodyPr/>
          <a:lstStyle>
            <a:lvl1pPr>
              <a:defRPr/>
            </a:lvl1pPr>
          </a:lstStyle>
          <a:p>
            <a:pPr>
              <a:defRPr/>
            </a:pPr>
            <a:fld id="{49FC6C24-6492-5A4A-81ED-52C95F3A9DDE}" type="datetimeFigureOut">
              <a:rPr lang="en-US"/>
              <a:pPr>
                <a:defRPr/>
              </a:pPr>
              <a:t>3/15/20</a:t>
            </a:fld>
            <a:endParaRPr lang="en-US"/>
          </a:p>
        </p:txBody>
      </p:sp>
      <p:sp>
        <p:nvSpPr>
          <p:cNvPr id="8" name="Footer Placeholder 4">
            <a:extLst>
              <a:ext uri="{FF2B5EF4-FFF2-40B4-BE49-F238E27FC236}">
                <a16:creationId xmlns:a16="http://schemas.microsoft.com/office/drawing/2014/main" id="{916883A7-505C-6E48-A96E-6810FFA88D60}"/>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1B87082-E070-3741-BE57-6CC9D831AE42}"/>
              </a:ext>
            </a:extLst>
          </p:cNvPr>
          <p:cNvSpPr>
            <a:spLocks noGrp="1"/>
          </p:cNvSpPr>
          <p:nvPr>
            <p:ph type="sldNum" sz="quarter" idx="17"/>
          </p:nvPr>
        </p:nvSpPr>
        <p:spPr/>
        <p:txBody>
          <a:bodyPr/>
          <a:lstStyle>
            <a:lvl1pPr>
              <a:defRPr/>
            </a:lvl1pPr>
          </a:lstStyle>
          <a:p>
            <a:pPr>
              <a:defRPr/>
            </a:pPr>
            <a:fld id="{8689FEF9-3776-BC4B-9374-C1D9A4375EBD}" type="slidenum">
              <a:rPr lang="en-US"/>
              <a:pPr>
                <a:defRPr/>
              </a:pPr>
              <a:t>‹#›</a:t>
            </a:fld>
            <a:endParaRPr lang="en-US"/>
          </a:p>
        </p:txBody>
      </p:sp>
    </p:spTree>
    <p:extLst>
      <p:ext uri="{BB962C8B-B14F-4D97-AF65-F5344CB8AC3E}">
        <p14:creationId xmlns:p14="http://schemas.microsoft.com/office/powerpoint/2010/main" val="61513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EEB659-27C3-FF42-82E8-17947903C52C}"/>
              </a:ext>
            </a:extLst>
          </p:cNvPr>
          <p:cNvSpPr>
            <a:spLocks noGrp="1"/>
          </p:cNvSpPr>
          <p:nvPr>
            <p:ph type="dt" sz="half" idx="10"/>
          </p:nvPr>
        </p:nvSpPr>
        <p:spPr/>
        <p:txBody>
          <a:bodyPr/>
          <a:lstStyle>
            <a:lvl1pPr>
              <a:defRPr/>
            </a:lvl1pPr>
          </a:lstStyle>
          <a:p>
            <a:pPr>
              <a:defRPr/>
            </a:pPr>
            <a:fld id="{DC53C361-866F-864B-9C8E-8100074E3915}" type="datetimeFigureOut">
              <a:rPr lang="en-US"/>
              <a:pPr>
                <a:defRPr/>
              </a:pPr>
              <a:t>3/15/20</a:t>
            </a:fld>
            <a:endParaRPr lang="en-US"/>
          </a:p>
        </p:txBody>
      </p:sp>
      <p:sp>
        <p:nvSpPr>
          <p:cNvPr id="5" name="Footer Placeholder 4">
            <a:extLst>
              <a:ext uri="{FF2B5EF4-FFF2-40B4-BE49-F238E27FC236}">
                <a16:creationId xmlns:a16="http://schemas.microsoft.com/office/drawing/2014/main" id="{58C72C22-4D3C-8146-92CF-1E4D3C1866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957F1A-5A98-3D4D-9BA9-E0D3A2848C56}"/>
              </a:ext>
            </a:extLst>
          </p:cNvPr>
          <p:cNvSpPr>
            <a:spLocks noGrp="1"/>
          </p:cNvSpPr>
          <p:nvPr>
            <p:ph type="sldNum" sz="quarter" idx="12"/>
          </p:nvPr>
        </p:nvSpPr>
        <p:spPr/>
        <p:txBody>
          <a:bodyPr/>
          <a:lstStyle>
            <a:lvl1pPr>
              <a:defRPr/>
            </a:lvl1pPr>
          </a:lstStyle>
          <a:p>
            <a:pPr>
              <a:defRPr/>
            </a:pPr>
            <a:fld id="{6D47B76A-B2F3-0F44-80F6-72A0EB0832A7}" type="slidenum">
              <a:rPr lang="en-US"/>
              <a:pPr>
                <a:defRPr/>
              </a:pPr>
              <a:t>‹#›</a:t>
            </a:fld>
            <a:endParaRPr lang="en-US"/>
          </a:p>
        </p:txBody>
      </p:sp>
    </p:spTree>
    <p:extLst>
      <p:ext uri="{BB962C8B-B14F-4D97-AF65-F5344CB8AC3E}">
        <p14:creationId xmlns:p14="http://schemas.microsoft.com/office/powerpoint/2010/main" val="223150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408D1FA-A1E9-B047-9EC0-A8667AABF25C}"/>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45430D-E328-8645-8E74-7CDD61FC13BC}"/>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Date Placeholder 3">
            <a:extLst>
              <a:ext uri="{FF2B5EF4-FFF2-40B4-BE49-F238E27FC236}">
                <a16:creationId xmlns:a16="http://schemas.microsoft.com/office/drawing/2014/main" id="{62496DB5-28F7-3243-BB04-1E5B1F0A1B7F}"/>
              </a:ext>
            </a:extLst>
          </p:cNvPr>
          <p:cNvSpPr>
            <a:spLocks noGrp="1"/>
          </p:cNvSpPr>
          <p:nvPr>
            <p:ph type="dt" sz="half" idx="18"/>
          </p:nvPr>
        </p:nvSpPr>
        <p:spPr/>
        <p:txBody>
          <a:bodyPr/>
          <a:lstStyle>
            <a:lvl1pPr>
              <a:defRPr/>
            </a:lvl1pPr>
          </a:lstStyle>
          <a:p>
            <a:pPr>
              <a:defRPr/>
            </a:pPr>
            <a:fld id="{343F1FE0-30E0-4347-B93B-FFEBA9FC0192}" type="datetimeFigureOut">
              <a:rPr lang="en-US"/>
              <a:pPr>
                <a:defRPr/>
              </a:pPr>
              <a:t>3/15/20</a:t>
            </a:fld>
            <a:endParaRPr lang="en-US"/>
          </a:p>
        </p:txBody>
      </p:sp>
      <p:sp>
        <p:nvSpPr>
          <p:cNvPr id="12" name="Footer Placeholder 4">
            <a:extLst>
              <a:ext uri="{FF2B5EF4-FFF2-40B4-BE49-F238E27FC236}">
                <a16:creationId xmlns:a16="http://schemas.microsoft.com/office/drawing/2014/main" id="{9B2ECC3C-B72D-534C-8D86-3DFF82E359D1}"/>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EE30C645-2FD2-544E-8757-81DC4DDABD02}"/>
              </a:ext>
            </a:extLst>
          </p:cNvPr>
          <p:cNvSpPr>
            <a:spLocks noGrp="1"/>
          </p:cNvSpPr>
          <p:nvPr>
            <p:ph type="sldNum" sz="quarter" idx="20"/>
          </p:nvPr>
        </p:nvSpPr>
        <p:spPr/>
        <p:txBody>
          <a:bodyPr/>
          <a:lstStyle>
            <a:lvl1pPr>
              <a:defRPr/>
            </a:lvl1pPr>
          </a:lstStyle>
          <a:p>
            <a:pPr>
              <a:defRPr/>
            </a:pPr>
            <a:fld id="{81E62F8A-2304-F24E-9CD8-CCD5BC0E4048}" type="slidenum">
              <a:rPr lang="en-US"/>
              <a:pPr>
                <a:defRPr/>
              </a:pPr>
              <a:t>‹#›</a:t>
            </a:fld>
            <a:endParaRPr lang="en-US"/>
          </a:p>
        </p:txBody>
      </p:sp>
    </p:spTree>
    <p:extLst>
      <p:ext uri="{BB962C8B-B14F-4D97-AF65-F5344CB8AC3E}">
        <p14:creationId xmlns:p14="http://schemas.microsoft.com/office/powerpoint/2010/main" val="335129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56C0730-8355-0B41-A8BF-30928066FB8B}"/>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FF8B0AA-A1A7-C747-8816-2E9645E12C85}"/>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5" name="Date Placeholder 3">
            <a:extLst>
              <a:ext uri="{FF2B5EF4-FFF2-40B4-BE49-F238E27FC236}">
                <a16:creationId xmlns:a16="http://schemas.microsoft.com/office/drawing/2014/main" id="{D8B64920-9FED-204F-AAD7-87BEA2E78BC1}"/>
              </a:ext>
            </a:extLst>
          </p:cNvPr>
          <p:cNvSpPr>
            <a:spLocks noGrp="1"/>
          </p:cNvSpPr>
          <p:nvPr>
            <p:ph type="dt" sz="half" idx="23"/>
          </p:nvPr>
        </p:nvSpPr>
        <p:spPr/>
        <p:txBody>
          <a:bodyPr/>
          <a:lstStyle>
            <a:lvl1pPr>
              <a:defRPr/>
            </a:lvl1pPr>
          </a:lstStyle>
          <a:p>
            <a:pPr>
              <a:defRPr/>
            </a:pPr>
            <a:fld id="{AD34DF36-2457-2141-B955-C972355EA7CF}" type="datetimeFigureOut">
              <a:rPr lang="en-US"/>
              <a:pPr>
                <a:defRPr/>
              </a:pPr>
              <a:t>3/15/20</a:t>
            </a:fld>
            <a:endParaRPr lang="en-US"/>
          </a:p>
        </p:txBody>
      </p:sp>
      <p:sp>
        <p:nvSpPr>
          <p:cNvPr id="16" name="Footer Placeholder 4">
            <a:extLst>
              <a:ext uri="{FF2B5EF4-FFF2-40B4-BE49-F238E27FC236}">
                <a16:creationId xmlns:a16="http://schemas.microsoft.com/office/drawing/2014/main" id="{E3B56A7B-3727-8047-AA9C-FAE469426F40}"/>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208DCB21-D9D9-D544-B9D2-FDA1AECC0D91}"/>
              </a:ext>
            </a:extLst>
          </p:cNvPr>
          <p:cNvSpPr>
            <a:spLocks noGrp="1"/>
          </p:cNvSpPr>
          <p:nvPr>
            <p:ph type="sldNum" sz="quarter" idx="25"/>
          </p:nvPr>
        </p:nvSpPr>
        <p:spPr/>
        <p:txBody>
          <a:bodyPr/>
          <a:lstStyle>
            <a:lvl1pPr>
              <a:defRPr/>
            </a:lvl1pPr>
          </a:lstStyle>
          <a:p>
            <a:pPr>
              <a:defRPr/>
            </a:pPr>
            <a:fld id="{C6956A16-487E-3143-8085-2B92C4B75C36}" type="slidenum">
              <a:rPr lang="en-US"/>
              <a:pPr>
                <a:defRPr/>
              </a:pPr>
              <a:t>‹#›</a:t>
            </a:fld>
            <a:endParaRPr lang="en-US"/>
          </a:p>
        </p:txBody>
      </p:sp>
    </p:spTree>
    <p:extLst>
      <p:ext uri="{BB962C8B-B14F-4D97-AF65-F5344CB8AC3E}">
        <p14:creationId xmlns:p14="http://schemas.microsoft.com/office/powerpoint/2010/main" val="4107310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416697A4-4400-BC41-B2CA-CA2CC7B3F9D5}"/>
              </a:ext>
            </a:extLst>
          </p:cNvPr>
          <p:cNvSpPr>
            <a:spLocks noGrp="1"/>
          </p:cNvSpPr>
          <p:nvPr>
            <p:ph type="dt" sz="half" idx="10"/>
          </p:nvPr>
        </p:nvSpPr>
        <p:spPr/>
        <p:txBody>
          <a:bodyPr/>
          <a:lstStyle>
            <a:lvl1pPr>
              <a:defRPr/>
            </a:lvl1pPr>
          </a:lstStyle>
          <a:p>
            <a:pPr>
              <a:defRPr/>
            </a:pPr>
            <a:fld id="{F18C2986-FFB4-F645-B758-D843CDDDB061}" type="datetimeFigureOut">
              <a:rPr lang="en-US"/>
              <a:pPr>
                <a:defRPr/>
              </a:pPr>
              <a:t>3/15/20</a:t>
            </a:fld>
            <a:endParaRPr lang="en-US"/>
          </a:p>
        </p:txBody>
      </p:sp>
      <p:sp>
        <p:nvSpPr>
          <p:cNvPr id="5" name="Footer Placeholder 4">
            <a:extLst>
              <a:ext uri="{FF2B5EF4-FFF2-40B4-BE49-F238E27FC236}">
                <a16:creationId xmlns:a16="http://schemas.microsoft.com/office/drawing/2014/main" id="{5B0366C6-9B21-FD4C-8B58-65679CDDF2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89FF19-D567-9E46-B250-E723190F246D}"/>
              </a:ext>
            </a:extLst>
          </p:cNvPr>
          <p:cNvSpPr>
            <a:spLocks noGrp="1"/>
          </p:cNvSpPr>
          <p:nvPr>
            <p:ph type="sldNum" sz="quarter" idx="12"/>
          </p:nvPr>
        </p:nvSpPr>
        <p:spPr/>
        <p:txBody>
          <a:bodyPr/>
          <a:lstStyle>
            <a:lvl1pPr>
              <a:defRPr/>
            </a:lvl1pPr>
          </a:lstStyle>
          <a:p>
            <a:pPr>
              <a:defRPr/>
            </a:pPr>
            <a:fld id="{A7E04F3E-24AD-D043-B411-163505A644B5}" type="slidenum">
              <a:rPr lang="en-US"/>
              <a:pPr>
                <a:defRPr/>
              </a:pPr>
              <a:t>‹#›</a:t>
            </a:fld>
            <a:endParaRPr lang="en-US"/>
          </a:p>
        </p:txBody>
      </p:sp>
    </p:spTree>
    <p:extLst>
      <p:ext uri="{BB962C8B-B14F-4D97-AF65-F5344CB8AC3E}">
        <p14:creationId xmlns:p14="http://schemas.microsoft.com/office/powerpoint/2010/main" val="418779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F384573C-3364-8D41-91C9-7E47A5C72398}"/>
              </a:ext>
            </a:extLst>
          </p:cNvPr>
          <p:cNvSpPr>
            <a:spLocks noGrp="1"/>
          </p:cNvSpPr>
          <p:nvPr>
            <p:ph type="dt" sz="half" idx="10"/>
          </p:nvPr>
        </p:nvSpPr>
        <p:spPr/>
        <p:txBody>
          <a:bodyPr/>
          <a:lstStyle>
            <a:lvl1pPr>
              <a:defRPr/>
            </a:lvl1pPr>
          </a:lstStyle>
          <a:p>
            <a:pPr>
              <a:defRPr/>
            </a:pPr>
            <a:fld id="{42C5D6A8-7718-ED49-BB0B-73D843280CC9}" type="datetimeFigureOut">
              <a:rPr lang="en-US"/>
              <a:pPr>
                <a:defRPr/>
              </a:pPr>
              <a:t>3/15/20</a:t>
            </a:fld>
            <a:endParaRPr lang="en-US"/>
          </a:p>
        </p:txBody>
      </p:sp>
      <p:sp>
        <p:nvSpPr>
          <p:cNvPr id="5" name="Footer Placeholder 4">
            <a:extLst>
              <a:ext uri="{FF2B5EF4-FFF2-40B4-BE49-F238E27FC236}">
                <a16:creationId xmlns:a16="http://schemas.microsoft.com/office/drawing/2014/main" id="{DECE68D9-7371-0740-BD96-A74937194F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6EF15A-5578-0B4B-B6B7-B0434FE7D779}"/>
              </a:ext>
            </a:extLst>
          </p:cNvPr>
          <p:cNvSpPr>
            <a:spLocks noGrp="1"/>
          </p:cNvSpPr>
          <p:nvPr>
            <p:ph type="sldNum" sz="quarter" idx="12"/>
          </p:nvPr>
        </p:nvSpPr>
        <p:spPr/>
        <p:txBody>
          <a:bodyPr/>
          <a:lstStyle>
            <a:lvl1pPr>
              <a:defRPr/>
            </a:lvl1pPr>
          </a:lstStyle>
          <a:p>
            <a:pPr>
              <a:defRPr/>
            </a:pPr>
            <a:fld id="{3BB076E3-C2FC-C64A-896B-C449824CFF66}" type="slidenum">
              <a:rPr lang="en-US"/>
              <a:pPr>
                <a:defRPr/>
              </a:pPr>
              <a:t>‹#›</a:t>
            </a:fld>
            <a:endParaRPr lang="en-US"/>
          </a:p>
        </p:txBody>
      </p:sp>
    </p:spTree>
    <p:extLst>
      <p:ext uri="{BB962C8B-B14F-4D97-AF65-F5344CB8AC3E}">
        <p14:creationId xmlns:p14="http://schemas.microsoft.com/office/powerpoint/2010/main" val="18159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A674454-D553-4845-A330-A181750F3694}"/>
              </a:ext>
            </a:extLst>
          </p:cNvPr>
          <p:cNvSpPr>
            <a:spLocks noGrp="1"/>
          </p:cNvSpPr>
          <p:nvPr>
            <p:ph type="dt" sz="half" idx="10"/>
          </p:nvPr>
        </p:nvSpPr>
        <p:spPr/>
        <p:txBody>
          <a:bodyPr/>
          <a:lstStyle>
            <a:lvl1pPr>
              <a:defRPr/>
            </a:lvl1pPr>
          </a:lstStyle>
          <a:p>
            <a:pPr>
              <a:defRPr/>
            </a:pPr>
            <a:fld id="{6B06A43C-1A0B-2D48-A993-630F93179120}" type="datetimeFigureOut">
              <a:rPr lang="en-US"/>
              <a:pPr>
                <a:defRPr/>
              </a:pPr>
              <a:t>3/15/20</a:t>
            </a:fld>
            <a:endParaRPr lang="en-US"/>
          </a:p>
        </p:txBody>
      </p:sp>
      <p:sp>
        <p:nvSpPr>
          <p:cNvPr id="5" name="Footer Placeholder 4">
            <a:extLst>
              <a:ext uri="{FF2B5EF4-FFF2-40B4-BE49-F238E27FC236}">
                <a16:creationId xmlns:a16="http://schemas.microsoft.com/office/drawing/2014/main" id="{F0F09628-1263-B142-9739-18397ACCB8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F1C20E-0E0B-7B4D-A329-A2AFAB3455EF}"/>
              </a:ext>
            </a:extLst>
          </p:cNvPr>
          <p:cNvSpPr>
            <a:spLocks noGrp="1"/>
          </p:cNvSpPr>
          <p:nvPr>
            <p:ph type="sldNum" sz="quarter" idx="12"/>
          </p:nvPr>
        </p:nvSpPr>
        <p:spPr/>
        <p:txBody>
          <a:bodyPr/>
          <a:lstStyle>
            <a:lvl1pPr>
              <a:defRPr/>
            </a:lvl1pPr>
          </a:lstStyle>
          <a:p>
            <a:pPr>
              <a:defRPr/>
            </a:pPr>
            <a:fld id="{0869459D-9A9E-B045-84FB-1A750558DE88}" type="slidenum">
              <a:rPr lang="en-US"/>
              <a:pPr>
                <a:defRPr/>
              </a:pPr>
              <a:t>‹#›</a:t>
            </a:fld>
            <a:endParaRPr lang="en-US"/>
          </a:p>
        </p:txBody>
      </p:sp>
    </p:spTree>
    <p:extLst>
      <p:ext uri="{BB962C8B-B14F-4D97-AF65-F5344CB8AC3E}">
        <p14:creationId xmlns:p14="http://schemas.microsoft.com/office/powerpoint/2010/main" val="253056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E2EC221-D648-8741-BE7C-EFF6784BB627}"/>
              </a:ext>
            </a:extLst>
          </p:cNvPr>
          <p:cNvSpPr>
            <a:spLocks noGrp="1"/>
          </p:cNvSpPr>
          <p:nvPr>
            <p:ph type="dt" sz="half" idx="10"/>
          </p:nvPr>
        </p:nvSpPr>
        <p:spPr/>
        <p:txBody>
          <a:bodyPr/>
          <a:lstStyle>
            <a:lvl1pPr>
              <a:defRPr/>
            </a:lvl1pPr>
          </a:lstStyle>
          <a:p>
            <a:pPr>
              <a:defRPr/>
            </a:pPr>
            <a:fld id="{45EA8F6C-CEB0-0042-BDC4-E515902D4DB8}" type="datetimeFigureOut">
              <a:rPr lang="en-US"/>
              <a:pPr>
                <a:defRPr/>
              </a:pPr>
              <a:t>3/15/20</a:t>
            </a:fld>
            <a:endParaRPr lang="en-US"/>
          </a:p>
        </p:txBody>
      </p:sp>
      <p:sp>
        <p:nvSpPr>
          <p:cNvPr id="5" name="Footer Placeholder 4">
            <a:extLst>
              <a:ext uri="{FF2B5EF4-FFF2-40B4-BE49-F238E27FC236}">
                <a16:creationId xmlns:a16="http://schemas.microsoft.com/office/drawing/2014/main" id="{CB487E45-FB5D-5046-8DF2-C61A5929F4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E602DE-9697-1B4C-B328-79C12498A490}"/>
              </a:ext>
            </a:extLst>
          </p:cNvPr>
          <p:cNvSpPr>
            <a:spLocks noGrp="1"/>
          </p:cNvSpPr>
          <p:nvPr>
            <p:ph type="sldNum" sz="quarter" idx="12"/>
          </p:nvPr>
        </p:nvSpPr>
        <p:spPr/>
        <p:txBody>
          <a:bodyPr/>
          <a:lstStyle>
            <a:lvl1pPr>
              <a:defRPr/>
            </a:lvl1pPr>
          </a:lstStyle>
          <a:p>
            <a:pPr>
              <a:defRPr/>
            </a:pPr>
            <a:fld id="{A9B9EE59-127F-5C43-8D3F-A76CE5F7A11A}" type="slidenum">
              <a:rPr lang="en-US"/>
              <a:pPr>
                <a:defRPr/>
              </a:pPr>
              <a:t>‹#›</a:t>
            </a:fld>
            <a:endParaRPr lang="en-US"/>
          </a:p>
        </p:txBody>
      </p:sp>
    </p:spTree>
    <p:extLst>
      <p:ext uri="{BB962C8B-B14F-4D97-AF65-F5344CB8AC3E}">
        <p14:creationId xmlns:p14="http://schemas.microsoft.com/office/powerpoint/2010/main" val="92309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533960E8-0373-1D41-BE44-8EAD7CB74920}"/>
              </a:ext>
            </a:extLst>
          </p:cNvPr>
          <p:cNvSpPr>
            <a:spLocks noGrp="1"/>
          </p:cNvSpPr>
          <p:nvPr>
            <p:ph type="dt" sz="half" idx="10"/>
          </p:nvPr>
        </p:nvSpPr>
        <p:spPr/>
        <p:txBody>
          <a:bodyPr/>
          <a:lstStyle>
            <a:lvl1pPr>
              <a:defRPr/>
            </a:lvl1pPr>
          </a:lstStyle>
          <a:p>
            <a:pPr>
              <a:defRPr/>
            </a:pPr>
            <a:fld id="{30DD9F30-99D3-D840-866C-C6A9D113B266}" type="datetimeFigureOut">
              <a:rPr lang="en-US"/>
              <a:pPr>
                <a:defRPr/>
              </a:pPr>
              <a:t>3/15/20</a:t>
            </a:fld>
            <a:endParaRPr lang="en-US"/>
          </a:p>
        </p:txBody>
      </p:sp>
      <p:sp>
        <p:nvSpPr>
          <p:cNvPr id="6" name="Footer Placeholder 4">
            <a:extLst>
              <a:ext uri="{FF2B5EF4-FFF2-40B4-BE49-F238E27FC236}">
                <a16:creationId xmlns:a16="http://schemas.microsoft.com/office/drawing/2014/main" id="{7B96EDDA-5179-E846-8B3D-9A046AA9FD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420908-FE45-1B4A-BFFF-109097023F41}"/>
              </a:ext>
            </a:extLst>
          </p:cNvPr>
          <p:cNvSpPr>
            <a:spLocks noGrp="1"/>
          </p:cNvSpPr>
          <p:nvPr>
            <p:ph type="sldNum" sz="quarter" idx="12"/>
          </p:nvPr>
        </p:nvSpPr>
        <p:spPr/>
        <p:txBody>
          <a:bodyPr/>
          <a:lstStyle>
            <a:lvl1pPr>
              <a:defRPr/>
            </a:lvl1pPr>
          </a:lstStyle>
          <a:p>
            <a:pPr>
              <a:defRPr/>
            </a:pPr>
            <a:fld id="{A7F659B0-AD1A-C749-A51C-17CCB1A26DDB}" type="slidenum">
              <a:rPr lang="en-US"/>
              <a:pPr>
                <a:defRPr/>
              </a:pPr>
              <a:t>‹#›</a:t>
            </a:fld>
            <a:endParaRPr lang="en-US"/>
          </a:p>
        </p:txBody>
      </p:sp>
    </p:spTree>
    <p:extLst>
      <p:ext uri="{BB962C8B-B14F-4D97-AF65-F5344CB8AC3E}">
        <p14:creationId xmlns:p14="http://schemas.microsoft.com/office/powerpoint/2010/main" val="361473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4C3B62BC-497E-D941-8228-A09CF6EE5B84}"/>
              </a:ext>
            </a:extLst>
          </p:cNvPr>
          <p:cNvSpPr>
            <a:spLocks noGrp="1"/>
          </p:cNvSpPr>
          <p:nvPr>
            <p:ph type="dt" sz="half" idx="10"/>
          </p:nvPr>
        </p:nvSpPr>
        <p:spPr/>
        <p:txBody>
          <a:bodyPr/>
          <a:lstStyle>
            <a:lvl1pPr>
              <a:defRPr/>
            </a:lvl1pPr>
          </a:lstStyle>
          <a:p>
            <a:pPr>
              <a:defRPr/>
            </a:pPr>
            <a:fld id="{2ABABAE7-8BEE-4943-A38F-CCAC1B1A7CC0}" type="datetimeFigureOut">
              <a:rPr lang="en-US"/>
              <a:pPr>
                <a:defRPr/>
              </a:pPr>
              <a:t>3/15/20</a:t>
            </a:fld>
            <a:endParaRPr lang="en-US"/>
          </a:p>
        </p:txBody>
      </p:sp>
      <p:sp>
        <p:nvSpPr>
          <p:cNvPr id="8" name="Footer Placeholder 4">
            <a:extLst>
              <a:ext uri="{FF2B5EF4-FFF2-40B4-BE49-F238E27FC236}">
                <a16:creationId xmlns:a16="http://schemas.microsoft.com/office/drawing/2014/main" id="{B7432E75-3C7D-E843-991C-9D49003BF97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700915-43DC-994D-807E-93C9F7185764}"/>
              </a:ext>
            </a:extLst>
          </p:cNvPr>
          <p:cNvSpPr>
            <a:spLocks noGrp="1"/>
          </p:cNvSpPr>
          <p:nvPr>
            <p:ph type="sldNum" sz="quarter" idx="12"/>
          </p:nvPr>
        </p:nvSpPr>
        <p:spPr/>
        <p:txBody>
          <a:bodyPr/>
          <a:lstStyle>
            <a:lvl1pPr>
              <a:defRPr/>
            </a:lvl1pPr>
          </a:lstStyle>
          <a:p>
            <a:pPr>
              <a:defRPr/>
            </a:pPr>
            <a:fld id="{84477712-281D-A441-AF6C-2198A5D7F035}" type="slidenum">
              <a:rPr lang="en-US"/>
              <a:pPr>
                <a:defRPr/>
              </a:pPr>
              <a:t>‹#›</a:t>
            </a:fld>
            <a:endParaRPr lang="en-US"/>
          </a:p>
        </p:txBody>
      </p:sp>
    </p:spTree>
    <p:extLst>
      <p:ext uri="{BB962C8B-B14F-4D97-AF65-F5344CB8AC3E}">
        <p14:creationId xmlns:p14="http://schemas.microsoft.com/office/powerpoint/2010/main" val="277455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70A001AF-479E-C246-9138-F81BF4CA96FB}"/>
              </a:ext>
            </a:extLst>
          </p:cNvPr>
          <p:cNvSpPr>
            <a:spLocks noGrp="1"/>
          </p:cNvSpPr>
          <p:nvPr>
            <p:ph type="dt" sz="half" idx="10"/>
          </p:nvPr>
        </p:nvSpPr>
        <p:spPr/>
        <p:txBody>
          <a:bodyPr/>
          <a:lstStyle>
            <a:lvl1pPr>
              <a:defRPr/>
            </a:lvl1pPr>
          </a:lstStyle>
          <a:p>
            <a:pPr>
              <a:defRPr/>
            </a:pPr>
            <a:fld id="{7BBEC2B0-A672-9940-B1CB-36DA0225334F}" type="datetimeFigureOut">
              <a:rPr lang="en-US"/>
              <a:pPr>
                <a:defRPr/>
              </a:pPr>
              <a:t>3/15/20</a:t>
            </a:fld>
            <a:endParaRPr lang="en-US"/>
          </a:p>
        </p:txBody>
      </p:sp>
      <p:sp>
        <p:nvSpPr>
          <p:cNvPr id="4" name="Footer Placeholder 4">
            <a:extLst>
              <a:ext uri="{FF2B5EF4-FFF2-40B4-BE49-F238E27FC236}">
                <a16:creationId xmlns:a16="http://schemas.microsoft.com/office/drawing/2014/main" id="{4FC84989-F223-644B-855B-5BD267E903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FD8E21-7A19-A840-9CB5-5F297A3389F4}"/>
              </a:ext>
            </a:extLst>
          </p:cNvPr>
          <p:cNvSpPr>
            <a:spLocks noGrp="1"/>
          </p:cNvSpPr>
          <p:nvPr>
            <p:ph type="sldNum" sz="quarter" idx="12"/>
          </p:nvPr>
        </p:nvSpPr>
        <p:spPr/>
        <p:txBody>
          <a:bodyPr/>
          <a:lstStyle>
            <a:lvl1pPr>
              <a:defRPr/>
            </a:lvl1pPr>
          </a:lstStyle>
          <a:p>
            <a:pPr>
              <a:defRPr/>
            </a:pPr>
            <a:fld id="{914841B4-77C1-2547-9EF8-2C9770C1FF8E}" type="slidenum">
              <a:rPr lang="en-US"/>
              <a:pPr>
                <a:defRPr/>
              </a:pPr>
              <a:t>‹#›</a:t>
            </a:fld>
            <a:endParaRPr lang="en-US"/>
          </a:p>
        </p:txBody>
      </p:sp>
    </p:spTree>
    <p:extLst>
      <p:ext uri="{BB962C8B-B14F-4D97-AF65-F5344CB8AC3E}">
        <p14:creationId xmlns:p14="http://schemas.microsoft.com/office/powerpoint/2010/main" val="196927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5E13F1-F7F2-1B4C-878F-CFD9E51C40D8}"/>
              </a:ext>
            </a:extLst>
          </p:cNvPr>
          <p:cNvSpPr>
            <a:spLocks noGrp="1"/>
          </p:cNvSpPr>
          <p:nvPr>
            <p:ph type="dt" sz="half" idx="10"/>
          </p:nvPr>
        </p:nvSpPr>
        <p:spPr/>
        <p:txBody>
          <a:bodyPr/>
          <a:lstStyle>
            <a:lvl1pPr>
              <a:defRPr/>
            </a:lvl1pPr>
          </a:lstStyle>
          <a:p>
            <a:pPr>
              <a:defRPr/>
            </a:pPr>
            <a:fld id="{8373FFF6-BA0D-B740-B995-9337F48BE06D}" type="datetimeFigureOut">
              <a:rPr lang="en-US"/>
              <a:pPr>
                <a:defRPr/>
              </a:pPr>
              <a:t>3/15/20</a:t>
            </a:fld>
            <a:endParaRPr lang="en-US"/>
          </a:p>
        </p:txBody>
      </p:sp>
      <p:sp>
        <p:nvSpPr>
          <p:cNvPr id="3" name="Footer Placeholder 4">
            <a:extLst>
              <a:ext uri="{FF2B5EF4-FFF2-40B4-BE49-F238E27FC236}">
                <a16:creationId xmlns:a16="http://schemas.microsoft.com/office/drawing/2014/main" id="{CC4FECEF-8DE6-114F-A2E4-05031938646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91F8E00-12F9-294C-A3BC-692DD13A73A0}"/>
              </a:ext>
            </a:extLst>
          </p:cNvPr>
          <p:cNvSpPr>
            <a:spLocks noGrp="1"/>
          </p:cNvSpPr>
          <p:nvPr>
            <p:ph type="sldNum" sz="quarter" idx="12"/>
          </p:nvPr>
        </p:nvSpPr>
        <p:spPr/>
        <p:txBody>
          <a:bodyPr/>
          <a:lstStyle>
            <a:lvl1pPr>
              <a:defRPr/>
            </a:lvl1pPr>
          </a:lstStyle>
          <a:p>
            <a:pPr>
              <a:defRPr/>
            </a:pPr>
            <a:fld id="{38A0C257-C06C-514D-B6C0-815CEDD2836E}" type="slidenum">
              <a:rPr lang="en-US"/>
              <a:pPr>
                <a:defRPr/>
              </a:pPr>
              <a:t>‹#›</a:t>
            </a:fld>
            <a:endParaRPr lang="en-US"/>
          </a:p>
        </p:txBody>
      </p:sp>
    </p:spTree>
    <p:extLst>
      <p:ext uri="{BB962C8B-B14F-4D97-AF65-F5344CB8AC3E}">
        <p14:creationId xmlns:p14="http://schemas.microsoft.com/office/powerpoint/2010/main" val="289169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6A996CD-E709-DA4B-B84F-96B6A7158A2F}"/>
              </a:ext>
            </a:extLst>
          </p:cNvPr>
          <p:cNvSpPr>
            <a:spLocks noGrp="1"/>
          </p:cNvSpPr>
          <p:nvPr>
            <p:ph type="dt" sz="half" idx="10"/>
          </p:nvPr>
        </p:nvSpPr>
        <p:spPr/>
        <p:txBody>
          <a:bodyPr/>
          <a:lstStyle>
            <a:lvl1pPr>
              <a:defRPr/>
            </a:lvl1pPr>
          </a:lstStyle>
          <a:p>
            <a:pPr>
              <a:defRPr/>
            </a:pPr>
            <a:fld id="{B820CFC4-DDBA-7947-9BBB-E267666A12A0}" type="datetimeFigureOut">
              <a:rPr lang="en-US"/>
              <a:pPr>
                <a:defRPr/>
              </a:pPr>
              <a:t>3/15/20</a:t>
            </a:fld>
            <a:endParaRPr lang="en-US"/>
          </a:p>
        </p:txBody>
      </p:sp>
      <p:sp>
        <p:nvSpPr>
          <p:cNvPr id="6" name="Footer Placeholder 4">
            <a:extLst>
              <a:ext uri="{FF2B5EF4-FFF2-40B4-BE49-F238E27FC236}">
                <a16:creationId xmlns:a16="http://schemas.microsoft.com/office/drawing/2014/main" id="{80268BD2-4D5A-3047-AA0E-E3CD8AE9A8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F4A5F6-2AAE-DC47-875D-F6239B2CD875}"/>
              </a:ext>
            </a:extLst>
          </p:cNvPr>
          <p:cNvSpPr>
            <a:spLocks noGrp="1"/>
          </p:cNvSpPr>
          <p:nvPr>
            <p:ph type="sldNum" sz="quarter" idx="12"/>
          </p:nvPr>
        </p:nvSpPr>
        <p:spPr/>
        <p:txBody>
          <a:bodyPr/>
          <a:lstStyle>
            <a:lvl1pPr>
              <a:defRPr/>
            </a:lvl1pPr>
          </a:lstStyle>
          <a:p>
            <a:pPr>
              <a:defRPr/>
            </a:pPr>
            <a:fld id="{556CC642-27F3-174C-B2DB-9BAA779F13C4}" type="slidenum">
              <a:rPr lang="en-US"/>
              <a:pPr>
                <a:defRPr/>
              </a:pPr>
              <a:t>‹#›</a:t>
            </a:fld>
            <a:endParaRPr lang="en-US"/>
          </a:p>
        </p:txBody>
      </p:sp>
    </p:spTree>
    <p:extLst>
      <p:ext uri="{BB962C8B-B14F-4D97-AF65-F5344CB8AC3E}">
        <p14:creationId xmlns:p14="http://schemas.microsoft.com/office/powerpoint/2010/main" val="305126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20375793-8FB0-1E4F-9BD7-E5FA98E0F484}"/>
              </a:ext>
            </a:extLst>
          </p:cNvPr>
          <p:cNvSpPr>
            <a:spLocks noGrp="1"/>
          </p:cNvSpPr>
          <p:nvPr>
            <p:ph type="dt" sz="half" idx="10"/>
          </p:nvPr>
        </p:nvSpPr>
        <p:spPr/>
        <p:txBody>
          <a:bodyPr/>
          <a:lstStyle>
            <a:lvl1pPr>
              <a:defRPr/>
            </a:lvl1pPr>
          </a:lstStyle>
          <a:p>
            <a:pPr>
              <a:defRPr/>
            </a:pPr>
            <a:fld id="{98509D54-2C89-C64A-9028-84831C8C4BEE}" type="datetimeFigureOut">
              <a:rPr lang="en-US"/>
              <a:pPr>
                <a:defRPr/>
              </a:pPr>
              <a:t>3/15/20</a:t>
            </a:fld>
            <a:endParaRPr lang="en-US"/>
          </a:p>
        </p:txBody>
      </p:sp>
      <p:sp>
        <p:nvSpPr>
          <p:cNvPr id="6" name="Footer Placeholder 4">
            <a:extLst>
              <a:ext uri="{FF2B5EF4-FFF2-40B4-BE49-F238E27FC236}">
                <a16:creationId xmlns:a16="http://schemas.microsoft.com/office/drawing/2014/main" id="{D5E86A39-FA9F-2740-BF3A-1A4ECDF6B0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255BBB-6BE2-DA48-84E7-EFDBFEC586CC}"/>
              </a:ext>
            </a:extLst>
          </p:cNvPr>
          <p:cNvSpPr>
            <a:spLocks noGrp="1"/>
          </p:cNvSpPr>
          <p:nvPr>
            <p:ph type="sldNum" sz="quarter" idx="12"/>
          </p:nvPr>
        </p:nvSpPr>
        <p:spPr/>
        <p:txBody>
          <a:bodyPr/>
          <a:lstStyle>
            <a:lvl1pPr>
              <a:defRPr/>
            </a:lvl1pPr>
          </a:lstStyle>
          <a:p>
            <a:pPr>
              <a:defRPr/>
            </a:pPr>
            <a:fld id="{53A37F91-4E66-AD4A-9339-2DEF4FFEE18A}" type="slidenum">
              <a:rPr lang="en-US"/>
              <a:pPr>
                <a:defRPr/>
              </a:pPr>
              <a:t>‹#›</a:t>
            </a:fld>
            <a:endParaRPr lang="en-US"/>
          </a:p>
        </p:txBody>
      </p:sp>
    </p:spTree>
    <p:extLst>
      <p:ext uri="{BB962C8B-B14F-4D97-AF65-F5344CB8AC3E}">
        <p14:creationId xmlns:p14="http://schemas.microsoft.com/office/powerpoint/2010/main" val="164370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5D48548E-3C0C-4248-8CD4-6F2A1405AD7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a:extLst>
              <a:ext uri="{FF2B5EF4-FFF2-40B4-BE49-F238E27FC236}">
                <a16:creationId xmlns:a16="http://schemas.microsoft.com/office/drawing/2014/main" id="{A05D6054-35D1-F549-8691-83A96C566B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709FD6B8-09D3-2F47-9639-1962C780AA58}"/>
              </a:ext>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a:extLst>
              <a:ext uri="{FF2B5EF4-FFF2-40B4-BE49-F238E27FC236}">
                <a16:creationId xmlns:a16="http://schemas.microsoft.com/office/drawing/2014/main" id="{C18F7A52-8F1B-3449-AC18-E674E370315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a:extLst>
              <a:ext uri="{FF2B5EF4-FFF2-40B4-BE49-F238E27FC236}">
                <a16:creationId xmlns:a16="http://schemas.microsoft.com/office/drawing/2014/main" id="{616AAE3D-9AAA-7A49-8E92-C5A023B46E9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BA3750B-687F-4748-A997-4EFBDCAABDDB}"/>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a:extLst>
              <a:ext uri="{FF2B5EF4-FFF2-40B4-BE49-F238E27FC236}">
                <a16:creationId xmlns:a16="http://schemas.microsoft.com/office/drawing/2014/main" id="{16604BEA-4C38-3C4F-A40E-F81D8ACD4774}"/>
              </a:ext>
            </a:extLst>
          </p:cNvPr>
          <p:cNvSpPr>
            <a:spLocks noGrp="1" noChangeArrowheads="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35" name="Text Placeholder 2">
            <a:extLst>
              <a:ext uri="{FF2B5EF4-FFF2-40B4-BE49-F238E27FC236}">
                <a16:creationId xmlns:a16="http://schemas.microsoft.com/office/drawing/2014/main" id="{19ADA8DC-2FF3-4646-B9F3-4A54B8F1433A}"/>
              </a:ext>
            </a:extLst>
          </p:cNvPr>
          <p:cNvSpPr>
            <a:spLocks noGrp="1" noChangeArrowheads="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E661C9A-161A-D54F-827C-4D6126A69579}"/>
              </a:ext>
            </a:extLst>
          </p:cNvPr>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3BA77B81-FF21-C541-9E20-9760A1F48AE1}" type="datetimeFigureOut">
              <a:rPr lang="en-US"/>
              <a:pPr>
                <a:defRPr/>
              </a:pPr>
              <a:t>3/15/20</a:t>
            </a:fld>
            <a:endParaRPr lang="en-US"/>
          </a:p>
        </p:txBody>
      </p:sp>
      <p:sp>
        <p:nvSpPr>
          <p:cNvPr id="5" name="Footer Placeholder 4">
            <a:extLst>
              <a:ext uri="{FF2B5EF4-FFF2-40B4-BE49-F238E27FC236}">
                <a16:creationId xmlns:a16="http://schemas.microsoft.com/office/drawing/2014/main" id="{F92F619B-3543-544A-A1A0-BC46B94A7D55}"/>
              </a:ext>
            </a:extLst>
          </p:cNvPr>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9FAB122-8238-2D49-A3CA-195FF7B22320}"/>
              </a:ext>
            </a:extLst>
          </p:cNvPr>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a:solidFill>
                  <a:schemeClr val="tx1">
                    <a:tint val="75000"/>
                  </a:schemeClr>
                </a:solidFill>
                <a:latin typeface="+mn-lt"/>
              </a:defRPr>
            </a:lvl1pPr>
          </a:lstStyle>
          <a:p>
            <a:pPr>
              <a:defRPr/>
            </a:pPr>
            <a:fld id="{E8847C06-44C5-3B4C-B3D8-87B54491ECA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7" r:id="rId12"/>
    <p:sldLayoutId id="2147483834" r:id="rId13"/>
    <p:sldLayoutId id="2147483838" r:id="rId14"/>
    <p:sldLayoutId id="2147483839" r:id="rId15"/>
    <p:sldLayoutId id="2147483835" r:id="rId16"/>
    <p:sldLayoutId id="2147483836"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2"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2"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2"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2"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2"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Users/dsakas/Backup%20from%20Laptop/Geoponiko/Thiva/Mathimata/ERP/Parusiasis/Audio/0310.aiff" TargetMode="External"/><Relationship Id="rId1" Type="http://schemas.microsoft.com/office/2007/relationships/media" Target="file:////Users/dsakas/Backup%20from%20Laptop/Geoponiko/Thiva/Mathimata/ERP/Parusiasis/Audio/0310.aiff"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Users/dsakas/Backup%20from%20Laptop/Geoponiko/Thiva/Mathimata/ERP/Parusiasis/Audio/0311.aiff" TargetMode="External"/><Relationship Id="rId1" Type="http://schemas.microsoft.com/office/2007/relationships/media" Target="file:////Users/dsakas/Backup%20from%20Laptop/Geoponiko/Thiva/Mathimata/ERP/Parusiasis/Audio/0311.aiff"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aiff"/><Relationship Id="rId1" Type="http://schemas.microsoft.com/office/2007/relationships/media" Target="../media/media1.aiff"/><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media2.aiff"/><Relationship Id="rId1" Type="http://schemas.microsoft.com/office/2007/relationships/media" Target="../media/media2.aiff"/><Relationship Id="rId6" Type="http://schemas.openxmlformats.org/officeDocument/2006/relationships/image" Target="../media/image14.tiff"/><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aiff"/><Relationship Id="rId1" Type="http://schemas.microsoft.com/office/2007/relationships/media" Target="../media/media3.aiff"/><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aiff"/><Relationship Id="rId1" Type="http://schemas.microsoft.com/office/2007/relationships/media" Target="../media/media4.aiff"/><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aiff"/><Relationship Id="rId1" Type="http://schemas.microsoft.com/office/2007/relationships/media" Target="../media/media5.aiff"/><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aiff"/><Relationship Id="rId1" Type="http://schemas.microsoft.com/office/2007/relationships/media" Target="../media/media6.aiff"/><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Users/dsakas/Backup%20from%20Laptop/Geoponiko/Thiva/Mathimata/ERP/Parusiasis/Audio/0303.aiff" TargetMode="External"/><Relationship Id="rId1" Type="http://schemas.microsoft.com/office/2007/relationships/media" Target="file:////Users/dsakas/Backup%20from%20Laptop/Geoponiko/Thiva/Mathimata/ERP/Parusiasis/Audio/0303.aiff"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file:////Users/dsakas/Backup%20from%20Laptop/Geoponiko/Thiva/Mathimata/ERP/Parusiasis/Audio/0304.aiff" TargetMode="External"/><Relationship Id="rId1" Type="http://schemas.microsoft.com/office/2007/relationships/media" Target="file:////Users/dsakas/Backup%20from%20Laptop/Geoponiko/Thiva/Mathimata/ERP/Parusiasis/Audio/0304.aiff" TargetMode="External"/><Relationship Id="rId6" Type="http://schemas.openxmlformats.org/officeDocument/2006/relationships/image" Target="../media/image9.tiff"/><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Users/dsakas/Backup%20from%20Laptop/Geoponiko/Thiva/Mathimata/ERP/Parusiasis/Audio/0305.aiff" TargetMode="External"/><Relationship Id="rId1" Type="http://schemas.microsoft.com/office/2007/relationships/media" Target="file:////Users/dsakas/Backup%20from%20Laptop/Geoponiko/Thiva/Mathimata/ERP/Parusiasis/Audio/0305.aiff"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file:////Users/dsakas/Backup%20from%20Laptop/Geoponiko/Thiva/Mathimata/ERP/Parusiasis/Audio/0306.aiff" TargetMode="External"/><Relationship Id="rId1" Type="http://schemas.microsoft.com/office/2007/relationships/media" Target="file:////Users/dsakas/Backup%20from%20Laptop/Geoponiko/Thiva/Mathimata/ERP/Parusiasis/Audio/0306.aiff" TargetMode="Externa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file:////Users/dsakas/Backup%20from%20Laptop/Geoponiko/Thiva/Mathimata/ERP/Parusiasis/Audio/0307.aiff" TargetMode="External"/><Relationship Id="rId1" Type="http://schemas.microsoft.com/office/2007/relationships/media" Target="file:////Users/dsakas/Backup%20from%20Laptop/Geoponiko/Thiva/Mathimata/ERP/Parusiasis/Audio/0307.aiff" TargetMode="External"/><Relationship Id="rId6" Type="http://schemas.openxmlformats.org/officeDocument/2006/relationships/image" Target="../media/image11.tiff"/><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file:////Users/dsakas/Backup%20from%20Laptop/Geoponiko/Thiva/Mathimata/ERP/Parusiasis/Audio/0308.aiff" TargetMode="External"/><Relationship Id="rId1" Type="http://schemas.microsoft.com/office/2007/relationships/media" Target="file:////Users/dsakas/Backup%20from%20Laptop/Geoponiko/Thiva/Mathimata/ERP/Parusiasis/Audio/0308.aiff" TargetMode="External"/><Relationship Id="rId6" Type="http://schemas.openxmlformats.org/officeDocument/2006/relationships/image" Target="../media/image12.tiff"/><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file:////Users/dsakas/Backup%20from%20Laptop/Geoponiko/Thiva/Mathimata/ERP/Parusiasis/Audio/0309.aiff" TargetMode="External"/><Relationship Id="rId1" Type="http://schemas.microsoft.com/office/2007/relationships/media" Target="file:////Users/dsakas/Backup%20from%20Laptop/Geoponiko/Thiva/Mathimata/ERP/Parusiasis/Audio/0309.aiff" TargetMode="External"/><Relationship Id="rId6" Type="http://schemas.openxmlformats.org/officeDocument/2006/relationships/image" Target="../media/image13.tiff"/><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8CEC73C-00A3-7C41-AF57-35CE870D3135}"/>
              </a:ext>
            </a:extLst>
          </p:cNvPr>
          <p:cNvSpPr>
            <a:spLocks noGrp="1" noChangeArrowheads="1"/>
          </p:cNvSpPr>
          <p:nvPr>
            <p:ph type="ctrTitle"/>
          </p:nvPr>
        </p:nvSpPr>
        <p:spPr>
          <a:xfrm>
            <a:off x="1155700" y="1447800"/>
            <a:ext cx="8824913" cy="3328988"/>
          </a:xfrm>
        </p:spPr>
        <p:txBody>
          <a:bodyPr/>
          <a:lstStyle/>
          <a:p>
            <a:pPr eaLnBrk="1" hangingPunct="1"/>
            <a:r>
              <a:rPr lang="en-US" altLang="en-US"/>
              <a:t>ERP 03</a:t>
            </a:r>
          </a:p>
        </p:txBody>
      </p:sp>
      <p:sp>
        <p:nvSpPr>
          <p:cNvPr id="3" name="Subtitle 2">
            <a:extLst>
              <a:ext uri="{FF2B5EF4-FFF2-40B4-BE49-F238E27FC236}">
                <a16:creationId xmlns:a16="http://schemas.microsoft.com/office/drawing/2014/main" id="{DDD9A361-0912-3F43-A49D-DF3758132C26}"/>
              </a:ext>
            </a:extLst>
          </p:cNvPr>
          <p:cNvSpPr>
            <a:spLocks noGrp="1"/>
          </p:cNvSpPr>
          <p:nvPr>
            <p:ph type="subTitle" idx="1"/>
          </p:nvPr>
        </p:nvSpPr>
        <p:spPr>
          <a:xfrm>
            <a:off x="1155700" y="4776788"/>
            <a:ext cx="8824913" cy="862012"/>
          </a:xfrm>
        </p:spPr>
        <p:txBody>
          <a:bodyPr rtlCol="0">
            <a:normAutofit/>
          </a:bodyPr>
          <a:lstStyle/>
          <a:p>
            <a:pPr eaLnBrk="1" fontAlgn="auto" hangingPunct="1">
              <a:spcAft>
                <a:spcPts val="0"/>
              </a:spcAft>
              <a:buClr>
                <a:schemeClr val="bg2">
                  <a:lumMod val="40000"/>
                  <a:lumOff val="60000"/>
                </a:schemeClr>
              </a:buClr>
              <a:buFont typeface="Wingdings 3" charset="2"/>
              <a:buNone/>
              <a:defRPr/>
            </a:pPr>
            <a:r>
              <a:rPr lang="en-US" dirty="0" err="1"/>
              <a:t>DDr</a:t>
            </a:r>
            <a:r>
              <a:rPr lang="en-US" dirty="0"/>
              <a:t>. </a:t>
            </a:r>
            <a:r>
              <a:rPr lang="en-US" dirty="0" err="1"/>
              <a:t>Damianos</a:t>
            </a:r>
            <a:r>
              <a:rPr lang="en-US" dirty="0"/>
              <a:t> </a:t>
            </a:r>
            <a:r>
              <a:rPr lang="en-US" dirty="0" err="1"/>
              <a:t>Sakas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103CE319-C629-DA4A-AC6D-2A1958C176B3}"/>
              </a:ext>
            </a:extLst>
          </p:cNvPr>
          <p:cNvSpPr>
            <a:spLocks noGrp="1" noChangeArrowheads="1"/>
          </p:cNvSpPr>
          <p:nvPr>
            <p:ph type="title"/>
          </p:nvPr>
        </p:nvSpPr>
        <p:spPr>
          <a:xfrm>
            <a:off x="646113" y="452438"/>
            <a:ext cx="9404350" cy="711200"/>
          </a:xfrm>
        </p:spPr>
        <p:txBody>
          <a:bodyPr/>
          <a:lstStyle/>
          <a:p>
            <a:pPr eaLnBrk="1" hangingPunct="1"/>
            <a:r>
              <a:rPr lang="el-GR" altLang="en-US" b="1"/>
              <a:t>Η πληροφοριακή υποδομή της επιχείρησης </a:t>
            </a:r>
            <a:endParaRPr lang="el-GR" altLang="en-US"/>
          </a:p>
        </p:txBody>
      </p:sp>
      <p:sp>
        <p:nvSpPr>
          <p:cNvPr id="36866" name="Title 1">
            <a:extLst>
              <a:ext uri="{FF2B5EF4-FFF2-40B4-BE49-F238E27FC236}">
                <a16:creationId xmlns:a16="http://schemas.microsoft.com/office/drawing/2014/main" id="{8D23542F-7CA5-D94E-8BFA-02052E26B569}"/>
              </a:ext>
            </a:extLst>
          </p:cNvPr>
          <p:cNvSpPr txBox="1">
            <a:spLocks noChangeArrowheads="1"/>
          </p:cNvSpPr>
          <p:nvPr/>
        </p:nvSpPr>
        <p:spPr bwMode="auto">
          <a:xfrm>
            <a:off x="646113" y="1220788"/>
            <a:ext cx="94043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a:solidFill>
                  <a:schemeClr val="tx2"/>
                </a:solidFill>
              </a:rPr>
              <a:t> </a:t>
            </a:r>
            <a:endParaRPr lang="en-US" altLang="en-US" sz="2400">
              <a:solidFill>
                <a:schemeClr val="tx2"/>
              </a:solidFill>
            </a:endParaRPr>
          </a:p>
        </p:txBody>
      </p:sp>
      <p:sp>
        <p:nvSpPr>
          <p:cNvPr id="36867" name="TextBox 3">
            <a:extLst>
              <a:ext uri="{FF2B5EF4-FFF2-40B4-BE49-F238E27FC236}">
                <a16:creationId xmlns:a16="http://schemas.microsoft.com/office/drawing/2014/main" id="{43358923-351E-464E-B640-DD4AD1E5B804}"/>
              </a:ext>
            </a:extLst>
          </p:cNvPr>
          <p:cNvSpPr txBox="1">
            <a:spLocks noChangeArrowheads="1"/>
          </p:cNvSpPr>
          <p:nvPr/>
        </p:nvSpPr>
        <p:spPr bwMode="auto">
          <a:xfrm>
            <a:off x="646113" y="2151063"/>
            <a:ext cx="112998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b="1"/>
              <a:t>Υποσύστημα διαχείρισης ταυτότητας χρηστών, </a:t>
            </a:r>
          </a:p>
          <a:p>
            <a:pPr eaLnBrk="1" hangingPunct="1">
              <a:spcBef>
                <a:spcPct val="0"/>
              </a:spcBef>
              <a:buClrTx/>
              <a:buSzTx/>
              <a:buFontTx/>
              <a:buNone/>
            </a:pPr>
            <a:endParaRPr lang="el-GR" altLang="en-US" sz="2400" b="1"/>
          </a:p>
          <a:p>
            <a:pPr eaLnBrk="1" hangingPunct="1">
              <a:spcBef>
                <a:spcPct val="0"/>
              </a:spcBef>
              <a:buClrTx/>
              <a:buSzTx/>
              <a:buFontTx/>
              <a:buNone/>
            </a:pPr>
            <a:r>
              <a:rPr lang="el-GR" altLang="en-US" sz="2400" b="1"/>
              <a:t>Υποσύστημα διαχείρισης δικτυακής πύλης, </a:t>
            </a:r>
          </a:p>
          <a:p>
            <a:pPr eaLnBrk="1" hangingPunct="1">
              <a:spcBef>
                <a:spcPct val="0"/>
              </a:spcBef>
              <a:buClrTx/>
              <a:buSzTx/>
              <a:buFontTx/>
              <a:buNone/>
            </a:pPr>
            <a:endParaRPr lang="el-GR" altLang="en-US" sz="2400" b="1"/>
          </a:p>
          <a:p>
            <a:pPr eaLnBrk="1" hangingPunct="1">
              <a:spcBef>
                <a:spcPct val="0"/>
              </a:spcBef>
              <a:buClrTx/>
              <a:buSzTx/>
              <a:buFontTx/>
              <a:buNone/>
            </a:pPr>
            <a:r>
              <a:rPr lang="el-GR" altLang="en-US" sz="2400" b="1"/>
              <a:t>Υποσύστημα διαχείρισης ροής εργασιών, </a:t>
            </a:r>
          </a:p>
          <a:p>
            <a:pPr eaLnBrk="1" hangingPunct="1">
              <a:spcBef>
                <a:spcPct val="0"/>
              </a:spcBef>
              <a:buClrTx/>
              <a:buSzTx/>
              <a:buFontTx/>
              <a:buNone/>
            </a:pPr>
            <a:endParaRPr lang="el-GR" altLang="en-US" sz="2400" b="1"/>
          </a:p>
          <a:p>
            <a:pPr eaLnBrk="1" hangingPunct="1">
              <a:spcBef>
                <a:spcPct val="0"/>
              </a:spcBef>
              <a:buClrTx/>
              <a:buSzTx/>
              <a:buFontTx/>
              <a:buNone/>
            </a:pPr>
            <a:r>
              <a:rPr lang="el-GR" altLang="en-US" sz="2400" b="1"/>
              <a:t>Υποσύστημα διαχείρισης εγγράφων, </a:t>
            </a:r>
          </a:p>
          <a:p>
            <a:pPr eaLnBrk="1" hangingPunct="1">
              <a:spcBef>
                <a:spcPct val="0"/>
              </a:spcBef>
              <a:buClrTx/>
              <a:buSzTx/>
              <a:buFontTx/>
              <a:buNone/>
            </a:pPr>
            <a:endParaRPr lang="el-GR" altLang="en-US" sz="2400" b="1"/>
          </a:p>
          <a:p>
            <a:pPr eaLnBrk="1" hangingPunct="1">
              <a:spcBef>
                <a:spcPct val="0"/>
              </a:spcBef>
              <a:buClrTx/>
              <a:buSzTx/>
              <a:buFontTx/>
              <a:buNone/>
            </a:pPr>
            <a:r>
              <a:rPr lang="el-GR" altLang="en-US" sz="2400" b="1"/>
              <a:t>Υποσυστήματα ανάπτυξης/προσαρμογής λογισμικού.</a:t>
            </a:r>
            <a:br>
              <a:rPr lang="el-GR" altLang="en-US" sz="2400" b="1"/>
            </a:br>
            <a:endParaRPr lang="el-GR" altLang="en-US" sz="2400" b="1"/>
          </a:p>
        </p:txBody>
      </p:sp>
      <p:pic>
        <p:nvPicPr>
          <p:cNvPr id="36868" name="Picture 2" descr="page21image36042432">
            <a:extLst>
              <a:ext uri="{FF2B5EF4-FFF2-40B4-BE49-F238E27FC236}">
                <a16:creationId xmlns:a16="http://schemas.microsoft.com/office/drawing/2014/main" id="{1FA8A50D-3A25-E94A-AE82-109F167D5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10">
            <a:hlinkClick r:id="" action="ppaction://media"/>
            <a:extLst>
              <a:ext uri="{FF2B5EF4-FFF2-40B4-BE49-F238E27FC236}">
                <a16:creationId xmlns:a16="http://schemas.microsoft.com/office/drawing/2014/main" id="{6B6D0D76-B910-A447-8A09-E62C6A6665B8}"/>
              </a:ext>
            </a:extLst>
          </p:cNvPr>
          <p:cNvPicPr>
            <a:picLocks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11113" y="5306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A635F45-175F-E345-8A17-951435C7ADA3}"/>
              </a:ext>
            </a:extLst>
          </p:cNvPr>
          <p:cNvSpPr>
            <a:spLocks noGrp="1" noChangeArrowheads="1"/>
          </p:cNvSpPr>
          <p:nvPr>
            <p:ph type="title"/>
          </p:nvPr>
        </p:nvSpPr>
        <p:spPr>
          <a:xfrm>
            <a:off x="646113" y="452438"/>
            <a:ext cx="9404350" cy="711200"/>
          </a:xfrm>
        </p:spPr>
        <p:txBody>
          <a:bodyPr/>
          <a:lstStyle/>
          <a:p>
            <a:pPr eaLnBrk="1" hangingPunct="1"/>
            <a:r>
              <a:rPr lang="el-GR" altLang="en-US" b="1"/>
              <a:t>Υποσυστήματα διαχείρισης ταυτότητας χρηστών (</a:t>
            </a:r>
            <a:r>
              <a:rPr lang="en-US" altLang="en-US" b="1"/>
              <a:t>identity management) </a:t>
            </a:r>
            <a:endParaRPr lang="en-US" altLang="en-US"/>
          </a:p>
        </p:txBody>
      </p:sp>
      <p:sp>
        <p:nvSpPr>
          <p:cNvPr id="38914" name="Title 1">
            <a:extLst>
              <a:ext uri="{FF2B5EF4-FFF2-40B4-BE49-F238E27FC236}">
                <a16:creationId xmlns:a16="http://schemas.microsoft.com/office/drawing/2014/main" id="{71975647-0964-304B-AF3F-8FD4FE7832E2}"/>
              </a:ext>
            </a:extLst>
          </p:cNvPr>
          <p:cNvSpPr txBox="1">
            <a:spLocks noChangeArrowheads="1"/>
          </p:cNvSpPr>
          <p:nvPr/>
        </p:nvSpPr>
        <p:spPr bwMode="auto">
          <a:xfrm>
            <a:off x="646113" y="1220788"/>
            <a:ext cx="94043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a:solidFill>
                  <a:schemeClr val="tx2"/>
                </a:solidFill>
              </a:rPr>
              <a:t> </a:t>
            </a:r>
            <a:endParaRPr lang="en-US" altLang="en-US" sz="2400">
              <a:solidFill>
                <a:schemeClr val="tx2"/>
              </a:solidFill>
            </a:endParaRPr>
          </a:p>
        </p:txBody>
      </p:sp>
      <p:sp>
        <p:nvSpPr>
          <p:cNvPr id="38915" name="TextBox 3">
            <a:extLst>
              <a:ext uri="{FF2B5EF4-FFF2-40B4-BE49-F238E27FC236}">
                <a16:creationId xmlns:a16="http://schemas.microsoft.com/office/drawing/2014/main" id="{C5B5DDF6-7BC6-B94C-A02A-CA7ADFBA0D96}"/>
              </a:ext>
            </a:extLst>
          </p:cNvPr>
          <p:cNvSpPr txBox="1">
            <a:spLocks noChangeArrowheads="1"/>
          </p:cNvSpPr>
          <p:nvPr/>
        </p:nvSpPr>
        <p:spPr bwMode="auto">
          <a:xfrm>
            <a:off x="646113" y="2713038"/>
            <a:ext cx="112998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l-GR" altLang="en-US" sz="1800" b="1"/>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Πρόσβαση σε λειτουργίες του συστήματος </a:t>
            </a:r>
            <a:r>
              <a:rPr lang="en-US" altLang="en-US" sz="1800" b="1"/>
              <a:t>ERP (function access control)</a:t>
            </a:r>
            <a:endParaRPr lang="el-GR" altLang="en-US" sz="1800" b="1"/>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Πρόσβαση σε δεδομένα του συστήματος </a:t>
            </a:r>
            <a:r>
              <a:rPr lang="en-US" altLang="en-US" sz="1800" b="1"/>
              <a:t>ERP (data access control)</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Πρόσβαση με βάση το προφίλ του χρήστη (</a:t>
            </a:r>
            <a:r>
              <a:rPr lang="en-US" altLang="en-US" sz="1800" b="1"/>
              <a:t>Role Based Access Control - RBAC) </a:t>
            </a:r>
          </a:p>
          <a:p>
            <a:pPr eaLnBrk="1" hangingPunct="1">
              <a:spcBef>
                <a:spcPct val="0"/>
              </a:spcBef>
              <a:buClrTx/>
              <a:buSzTx/>
              <a:buFontTx/>
              <a:buNone/>
            </a:pPr>
            <a:endParaRPr lang="en-US" altLang="en-US" sz="1800" b="1"/>
          </a:p>
          <a:p>
            <a:pPr eaLnBrk="1" hangingPunct="1">
              <a:spcBef>
                <a:spcPct val="0"/>
              </a:spcBef>
              <a:buClrTx/>
              <a:buSzTx/>
              <a:buFontTx/>
              <a:buNone/>
            </a:pPr>
            <a:endParaRPr lang="el-GR" altLang="en-US" sz="2400" b="1"/>
          </a:p>
        </p:txBody>
      </p:sp>
      <p:pic>
        <p:nvPicPr>
          <p:cNvPr id="38916" name="Picture 2" descr="page21image36042432">
            <a:extLst>
              <a:ext uri="{FF2B5EF4-FFF2-40B4-BE49-F238E27FC236}">
                <a16:creationId xmlns:a16="http://schemas.microsoft.com/office/drawing/2014/main" id="{6FF2ECB2-8218-B241-B3A7-B83683776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11">
            <a:hlinkClick r:id="" action="ppaction://media"/>
            <a:extLst>
              <a:ext uri="{FF2B5EF4-FFF2-40B4-BE49-F238E27FC236}">
                <a16:creationId xmlns:a16="http://schemas.microsoft.com/office/drawing/2014/main" id="{3DBC1777-7693-764A-B9F0-DA40F1C14F03}"/>
              </a:ext>
            </a:extLst>
          </p:cNvPr>
          <p:cNvPicPr>
            <a:picLocks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11113" y="95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E48FFCB7-9B26-9743-AE6C-27BA380240D4}"/>
              </a:ext>
            </a:extLst>
          </p:cNvPr>
          <p:cNvSpPr>
            <a:spLocks noGrp="1" noChangeArrowheads="1"/>
          </p:cNvSpPr>
          <p:nvPr>
            <p:ph type="title"/>
          </p:nvPr>
        </p:nvSpPr>
        <p:spPr>
          <a:xfrm>
            <a:off x="646113" y="452438"/>
            <a:ext cx="9404350" cy="711200"/>
          </a:xfrm>
        </p:spPr>
        <p:txBody>
          <a:bodyPr/>
          <a:lstStyle/>
          <a:p>
            <a:pPr eaLnBrk="1" hangingPunct="1"/>
            <a:r>
              <a:rPr lang="el-GR" altLang="en-US" b="1"/>
              <a:t>Υποσύστημα διαχείρισης ροής εργασιών (</a:t>
            </a:r>
            <a:r>
              <a:rPr lang="en-US" altLang="en-US" b="1"/>
              <a:t>workflow management) </a:t>
            </a:r>
            <a:endParaRPr lang="en-US" altLang="en-US"/>
          </a:p>
        </p:txBody>
      </p:sp>
      <p:sp>
        <p:nvSpPr>
          <p:cNvPr id="40962" name="Title 1">
            <a:extLst>
              <a:ext uri="{FF2B5EF4-FFF2-40B4-BE49-F238E27FC236}">
                <a16:creationId xmlns:a16="http://schemas.microsoft.com/office/drawing/2014/main" id="{A6ACCF7E-6B3E-374D-AC9D-3EC3D419C1F3}"/>
              </a:ext>
            </a:extLst>
          </p:cNvPr>
          <p:cNvSpPr txBox="1">
            <a:spLocks noChangeArrowheads="1"/>
          </p:cNvSpPr>
          <p:nvPr/>
        </p:nvSpPr>
        <p:spPr bwMode="auto">
          <a:xfrm>
            <a:off x="646113" y="1220788"/>
            <a:ext cx="94043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a:solidFill>
                  <a:schemeClr val="tx2"/>
                </a:solidFill>
              </a:rPr>
              <a:t> </a:t>
            </a:r>
            <a:endParaRPr lang="en-US" altLang="en-US" sz="2400">
              <a:solidFill>
                <a:schemeClr val="tx2"/>
              </a:solidFill>
            </a:endParaRPr>
          </a:p>
        </p:txBody>
      </p:sp>
      <p:sp>
        <p:nvSpPr>
          <p:cNvPr id="40963" name="TextBox 3">
            <a:extLst>
              <a:ext uri="{FF2B5EF4-FFF2-40B4-BE49-F238E27FC236}">
                <a16:creationId xmlns:a16="http://schemas.microsoft.com/office/drawing/2014/main" id="{BD8CAEAB-7F61-4145-8AFE-155129969CCA}"/>
              </a:ext>
            </a:extLst>
          </p:cNvPr>
          <p:cNvSpPr txBox="1">
            <a:spLocks noChangeArrowheads="1"/>
          </p:cNvSpPr>
          <p:nvPr/>
        </p:nvSpPr>
        <p:spPr bwMode="auto">
          <a:xfrm>
            <a:off x="646113" y="1846263"/>
            <a:ext cx="112998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1800" b="1"/>
              <a:t>Τη δυνατότητα σχεδιασμού σεναρίων ροής εργασιών και παρουσίασης/διεκπεραίωσης της τρέχουσας διαδικασίας με γραφικό (διαγραμματικό) τρόπο.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Ολοκλήρωση με τα άλλα υποσυστήματα πληροφοριακής υποδομής.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Τη δυνατότητα ανάθεσης ενέργειας με ή χωρίς την απαίτηση αντίδρασης από τον χρήστη.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Τη δρομολόγηση ενεργειών και εγγράφων σε μεμονωμένους χρήστες αλλά και σε ομάδες ορίζοντας προθεσμία διεκπεραίωσης.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Την εμφάνιση των εκκρεμούντων ανατεθεισών ενεργειών στον χρήστη με γραφικό τρόπο ως εγγραφές στο γραφικό περιβάλλον υποδοχής εργασιών του. Ενδεικτικά, για κάθε εργασία θα εμφανίζεται ο χρήστης που ανέθεσε την ενέργεια, η ημερομηνία ανάθεσης, η προθεσμία διεκπεραίωσης, το όνομα της ενέργειας και άλλες χρήσιμες πληροφορίες για την ενέργεια αυτή.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Την αυτόματη αποστολή </a:t>
            </a:r>
            <a:r>
              <a:rPr lang="en-US" altLang="en-US" sz="1800" b="1"/>
              <a:t>email </a:t>
            </a:r>
            <a:r>
              <a:rPr lang="el-GR" altLang="en-US" sz="1800" b="1"/>
              <a:t>στον χρήστη που του έχει ανατεθεί μια εργασία και θα τον ενημερώ- νει σχετικά. </a:t>
            </a:r>
          </a:p>
        </p:txBody>
      </p:sp>
      <p:pic>
        <p:nvPicPr>
          <p:cNvPr id="40964" name="Picture 2" descr="page21image36042432">
            <a:extLst>
              <a:ext uri="{FF2B5EF4-FFF2-40B4-BE49-F238E27FC236}">
                <a16:creationId xmlns:a16="http://schemas.microsoft.com/office/drawing/2014/main" id="{4948DF6F-9D52-004E-A3EE-C2CFB9375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12">
            <a:hlinkClick r:id="" action="ppaction://media"/>
            <a:extLst>
              <a:ext uri="{FF2B5EF4-FFF2-40B4-BE49-F238E27FC236}">
                <a16:creationId xmlns:a16="http://schemas.microsoft.com/office/drawing/2014/main" id="{B3B2BEC0-780C-2B44-BF58-1427E1DEDE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25" y="111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DBA6E6B-C9A1-1A4C-BE6B-67FF73CC2D06}"/>
              </a:ext>
            </a:extLst>
          </p:cNvPr>
          <p:cNvSpPr>
            <a:spLocks noGrp="1" noChangeArrowheads="1"/>
          </p:cNvSpPr>
          <p:nvPr>
            <p:ph type="title"/>
          </p:nvPr>
        </p:nvSpPr>
        <p:spPr>
          <a:xfrm>
            <a:off x="646113" y="452438"/>
            <a:ext cx="9404350" cy="711200"/>
          </a:xfrm>
        </p:spPr>
        <p:txBody>
          <a:bodyPr/>
          <a:lstStyle/>
          <a:p>
            <a:pPr eaLnBrk="1" hangingPunct="1"/>
            <a:r>
              <a:rPr lang="el-GR" altLang="en-US" b="1"/>
              <a:t>Υποσύστημα διαχείρισης δικτυακής πύλης (</a:t>
            </a:r>
            <a:r>
              <a:rPr lang="en-US" altLang="en-US" b="1"/>
              <a:t>portal)</a:t>
            </a:r>
            <a:endParaRPr lang="en-US" altLang="en-US"/>
          </a:p>
        </p:txBody>
      </p:sp>
      <p:sp>
        <p:nvSpPr>
          <p:cNvPr id="43010" name="TextBox 3">
            <a:extLst>
              <a:ext uri="{FF2B5EF4-FFF2-40B4-BE49-F238E27FC236}">
                <a16:creationId xmlns:a16="http://schemas.microsoft.com/office/drawing/2014/main" id="{B5867E63-37E8-FD48-A387-446613271149}"/>
              </a:ext>
            </a:extLst>
          </p:cNvPr>
          <p:cNvSpPr txBox="1">
            <a:spLocks noChangeArrowheads="1"/>
          </p:cNvSpPr>
          <p:nvPr/>
        </p:nvSpPr>
        <p:spPr bwMode="auto">
          <a:xfrm>
            <a:off x="646113" y="1927225"/>
            <a:ext cx="112998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a:t>Wordpress</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Drupal</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Joomla</a:t>
            </a:r>
          </a:p>
          <a:p>
            <a:pPr eaLnBrk="1" hangingPunct="1">
              <a:spcBef>
                <a:spcPct val="0"/>
              </a:spcBef>
              <a:buClrTx/>
              <a:buSzTx/>
              <a:buFontTx/>
              <a:buNone/>
            </a:pPr>
            <a:endParaRPr lang="en-US" altLang="en-US" sz="1800" b="1"/>
          </a:p>
          <a:p>
            <a:pPr eaLnBrk="1" hangingPunct="1">
              <a:spcBef>
                <a:spcPct val="0"/>
              </a:spcBef>
              <a:buClrTx/>
              <a:buSzTx/>
              <a:buFontTx/>
              <a:buNone/>
            </a:pPr>
            <a:r>
              <a:rPr lang="en-US" altLang="en-US" sz="1800" b="1"/>
              <a:t>Bootstrap </a:t>
            </a:r>
          </a:p>
          <a:p>
            <a:pPr eaLnBrk="1" hangingPunct="1">
              <a:spcBef>
                <a:spcPct val="0"/>
              </a:spcBef>
              <a:buClrTx/>
              <a:buSzTx/>
              <a:buFontTx/>
              <a:buNone/>
            </a:pPr>
            <a:endParaRPr lang="el-GR" altLang="en-US" sz="1800" b="1"/>
          </a:p>
        </p:txBody>
      </p:sp>
      <p:pic>
        <p:nvPicPr>
          <p:cNvPr id="43011" name="Picture 2" descr="page21image36042432">
            <a:extLst>
              <a:ext uri="{FF2B5EF4-FFF2-40B4-BE49-F238E27FC236}">
                <a16:creationId xmlns:a16="http://schemas.microsoft.com/office/drawing/2014/main" id="{99E33F09-3CB7-CB42-A4B9-2F5B1A7D5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a:extLst>
              <a:ext uri="{FF2B5EF4-FFF2-40B4-BE49-F238E27FC236}">
                <a16:creationId xmlns:a16="http://schemas.microsoft.com/office/drawing/2014/main" id="{90CC5989-BEBB-2B4C-A073-9B10EA8D9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9813" y="3883025"/>
            <a:ext cx="5032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nline Media 3" descr="0313">
            <a:hlinkClick r:id="" action="ppaction://media"/>
            <a:extLst>
              <a:ext uri="{FF2B5EF4-FFF2-40B4-BE49-F238E27FC236}">
                <a16:creationId xmlns:a16="http://schemas.microsoft.com/office/drawing/2014/main" id="{7E4E4C7C-5465-784E-8526-74FBF5FFF7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13" y="95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98615919-6156-CA44-AF56-CF80171BB205}"/>
              </a:ext>
            </a:extLst>
          </p:cNvPr>
          <p:cNvSpPr>
            <a:spLocks noGrp="1" noChangeArrowheads="1"/>
          </p:cNvSpPr>
          <p:nvPr>
            <p:ph type="title"/>
          </p:nvPr>
        </p:nvSpPr>
        <p:spPr>
          <a:xfrm>
            <a:off x="646113" y="452438"/>
            <a:ext cx="9404350" cy="711200"/>
          </a:xfrm>
        </p:spPr>
        <p:txBody>
          <a:bodyPr/>
          <a:lstStyle/>
          <a:p>
            <a:pPr eaLnBrk="1" hangingPunct="1"/>
            <a:r>
              <a:rPr lang="el-GR" altLang="en-US" b="1"/>
              <a:t>Παράμετροι επιλογής αρχιτεκτονικής πληροφοριακού συστήματος </a:t>
            </a:r>
            <a:endParaRPr lang="el-GR" altLang="en-US"/>
          </a:p>
        </p:txBody>
      </p:sp>
      <p:sp>
        <p:nvSpPr>
          <p:cNvPr id="45058" name="TextBox 3">
            <a:extLst>
              <a:ext uri="{FF2B5EF4-FFF2-40B4-BE49-F238E27FC236}">
                <a16:creationId xmlns:a16="http://schemas.microsoft.com/office/drawing/2014/main" id="{5D507995-504F-DD43-8D7C-7FDCB3DCCF3C}"/>
              </a:ext>
            </a:extLst>
          </p:cNvPr>
          <p:cNvSpPr txBox="1">
            <a:spLocks noChangeArrowheads="1"/>
          </p:cNvSpPr>
          <p:nvPr/>
        </p:nvSpPr>
        <p:spPr bwMode="auto">
          <a:xfrm>
            <a:off x="646113" y="2584450"/>
            <a:ext cx="112998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b="1"/>
          </a:p>
          <a:p>
            <a:pPr eaLnBrk="1" hangingPunct="1">
              <a:spcBef>
                <a:spcPct val="0"/>
              </a:spcBef>
              <a:buClrTx/>
              <a:buSzTx/>
              <a:buFontTx/>
              <a:buNone/>
            </a:pPr>
            <a:r>
              <a:rPr lang="el-GR" altLang="en-US" sz="1800" b="1"/>
              <a:t>Μέγεθος και γεωγραφική κάλυψη της επιχείρησης</a:t>
            </a:r>
            <a:endParaRPr lang="en-US" altLang="en-US" sz="1800" b="1"/>
          </a:p>
          <a:p>
            <a:pPr eaLnBrk="1" hangingPunct="1">
              <a:spcBef>
                <a:spcPct val="0"/>
              </a:spcBef>
              <a:buClrTx/>
              <a:buSzTx/>
              <a:buFontTx/>
              <a:buNone/>
            </a:pPr>
            <a:endParaRPr lang="en-US" altLang="en-US" sz="1800" b="1"/>
          </a:p>
          <a:p>
            <a:pPr eaLnBrk="1" hangingPunct="1">
              <a:spcBef>
                <a:spcPct val="0"/>
              </a:spcBef>
              <a:buClrTx/>
              <a:buSzTx/>
              <a:buFontTx/>
              <a:buNone/>
            </a:pPr>
            <a:r>
              <a:rPr lang="el-GR" altLang="en-US" sz="1800" b="1"/>
              <a:t>Επιχειρησιακές λειτουργίες </a:t>
            </a:r>
            <a:endParaRPr lang="el-GR" altLang="en-US" sz="1800"/>
          </a:p>
          <a:p>
            <a:pPr eaLnBrk="1" hangingPunct="1">
              <a:spcBef>
                <a:spcPct val="0"/>
              </a:spcBef>
              <a:buClrTx/>
              <a:buSzTx/>
              <a:buFontTx/>
              <a:buNone/>
            </a:pPr>
            <a:endParaRPr lang="en-US" altLang="en-US" sz="1800" b="1"/>
          </a:p>
          <a:p>
            <a:pPr eaLnBrk="1" hangingPunct="1">
              <a:spcBef>
                <a:spcPct val="0"/>
              </a:spcBef>
              <a:buClrTx/>
              <a:buSzTx/>
              <a:buFontTx/>
              <a:buNone/>
            </a:pPr>
            <a:r>
              <a:rPr lang="el-GR" altLang="en-US" sz="1800" b="1"/>
              <a:t>Χρήστες του συστήματος </a:t>
            </a:r>
            <a:endParaRPr lang="el-GR" altLang="en-US" sz="1800"/>
          </a:p>
          <a:p>
            <a:pPr eaLnBrk="1" hangingPunct="1">
              <a:spcBef>
                <a:spcPct val="0"/>
              </a:spcBef>
              <a:buClrTx/>
              <a:buSzTx/>
              <a:buFontTx/>
              <a:buNone/>
            </a:pPr>
            <a:endParaRPr lang="en-US" altLang="en-US" sz="1800" b="1"/>
          </a:p>
          <a:p>
            <a:pPr eaLnBrk="1" hangingPunct="1">
              <a:spcBef>
                <a:spcPct val="0"/>
              </a:spcBef>
              <a:buClrTx/>
              <a:buSzTx/>
              <a:buFontTx/>
              <a:buNone/>
            </a:pPr>
            <a:r>
              <a:rPr lang="el-GR" altLang="en-US" sz="1800" b="1"/>
              <a:t>Όγκος και είδος δεδομένων </a:t>
            </a:r>
            <a:endParaRPr lang="el-GR" altLang="en-US" sz="1800"/>
          </a:p>
          <a:p>
            <a:pPr eaLnBrk="1" hangingPunct="1">
              <a:spcBef>
                <a:spcPct val="0"/>
              </a:spcBef>
              <a:buClrTx/>
              <a:buSzTx/>
              <a:buFontTx/>
              <a:buNone/>
            </a:pPr>
            <a:r>
              <a:rPr lang="el-GR" altLang="en-US" sz="1800" b="1"/>
              <a:t> </a:t>
            </a:r>
            <a:endParaRPr lang="el-GR" altLang="en-US" sz="1800"/>
          </a:p>
          <a:p>
            <a:pPr eaLnBrk="1" hangingPunct="1">
              <a:spcBef>
                <a:spcPct val="0"/>
              </a:spcBef>
              <a:buClrTx/>
              <a:buSzTx/>
              <a:buFontTx/>
              <a:buNone/>
            </a:pPr>
            <a:endParaRPr lang="el-GR" altLang="en-US" sz="1800" b="1"/>
          </a:p>
        </p:txBody>
      </p:sp>
      <p:pic>
        <p:nvPicPr>
          <p:cNvPr id="45059" name="Picture 2" descr="page21image36042432">
            <a:extLst>
              <a:ext uri="{FF2B5EF4-FFF2-40B4-BE49-F238E27FC236}">
                <a16:creationId xmlns:a16="http://schemas.microsoft.com/office/drawing/2014/main" id="{98E707DC-2428-7E4D-BA91-5B2C2E102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14">
            <a:hlinkClick r:id="" action="ppaction://media"/>
            <a:extLst>
              <a:ext uri="{FF2B5EF4-FFF2-40B4-BE49-F238E27FC236}">
                <a16:creationId xmlns:a16="http://schemas.microsoft.com/office/drawing/2014/main" id="{0084C09C-43BB-2F47-86FC-D9451B358E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3" y="111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ECEC97A-B031-084A-8086-47CD8D29B243}"/>
              </a:ext>
            </a:extLst>
          </p:cNvPr>
          <p:cNvSpPr>
            <a:spLocks noGrp="1" noChangeArrowheads="1"/>
          </p:cNvSpPr>
          <p:nvPr>
            <p:ph type="title"/>
          </p:nvPr>
        </p:nvSpPr>
        <p:spPr>
          <a:xfrm>
            <a:off x="646113" y="452438"/>
            <a:ext cx="9404350" cy="711200"/>
          </a:xfrm>
        </p:spPr>
        <p:txBody>
          <a:bodyPr/>
          <a:lstStyle/>
          <a:p>
            <a:pPr eaLnBrk="1" hangingPunct="1"/>
            <a:r>
              <a:rPr lang="el-GR" altLang="en-US" b="1"/>
              <a:t>Απαιτήσεις ασφάλειας </a:t>
            </a:r>
            <a:endParaRPr lang="el-GR" altLang="en-US"/>
          </a:p>
        </p:txBody>
      </p:sp>
      <p:sp>
        <p:nvSpPr>
          <p:cNvPr id="47106" name="TextBox 3">
            <a:extLst>
              <a:ext uri="{FF2B5EF4-FFF2-40B4-BE49-F238E27FC236}">
                <a16:creationId xmlns:a16="http://schemas.microsoft.com/office/drawing/2014/main" id="{01306D99-23A9-0D4F-AA4F-C254AFD2410B}"/>
              </a:ext>
            </a:extLst>
          </p:cNvPr>
          <p:cNvSpPr txBox="1">
            <a:spLocks noChangeArrowheads="1"/>
          </p:cNvSpPr>
          <p:nvPr/>
        </p:nvSpPr>
        <p:spPr bwMode="auto">
          <a:xfrm>
            <a:off x="646113" y="2584450"/>
            <a:ext cx="112998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dirty="0"/>
              <a:t>Οι </a:t>
            </a:r>
            <a:r>
              <a:rPr lang="el-GR" altLang="en-US" sz="2400" dirty="0" err="1"/>
              <a:t>σημαντικότεροι</a:t>
            </a:r>
            <a:r>
              <a:rPr lang="el-GR" altLang="en-US" sz="2400" dirty="0"/>
              <a:t> </a:t>
            </a:r>
            <a:r>
              <a:rPr lang="el-GR" altLang="en-US" sz="2400" dirty="0" err="1"/>
              <a:t>κίνδυνοι</a:t>
            </a:r>
            <a:r>
              <a:rPr lang="el-GR" altLang="en-US" sz="2400" dirty="0"/>
              <a:t> </a:t>
            </a:r>
            <a:r>
              <a:rPr lang="el-GR" altLang="en-US" sz="2400" dirty="0" err="1"/>
              <a:t>απο</a:t>
            </a:r>
            <a:r>
              <a:rPr lang="el-GR" altLang="en-US" sz="2400" dirty="0"/>
              <a:t>́ τους </a:t>
            </a:r>
            <a:r>
              <a:rPr lang="el-GR" altLang="en-US" sz="2400" dirty="0" err="1"/>
              <a:t>οποίους</a:t>
            </a:r>
            <a:r>
              <a:rPr lang="el-GR" altLang="en-US" sz="2400" dirty="0"/>
              <a:t> </a:t>
            </a:r>
            <a:r>
              <a:rPr lang="el-GR" altLang="en-US" sz="2400" dirty="0" err="1"/>
              <a:t>πρέπει</a:t>
            </a:r>
            <a:r>
              <a:rPr lang="el-GR" altLang="en-US" sz="2400" dirty="0"/>
              <a:t> να </a:t>
            </a:r>
            <a:r>
              <a:rPr lang="el-GR" altLang="en-US" sz="2400" dirty="0" err="1"/>
              <a:t>διασφαλίζεται</a:t>
            </a:r>
            <a:r>
              <a:rPr lang="el-GR" altLang="en-US" sz="2400" dirty="0"/>
              <a:t> </a:t>
            </a:r>
            <a:r>
              <a:rPr lang="el-GR" altLang="en-US" sz="2400" dirty="0" err="1"/>
              <a:t>ένα</a:t>
            </a:r>
            <a:r>
              <a:rPr lang="el-GR" altLang="en-US" sz="2400" dirty="0"/>
              <a:t> </a:t>
            </a:r>
            <a:r>
              <a:rPr lang="el-GR" altLang="en-US" sz="2400" dirty="0" err="1"/>
              <a:t>πληροφοριακο</a:t>
            </a:r>
            <a:r>
              <a:rPr lang="el-GR" altLang="en-US" sz="2400" dirty="0"/>
              <a:t>́ </a:t>
            </a:r>
            <a:r>
              <a:rPr lang="el-GR" altLang="en-US" sz="2400" dirty="0" err="1"/>
              <a:t>σύστημα</a:t>
            </a:r>
            <a:r>
              <a:rPr lang="el-GR" altLang="en-US" sz="2400" dirty="0"/>
              <a:t> </a:t>
            </a:r>
            <a:r>
              <a:rPr lang="el-GR" altLang="en-US" sz="2400" dirty="0" err="1"/>
              <a:t>είναι</a:t>
            </a:r>
            <a:r>
              <a:rPr lang="el-GR" altLang="en-US" sz="2400" dirty="0"/>
              <a:t> οι </a:t>
            </a:r>
            <a:r>
              <a:rPr lang="el-GR" altLang="en-US" sz="2400" dirty="0" err="1"/>
              <a:t>ακόλουθοι</a:t>
            </a:r>
            <a:r>
              <a:rPr lang="el-GR" altLang="en-US" sz="2400" dirty="0"/>
              <a:t> (</a:t>
            </a:r>
            <a:r>
              <a:rPr lang="en-US" altLang="en-US" sz="2400" dirty="0"/>
              <a:t>Rainer, 2012): </a:t>
            </a:r>
            <a:endParaRPr lang="el-GR" altLang="en-US" sz="2400" dirty="0"/>
          </a:p>
          <a:p>
            <a:pPr eaLnBrk="1" hangingPunct="1">
              <a:spcBef>
                <a:spcPct val="0"/>
              </a:spcBef>
              <a:buClrTx/>
              <a:buSzTx/>
              <a:buFontTx/>
              <a:buNone/>
            </a:pPr>
            <a:endParaRPr lang="en-US" altLang="en-US" sz="2400" dirty="0"/>
          </a:p>
          <a:p>
            <a:pPr lvl="1" eaLnBrk="1" hangingPunct="1">
              <a:spcBef>
                <a:spcPct val="0"/>
              </a:spcBef>
              <a:buClrTx/>
              <a:buSzTx/>
              <a:buFontTx/>
              <a:buNone/>
            </a:pPr>
            <a:r>
              <a:rPr lang="el-GR" altLang="en-US" sz="2400" b="1" dirty="0" err="1"/>
              <a:t>Ιοι</a:t>
            </a:r>
            <a:r>
              <a:rPr lang="el-GR" altLang="en-US" sz="2400" b="1" dirty="0"/>
              <a:t>́ (</a:t>
            </a:r>
            <a:r>
              <a:rPr lang="en-US" altLang="en-US" sz="2400" b="1" dirty="0"/>
              <a:t>viruses, worms, trojans), </a:t>
            </a:r>
          </a:p>
          <a:p>
            <a:pPr lvl="1" eaLnBrk="1" hangingPunct="1">
              <a:spcBef>
                <a:spcPct val="0"/>
              </a:spcBef>
              <a:buClrTx/>
              <a:buSzTx/>
              <a:buFontTx/>
              <a:buNone/>
            </a:pPr>
            <a:r>
              <a:rPr lang="el-GR" altLang="en-US" sz="2400" b="1" dirty="0" err="1"/>
              <a:t>Επιθέσεις</a:t>
            </a:r>
            <a:r>
              <a:rPr lang="el-GR" altLang="en-US" sz="2400" b="1" dirty="0"/>
              <a:t> </a:t>
            </a:r>
            <a:r>
              <a:rPr lang="el-GR" altLang="en-US" sz="2400" b="1" dirty="0" err="1"/>
              <a:t>απο</a:t>
            </a:r>
            <a:r>
              <a:rPr lang="el-GR" altLang="en-US" sz="2400" b="1" dirty="0"/>
              <a:t>́ </a:t>
            </a:r>
            <a:r>
              <a:rPr lang="el-GR" altLang="en-US" sz="2400" b="1" dirty="0" err="1"/>
              <a:t>υπαλλήλους</a:t>
            </a:r>
            <a:r>
              <a:rPr lang="el-GR" altLang="en-US" sz="2400" b="1" dirty="0"/>
              <a:t>, </a:t>
            </a:r>
          </a:p>
          <a:p>
            <a:pPr lvl="1" eaLnBrk="1" hangingPunct="1">
              <a:spcBef>
                <a:spcPct val="0"/>
              </a:spcBef>
              <a:buClrTx/>
              <a:buSzTx/>
              <a:buFontTx/>
              <a:buNone/>
            </a:pPr>
            <a:r>
              <a:rPr lang="el-GR" altLang="en-US" sz="2400" b="1" dirty="0" err="1"/>
              <a:t>Καταστροφη</a:t>
            </a:r>
            <a:r>
              <a:rPr lang="el-GR" altLang="en-US" sz="2400" b="1" dirty="0"/>
              <a:t>́ </a:t>
            </a:r>
            <a:r>
              <a:rPr lang="el-GR" altLang="en-US" sz="2400" b="1" dirty="0" err="1"/>
              <a:t>σημαντικών</a:t>
            </a:r>
            <a:r>
              <a:rPr lang="el-GR" altLang="en-US" sz="2400" b="1" dirty="0"/>
              <a:t> </a:t>
            </a:r>
            <a:r>
              <a:rPr lang="el-GR" altLang="en-US" sz="2400" b="1" dirty="0" err="1"/>
              <a:t>δεδομένων</a:t>
            </a:r>
            <a:r>
              <a:rPr lang="el-GR" altLang="en-US" sz="2400" b="1" dirty="0"/>
              <a:t> </a:t>
            </a:r>
            <a:r>
              <a:rPr lang="el-GR" altLang="en-US" sz="2400" b="1" dirty="0" err="1"/>
              <a:t>λόγω</a:t>
            </a:r>
            <a:r>
              <a:rPr lang="el-GR" altLang="en-US" sz="2400" b="1" dirty="0"/>
              <a:t> </a:t>
            </a:r>
            <a:r>
              <a:rPr lang="el-GR" altLang="en-US" sz="2400" b="1" dirty="0" err="1"/>
              <a:t>αμέλειας</a:t>
            </a:r>
            <a:r>
              <a:rPr lang="el-GR" altLang="en-US" sz="2400" b="1" dirty="0"/>
              <a:t> των </a:t>
            </a:r>
            <a:r>
              <a:rPr lang="el-GR" altLang="en-US" sz="2400" b="1" dirty="0" err="1"/>
              <a:t>υπαλλήλων</a:t>
            </a:r>
            <a:r>
              <a:rPr lang="el-GR" altLang="en-US" sz="2400" b="1" dirty="0"/>
              <a:t>, </a:t>
            </a:r>
          </a:p>
          <a:p>
            <a:pPr lvl="1" eaLnBrk="1" hangingPunct="1">
              <a:spcBef>
                <a:spcPct val="0"/>
              </a:spcBef>
              <a:buClrTx/>
              <a:buSzTx/>
              <a:buFontTx/>
              <a:buNone/>
            </a:pPr>
            <a:r>
              <a:rPr lang="el-GR" altLang="en-US" sz="2400" b="1" dirty="0" err="1"/>
              <a:t>Εξωτερικές</a:t>
            </a:r>
            <a:r>
              <a:rPr lang="el-GR" altLang="en-US" sz="2400" b="1" dirty="0"/>
              <a:t> </a:t>
            </a:r>
            <a:r>
              <a:rPr lang="el-GR" altLang="en-US" sz="2400" b="1" dirty="0" err="1"/>
              <a:t>επιθέσεις</a:t>
            </a:r>
            <a:r>
              <a:rPr lang="el-GR" altLang="en-US" sz="2400" b="1" dirty="0"/>
              <a:t> στο </a:t>
            </a:r>
            <a:r>
              <a:rPr lang="el-GR" altLang="en-US" sz="2400" b="1" dirty="0" err="1"/>
              <a:t>σύστημα</a:t>
            </a:r>
            <a:r>
              <a:rPr lang="el-GR" altLang="en-US" sz="2400" b="1" dirty="0"/>
              <a:t> (</a:t>
            </a:r>
            <a:r>
              <a:rPr lang="en-US" altLang="en-US" sz="2400" b="1" dirty="0"/>
              <a:t>hacking), </a:t>
            </a:r>
          </a:p>
          <a:p>
            <a:pPr lvl="1" eaLnBrk="1" hangingPunct="1">
              <a:spcBef>
                <a:spcPct val="0"/>
              </a:spcBef>
              <a:buClrTx/>
              <a:buSzTx/>
              <a:buFontTx/>
              <a:buNone/>
            </a:pPr>
            <a:r>
              <a:rPr lang="el-GR" altLang="en-US" sz="2400" b="1" dirty="0" err="1"/>
              <a:t>Επιθέσεις</a:t>
            </a:r>
            <a:r>
              <a:rPr lang="el-GR" altLang="en-US" sz="2400" b="1" dirty="0"/>
              <a:t> που </a:t>
            </a:r>
            <a:r>
              <a:rPr lang="el-GR" altLang="en-US" sz="2400" b="1" dirty="0" err="1"/>
              <a:t>εμποδίζουν</a:t>
            </a:r>
            <a:r>
              <a:rPr lang="el-GR" altLang="en-US" sz="2400" b="1" dirty="0"/>
              <a:t> την </a:t>
            </a:r>
            <a:r>
              <a:rPr lang="el-GR" altLang="en-US" sz="2400" b="1" dirty="0" err="1"/>
              <a:t>παροχη</a:t>
            </a:r>
            <a:r>
              <a:rPr lang="el-GR" altLang="en-US" sz="2400" b="1" dirty="0"/>
              <a:t>́ </a:t>
            </a:r>
            <a:r>
              <a:rPr lang="el-GR" altLang="en-US" sz="2400" b="1" dirty="0" err="1"/>
              <a:t>υπηρεσιών</a:t>
            </a:r>
            <a:r>
              <a:rPr lang="el-GR" altLang="en-US" sz="2400" b="1" dirty="0"/>
              <a:t> </a:t>
            </a:r>
          </a:p>
        </p:txBody>
      </p:sp>
      <p:pic>
        <p:nvPicPr>
          <p:cNvPr id="47107" name="Picture 2" descr="page21image36042432">
            <a:extLst>
              <a:ext uri="{FF2B5EF4-FFF2-40B4-BE49-F238E27FC236}">
                <a16:creationId xmlns:a16="http://schemas.microsoft.com/office/drawing/2014/main" id="{E94E3B2E-8C58-3847-8596-D2EDBBE61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15">
            <a:hlinkClick r:id="" action="ppaction://media"/>
            <a:extLst>
              <a:ext uri="{FF2B5EF4-FFF2-40B4-BE49-F238E27FC236}">
                <a16:creationId xmlns:a16="http://schemas.microsoft.com/office/drawing/2014/main" id="{9E58862C-2EB9-2F49-9C33-044F3AB28F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25" y="95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p:cMediaNode vol="80000">
                <p:cTn id="8"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D58E2EB-A691-864D-AFC5-D246E374F6C6}"/>
              </a:ext>
            </a:extLst>
          </p:cNvPr>
          <p:cNvSpPr>
            <a:spLocks noGrp="1" noChangeArrowheads="1"/>
          </p:cNvSpPr>
          <p:nvPr>
            <p:ph type="title"/>
          </p:nvPr>
        </p:nvSpPr>
        <p:spPr>
          <a:xfrm>
            <a:off x="646113" y="452438"/>
            <a:ext cx="9404350" cy="711200"/>
          </a:xfrm>
        </p:spPr>
        <p:txBody>
          <a:bodyPr/>
          <a:lstStyle/>
          <a:p>
            <a:pPr eaLnBrk="1" hangingPunct="1"/>
            <a:r>
              <a:rPr lang="el-GR" altLang="en-US" b="1"/>
              <a:t>Λοιπές Απαιτήσεις</a:t>
            </a:r>
            <a:endParaRPr lang="el-GR" altLang="en-US"/>
          </a:p>
        </p:txBody>
      </p:sp>
      <p:sp>
        <p:nvSpPr>
          <p:cNvPr id="49154" name="TextBox 3">
            <a:extLst>
              <a:ext uri="{FF2B5EF4-FFF2-40B4-BE49-F238E27FC236}">
                <a16:creationId xmlns:a16="http://schemas.microsoft.com/office/drawing/2014/main" id="{0F7990AD-0948-2047-850E-600ADE7C2E06}"/>
              </a:ext>
            </a:extLst>
          </p:cNvPr>
          <p:cNvSpPr txBox="1">
            <a:spLocks noChangeArrowheads="1"/>
          </p:cNvSpPr>
          <p:nvPr/>
        </p:nvSpPr>
        <p:spPr bwMode="auto">
          <a:xfrm>
            <a:off x="646113" y="2584450"/>
            <a:ext cx="112998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1800" b="1" dirty="0" err="1"/>
              <a:t>Απαιτήσεις</a:t>
            </a:r>
            <a:r>
              <a:rPr lang="el-GR" altLang="en-US" sz="1800" b="1" dirty="0"/>
              <a:t> </a:t>
            </a:r>
            <a:r>
              <a:rPr lang="el-GR" altLang="en-US" sz="1800" b="1" dirty="0" err="1"/>
              <a:t>απόδοσης</a:t>
            </a:r>
            <a:r>
              <a:rPr lang="el-GR" altLang="en-US" sz="1800" b="1" dirty="0"/>
              <a:t> </a:t>
            </a:r>
          </a:p>
          <a:p>
            <a:pPr eaLnBrk="1" hangingPunct="1">
              <a:spcBef>
                <a:spcPct val="0"/>
              </a:spcBef>
              <a:buClrTx/>
              <a:buSzTx/>
              <a:buFontTx/>
              <a:buNone/>
            </a:pPr>
            <a:endParaRPr lang="el-GR" altLang="en-US" sz="2400" b="1" dirty="0"/>
          </a:p>
          <a:p>
            <a:pPr eaLnBrk="1" hangingPunct="1">
              <a:spcBef>
                <a:spcPct val="0"/>
              </a:spcBef>
              <a:buClrTx/>
              <a:buSzTx/>
              <a:buFontTx/>
              <a:buNone/>
            </a:pPr>
            <a:r>
              <a:rPr lang="el-GR" altLang="en-US" sz="1800" b="1" dirty="0" err="1"/>
              <a:t>Απαιτήσεις</a:t>
            </a:r>
            <a:r>
              <a:rPr lang="el-GR" altLang="en-US" sz="1800" b="1" dirty="0"/>
              <a:t> </a:t>
            </a:r>
            <a:r>
              <a:rPr lang="el-GR" altLang="en-US" sz="1800" b="1" dirty="0" err="1"/>
              <a:t>ευχρηστίας</a:t>
            </a:r>
            <a:r>
              <a:rPr lang="el-GR" altLang="en-US" sz="1800" b="1" dirty="0"/>
              <a:t> και </a:t>
            </a:r>
            <a:r>
              <a:rPr lang="el-GR" altLang="en-US" sz="1800" b="1" dirty="0" err="1"/>
              <a:t>προσβασιμότητας</a:t>
            </a:r>
            <a:r>
              <a:rPr lang="el-GR" altLang="en-US" sz="1800" b="1" dirty="0"/>
              <a:t> </a:t>
            </a:r>
            <a:endParaRPr lang="el-GR" altLang="en-US" sz="2400" dirty="0"/>
          </a:p>
          <a:p>
            <a:pPr eaLnBrk="1" hangingPunct="1">
              <a:spcBef>
                <a:spcPct val="0"/>
              </a:spcBef>
              <a:buClrTx/>
              <a:buSzTx/>
              <a:buFontTx/>
              <a:buNone/>
            </a:pPr>
            <a:endParaRPr lang="el-GR" altLang="en-US" sz="2400" dirty="0"/>
          </a:p>
        </p:txBody>
      </p:sp>
      <p:pic>
        <p:nvPicPr>
          <p:cNvPr id="49155" name="Picture 2" descr="page21image36042432">
            <a:extLst>
              <a:ext uri="{FF2B5EF4-FFF2-40B4-BE49-F238E27FC236}">
                <a16:creationId xmlns:a16="http://schemas.microsoft.com/office/drawing/2014/main" id="{4266161E-8FD1-464C-B2E8-B74711D49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descr="0316">
            <a:hlinkClick r:id="" action="ppaction://media"/>
            <a:extLst>
              <a:ext uri="{FF2B5EF4-FFF2-40B4-BE49-F238E27FC236}">
                <a16:creationId xmlns:a16="http://schemas.microsoft.com/office/drawing/2014/main" id="{5FBBE24E-2190-F44B-8CE1-0B2A77EA4B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3" y="12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0679EE0D-CC90-164E-B484-E51791578FCF}"/>
              </a:ext>
            </a:extLst>
          </p:cNvPr>
          <p:cNvSpPr>
            <a:spLocks noGrp="1" noChangeArrowheads="1"/>
          </p:cNvSpPr>
          <p:nvPr>
            <p:ph type="title"/>
          </p:nvPr>
        </p:nvSpPr>
        <p:spPr>
          <a:xfrm>
            <a:off x="646113" y="452438"/>
            <a:ext cx="9404350" cy="711200"/>
          </a:xfrm>
        </p:spPr>
        <p:txBody>
          <a:bodyPr/>
          <a:lstStyle/>
          <a:p>
            <a:pPr eaLnBrk="1" hangingPunct="1"/>
            <a:r>
              <a:rPr lang="el-GR" altLang="en-US" b="1"/>
              <a:t>Τέλος 3</a:t>
            </a:r>
            <a:r>
              <a:rPr lang="el-GR" altLang="en-US" b="1" baseline="30000"/>
              <a:t>ης</a:t>
            </a:r>
            <a:r>
              <a:rPr lang="el-GR" altLang="en-US" b="1"/>
              <a:t> διάλεξης </a:t>
            </a:r>
            <a:endParaRPr lang="el-GR" altLang="en-US"/>
          </a:p>
        </p:txBody>
      </p:sp>
      <p:sp>
        <p:nvSpPr>
          <p:cNvPr id="51202" name="TextBox 3">
            <a:extLst>
              <a:ext uri="{FF2B5EF4-FFF2-40B4-BE49-F238E27FC236}">
                <a16:creationId xmlns:a16="http://schemas.microsoft.com/office/drawing/2014/main" id="{1DE2A4FC-7620-7C4B-AEC3-7E2C88E2E41D}"/>
              </a:ext>
            </a:extLst>
          </p:cNvPr>
          <p:cNvSpPr txBox="1">
            <a:spLocks noChangeArrowheads="1"/>
          </p:cNvSpPr>
          <p:nvPr/>
        </p:nvSpPr>
        <p:spPr bwMode="auto">
          <a:xfrm>
            <a:off x="646113" y="2584450"/>
            <a:ext cx="11299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3200" b="1"/>
              <a:t>Ευχαριστώ για την παρακολούθηση </a:t>
            </a:r>
            <a:endParaRPr lang="el-GR" altLang="en-US" sz="3200"/>
          </a:p>
          <a:p>
            <a:pPr eaLnBrk="1" hangingPunct="1">
              <a:spcBef>
                <a:spcPct val="0"/>
              </a:spcBef>
              <a:buClrTx/>
              <a:buSzTx/>
              <a:buFontTx/>
              <a:buNone/>
            </a:pPr>
            <a:endParaRPr lang="el-GR" altLang="en-US" sz="3200" dirty="0"/>
          </a:p>
        </p:txBody>
      </p:sp>
      <p:pic>
        <p:nvPicPr>
          <p:cNvPr id="51203" name="Picture 2" descr="page21image36042432">
            <a:extLst>
              <a:ext uri="{FF2B5EF4-FFF2-40B4-BE49-F238E27FC236}">
                <a16:creationId xmlns:a16="http://schemas.microsoft.com/office/drawing/2014/main" id="{8E2714AA-CEB3-1A46-ACCC-F95C2A355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17.aiff">
            <a:hlinkClick r:id="" action="ppaction://media"/>
            <a:extLst>
              <a:ext uri="{FF2B5EF4-FFF2-40B4-BE49-F238E27FC236}">
                <a16:creationId xmlns:a16="http://schemas.microsoft.com/office/drawing/2014/main" id="{6549FDFE-EB3B-964F-8D7A-FF496D1A6D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7415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p:cMediaNode vol="80000">
                <p:cTn id="8"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4E4D53F-496B-F740-B9A9-3BAC8B294F6B}"/>
              </a:ext>
            </a:extLst>
          </p:cNvPr>
          <p:cNvSpPr>
            <a:spLocks noGrp="1" noChangeArrowheads="1"/>
          </p:cNvSpPr>
          <p:nvPr>
            <p:ph type="ctrTitle"/>
          </p:nvPr>
        </p:nvSpPr>
        <p:spPr>
          <a:xfrm>
            <a:off x="1155700" y="369888"/>
            <a:ext cx="8824913" cy="3328987"/>
          </a:xfrm>
        </p:spPr>
        <p:txBody>
          <a:bodyPr/>
          <a:lstStyle/>
          <a:p>
            <a:pPr eaLnBrk="1" hangingPunct="1"/>
            <a:r>
              <a:rPr lang="en-US" altLang="en-US"/>
              <a:t>ERP</a:t>
            </a:r>
          </a:p>
        </p:txBody>
      </p:sp>
      <p:sp>
        <p:nvSpPr>
          <p:cNvPr id="3" name="Subtitle 2">
            <a:extLst>
              <a:ext uri="{FF2B5EF4-FFF2-40B4-BE49-F238E27FC236}">
                <a16:creationId xmlns:a16="http://schemas.microsoft.com/office/drawing/2014/main" id="{65492AD6-2861-A64A-9223-BA203FD089B4}"/>
              </a:ext>
            </a:extLst>
          </p:cNvPr>
          <p:cNvSpPr>
            <a:spLocks noGrp="1"/>
          </p:cNvSpPr>
          <p:nvPr>
            <p:ph type="subTitle" idx="1"/>
          </p:nvPr>
        </p:nvSpPr>
        <p:spPr>
          <a:xfrm>
            <a:off x="1155700" y="4776788"/>
            <a:ext cx="8824913" cy="862012"/>
          </a:xfrm>
        </p:spPr>
        <p:txBody>
          <a:bodyPr rtlCol="0">
            <a:normAutofit fontScale="85000" lnSpcReduction="20000"/>
          </a:bodyPr>
          <a:lstStyle/>
          <a:p>
            <a:pPr eaLnBrk="1" fontAlgn="auto" hangingPunct="1">
              <a:spcAft>
                <a:spcPts val="0"/>
              </a:spcAft>
              <a:buClr>
                <a:schemeClr val="bg2">
                  <a:lumMod val="40000"/>
                  <a:lumOff val="60000"/>
                </a:schemeClr>
              </a:buClr>
              <a:buFont typeface="Wingdings 3" charset="2"/>
              <a:buNone/>
              <a:defRPr/>
            </a:pPr>
            <a:r>
              <a:rPr lang="el-GR" dirty="0"/>
              <a:t>Διδαςκοντας </a:t>
            </a:r>
            <a:r>
              <a:rPr lang="el-GR" dirty="0" err="1"/>
              <a:t>ΔΔρ</a:t>
            </a:r>
            <a:r>
              <a:rPr lang="el-GR" dirty="0"/>
              <a:t>. Δαμιανος </a:t>
            </a:r>
            <a:r>
              <a:rPr lang="el-GR" dirty="0" err="1"/>
              <a:t>Σακας</a:t>
            </a:r>
            <a:endParaRPr lang="en-US" dirty="0"/>
          </a:p>
          <a:p>
            <a:pPr eaLnBrk="1" fontAlgn="auto" hangingPunct="1">
              <a:spcAft>
                <a:spcPts val="0"/>
              </a:spcAft>
              <a:buClr>
                <a:schemeClr val="bg2">
                  <a:lumMod val="40000"/>
                  <a:lumOff val="60000"/>
                </a:schemeClr>
              </a:buClr>
              <a:buFont typeface="Wingdings 3" charset="2"/>
              <a:buNone/>
              <a:defRPr/>
            </a:pPr>
            <a:r>
              <a:rPr lang="el-GR" dirty="0"/>
              <a:t>Η </a:t>
            </a:r>
            <a:r>
              <a:rPr lang="el-GR" dirty="0" err="1"/>
              <a:t>παρουςιαςη</a:t>
            </a:r>
            <a:r>
              <a:rPr lang="el-GR" dirty="0"/>
              <a:t> ειναι απο το βιβλιο </a:t>
            </a:r>
            <a:r>
              <a:rPr lang="el-GR" dirty="0" err="1"/>
              <a:t>Συγχρονα</a:t>
            </a:r>
            <a:r>
              <a:rPr lang="el-GR" dirty="0"/>
              <a:t> </a:t>
            </a:r>
            <a:r>
              <a:rPr lang="el-GR" dirty="0" err="1"/>
              <a:t>Πληροφοριακα</a:t>
            </a:r>
            <a:r>
              <a:rPr lang="el-GR" dirty="0"/>
              <a:t> </a:t>
            </a:r>
            <a:r>
              <a:rPr lang="el-GR" dirty="0" err="1"/>
              <a:t>Συςτηματα</a:t>
            </a:r>
            <a:r>
              <a:rPr lang="el-GR" dirty="0"/>
              <a:t> </a:t>
            </a:r>
            <a:r>
              <a:rPr lang="el-GR" dirty="0" err="1"/>
              <a:t>Επιχειρήςεων</a:t>
            </a:r>
            <a:r>
              <a:rPr lang="el-GR" dirty="0"/>
              <a:t> του </a:t>
            </a:r>
            <a:r>
              <a:rPr lang="el-GR" dirty="0" err="1"/>
              <a:t>Πανου</a:t>
            </a:r>
            <a:r>
              <a:rPr lang="el-GR" dirty="0"/>
              <a:t> </a:t>
            </a:r>
            <a:r>
              <a:rPr lang="el-GR" dirty="0" err="1"/>
              <a:t>φιτςιλη</a:t>
            </a:r>
            <a:r>
              <a:rPr lang="el-GR"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7B7EBE6-6D6F-9F49-94A3-01F5B96EE076}"/>
              </a:ext>
            </a:extLst>
          </p:cNvPr>
          <p:cNvSpPr>
            <a:spLocks noGrp="1" noChangeArrowheads="1"/>
          </p:cNvSpPr>
          <p:nvPr>
            <p:ph type="title"/>
          </p:nvPr>
        </p:nvSpPr>
        <p:spPr>
          <a:xfrm>
            <a:off x="646113" y="452438"/>
            <a:ext cx="9404350" cy="711200"/>
          </a:xfrm>
        </p:spPr>
        <p:txBody>
          <a:bodyPr/>
          <a:lstStyle/>
          <a:p>
            <a:pPr eaLnBrk="1" hangingPunct="1"/>
            <a:r>
              <a:rPr lang="en-US" altLang="en-US" b="1"/>
              <a:t>H </a:t>
            </a:r>
            <a:r>
              <a:rPr lang="el-GR" altLang="en-US" b="1"/>
              <a:t>Αρχιτεκτονική των Πληροφοριακών Συστημάτων Επιχειρήσεων </a:t>
            </a:r>
            <a:endParaRPr lang="el-GR" altLang="en-US"/>
          </a:p>
        </p:txBody>
      </p:sp>
      <p:sp>
        <p:nvSpPr>
          <p:cNvPr id="22530" name="TextBox 3">
            <a:extLst>
              <a:ext uri="{FF2B5EF4-FFF2-40B4-BE49-F238E27FC236}">
                <a16:creationId xmlns:a16="http://schemas.microsoft.com/office/drawing/2014/main" id="{2B857B87-C207-234F-B87C-F5E15D58D68E}"/>
              </a:ext>
            </a:extLst>
          </p:cNvPr>
          <p:cNvSpPr txBox="1">
            <a:spLocks noChangeArrowheads="1"/>
          </p:cNvSpPr>
          <p:nvPr/>
        </p:nvSpPr>
        <p:spPr bwMode="auto">
          <a:xfrm>
            <a:off x="766763" y="3125788"/>
            <a:ext cx="113014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1800" i="1" dirty="0"/>
              <a:t>Το </a:t>
            </a:r>
            <a:r>
              <a:rPr lang="el-GR" altLang="en-US" sz="1800" i="1" dirty="0" err="1"/>
              <a:t>κεφάλαιο</a:t>
            </a:r>
            <a:r>
              <a:rPr lang="el-GR" altLang="en-US" sz="1800" i="1" dirty="0"/>
              <a:t> </a:t>
            </a:r>
            <a:r>
              <a:rPr lang="el-GR" altLang="en-US" sz="1800" i="1" dirty="0" err="1"/>
              <a:t>απαιτει</a:t>
            </a:r>
            <a:r>
              <a:rPr lang="el-GR" altLang="en-US" sz="1800" i="1" dirty="0"/>
              <a:t>́ </a:t>
            </a:r>
            <a:r>
              <a:rPr lang="el-GR" altLang="en-US" sz="1800" i="1" dirty="0" err="1"/>
              <a:t>κατανόηση</a:t>
            </a:r>
            <a:r>
              <a:rPr lang="el-GR" altLang="en-US" sz="1800" i="1" dirty="0"/>
              <a:t> των </a:t>
            </a:r>
            <a:r>
              <a:rPr lang="el-GR" altLang="en-US" sz="1800" i="1" dirty="0" err="1"/>
              <a:t>βασικών</a:t>
            </a:r>
            <a:r>
              <a:rPr lang="el-GR" altLang="en-US" sz="1800" i="1" dirty="0"/>
              <a:t> </a:t>
            </a:r>
            <a:r>
              <a:rPr lang="el-GR" altLang="en-US" sz="1800" i="1" dirty="0" err="1"/>
              <a:t>αρχών</a:t>
            </a:r>
            <a:r>
              <a:rPr lang="el-GR" altLang="en-US" sz="1800" i="1" dirty="0"/>
              <a:t> </a:t>
            </a:r>
            <a:r>
              <a:rPr lang="el-GR" altLang="en-US" sz="1800" i="1" dirty="0" err="1"/>
              <a:t>λειτουργίας</a:t>
            </a:r>
            <a:r>
              <a:rPr lang="el-GR" altLang="en-US" sz="1800" i="1" dirty="0"/>
              <a:t> </a:t>
            </a:r>
            <a:r>
              <a:rPr lang="el-GR" altLang="en-US" sz="1800" i="1" dirty="0" err="1"/>
              <a:t>πληροφοριακών</a:t>
            </a:r>
            <a:r>
              <a:rPr lang="el-GR" altLang="en-US" sz="1800" i="1" dirty="0"/>
              <a:t> </a:t>
            </a:r>
            <a:r>
              <a:rPr lang="el-GR" altLang="en-US" sz="1800" i="1" dirty="0" err="1"/>
              <a:t>επιχειρήσεων</a:t>
            </a:r>
            <a:r>
              <a:rPr lang="el-GR" altLang="en-US" sz="1800" i="1" dirty="0"/>
              <a:t> και της </a:t>
            </a:r>
            <a:r>
              <a:rPr lang="el-GR" altLang="en-US" sz="1800" i="1" dirty="0" err="1"/>
              <a:t>τεχνολογίας</a:t>
            </a:r>
            <a:r>
              <a:rPr lang="el-GR" altLang="en-US" sz="1800" i="1" dirty="0"/>
              <a:t> </a:t>
            </a:r>
            <a:r>
              <a:rPr lang="el-GR" altLang="en-US" sz="1800" i="1" dirty="0" err="1"/>
              <a:t>λογισμικου</a:t>
            </a:r>
            <a:r>
              <a:rPr lang="el-GR" altLang="en-US" sz="1800" i="1" dirty="0"/>
              <a:t>́. </a:t>
            </a:r>
            <a:endParaRPr lang="el-GR" altLang="en-US" sz="1800" dirty="0"/>
          </a:p>
          <a:p>
            <a:pPr eaLnBrk="1" hangingPunct="1">
              <a:spcBef>
                <a:spcPct val="0"/>
              </a:spcBef>
              <a:buClrTx/>
              <a:buSzTx/>
              <a:buFontTx/>
              <a:buNone/>
            </a:pPr>
            <a:endParaRPr lang="en-US" altLang="en-US" sz="1800" dirty="0"/>
          </a:p>
        </p:txBody>
      </p:sp>
      <p:pic>
        <p:nvPicPr>
          <p:cNvPr id="22531" name="Picture 2" descr="page21image36042432">
            <a:extLst>
              <a:ext uri="{FF2B5EF4-FFF2-40B4-BE49-F238E27FC236}">
                <a16:creationId xmlns:a16="http://schemas.microsoft.com/office/drawing/2014/main" id="{1132812D-4803-9441-9325-68E498E16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nline Media 3" descr="0303">
            <a:hlinkClick r:id="" action="ppaction://media"/>
            <a:extLst>
              <a:ext uri="{FF2B5EF4-FFF2-40B4-BE49-F238E27FC236}">
                <a16:creationId xmlns:a16="http://schemas.microsoft.com/office/drawing/2014/main" id="{A47466A2-EA38-3B48-A493-B8078DA62E99}"/>
              </a:ext>
            </a:extLst>
          </p:cNvPr>
          <p:cNvPicPr>
            <a:picLocks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7938" y="95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2FE9329-52C2-634F-B5F5-D6678DBEDA17}"/>
              </a:ext>
            </a:extLst>
          </p:cNvPr>
          <p:cNvSpPr>
            <a:spLocks noGrp="1" noChangeArrowheads="1"/>
          </p:cNvSpPr>
          <p:nvPr>
            <p:ph type="title"/>
          </p:nvPr>
        </p:nvSpPr>
        <p:spPr>
          <a:xfrm>
            <a:off x="646113" y="452438"/>
            <a:ext cx="9404350" cy="711200"/>
          </a:xfrm>
        </p:spPr>
        <p:txBody>
          <a:bodyPr/>
          <a:lstStyle/>
          <a:p>
            <a:pPr eaLnBrk="1" hangingPunct="1"/>
            <a:r>
              <a:rPr lang="el-GR" altLang="en-US" b="1"/>
              <a:t>Πληροφοριακό Σύστημα</a:t>
            </a:r>
            <a:endParaRPr lang="el-GR" altLang="en-US"/>
          </a:p>
        </p:txBody>
      </p:sp>
      <p:sp>
        <p:nvSpPr>
          <p:cNvPr id="24578" name="TextBox 3">
            <a:extLst>
              <a:ext uri="{FF2B5EF4-FFF2-40B4-BE49-F238E27FC236}">
                <a16:creationId xmlns:a16="http://schemas.microsoft.com/office/drawing/2014/main" id="{45F03E02-BBE9-CB44-B74F-F211306EEBF1}"/>
              </a:ext>
            </a:extLst>
          </p:cNvPr>
          <p:cNvSpPr txBox="1">
            <a:spLocks noChangeArrowheads="1"/>
          </p:cNvSpPr>
          <p:nvPr/>
        </p:nvSpPr>
        <p:spPr bwMode="auto">
          <a:xfrm>
            <a:off x="646113" y="1484313"/>
            <a:ext cx="11299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800"/>
              <a:t>Πληροφοριακό σύστημα </a:t>
            </a:r>
          </a:p>
          <a:p>
            <a:pPr eaLnBrk="1" hangingPunct="1">
              <a:spcBef>
                <a:spcPct val="0"/>
              </a:spcBef>
              <a:buClrTx/>
              <a:buSzTx/>
              <a:buFontTx/>
              <a:buNone/>
            </a:pPr>
            <a:endParaRPr lang="el-GR" altLang="en-US" sz="2800"/>
          </a:p>
          <a:p>
            <a:pPr eaLnBrk="1" hangingPunct="1">
              <a:spcBef>
                <a:spcPct val="0"/>
              </a:spcBef>
              <a:buClrTx/>
              <a:buSzTx/>
              <a:buFontTx/>
              <a:buNone/>
            </a:pPr>
            <a:r>
              <a:rPr lang="el-GR" altLang="en-US" sz="2800"/>
              <a:t>Αρχιτεκτονική πληροφοριακού συστήματος</a:t>
            </a:r>
            <a:endParaRPr lang="en-US" altLang="en-US" sz="2800"/>
          </a:p>
        </p:txBody>
      </p:sp>
      <p:pic>
        <p:nvPicPr>
          <p:cNvPr id="24579" name="Picture 2" descr="page21image36042432">
            <a:extLst>
              <a:ext uri="{FF2B5EF4-FFF2-40B4-BE49-F238E27FC236}">
                <a16:creationId xmlns:a16="http://schemas.microsoft.com/office/drawing/2014/main" id="{2B01DB63-20C4-6743-A58E-732A70C3E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a:extLst>
              <a:ext uri="{FF2B5EF4-FFF2-40B4-BE49-F238E27FC236}">
                <a16:creationId xmlns:a16="http://schemas.microsoft.com/office/drawing/2014/main" id="{DEF4E51A-DC42-DE44-A5D6-6E522CF72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763" y="3367088"/>
            <a:ext cx="571658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04">
            <a:hlinkClick r:id="" action="ppaction://media"/>
            <a:extLst>
              <a:ext uri="{FF2B5EF4-FFF2-40B4-BE49-F238E27FC236}">
                <a16:creationId xmlns:a16="http://schemas.microsoft.com/office/drawing/2014/main" id="{CC6B75E7-F0E9-C144-981D-61E44AF940D8}"/>
              </a:ext>
            </a:extLst>
          </p:cNvPr>
          <p:cNvPicPr>
            <a:picLocks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11113" y="79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CA291149-D4A7-6C43-BA2B-5E9E319ED974}"/>
              </a:ext>
            </a:extLst>
          </p:cNvPr>
          <p:cNvSpPr>
            <a:spLocks noGrp="1" noChangeArrowheads="1"/>
          </p:cNvSpPr>
          <p:nvPr>
            <p:ph type="title"/>
          </p:nvPr>
        </p:nvSpPr>
        <p:spPr>
          <a:xfrm>
            <a:off x="646113" y="452438"/>
            <a:ext cx="9404350" cy="711200"/>
          </a:xfrm>
        </p:spPr>
        <p:txBody>
          <a:bodyPr/>
          <a:lstStyle/>
          <a:p>
            <a:pPr eaLnBrk="1" hangingPunct="1"/>
            <a:r>
              <a:rPr lang="el-GR" altLang="en-US" b="1"/>
              <a:t>Στόχος Αρχιτεκτονικής ΠΣ</a:t>
            </a:r>
            <a:endParaRPr lang="el-GR" altLang="en-US"/>
          </a:p>
        </p:txBody>
      </p:sp>
      <p:sp>
        <p:nvSpPr>
          <p:cNvPr id="26626" name="TextBox 3">
            <a:extLst>
              <a:ext uri="{FF2B5EF4-FFF2-40B4-BE49-F238E27FC236}">
                <a16:creationId xmlns:a16="http://schemas.microsoft.com/office/drawing/2014/main" id="{65805057-F42F-D64E-968D-73CCF5F2FC72}"/>
              </a:ext>
            </a:extLst>
          </p:cNvPr>
          <p:cNvSpPr txBox="1">
            <a:spLocks noChangeArrowheads="1"/>
          </p:cNvSpPr>
          <p:nvPr/>
        </p:nvSpPr>
        <p:spPr bwMode="auto">
          <a:xfrm>
            <a:off x="646113" y="1484313"/>
            <a:ext cx="112998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l-GR" altLang="en-US" sz="2800"/>
          </a:p>
          <a:p>
            <a:pPr eaLnBrk="1" hangingPunct="1">
              <a:spcBef>
                <a:spcPct val="0"/>
              </a:spcBef>
              <a:buClrTx/>
              <a:buSzTx/>
              <a:buFontTx/>
              <a:buNone/>
            </a:pPr>
            <a:endParaRPr lang="el-GR" altLang="en-US" sz="2800"/>
          </a:p>
          <a:p>
            <a:pPr eaLnBrk="1" hangingPunct="1">
              <a:spcBef>
                <a:spcPct val="0"/>
              </a:spcBef>
              <a:buClrTx/>
              <a:buSzTx/>
              <a:buFontTx/>
              <a:buNone/>
            </a:pPr>
            <a:r>
              <a:rPr lang="el-GR" altLang="en-US" sz="2800"/>
              <a:t>Να προσδιοριστούν οι απαιτήσεις </a:t>
            </a:r>
          </a:p>
          <a:p>
            <a:pPr eaLnBrk="1" hangingPunct="1">
              <a:spcBef>
                <a:spcPct val="0"/>
              </a:spcBef>
              <a:buClrTx/>
              <a:buSzTx/>
              <a:buFontTx/>
              <a:buNone/>
            </a:pPr>
            <a:endParaRPr lang="el-GR" altLang="en-US" sz="2800"/>
          </a:p>
          <a:p>
            <a:pPr eaLnBrk="1" hangingPunct="1">
              <a:spcBef>
                <a:spcPct val="0"/>
              </a:spcBef>
              <a:buClrTx/>
              <a:buSzTx/>
              <a:buFontTx/>
              <a:buNone/>
            </a:pPr>
            <a:r>
              <a:rPr lang="el-GR" altLang="en-US" sz="2800"/>
              <a:t>Να εντοπιστούν οι επιρεασμοί της δομής της τεχνικής λύσης </a:t>
            </a:r>
          </a:p>
          <a:p>
            <a:pPr eaLnBrk="1" hangingPunct="1">
              <a:spcBef>
                <a:spcPct val="0"/>
              </a:spcBef>
              <a:buClrTx/>
              <a:buSzTx/>
              <a:buFontTx/>
              <a:buNone/>
            </a:pPr>
            <a:endParaRPr lang="el-GR" altLang="en-US" sz="2800"/>
          </a:p>
          <a:p>
            <a:pPr eaLnBrk="1" hangingPunct="1">
              <a:spcBef>
                <a:spcPct val="0"/>
              </a:spcBef>
              <a:buClrTx/>
              <a:buSzTx/>
              <a:buFontTx/>
              <a:buNone/>
            </a:pPr>
            <a:r>
              <a:rPr lang="el-GR" altLang="en-US" sz="2800"/>
              <a:t>Μια καλή αρχιτεκτονική μειώνει τους επιχειρηματικούς κινδύνους σ</a:t>
            </a:r>
            <a:r>
              <a:rPr lang="en-US" altLang="en-US" sz="2800"/>
              <a:t>ύ</a:t>
            </a:r>
            <a:r>
              <a:rPr lang="el-GR" altLang="en-US" sz="2800"/>
              <a:t>νδεσης με το ΠΣ. </a:t>
            </a:r>
          </a:p>
        </p:txBody>
      </p:sp>
      <p:pic>
        <p:nvPicPr>
          <p:cNvPr id="26627" name="Picture 2" descr="page21image36042432">
            <a:extLst>
              <a:ext uri="{FF2B5EF4-FFF2-40B4-BE49-F238E27FC236}">
                <a16:creationId xmlns:a16="http://schemas.microsoft.com/office/drawing/2014/main" id="{FC40827C-2356-4042-836F-672B7A212B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05">
            <a:hlinkClick r:id="" action="ppaction://media"/>
            <a:extLst>
              <a:ext uri="{FF2B5EF4-FFF2-40B4-BE49-F238E27FC236}">
                <a16:creationId xmlns:a16="http://schemas.microsoft.com/office/drawing/2014/main" id="{9BB36A0E-5BAA-4543-8457-3B4A92364312}"/>
              </a:ext>
            </a:extLst>
          </p:cNvPr>
          <p:cNvPicPr>
            <a:picLocks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9525" y="111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39341D5-34FF-BB4B-8727-07F08E9EF44C}"/>
              </a:ext>
            </a:extLst>
          </p:cNvPr>
          <p:cNvSpPr>
            <a:spLocks noGrp="1" noChangeArrowheads="1"/>
          </p:cNvSpPr>
          <p:nvPr>
            <p:ph type="title"/>
          </p:nvPr>
        </p:nvSpPr>
        <p:spPr>
          <a:xfrm>
            <a:off x="646113" y="452438"/>
            <a:ext cx="9404350" cy="711200"/>
          </a:xfrm>
        </p:spPr>
        <p:txBody>
          <a:bodyPr/>
          <a:lstStyle/>
          <a:p>
            <a:pPr eaLnBrk="1" hangingPunct="1"/>
            <a:r>
              <a:rPr lang="el-GR" altLang="en-US" b="1"/>
              <a:t>Παράγωντες Αρχιτεκτονικής  ΠΣ</a:t>
            </a:r>
            <a:endParaRPr lang="el-GR" altLang="en-US"/>
          </a:p>
        </p:txBody>
      </p:sp>
      <p:sp>
        <p:nvSpPr>
          <p:cNvPr id="28674" name="TextBox 3">
            <a:extLst>
              <a:ext uri="{FF2B5EF4-FFF2-40B4-BE49-F238E27FC236}">
                <a16:creationId xmlns:a16="http://schemas.microsoft.com/office/drawing/2014/main" id="{943055CE-B59D-7A46-AE18-3B00082625F0}"/>
              </a:ext>
            </a:extLst>
          </p:cNvPr>
          <p:cNvSpPr txBox="1">
            <a:spLocks noChangeArrowheads="1"/>
          </p:cNvSpPr>
          <p:nvPr/>
        </p:nvSpPr>
        <p:spPr bwMode="auto">
          <a:xfrm>
            <a:off x="646113" y="1484313"/>
            <a:ext cx="112998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1800"/>
              <a:t>Η αρχιτεκτονική ενός πληροφοριακού συστήματος λαμβάνει υπόψη τις ακόλουθες απαιτήσεις (</a:t>
            </a:r>
            <a:r>
              <a:rPr lang="en-US" altLang="en-US" sz="1800"/>
              <a:t>Meier et al., 2009): </a:t>
            </a:r>
            <a:endParaRPr lang="el-GR" altLang="en-US" sz="1800"/>
          </a:p>
          <a:p>
            <a:pPr eaLnBrk="1" hangingPunct="1">
              <a:spcBef>
                <a:spcPct val="0"/>
              </a:spcBef>
              <a:buClrTx/>
              <a:buSzTx/>
              <a:buFontTx/>
              <a:buNone/>
            </a:pPr>
            <a:endParaRPr lang="en-US" altLang="en-US" sz="2800"/>
          </a:p>
          <a:p>
            <a:pPr eaLnBrk="1" hangingPunct="1">
              <a:spcBef>
                <a:spcPct val="0"/>
              </a:spcBef>
              <a:buClrTx/>
              <a:buSzTx/>
              <a:buFontTx/>
              <a:buNone/>
            </a:pPr>
            <a:r>
              <a:rPr lang="el-GR" altLang="en-US" sz="1800" b="1"/>
              <a:t>Τις επιχειρησιακές διεργασίες που θα υποστηρίξει το ΠΣ.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Τις υπάρχουσες υποδομές Τεχνολογιών Πληροφορικής και Τηλεπικοινωνιών (ΤΠΕ) στην επιχείρηση.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Τις ανάγκες που θα δημιουργήσει το πληροφοριακό σύστημα. </a:t>
            </a:r>
          </a:p>
          <a:p>
            <a:pPr eaLnBrk="1" hangingPunct="1">
              <a:spcBef>
                <a:spcPct val="0"/>
              </a:spcBef>
              <a:buClrTx/>
              <a:buSzTx/>
              <a:buFontTx/>
              <a:buNone/>
            </a:pPr>
            <a:endParaRPr lang="el-GR" altLang="en-US" sz="1800" b="1"/>
          </a:p>
          <a:p>
            <a:pPr eaLnBrk="1" hangingPunct="1">
              <a:spcBef>
                <a:spcPct val="0"/>
              </a:spcBef>
              <a:buClrTx/>
              <a:buSzTx/>
              <a:buFontTx/>
              <a:buNone/>
            </a:pPr>
            <a:r>
              <a:rPr lang="el-GR" altLang="en-US" sz="1800" b="1"/>
              <a:t>Τα εμπλεκόμενα μέρη στη διαμόρφωση της αρχιτεκτονικής και τους χρήστες του συστήματος. </a:t>
            </a:r>
          </a:p>
        </p:txBody>
      </p:sp>
      <p:pic>
        <p:nvPicPr>
          <p:cNvPr id="28675" name="Picture 2" descr="page21image36042432">
            <a:extLst>
              <a:ext uri="{FF2B5EF4-FFF2-40B4-BE49-F238E27FC236}">
                <a16:creationId xmlns:a16="http://schemas.microsoft.com/office/drawing/2014/main" id="{5125B85B-E4D9-E34F-8645-565CCDD0F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0A04AB6-CC60-DE43-B462-B1FC55D33C11}"/>
              </a:ext>
            </a:extLst>
          </p:cNvPr>
          <p:cNvPicPr>
            <a:picLocks noChangeAspect="1"/>
          </p:cNvPicPr>
          <p:nvPr/>
        </p:nvPicPr>
        <p:blipFill>
          <a:blip r:embed="rId6"/>
          <a:stretch>
            <a:fillRect/>
          </a:stretch>
        </p:blipFill>
        <p:spPr>
          <a:xfrm>
            <a:off x="0" y="0"/>
            <a:ext cx="12192000" cy="6858000"/>
          </a:xfrm>
          <a:prstGeom prst="rect">
            <a:avLst/>
          </a:prstGeom>
        </p:spPr>
      </p:pic>
      <p:pic>
        <p:nvPicPr>
          <p:cNvPr id="4" name="Online Media 3" descr="0306">
            <a:hlinkClick r:id="" action="ppaction://media"/>
            <a:extLst>
              <a:ext uri="{FF2B5EF4-FFF2-40B4-BE49-F238E27FC236}">
                <a16:creationId xmlns:a16="http://schemas.microsoft.com/office/drawing/2014/main" id="{91DDCCAC-7CC1-1247-8748-99F8B332A69F}"/>
              </a:ext>
            </a:extLst>
          </p:cNvPr>
          <p:cNvPicPr>
            <a:picLocks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7938" y="111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F7992AC-3D29-B549-8C35-16D3747B68DF}"/>
              </a:ext>
            </a:extLst>
          </p:cNvPr>
          <p:cNvSpPr>
            <a:spLocks noGrp="1" noChangeArrowheads="1"/>
          </p:cNvSpPr>
          <p:nvPr>
            <p:ph type="title"/>
          </p:nvPr>
        </p:nvSpPr>
        <p:spPr>
          <a:xfrm>
            <a:off x="646113" y="452438"/>
            <a:ext cx="9404350" cy="711200"/>
          </a:xfrm>
        </p:spPr>
        <p:txBody>
          <a:bodyPr/>
          <a:lstStyle/>
          <a:p>
            <a:pPr eaLnBrk="1" hangingPunct="1"/>
            <a:r>
              <a:rPr lang="el-GR" altLang="en-US" b="1"/>
              <a:t>Αρχιτεκτονική πελάτη εξυπηρετητή</a:t>
            </a:r>
            <a:endParaRPr lang="el-GR" altLang="en-US"/>
          </a:p>
        </p:txBody>
      </p:sp>
      <p:sp>
        <p:nvSpPr>
          <p:cNvPr id="30722" name="TextBox 3">
            <a:extLst>
              <a:ext uri="{FF2B5EF4-FFF2-40B4-BE49-F238E27FC236}">
                <a16:creationId xmlns:a16="http://schemas.microsoft.com/office/drawing/2014/main" id="{E3B1C52F-2CDD-A741-AA57-31C1082816D5}"/>
              </a:ext>
            </a:extLst>
          </p:cNvPr>
          <p:cNvSpPr txBox="1">
            <a:spLocks noChangeArrowheads="1"/>
          </p:cNvSpPr>
          <p:nvPr/>
        </p:nvSpPr>
        <p:spPr bwMode="auto">
          <a:xfrm>
            <a:off x="646113" y="1484313"/>
            <a:ext cx="112998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800"/>
              <a:t>Δύο βασικές οντότητες: </a:t>
            </a:r>
            <a:endParaRPr lang="en-US" altLang="en-US" sz="2800"/>
          </a:p>
          <a:p>
            <a:pPr eaLnBrk="1" hangingPunct="1">
              <a:spcBef>
                <a:spcPct val="0"/>
              </a:spcBef>
              <a:buClrTx/>
              <a:buSzTx/>
              <a:buFontTx/>
              <a:buNone/>
            </a:pPr>
            <a:endParaRPr lang="el-GR" altLang="en-US" sz="2800"/>
          </a:p>
          <a:p>
            <a:pPr eaLnBrk="1" hangingPunct="1">
              <a:spcBef>
                <a:spcPct val="0"/>
              </a:spcBef>
              <a:buClrTx/>
              <a:buSzTx/>
              <a:buFontTx/>
              <a:buNone/>
            </a:pPr>
            <a:r>
              <a:rPr lang="en-US" altLang="en-US" sz="2800"/>
              <a:t>T</a:t>
            </a:r>
            <a:r>
              <a:rPr lang="el-GR" altLang="en-US" sz="2800"/>
              <a:t>ου πελάτη (</a:t>
            </a:r>
            <a:r>
              <a:rPr lang="en-US" altLang="en-US" sz="2800"/>
              <a:t>client</a:t>
            </a:r>
            <a:r>
              <a:rPr lang="el-GR" altLang="en-US" sz="2800"/>
              <a:t>)</a:t>
            </a:r>
          </a:p>
          <a:p>
            <a:pPr eaLnBrk="1" hangingPunct="1">
              <a:spcBef>
                <a:spcPct val="0"/>
              </a:spcBef>
              <a:buClrTx/>
              <a:buSzTx/>
              <a:buFontTx/>
              <a:buNone/>
            </a:pPr>
            <a:endParaRPr lang="en-US" altLang="en-US" sz="2800"/>
          </a:p>
          <a:p>
            <a:pPr eaLnBrk="1" hangingPunct="1">
              <a:spcBef>
                <a:spcPct val="0"/>
              </a:spcBef>
              <a:buClrTx/>
              <a:buSzTx/>
              <a:buFontTx/>
              <a:buNone/>
            </a:pPr>
            <a:r>
              <a:rPr lang="en-US" altLang="en-US" sz="2800"/>
              <a:t>T</a:t>
            </a:r>
            <a:r>
              <a:rPr lang="el-GR" altLang="en-US" sz="2800"/>
              <a:t>ου εξυπηρετητή (</a:t>
            </a:r>
            <a:r>
              <a:rPr lang="en-US" altLang="en-US" sz="2800"/>
              <a:t>server</a:t>
            </a:r>
            <a:r>
              <a:rPr lang="el-GR" altLang="en-US" sz="2800"/>
              <a:t>)</a:t>
            </a:r>
            <a:endParaRPr lang="en-US" altLang="en-US" sz="2800"/>
          </a:p>
        </p:txBody>
      </p:sp>
      <p:pic>
        <p:nvPicPr>
          <p:cNvPr id="30723" name="Picture 2" descr="page21image36042432">
            <a:extLst>
              <a:ext uri="{FF2B5EF4-FFF2-40B4-BE49-F238E27FC236}">
                <a16:creationId xmlns:a16="http://schemas.microsoft.com/office/drawing/2014/main" id="{07B17D5C-DD19-104D-90FC-DF9E7589C3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a:extLst>
              <a:ext uri="{FF2B5EF4-FFF2-40B4-BE49-F238E27FC236}">
                <a16:creationId xmlns:a16="http://schemas.microsoft.com/office/drawing/2014/main" id="{C4E44B49-5843-EC4D-8022-E1F3DDF2C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888" y="3895725"/>
            <a:ext cx="35750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07">
            <a:hlinkClick r:id="" action="ppaction://media"/>
            <a:extLst>
              <a:ext uri="{FF2B5EF4-FFF2-40B4-BE49-F238E27FC236}">
                <a16:creationId xmlns:a16="http://schemas.microsoft.com/office/drawing/2014/main" id="{346434A1-3D58-EA46-B9B9-1D09C7C33B4B}"/>
              </a:ext>
            </a:extLst>
          </p:cNvPr>
          <p:cNvPicPr>
            <a:picLocks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11113" y="111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117A7D-6213-2F4A-ACED-1B1B2BD464B5}"/>
              </a:ext>
            </a:extLst>
          </p:cNvPr>
          <p:cNvSpPr>
            <a:spLocks noGrp="1" noChangeArrowheads="1"/>
          </p:cNvSpPr>
          <p:nvPr>
            <p:ph type="title"/>
          </p:nvPr>
        </p:nvSpPr>
        <p:spPr>
          <a:xfrm>
            <a:off x="646113" y="452438"/>
            <a:ext cx="9404350" cy="711200"/>
          </a:xfrm>
        </p:spPr>
        <p:txBody>
          <a:bodyPr/>
          <a:lstStyle/>
          <a:p>
            <a:pPr eaLnBrk="1" hangingPunct="1"/>
            <a:r>
              <a:rPr lang="el-GR" altLang="en-US" b="1"/>
              <a:t>Αρχιτεκτονικές ΠΣ</a:t>
            </a:r>
            <a:endParaRPr lang="el-GR" altLang="en-US"/>
          </a:p>
        </p:txBody>
      </p:sp>
      <p:sp>
        <p:nvSpPr>
          <p:cNvPr id="32770" name="Title 1">
            <a:extLst>
              <a:ext uri="{FF2B5EF4-FFF2-40B4-BE49-F238E27FC236}">
                <a16:creationId xmlns:a16="http://schemas.microsoft.com/office/drawing/2014/main" id="{6A5DF449-6F1B-924F-AE84-69DDE7A90402}"/>
              </a:ext>
            </a:extLst>
          </p:cNvPr>
          <p:cNvSpPr txBox="1">
            <a:spLocks noChangeArrowheads="1"/>
          </p:cNvSpPr>
          <p:nvPr/>
        </p:nvSpPr>
        <p:spPr bwMode="auto">
          <a:xfrm>
            <a:off x="646113" y="1220788"/>
            <a:ext cx="94043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a:solidFill>
                  <a:schemeClr val="tx2"/>
                </a:solidFill>
              </a:rPr>
              <a:t> </a:t>
            </a:r>
            <a:endParaRPr lang="en-US" altLang="en-US" sz="2400">
              <a:solidFill>
                <a:schemeClr val="tx2"/>
              </a:solidFill>
            </a:endParaRPr>
          </a:p>
        </p:txBody>
      </p:sp>
      <p:sp>
        <p:nvSpPr>
          <p:cNvPr id="32771" name="TextBox 3">
            <a:extLst>
              <a:ext uri="{FF2B5EF4-FFF2-40B4-BE49-F238E27FC236}">
                <a16:creationId xmlns:a16="http://schemas.microsoft.com/office/drawing/2014/main" id="{FD4EF7BB-62B0-8942-95DC-DAB9301252E3}"/>
              </a:ext>
            </a:extLst>
          </p:cNvPr>
          <p:cNvSpPr txBox="1">
            <a:spLocks noChangeArrowheads="1"/>
          </p:cNvSpPr>
          <p:nvPr/>
        </p:nvSpPr>
        <p:spPr bwMode="auto">
          <a:xfrm>
            <a:off x="646113" y="1484313"/>
            <a:ext cx="112998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b="1"/>
              <a:t>Αρχιτεκτονική </a:t>
            </a:r>
            <a:r>
              <a:rPr lang="en-US" altLang="en-US" sz="2400" b="1"/>
              <a:t>thin-client</a:t>
            </a:r>
            <a:endParaRPr lang="el-GR" altLang="en-US" sz="2400" b="1"/>
          </a:p>
          <a:p>
            <a:pPr eaLnBrk="1" hangingPunct="1">
              <a:spcBef>
                <a:spcPct val="0"/>
              </a:spcBef>
              <a:buClrTx/>
              <a:buSzTx/>
              <a:buFontTx/>
              <a:buNone/>
            </a:pPr>
            <a:endParaRPr lang="el-GR" altLang="en-US" sz="2400" b="1"/>
          </a:p>
          <a:p>
            <a:pPr eaLnBrk="1" hangingPunct="1">
              <a:spcBef>
                <a:spcPct val="0"/>
              </a:spcBef>
              <a:buClrTx/>
              <a:buSzTx/>
              <a:buFontTx/>
              <a:buNone/>
            </a:pPr>
            <a:r>
              <a:rPr lang="el-GR" altLang="en-US" sz="2400" b="1"/>
              <a:t>Αρχιτεκτονική «προσανατολισμένη σε υπηρεσίες» (</a:t>
            </a:r>
            <a:r>
              <a:rPr lang="en-US" altLang="en-US" sz="2400" b="1"/>
              <a:t>Service Oriented Architecture – SOA) </a:t>
            </a:r>
            <a:endParaRPr lang="en-US" altLang="en-US" sz="2400"/>
          </a:p>
          <a:p>
            <a:pPr eaLnBrk="1" hangingPunct="1">
              <a:spcBef>
                <a:spcPct val="0"/>
              </a:spcBef>
              <a:buClrTx/>
              <a:buSzTx/>
              <a:buFontTx/>
              <a:buNone/>
            </a:pPr>
            <a:r>
              <a:rPr lang="en-US" altLang="en-US" sz="2400" b="1"/>
              <a:t> </a:t>
            </a:r>
            <a:endParaRPr lang="el-GR" altLang="en-US" sz="2400" b="1"/>
          </a:p>
          <a:p>
            <a:pPr eaLnBrk="1" hangingPunct="1">
              <a:spcBef>
                <a:spcPct val="0"/>
              </a:spcBef>
              <a:buClrTx/>
              <a:buSzTx/>
              <a:buFontTx/>
              <a:buNone/>
            </a:pPr>
            <a:endParaRPr lang="el-GR" altLang="en-US" sz="2400" b="1"/>
          </a:p>
          <a:p>
            <a:pPr eaLnBrk="1" hangingPunct="1">
              <a:spcBef>
                <a:spcPct val="0"/>
              </a:spcBef>
              <a:buClrTx/>
              <a:buSzTx/>
              <a:buFontTx/>
              <a:buNone/>
            </a:pPr>
            <a:endParaRPr lang="en-US" altLang="en-US" sz="2400"/>
          </a:p>
        </p:txBody>
      </p:sp>
      <p:pic>
        <p:nvPicPr>
          <p:cNvPr id="32772" name="Picture 2" descr="page21image36042432">
            <a:extLst>
              <a:ext uri="{FF2B5EF4-FFF2-40B4-BE49-F238E27FC236}">
                <a16:creationId xmlns:a16="http://schemas.microsoft.com/office/drawing/2014/main" id="{2475B524-F1FD-E84E-8822-4D3D3D13C7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C6A03554-3029-4C46-B143-3F7066CAA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3392488"/>
            <a:ext cx="35941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08">
            <a:hlinkClick r:id="" action="ppaction://media"/>
            <a:extLst>
              <a:ext uri="{FF2B5EF4-FFF2-40B4-BE49-F238E27FC236}">
                <a16:creationId xmlns:a16="http://schemas.microsoft.com/office/drawing/2014/main" id="{28E8604E-EA89-944D-A963-2757BAEDBEEB}"/>
              </a:ext>
            </a:extLst>
          </p:cNvPr>
          <p:cNvPicPr>
            <a:picLocks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11113" y="1111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1A6CA0DA-665A-9B4F-8138-429EA1886817}"/>
              </a:ext>
            </a:extLst>
          </p:cNvPr>
          <p:cNvSpPr>
            <a:spLocks noGrp="1" noChangeArrowheads="1"/>
          </p:cNvSpPr>
          <p:nvPr>
            <p:ph type="title"/>
          </p:nvPr>
        </p:nvSpPr>
        <p:spPr>
          <a:xfrm>
            <a:off x="646113" y="452438"/>
            <a:ext cx="9404350" cy="711200"/>
          </a:xfrm>
        </p:spPr>
        <p:txBody>
          <a:bodyPr/>
          <a:lstStyle/>
          <a:p>
            <a:pPr eaLnBrk="1" hangingPunct="1"/>
            <a:r>
              <a:rPr lang="el-GR" altLang="en-US" b="1"/>
              <a:t>Αρχιτεκτονικές ΠΣ</a:t>
            </a:r>
            <a:endParaRPr lang="el-GR" altLang="en-US"/>
          </a:p>
        </p:txBody>
      </p:sp>
      <p:sp>
        <p:nvSpPr>
          <p:cNvPr id="34818" name="Title 1">
            <a:extLst>
              <a:ext uri="{FF2B5EF4-FFF2-40B4-BE49-F238E27FC236}">
                <a16:creationId xmlns:a16="http://schemas.microsoft.com/office/drawing/2014/main" id="{9A7656F2-2195-E645-9EA8-9B0EF44636F2}"/>
              </a:ext>
            </a:extLst>
          </p:cNvPr>
          <p:cNvSpPr txBox="1">
            <a:spLocks noChangeArrowheads="1"/>
          </p:cNvSpPr>
          <p:nvPr/>
        </p:nvSpPr>
        <p:spPr bwMode="auto">
          <a:xfrm>
            <a:off x="646113" y="1220788"/>
            <a:ext cx="94043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a:solidFill>
                  <a:schemeClr val="tx2"/>
                </a:solidFill>
              </a:rPr>
              <a:t> </a:t>
            </a:r>
            <a:endParaRPr lang="en-US" altLang="en-US" sz="2400">
              <a:solidFill>
                <a:schemeClr val="tx2"/>
              </a:solidFill>
            </a:endParaRPr>
          </a:p>
        </p:txBody>
      </p:sp>
      <p:sp>
        <p:nvSpPr>
          <p:cNvPr id="34819" name="TextBox 3">
            <a:extLst>
              <a:ext uri="{FF2B5EF4-FFF2-40B4-BE49-F238E27FC236}">
                <a16:creationId xmlns:a16="http://schemas.microsoft.com/office/drawing/2014/main" id="{EC45561B-EEF3-6B4F-B08C-10A9C12FDC21}"/>
              </a:ext>
            </a:extLst>
          </p:cNvPr>
          <p:cNvSpPr txBox="1">
            <a:spLocks noChangeArrowheads="1"/>
          </p:cNvSpPr>
          <p:nvPr/>
        </p:nvSpPr>
        <p:spPr bwMode="auto">
          <a:xfrm>
            <a:off x="646113" y="1484313"/>
            <a:ext cx="112998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2400" b="1" dirty="0" err="1"/>
              <a:t>Πολυεπίπεδη</a:t>
            </a:r>
            <a:r>
              <a:rPr lang="el-GR" altLang="en-US" sz="2400" b="1" dirty="0"/>
              <a:t> </a:t>
            </a:r>
            <a:r>
              <a:rPr lang="el-GR" altLang="en-US" sz="2400" b="1" dirty="0" err="1"/>
              <a:t>αρχιτεκτονικη</a:t>
            </a:r>
            <a:r>
              <a:rPr lang="el-GR" altLang="en-US" sz="2400" b="1" dirty="0"/>
              <a:t>́ (</a:t>
            </a:r>
            <a:r>
              <a:rPr lang="en-US" altLang="en-US" sz="2400" b="1" dirty="0"/>
              <a:t>n-tier architecture) </a:t>
            </a:r>
          </a:p>
          <a:p>
            <a:pPr eaLnBrk="1" hangingPunct="1">
              <a:spcBef>
                <a:spcPct val="0"/>
              </a:spcBef>
              <a:buClrTx/>
              <a:buSzTx/>
              <a:buFontTx/>
              <a:buNone/>
            </a:pPr>
            <a:endParaRPr lang="el-GR" altLang="en-US" sz="2400" b="1" dirty="0"/>
          </a:p>
          <a:p>
            <a:pPr eaLnBrk="1" hangingPunct="1">
              <a:spcBef>
                <a:spcPct val="0"/>
              </a:spcBef>
              <a:buClrTx/>
              <a:buSzTx/>
              <a:buFontTx/>
              <a:buNone/>
            </a:pPr>
            <a:r>
              <a:rPr lang="el-GR" altLang="en-US" sz="1800" dirty="0" err="1"/>
              <a:t>Επίπεδο</a:t>
            </a:r>
            <a:r>
              <a:rPr lang="el-GR" altLang="en-US" sz="1800" dirty="0"/>
              <a:t> </a:t>
            </a:r>
            <a:r>
              <a:rPr lang="el-GR" altLang="en-US" sz="1800" dirty="0" err="1"/>
              <a:t>παρουσίασης</a:t>
            </a:r>
            <a:r>
              <a:rPr lang="el-GR" altLang="en-US" sz="1800" dirty="0"/>
              <a:t>/</a:t>
            </a:r>
            <a:r>
              <a:rPr lang="el-GR" altLang="en-US" sz="1800" dirty="0" err="1"/>
              <a:t>χρηστών</a:t>
            </a:r>
            <a:r>
              <a:rPr lang="el-GR" altLang="en-US" sz="1800" dirty="0"/>
              <a:t> (</a:t>
            </a:r>
            <a:r>
              <a:rPr lang="en-US" altLang="en-US" sz="1800" dirty="0" err="1"/>
              <a:t>presentationtier</a:t>
            </a:r>
            <a:r>
              <a:rPr lang="en-US" altLang="en-US" sz="1800" dirty="0"/>
              <a:t>) </a:t>
            </a:r>
          </a:p>
          <a:p>
            <a:pPr eaLnBrk="1" hangingPunct="1">
              <a:spcBef>
                <a:spcPct val="0"/>
              </a:spcBef>
              <a:buClrTx/>
              <a:buSzTx/>
              <a:buFontTx/>
              <a:buNone/>
            </a:pPr>
            <a:endParaRPr lang="el-GR" altLang="en-US" sz="2400" b="1" dirty="0"/>
          </a:p>
          <a:p>
            <a:pPr eaLnBrk="1" hangingPunct="1">
              <a:spcBef>
                <a:spcPct val="0"/>
              </a:spcBef>
              <a:buClrTx/>
              <a:buSzTx/>
              <a:buFontTx/>
              <a:buNone/>
            </a:pPr>
            <a:r>
              <a:rPr lang="el-GR" altLang="en-US" sz="1800" dirty="0" err="1"/>
              <a:t>Επιχειρησιακο</a:t>
            </a:r>
            <a:r>
              <a:rPr lang="el-GR" altLang="en-US" sz="1800" dirty="0"/>
              <a:t>́ </a:t>
            </a:r>
            <a:r>
              <a:rPr lang="el-GR" altLang="en-US" sz="1800" dirty="0" err="1"/>
              <a:t>Επίπεδο</a:t>
            </a:r>
            <a:r>
              <a:rPr lang="el-GR" altLang="en-US" sz="1800" dirty="0"/>
              <a:t> (</a:t>
            </a:r>
            <a:r>
              <a:rPr lang="en-US" altLang="en-US" sz="1800" dirty="0"/>
              <a:t>business tier) </a:t>
            </a:r>
          </a:p>
          <a:p>
            <a:pPr eaLnBrk="1" hangingPunct="1">
              <a:spcBef>
                <a:spcPct val="0"/>
              </a:spcBef>
              <a:buClrTx/>
              <a:buSzTx/>
              <a:buFontTx/>
              <a:buNone/>
            </a:pPr>
            <a:endParaRPr lang="el-GR" altLang="en-US" sz="2400" b="1" dirty="0"/>
          </a:p>
          <a:p>
            <a:pPr eaLnBrk="1" hangingPunct="1">
              <a:spcBef>
                <a:spcPct val="0"/>
              </a:spcBef>
              <a:buClrTx/>
              <a:buSzTx/>
              <a:buFontTx/>
              <a:buNone/>
            </a:pPr>
            <a:r>
              <a:rPr lang="el-GR" altLang="en-US" sz="1800" dirty="0" err="1"/>
              <a:t>Επίπεδο</a:t>
            </a:r>
            <a:r>
              <a:rPr lang="el-GR" altLang="en-US" sz="1800" dirty="0"/>
              <a:t> </a:t>
            </a:r>
            <a:r>
              <a:rPr lang="el-GR" altLang="en-US" sz="1800" dirty="0" err="1"/>
              <a:t>διασύνδεσης</a:t>
            </a:r>
            <a:r>
              <a:rPr lang="el-GR" altLang="en-US" sz="1800" dirty="0"/>
              <a:t> (</a:t>
            </a:r>
            <a:r>
              <a:rPr lang="en-US" altLang="en-US" sz="1800" dirty="0"/>
              <a:t>interconnection tier)</a:t>
            </a:r>
            <a:endParaRPr lang="el-GR" altLang="en-US" sz="1800" dirty="0"/>
          </a:p>
          <a:p>
            <a:pPr eaLnBrk="1" hangingPunct="1">
              <a:spcBef>
                <a:spcPct val="0"/>
              </a:spcBef>
              <a:buClrTx/>
              <a:buSzTx/>
              <a:buFontTx/>
              <a:buNone/>
            </a:pPr>
            <a:endParaRPr lang="el-GR" altLang="en-US" sz="1800" dirty="0"/>
          </a:p>
          <a:p>
            <a:pPr eaLnBrk="1" hangingPunct="1">
              <a:spcBef>
                <a:spcPct val="0"/>
              </a:spcBef>
              <a:buClrTx/>
              <a:buSzTx/>
              <a:buFontTx/>
              <a:buNone/>
            </a:pPr>
            <a:r>
              <a:rPr lang="el-GR" altLang="en-US" sz="1800" dirty="0" err="1"/>
              <a:t>Επίπεδο</a:t>
            </a:r>
            <a:r>
              <a:rPr lang="el-GR" altLang="en-US" sz="1800" dirty="0"/>
              <a:t> </a:t>
            </a:r>
            <a:r>
              <a:rPr lang="el-GR" altLang="en-US" sz="1800" dirty="0" err="1"/>
              <a:t>δεδομένων</a:t>
            </a:r>
            <a:r>
              <a:rPr lang="el-GR" altLang="en-US" sz="1800" dirty="0"/>
              <a:t> (</a:t>
            </a:r>
            <a:r>
              <a:rPr lang="en-US" altLang="en-US" sz="1800" dirty="0" err="1"/>
              <a:t>datatier</a:t>
            </a:r>
            <a:r>
              <a:rPr lang="en-US" altLang="en-US" sz="1800" dirty="0"/>
              <a:t>) </a:t>
            </a:r>
          </a:p>
        </p:txBody>
      </p:sp>
      <p:pic>
        <p:nvPicPr>
          <p:cNvPr id="34820" name="Picture 2" descr="page21image36042432">
            <a:extLst>
              <a:ext uri="{FF2B5EF4-FFF2-40B4-BE49-F238E27FC236}">
                <a16:creationId xmlns:a16="http://schemas.microsoft.com/office/drawing/2014/main" id="{FDD09623-54EB-A84A-81EE-72775F060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98438"/>
            <a:ext cx="4572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a:extLst>
              <a:ext uri="{FF2B5EF4-FFF2-40B4-BE49-F238E27FC236}">
                <a16:creationId xmlns:a16="http://schemas.microsoft.com/office/drawing/2014/main" id="{3D79937D-DFCC-8045-BD29-845AE8A74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725" y="4530725"/>
            <a:ext cx="6159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descr="0309">
            <a:hlinkClick r:id="" action="ppaction://media"/>
            <a:extLst>
              <a:ext uri="{FF2B5EF4-FFF2-40B4-BE49-F238E27FC236}">
                <a16:creationId xmlns:a16="http://schemas.microsoft.com/office/drawing/2014/main" id="{99FC3A7B-DF34-4B4C-8EC1-E5EC8FA94B9F}"/>
              </a:ext>
            </a:extLst>
          </p:cNvPr>
          <p:cNvPicPr>
            <a:picLocks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12700" y="95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{0F96A573-6AC8-7F4E-A815-238AEE2C977A}tf10001062</Template>
  <TotalTime>2104</TotalTime>
  <Words>1364</Words>
  <Application>Microsoft Macintosh PowerPoint</Application>
  <PresentationFormat>Widescreen</PresentationFormat>
  <Paragraphs>161</Paragraphs>
  <Slides>17</Slides>
  <Notes>15</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ERP 03</vt:lpstr>
      <vt:lpstr>ERP</vt:lpstr>
      <vt:lpstr>H Αρχιτεκτονική των Πληροφοριακών Συστημάτων Επιχειρήσεων </vt:lpstr>
      <vt:lpstr>Πληροφοριακό Σύστημα</vt:lpstr>
      <vt:lpstr>Στόχος Αρχιτεκτονικής ΠΣ</vt:lpstr>
      <vt:lpstr>Παράγωντες Αρχιτεκτονικής  ΠΣ</vt:lpstr>
      <vt:lpstr>Αρχιτεκτονική πελάτη εξυπηρετητή</vt:lpstr>
      <vt:lpstr>Αρχιτεκτονικές ΠΣ</vt:lpstr>
      <vt:lpstr>Αρχιτεκτονικές ΠΣ</vt:lpstr>
      <vt:lpstr>Η πληροφοριακή υποδομή της επιχείρησης </vt:lpstr>
      <vt:lpstr>Υποσυστήματα διαχείρισης ταυτότητας χρηστών (identity management) </vt:lpstr>
      <vt:lpstr>Υποσύστημα διαχείρισης ροής εργασιών (workflow management) </vt:lpstr>
      <vt:lpstr>Υποσύστημα διαχείρισης δικτυακής πύλης (portal)</vt:lpstr>
      <vt:lpstr>Παράμετροι επιλογής αρχιτεκτονικής πληροφοριακού συστήματος </vt:lpstr>
      <vt:lpstr>Απαιτήσεις ασφάλειας </vt:lpstr>
      <vt:lpstr>Λοιπές Απαιτήσεις</vt:lpstr>
      <vt:lpstr>Τέλος 3ης διάλεξης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03</dc:title>
  <dc:creator>Microsoft Office User</dc:creator>
  <cp:lastModifiedBy>Microsoft Office User</cp:lastModifiedBy>
  <cp:revision>42</cp:revision>
  <dcterms:created xsi:type="dcterms:W3CDTF">2020-03-14T08:26:53Z</dcterms:created>
  <dcterms:modified xsi:type="dcterms:W3CDTF">2020-03-15T20:39:59Z</dcterms:modified>
</cp:coreProperties>
</file>