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3" r:id="rId3"/>
    <p:sldId id="294" r:id="rId4"/>
    <p:sldId id="295" r:id="rId5"/>
    <p:sldId id="344" r:id="rId6"/>
    <p:sldId id="296" r:id="rId7"/>
    <p:sldId id="303" r:id="rId8"/>
    <p:sldId id="356" r:id="rId9"/>
    <p:sldId id="297" r:id="rId10"/>
    <p:sldId id="298" r:id="rId11"/>
    <p:sldId id="341" r:id="rId12"/>
    <p:sldId id="342" r:id="rId13"/>
    <p:sldId id="343" r:id="rId14"/>
    <p:sldId id="345" r:id="rId15"/>
    <p:sldId id="340" r:id="rId1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B4B2F-79EC-991D-BDD1-48BA93E5B9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a:extLst>
              <a:ext uri="{FF2B5EF4-FFF2-40B4-BE49-F238E27FC236}">
                <a16:creationId xmlns:a16="http://schemas.microsoft.com/office/drawing/2014/main" id="{3095FF56-B46E-5D78-1B1F-DC69203258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a:extLst>
              <a:ext uri="{FF2B5EF4-FFF2-40B4-BE49-F238E27FC236}">
                <a16:creationId xmlns:a16="http://schemas.microsoft.com/office/drawing/2014/main" id="{2D30CFAF-6392-2514-D4F1-F9DB5BEB7EC8}"/>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5" name="Footer Placeholder 4">
            <a:extLst>
              <a:ext uri="{FF2B5EF4-FFF2-40B4-BE49-F238E27FC236}">
                <a16:creationId xmlns:a16="http://schemas.microsoft.com/office/drawing/2014/main" id="{B6E1F001-8D21-8F1D-0B0D-68E07CC25312}"/>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B54D892-1C09-F200-8D6E-D264657E270B}"/>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3323292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97199-A0B8-46FA-450B-84C02A625043}"/>
              </a:ext>
            </a:extLst>
          </p:cNvPr>
          <p:cNvSpPr>
            <a:spLocks noGrp="1"/>
          </p:cNvSpPr>
          <p:nvPr>
            <p:ph type="title"/>
          </p:nvPr>
        </p:nvSpPr>
        <p:spPr/>
        <p:txBody>
          <a:bodyPr/>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27A27297-505C-97FD-9AD9-38CA2AE5234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2EA1B16-74F0-304A-E1DA-C46ED5129808}"/>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5" name="Footer Placeholder 4">
            <a:extLst>
              <a:ext uri="{FF2B5EF4-FFF2-40B4-BE49-F238E27FC236}">
                <a16:creationId xmlns:a16="http://schemas.microsoft.com/office/drawing/2014/main" id="{DFCA0B5D-E15B-F498-0A03-2C50C1798337}"/>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AB83D3F-2491-C9CB-2FDE-7781A9DB7B93}"/>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2906758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C40B35-D3B5-C4FB-BD61-E9133E7B408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a:extLst>
              <a:ext uri="{FF2B5EF4-FFF2-40B4-BE49-F238E27FC236}">
                <a16:creationId xmlns:a16="http://schemas.microsoft.com/office/drawing/2014/main" id="{9E77E642-F546-9D02-CBEA-1CB16651BA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0219CA98-4364-2DA7-EAF2-EA6B92F3542B}"/>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5" name="Footer Placeholder 4">
            <a:extLst>
              <a:ext uri="{FF2B5EF4-FFF2-40B4-BE49-F238E27FC236}">
                <a16:creationId xmlns:a16="http://schemas.microsoft.com/office/drawing/2014/main" id="{973A15FD-259A-CFD6-6232-C940409CDC7C}"/>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BEDFBF43-D6E8-1B42-9C2B-82E251700CAA}"/>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1355241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C9C17-242D-09BF-CD38-FA20E20D837B}"/>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506B804-D4D6-9F89-F4F2-BA547D8756D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8CF1B5B2-625E-7AE2-0672-46169AAB9BD9}"/>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5" name="Footer Placeholder 4">
            <a:extLst>
              <a:ext uri="{FF2B5EF4-FFF2-40B4-BE49-F238E27FC236}">
                <a16:creationId xmlns:a16="http://schemas.microsoft.com/office/drawing/2014/main" id="{84533C10-22F7-B749-4EF3-55936D360284}"/>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9A056ECF-302D-C428-2D54-A9B6B81CC46F}"/>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121476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6306-4CEE-0F63-E17B-1147A88319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a:extLst>
              <a:ext uri="{FF2B5EF4-FFF2-40B4-BE49-F238E27FC236}">
                <a16:creationId xmlns:a16="http://schemas.microsoft.com/office/drawing/2014/main" id="{18863BB8-4AA0-25FA-DB98-62F2E1C79F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61009F-40E1-019F-9B7C-5C4B328E2EC4}"/>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5" name="Footer Placeholder 4">
            <a:extLst>
              <a:ext uri="{FF2B5EF4-FFF2-40B4-BE49-F238E27FC236}">
                <a16:creationId xmlns:a16="http://schemas.microsoft.com/office/drawing/2014/main" id="{35DCF0FA-EE19-D514-9624-4E86AB24A50E}"/>
              </a:ext>
            </a:extLst>
          </p:cNvPr>
          <p:cNvSpPr>
            <a:spLocks noGrp="1"/>
          </p:cNvSpPr>
          <p:nvPr>
            <p:ph type="ftr" sz="quarter" idx="11"/>
          </p:nvPr>
        </p:nvSpPr>
        <p:spPr/>
        <p:txBody>
          <a:bodyPr/>
          <a:lstStyle/>
          <a:p>
            <a:endParaRPr lang="el-GR"/>
          </a:p>
        </p:txBody>
      </p:sp>
      <p:sp>
        <p:nvSpPr>
          <p:cNvPr id="6" name="Slide Number Placeholder 5">
            <a:extLst>
              <a:ext uri="{FF2B5EF4-FFF2-40B4-BE49-F238E27FC236}">
                <a16:creationId xmlns:a16="http://schemas.microsoft.com/office/drawing/2014/main" id="{0A9F7A33-BAD4-6567-3C70-AEE7241191F4}"/>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288243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A8EDD-C392-FD6D-AE15-F6B468B9661E}"/>
              </a:ext>
            </a:extLst>
          </p:cNvPr>
          <p:cNvSpPr>
            <a:spLocks noGrp="1"/>
          </p:cNvSpPr>
          <p:nvPr>
            <p:ph type="title"/>
          </p:nvPr>
        </p:nvSpPr>
        <p:spPr/>
        <p:txBody>
          <a:bodyPr/>
          <a:lstStyle/>
          <a:p>
            <a:r>
              <a:rPr lang="en-US"/>
              <a:t>Click to edit Master title style</a:t>
            </a:r>
            <a:endParaRPr lang="el-GR"/>
          </a:p>
        </p:txBody>
      </p:sp>
      <p:sp>
        <p:nvSpPr>
          <p:cNvPr id="3" name="Content Placeholder 2">
            <a:extLst>
              <a:ext uri="{FF2B5EF4-FFF2-40B4-BE49-F238E27FC236}">
                <a16:creationId xmlns:a16="http://schemas.microsoft.com/office/drawing/2014/main" id="{B77153C6-7C98-2D23-D13F-564A2761B2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a:extLst>
              <a:ext uri="{FF2B5EF4-FFF2-40B4-BE49-F238E27FC236}">
                <a16:creationId xmlns:a16="http://schemas.microsoft.com/office/drawing/2014/main" id="{49C838A6-0541-BD15-3913-C5D22725D3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a:extLst>
              <a:ext uri="{FF2B5EF4-FFF2-40B4-BE49-F238E27FC236}">
                <a16:creationId xmlns:a16="http://schemas.microsoft.com/office/drawing/2014/main" id="{DEF2221E-4CA9-DEB6-C31E-F5C6D367D07F}"/>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6" name="Footer Placeholder 5">
            <a:extLst>
              <a:ext uri="{FF2B5EF4-FFF2-40B4-BE49-F238E27FC236}">
                <a16:creationId xmlns:a16="http://schemas.microsoft.com/office/drawing/2014/main" id="{164B5FDA-DDD7-FF7C-4656-3DF468E9ED9B}"/>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D8E5A003-79FB-41C6-DCF8-925FE9A2BB86}"/>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292051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31C6A-C65F-D06D-EE77-DEFEF235B170}"/>
              </a:ext>
            </a:extLst>
          </p:cNvPr>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a:extLst>
              <a:ext uri="{FF2B5EF4-FFF2-40B4-BE49-F238E27FC236}">
                <a16:creationId xmlns:a16="http://schemas.microsoft.com/office/drawing/2014/main" id="{7CD801AE-4E0B-A7F2-D838-0DC06DCF41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862582-E788-968B-E607-2F3FFB27EB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a:extLst>
              <a:ext uri="{FF2B5EF4-FFF2-40B4-BE49-F238E27FC236}">
                <a16:creationId xmlns:a16="http://schemas.microsoft.com/office/drawing/2014/main" id="{66875889-261F-267E-5548-933FAC90282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6336C9-6A03-3427-72E2-87098797786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a:extLst>
              <a:ext uri="{FF2B5EF4-FFF2-40B4-BE49-F238E27FC236}">
                <a16:creationId xmlns:a16="http://schemas.microsoft.com/office/drawing/2014/main" id="{47623C42-57A7-D03C-E0CD-8A344DC8371B}"/>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8" name="Footer Placeholder 7">
            <a:extLst>
              <a:ext uri="{FF2B5EF4-FFF2-40B4-BE49-F238E27FC236}">
                <a16:creationId xmlns:a16="http://schemas.microsoft.com/office/drawing/2014/main" id="{6D7B9AE2-18FE-1B9C-D73F-A902F9F8D8BA}"/>
              </a:ext>
            </a:extLst>
          </p:cNvPr>
          <p:cNvSpPr>
            <a:spLocks noGrp="1"/>
          </p:cNvSpPr>
          <p:nvPr>
            <p:ph type="ftr" sz="quarter" idx="11"/>
          </p:nvPr>
        </p:nvSpPr>
        <p:spPr/>
        <p:txBody>
          <a:bodyPr/>
          <a:lstStyle/>
          <a:p>
            <a:endParaRPr lang="el-GR"/>
          </a:p>
        </p:txBody>
      </p:sp>
      <p:sp>
        <p:nvSpPr>
          <p:cNvPr id="9" name="Slide Number Placeholder 8">
            <a:extLst>
              <a:ext uri="{FF2B5EF4-FFF2-40B4-BE49-F238E27FC236}">
                <a16:creationId xmlns:a16="http://schemas.microsoft.com/office/drawing/2014/main" id="{DA04B61A-0FB7-FA1F-458E-060203E43BA3}"/>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207959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EA0FA-4A97-D389-1C19-A9DD4C9D8DA8}"/>
              </a:ext>
            </a:extLst>
          </p:cNvPr>
          <p:cNvSpPr>
            <a:spLocks noGrp="1"/>
          </p:cNvSpPr>
          <p:nvPr>
            <p:ph type="title"/>
          </p:nvPr>
        </p:nvSpPr>
        <p:spPr/>
        <p:txBody>
          <a:bodyPr/>
          <a:lstStyle/>
          <a:p>
            <a:r>
              <a:rPr lang="en-US"/>
              <a:t>Click to edit Master title style</a:t>
            </a:r>
            <a:endParaRPr lang="el-GR"/>
          </a:p>
        </p:txBody>
      </p:sp>
      <p:sp>
        <p:nvSpPr>
          <p:cNvPr id="3" name="Date Placeholder 2">
            <a:extLst>
              <a:ext uri="{FF2B5EF4-FFF2-40B4-BE49-F238E27FC236}">
                <a16:creationId xmlns:a16="http://schemas.microsoft.com/office/drawing/2014/main" id="{87D63E9A-99B8-CF15-0611-BDFC54E6BEBA}"/>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4" name="Footer Placeholder 3">
            <a:extLst>
              <a:ext uri="{FF2B5EF4-FFF2-40B4-BE49-F238E27FC236}">
                <a16:creationId xmlns:a16="http://schemas.microsoft.com/office/drawing/2014/main" id="{3911FD26-7FDE-B2FD-F552-0927780B7511}"/>
              </a:ext>
            </a:extLst>
          </p:cNvPr>
          <p:cNvSpPr>
            <a:spLocks noGrp="1"/>
          </p:cNvSpPr>
          <p:nvPr>
            <p:ph type="ftr" sz="quarter" idx="11"/>
          </p:nvPr>
        </p:nvSpPr>
        <p:spPr/>
        <p:txBody>
          <a:bodyPr/>
          <a:lstStyle/>
          <a:p>
            <a:endParaRPr lang="el-GR"/>
          </a:p>
        </p:txBody>
      </p:sp>
      <p:sp>
        <p:nvSpPr>
          <p:cNvPr id="5" name="Slide Number Placeholder 4">
            <a:extLst>
              <a:ext uri="{FF2B5EF4-FFF2-40B4-BE49-F238E27FC236}">
                <a16:creationId xmlns:a16="http://schemas.microsoft.com/office/drawing/2014/main" id="{0749A9CB-DE65-586A-B3C3-6BB0CF1C46E1}"/>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2021150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54EFA-039F-9758-3877-13175E580CD1}"/>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3" name="Footer Placeholder 2">
            <a:extLst>
              <a:ext uri="{FF2B5EF4-FFF2-40B4-BE49-F238E27FC236}">
                <a16:creationId xmlns:a16="http://schemas.microsoft.com/office/drawing/2014/main" id="{A93579C0-D2F6-1DFA-6357-EBE50F42FFE5}"/>
              </a:ext>
            </a:extLst>
          </p:cNvPr>
          <p:cNvSpPr>
            <a:spLocks noGrp="1"/>
          </p:cNvSpPr>
          <p:nvPr>
            <p:ph type="ftr" sz="quarter" idx="11"/>
          </p:nvPr>
        </p:nvSpPr>
        <p:spPr/>
        <p:txBody>
          <a:bodyPr/>
          <a:lstStyle/>
          <a:p>
            <a:endParaRPr lang="el-GR"/>
          </a:p>
        </p:txBody>
      </p:sp>
      <p:sp>
        <p:nvSpPr>
          <p:cNvPr id="4" name="Slide Number Placeholder 3">
            <a:extLst>
              <a:ext uri="{FF2B5EF4-FFF2-40B4-BE49-F238E27FC236}">
                <a16:creationId xmlns:a16="http://schemas.microsoft.com/office/drawing/2014/main" id="{C0AC0056-06EF-8410-EC2A-FC5061C669B8}"/>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179509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95D00-D888-0A0B-A216-4DFA8191C5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a:extLst>
              <a:ext uri="{FF2B5EF4-FFF2-40B4-BE49-F238E27FC236}">
                <a16:creationId xmlns:a16="http://schemas.microsoft.com/office/drawing/2014/main" id="{4224906F-076A-07EE-12DD-E7E4D49F4E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a:extLst>
              <a:ext uri="{FF2B5EF4-FFF2-40B4-BE49-F238E27FC236}">
                <a16:creationId xmlns:a16="http://schemas.microsoft.com/office/drawing/2014/main" id="{4CD35FF0-4E76-B1E6-9D3A-6FE311B42F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BDB6F0-0A61-BD78-C9E8-923BEB364A71}"/>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6" name="Footer Placeholder 5">
            <a:extLst>
              <a:ext uri="{FF2B5EF4-FFF2-40B4-BE49-F238E27FC236}">
                <a16:creationId xmlns:a16="http://schemas.microsoft.com/office/drawing/2014/main" id="{31EBF4B8-7A9F-57B2-7947-06A2BE25C6B0}"/>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E3FC780A-5400-2EE4-1A87-C60417002B55}"/>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98043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7C168-04F8-72BC-9C89-794CE5C47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a:extLst>
              <a:ext uri="{FF2B5EF4-FFF2-40B4-BE49-F238E27FC236}">
                <a16:creationId xmlns:a16="http://schemas.microsoft.com/office/drawing/2014/main" id="{AE4CDCB0-F96D-57B2-A205-CD42108E68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a:extLst>
              <a:ext uri="{FF2B5EF4-FFF2-40B4-BE49-F238E27FC236}">
                <a16:creationId xmlns:a16="http://schemas.microsoft.com/office/drawing/2014/main" id="{CD3DF7DB-3BD5-5C52-9753-47B60F2D74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B5D24-D731-2C24-9643-0BB8102D2A6A}"/>
              </a:ext>
            </a:extLst>
          </p:cNvPr>
          <p:cNvSpPr>
            <a:spLocks noGrp="1"/>
          </p:cNvSpPr>
          <p:nvPr>
            <p:ph type="dt" sz="half" idx="10"/>
          </p:nvPr>
        </p:nvSpPr>
        <p:spPr/>
        <p:txBody>
          <a:bodyPr/>
          <a:lstStyle/>
          <a:p>
            <a:fld id="{BFBB40B3-9614-41BF-AD43-74D75F4CA074}" type="datetimeFigureOut">
              <a:rPr lang="el-GR" smtClean="0"/>
              <a:t>5/1/2023</a:t>
            </a:fld>
            <a:endParaRPr lang="el-GR"/>
          </a:p>
        </p:txBody>
      </p:sp>
      <p:sp>
        <p:nvSpPr>
          <p:cNvPr id="6" name="Footer Placeholder 5">
            <a:extLst>
              <a:ext uri="{FF2B5EF4-FFF2-40B4-BE49-F238E27FC236}">
                <a16:creationId xmlns:a16="http://schemas.microsoft.com/office/drawing/2014/main" id="{21EC9210-3039-D143-54B8-062104BE616A}"/>
              </a:ext>
            </a:extLst>
          </p:cNvPr>
          <p:cNvSpPr>
            <a:spLocks noGrp="1"/>
          </p:cNvSpPr>
          <p:nvPr>
            <p:ph type="ftr" sz="quarter" idx="11"/>
          </p:nvPr>
        </p:nvSpPr>
        <p:spPr/>
        <p:txBody>
          <a:bodyPr/>
          <a:lstStyle/>
          <a:p>
            <a:endParaRPr lang="el-GR"/>
          </a:p>
        </p:txBody>
      </p:sp>
      <p:sp>
        <p:nvSpPr>
          <p:cNvPr id="7" name="Slide Number Placeholder 6">
            <a:extLst>
              <a:ext uri="{FF2B5EF4-FFF2-40B4-BE49-F238E27FC236}">
                <a16:creationId xmlns:a16="http://schemas.microsoft.com/office/drawing/2014/main" id="{6C26A5BF-098A-894F-ADD2-A873A4DF301B}"/>
              </a:ext>
            </a:extLst>
          </p:cNvPr>
          <p:cNvSpPr>
            <a:spLocks noGrp="1"/>
          </p:cNvSpPr>
          <p:nvPr>
            <p:ph type="sldNum" sz="quarter" idx="12"/>
          </p:nvPr>
        </p:nvSpPr>
        <p:spPr/>
        <p:txBody>
          <a:bodyPr/>
          <a:lstStyle/>
          <a:p>
            <a:fld id="{E40B45F8-8F32-4590-994B-9BAAB268FA89}" type="slidenum">
              <a:rPr lang="el-GR" smtClean="0"/>
              <a:t>‹#›</a:t>
            </a:fld>
            <a:endParaRPr lang="el-GR"/>
          </a:p>
        </p:txBody>
      </p:sp>
    </p:spTree>
    <p:extLst>
      <p:ext uri="{BB962C8B-B14F-4D97-AF65-F5344CB8AC3E}">
        <p14:creationId xmlns:p14="http://schemas.microsoft.com/office/powerpoint/2010/main" val="257691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B1BD0B-874D-C182-5160-1B541D86F4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a:extLst>
              <a:ext uri="{FF2B5EF4-FFF2-40B4-BE49-F238E27FC236}">
                <a16:creationId xmlns:a16="http://schemas.microsoft.com/office/drawing/2014/main" id="{AA1C1BBD-E662-AC1C-A716-85D84BF322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a:extLst>
              <a:ext uri="{FF2B5EF4-FFF2-40B4-BE49-F238E27FC236}">
                <a16:creationId xmlns:a16="http://schemas.microsoft.com/office/drawing/2014/main" id="{3460ED06-B159-16CC-16FE-AEB53270E6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BB40B3-9614-41BF-AD43-74D75F4CA074}" type="datetimeFigureOut">
              <a:rPr lang="el-GR" smtClean="0"/>
              <a:t>5/1/2023</a:t>
            </a:fld>
            <a:endParaRPr lang="el-GR"/>
          </a:p>
        </p:txBody>
      </p:sp>
      <p:sp>
        <p:nvSpPr>
          <p:cNvPr id="5" name="Footer Placeholder 4">
            <a:extLst>
              <a:ext uri="{FF2B5EF4-FFF2-40B4-BE49-F238E27FC236}">
                <a16:creationId xmlns:a16="http://schemas.microsoft.com/office/drawing/2014/main" id="{60714C37-76A6-EFEF-7D47-FC6911BCBE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a:extLst>
              <a:ext uri="{FF2B5EF4-FFF2-40B4-BE49-F238E27FC236}">
                <a16:creationId xmlns:a16="http://schemas.microsoft.com/office/drawing/2014/main" id="{DD970822-74B5-1F0A-65F6-12AB78BA8C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0B45F8-8F32-4590-994B-9BAAB268FA89}" type="slidenum">
              <a:rPr lang="el-GR" smtClean="0"/>
              <a:t>‹#›</a:t>
            </a:fld>
            <a:endParaRPr lang="el-GR"/>
          </a:p>
        </p:txBody>
      </p:sp>
    </p:spTree>
    <p:extLst>
      <p:ext uri="{BB962C8B-B14F-4D97-AF65-F5344CB8AC3E}">
        <p14:creationId xmlns:p14="http://schemas.microsoft.com/office/powerpoint/2010/main" val="612355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B1B1-8629-2EB8-903D-A55A97148B5F}"/>
              </a:ext>
            </a:extLst>
          </p:cNvPr>
          <p:cNvSpPr>
            <a:spLocks noGrp="1"/>
          </p:cNvSpPr>
          <p:nvPr>
            <p:ph type="ctrTitle"/>
          </p:nvPr>
        </p:nvSpPr>
        <p:spPr>
          <a:xfrm>
            <a:off x="838940" y="1814822"/>
            <a:ext cx="10514120" cy="1614178"/>
          </a:xfrm>
        </p:spPr>
        <p:txBody>
          <a:bodyPr>
            <a:normAutofit fontScale="90000"/>
          </a:bodyPr>
          <a:lstStyle/>
          <a:p>
            <a:pPr>
              <a:lnSpc>
                <a:spcPct val="150000"/>
              </a:lnSpc>
            </a:pPr>
            <a:r>
              <a:rPr lang="el-GR" dirty="0">
                <a:latin typeface="Arial" panose="020B0604020202020204" pitchFamily="34" charset="0"/>
                <a:cs typeface="Arial" panose="020B0604020202020204" pitchFamily="34" charset="0"/>
              </a:rPr>
              <a:t>Αρωματικά Φυτά &amp; Αιθέρια Έλαια</a:t>
            </a:r>
          </a:p>
        </p:txBody>
      </p:sp>
      <p:sp>
        <p:nvSpPr>
          <p:cNvPr id="3" name="Subtitle 2">
            <a:extLst>
              <a:ext uri="{FF2B5EF4-FFF2-40B4-BE49-F238E27FC236}">
                <a16:creationId xmlns:a16="http://schemas.microsoft.com/office/drawing/2014/main" id="{A5784C2B-3ECC-D43F-DA96-B7E97E9CAB89}"/>
              </a:ext>
            </a:extLst>
          </p:cNvPr>
          <p:cNvSpPr>
            <a:spLocks noGrp="1"/>
          </p:cNvSpPr>
          <p:nvPr>
            <p:ph type="subTitle" idx="1"/>
          </p:nvPr>
        </p:nvSpPr>
        <p:spPr>
          <a:xfrm>
            <a:off x="1524000" y="3986075"/>
            <a:ext cx="9144000" cy="2539012"/>
          </a:xfrm>
        </p:spPr>
        <p:txBody>
          <a:bodyPr>
            <a:normAutofit lnSpcReduction="10000"/>
          </a:bodyPr>
          <a:lstStyle/>
          <a:p>
            <a:pPr>
              <a:lnSpc>
                <a:spcPct val="160000"/>
              </a:lnSpc>
            </a:pPr>
            <a:r>
              <a:rPr lang="el-GR" sz="2200" dirty="0">
                <a:latin typeface="Arial" panose="020B0604020202020204" pitchFamily="34" charset="0"/>
                <a:cs typeface="Arial" panose="020B0604020202020204" pitchFamily="34" charset="0"/>
              </a:rPr>
              <a:t>Διάλεξη </a:t>
            </a:r>
            <a:r>
              <a:rPr lang="en-US" sz="2200" dirty="0">
                <a:latin typeface="Arial" panose="020B0604020202020204" pitchFamily="34" charset="0"/>
                <a:cs typeface="Arial" panose="020B0604020202020204" pitchFamily="34" charset="0"/>
              </a:rPr>
              <a:t>8</a:t>
            </a:r>
            <a:r>
              <a:rPr lang="el-GR" sz="2200" baseline="30000" dirty="0">
                <a:latin typeface="Arial" panose="020B0604020202020204" pitchFamily="34" charset="0"/>
                <a:cs typeface="Arial" panose="020B0604020202020204" pitchFamily="34" charset="0"/>
              </a:rPr>
              <a:t>η</a:t>
            </a:r>
            <a:r>
              <a:rPr lang="el-GR" sz="2200" dirty="0">
                <a:latin typeface="Arial" panose="020B0604020202020204" pitchFamily="34" charset="0"/>
                <a:cs typeface="Arial" panose="020B0604020202020204" pitchFamily="34" charset="0"/>
              </a:rPr>
              <a:t>  </a:t>
            </a:r>
          </a:p>
          <a:p>
            <a:pPr>
              <a:lnSpc>
                <a:spcPct val="160000"/>
              </a:lnSpc>
            </a:pPr>
            <a:r>
              <a:rPr lang="el-GR" sz="2200" dirty="0">
                <a:latin typeface="Arial" panose="020B0604020202020204" pitchFamily="34" charset="0"/>
                <a:cs typeface="Arial" panose="020B0604020202020204" pitchFamily="34" charset="0"/>
              </a:rPr>
              <a:t>Παλαιογεώργου Αναστασία-Μαρίνα </a:t>
            </a:r>
          </a:p>
          <a:p>
            <a:pPr>
              <a:lnSpc>
                <a:spcPct val="160000"/>
              </a:lnSpc>
            </a:pPr>
            <a:r>
              <a:rPr lang="el-GR" sz="2200" dirty="0">
                <a:latin typeface="Arial" panose="020B0604020202020204" pitchFamily="34" charset="0"/>
                <a:cs typeface="Arial" panose="020B0604020202020204" pitchFamily="34" charset="0"/>
              </a:rPr>
              <a:t>Βιοτεχνολόγος MSc, PhD</a:t>
            </a:r>
          </a:p>
          <a:p>
            <a:pPr>
              <a:lnSpc>
                <a:spcPct val="160000"/>
              </a:lnSpc>
            </a:pPr>
            <a:r>
              <a:rPr lang="el-GR" sz="2200" dirty="0">
                <a:latin typeface="Arial" panose="020B0604020202020204" pitchFamily="34" charset="0"/>
                <a:cs typeface="Arial" panose="020B0604020202020204" pitchFamily="34" charset="0"/>
              </a:rPr>
              <a:t>Πανεπιστημιακή Υπότροφος </a:t>
            </a:r>
          </a:p>
          <a:p>
            <a:endParaRPr lang="el-GR" dirty="0"/>
          </a:p>
        </p:txBody>
      </p:sp>
      <p:pic>
        <p:nvPicPr>
          <p:cNvPr id="4" name="Picture 3">
            <a:extLst>
              <a:ext uri="{FF2B5EF4-FFF2-40B4-BE49-F238E27FC236}">
                <a16:creationId xmlns:a16="http://schemas.microsoft.com/office/drawing/2014/main" id="{52C0DEF9-DBA7-BA80-0B93-347C06B1DE6B}"/>
              </a:ext>
            </a:extLst>
          </p:cNvPr>
          <p:cNvPicPr>
            <a:picLocks noChangeAspect="1"/>
          </p:cNvPicPr>
          <p:nvPr/>
        </p:nvPicPr>
        <p:blipFill>
          <a:blip r:embed="rId2"/>
          <a:stretch>
            <a:fillRect/>
          </a:stretch>
        </p:blipFill>
        <p:spPr>
          <a:xfrm>
            <a:off x="287563" y="226443"/>
            <a:ext cx="2144920" cy="147215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87960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2861AAE-0925-EFC8-B3BB-05319AC08FF2}"/>
              </a:ext>
            </a:extLst>
          </p:cNvPr>
          <p:cNvSpPr txBox="1"/>
          <p:nvPr/>
        </p:nvSpPr>
        <p:spPr>
          <a:xfrm>
            <a:off x="655097" y="2712101"/>
            <a:ext cx="10881805" cy="2239844"/>
          </a:xfrm>
          <a:prstGeom prst="rect">
            <a:avLst/>
          </a:prstGeom>
          <a:noFill/>
        </p:spPr>
        <p:txBody>
          <a:bodyPr wrap="square">
            <a:spAutoFit/>
          </a:bodyPr>
          <a:lstStyle/>
          <a:p>
            <a:pPr algn="just">
              <a:lnSpc>
                <a:spcPct val="150000"/>
              </a:lnSpc>
            </a:pPr>
            <a:r>
              <a:rPr lang="el-GR" sz="2400" dirty="0">
                <a:latin typeface="Arial" panose="020B0604020202020204" pitchFamily="34" charset="0"/>
                <a:cs typeface="Arial" panose="020B0604020202020204" pitchFamily="34" charset="0"/>
              </a:rPr>
              <a:t>Το πιο ισχυρό συστατικό του αιθέριου ελαίου του γλυκάνισου, που βρίσκεται σε μεγαλύτερο ποσοστό, είναι η ανηθόλη. Η ουσία αυτή δίνει και τη χαρακτηριστική μυρωδιά και γεύση του γλυκάνισου. Σε μικρότερες ποσότητες υπάρχουν η 4-ανισαλδεϋδη, η χολίνη και η εστραγκόλη.</a:t>
            </a:r>
          </a:p>
        </p:txBody>
      </p:sp>
    </p:spTree>
    <p:extLst>
      <p:ext uri="{BB962C8B-B14F-4D97-AF65-F5344CB8AC3E}">
        <p14:creationId xmlns:p14="http://schemas.microsoft.com/office/powerpoint/2010/main" val="409440237"/>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EAF6A7-58AD-2E86-CFD3-99EBD72FE562}"/>
              </a:ext>
            </a:extLst>
          </p:cNvPr>
          <p:cNvPicPr>
            <a:picLocks noChangeAspect="1"/>
          </p:cNvPicPr>
          <p:nvPr/>
        </p:nvPicPr>
        <p:blipFill rotWithShape="1">
          <a:blip r:embed="rId2"/>
          <a:srcRect l="5547" t="37291" r="40703" b="39515"/>
          <a:stretch/>
        </p:blipFill>
        <p:spPr>
          <a:xfrm>
            <a:off x="276225" y="1214437"/>
            <a:ext cx="8691821" cy="2109788"/>
          </a:xfrm>
          <a:prstGeom prst="rect">
            <a:avLst/>
          </a:prstGeom>
        </p:spPr>
      </p:pic>
      <p:pic>
        <p:nvPicPr>
          <p:cNvPr id="5" name="Picture 4">
            <a:extLst>
              <a:ext uri="{FF2B5EF4-FFF2-40B4-BE49-F238E27FC236}">
                <a16:creationId xmlns:a16="http://schemas.microsoft.com/office/drawing/2014/main" id="{6BFF2C7F-0724-DE64-A2C7-713D58C0E0C0}"/>
              </a:ext>
            </a:extLst>
          </p:cNvPr>
          <p:cNvPicPr>
            <a:picLocks noChangeAspect="1"/>
          </p:cNvPicPr>
          <p:nvPr/>
        </p:nvPicPr>
        <p:blipFill rotWithShape="1">
          <a:blip r:embed="rId3"/>
          <a:srcRect l="26407" t="29444" r="28437" b="36528"/>
          <a:stretch/>
        </p:blipFill>
        <p:spPr>
          <a:xfrm>
            <a:off x="4309304" y="3533776"/>
            <a:ext cx="7168321" cy="3038475"/>
          </a:xfrm>
          <a:prstGeom prst="rect">
            <a:avLst/>
          </a:prstGeom>
        </p:spPr>
      </p:pic>
    </p:spTree>
    <p:extLst>
      <p:ext uri="{BB962C8B-B14F-4D97-AF65-F5344CB8AC3E}">
        <p14:creationId xmlns:p14="http://schemas.microsoft.com/office/powerpoint/2010/main" val="1995551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9FF69B-851E-702A-CC4A-F73E97DE256E}"/>
              </a:ext>
            </a:extLst>
          </p:cNvPr>
          <p:cNvPicPr>
            <a:picLocks noChangeAspect="1"/>
          </p:cNvPicPr>
          <p:nvPr/>
        </p:nvPicPr>
        <p:blipFill rotWithShape="1">
          <a:blip r:embed="rId2"/>
          <a:srcRect l="12188" t="19583" r="30937" b="42222"/>
          <a:stretch/>
        </p:blipFill>
        <p:spPr>
          <a:xfrm>
            <a:off x="1632895" y="1743074"/>
            <a:ext cx="8926209" cy="3371851"/>
          </a:xfrm>
          <a:prstGeom prst="rect">
            <a:avLst/>
          </a:prstGeom>
        </p:spPr>
      </p:pic>
    </p:spTree>
    <p:extLst>
      <p:ext uri="{BB962C8B-B14F-4D97-AF65-F5344CB8AC3E}">
        <p14:creationId xmlns:p14="http://schemas.microsoft.com/office/powerpoint/2010/main" val="3517411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39F5EB-B377-EC4B-D43D-60A743156EC1}"/>
              </a:ext>
            </a:extLst>
          </p:cNvPr>
          <p:cNvPicPr>
            <a:picLocks noChangeAspect="1"/>
          </p:cNvPicPr>
          <p:nvPr/>
        </p:nvPicPr>
        <p:blipFill rotWithShape="1">
          <a:blip r:embed="rId2"/>
          <a:srcRect l="37656" t="21666" r="18828" b="41667"/>
          <a:stretch/>
        </p:blipFill>
        <p:spPr>
          <a:xfrm>
            <a:off x="2398279" y="2276475"/>
            <a:ext cx="7395441" cy="3505200"/>
          </a:xfrm>
          <a:prstGeom prst="rect">
            <a:avLst/>
          </a:prstGeom>
        </p:spPr>
      </p:pic>
    </p:spTree>
    <p:extLst>
      <p:ext uri="{BB962C8B-B14F-4D97-AF65-F5344CB8AC3E}">
        <p14:creationId xmlns:p14="http://schemas.microsoft.com/office/powerpoint/2010/main" val="2844514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BB9250-5D02-359C-7CD2-B166C87944A0}"/>
              </a:ext>
            </a:extLst>
          </p:cNvPr>
          <p:cNvPicPr>
            <a:picLocks noChangeAspect="1"/>
          </p:cNvPicPr>
          <p:nvPr/>
        </p:nvPicPr>
        <p:blipFill rotWithShape="1">
          <a:blip r:embed="rId2"/>
          <a:srcRect l="33594" t="36111" r="20235" b="13472"/>
          <a:stretch/>
        </p:blipFill>
        <p:spPr>
          <a:xfrm>
            <a:off x="1209675" y="1152525"/>
            <a:ext cx="7257578" cy="4457700"/>
          </a:xfrm>
          <a:prstGeom prst="rect">
            <a:avLst/>
          </a:prstGeom>
        </p:spPr>
      </p:pic>
    </p:spTree>
    <p:extLst>
      <p:ext uri="{BB962C8B-B14F-4D97-AF65-F5344CB8AC3E}">
        <p14:creationId xmlns:p14="http://schemas.microsoft.com/office/powerpoint/2010/main" val="3793477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8B1B1-8629-2EB8-903D-A55A97148B5F}"/>
              </a:ext>
            </a:extLst>
          </p:cNvPr>
          <p:cNvSpPr>
            <a:spLocks noGrp="1"/>
          </p:cNvSpPr>
          <p:nvPr>
            <p:ph type="ctrTitle"/>
          </p:nvPr>
        </p:nvSpPr>
        <p:spPr>
          <a:xfrm>
            <a:off x="838940" y="1814822"/>
            <a:ext cx="10514120" cy="1614178"/>
          </a:xfrm>
        </p:spPr>
        <p:txBody>
          <a:bodyPr>
            <a:normAutofit/>
          </a:bodyPr>
          <a:lstStyle/>
          <a:p>
            <a:pPr>
              <a:lnSpc>
                <a:spcPct val="150000"/>
              </a:lnSpc>
            </a:pPr>
            <a:r>
              <a:rPr lang="el-GR" dirty="0">
                <a:latin typeface="Arial" panose="020B0604020202020204" pitchFamily="34" charset="0"/>
                <a:cs typeface="Arial" panose="020B0604020202020204" pitchFamily="34" charset="0"/>
              </a:rPr>
              <a:t>Ευχαριστώ πολύ!!</a:t>
            </a:r>
          </a:p>
        </p:txBody>
      </p:sp>
    </p:spTree>
    <p:extLst>
      <p:ext uri="{BB962C8B-B14F-4D97-AF65-F5344CB8AC3E}">
        <p14:creationId xmlns:p14="http://schemas.microsoft.com/office/powerpoint/2010/main" val="2903165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89C1EC-4883-F397-DDA8-D58D3B6D3762}"/>
              </a:ext>
            </a:extLst>
          </p:cNvPr>
          <p:cNvSpPr txBox="1"/>
          <p:nvPr/>
        </p:nvSpPr>
        <p:spPr>
          <a:xfrm>
            <a:off x="178663" y="2430217"/>
            <a:ext cx="11834674" cy="2317558"/>
          </a:xfrm>
          <a:prstGeom prst="rect">
            <a:avLst/>
          </a:prstGeom>
          <a:noFill/>
        </p:spPr>
        <p:txBody>
          <a:bodyPr wrap="square">
            <a:spAutoFit/>
          </a:bodyPr>
          <a:lstStyle/>
          <a:p>
            <a:pPr marL="0" marR="0" lvl="0" indent="0" algn="ctr" defTabSz="914400" rtl="0" eaLnBrk="1" fontAlgn="ctr" latinLnBrk="0" hangingPunct="1">
              <a:lnSpc>
                <a:spcPct val="115000"/>
              </a:lnSpc>
              <a:spcBef>
                <a:spcPts val="0"/>
              </a:spcBef>
              <a:spcAft>
                <a:spcPts val="1000"/>
              </a:spcAft>
              <a:buClrTx/>
              <a:buSzTx/>
              <a:buFontTx/>
              <a:buNone/>
              <a:tabLst/>
              <a:defRPr/>
            </a:pPr>
            <a:endParaRPr kumimoji="0" lang="el-GR" sz="3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a:p>
            <a:pPr marL="0" marR="0" lvl="0" indent="0" algn="ctr" defTabSz="914400" rtl="0" eaLnBrk="1" fontAlgn="ctr" latinLnBrk="0" hangingPunct="1">
              <a:lnSpc>
                <a:spcPct val="115000"/>
              </a:lnSpc>
              <a:spcBef>
                <a:spcPts val="0"/>
              </a:spcBef>
              <a:spcAft>
                <a:spcPts val="1000"/>
              </a:spcAft>
              <a:buClrTx/>
              <a:buSzTx/>
              <a:buFontTx/>
              <a:buNone/>
              <a:tabLst/>
              <a:defRPr/>
            </a:pPr>
            <a:r>
              <a:rPr kumimoji="0" lang="en-US"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rPr>
              <a:t>1</a:t>
            </a:r>
            <a:r>
              <a:rPr kumimoji="0" lang="el-GR"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rPr>
              <a:t>1.</a:t>
            </a:r>
            <a:r>
              <a:rPr kumimoji="0" lang="en-US"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rPr>
              <a:t> </a:t>
            </a:r>
            <a:r>
              <a:rPr kumimoji="0" lang="el-GR"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rPr>
              <a:t>Γλυκάνισος είδη-καλλιεργητική πρακτική- προϊόντα</a:t>
            </a:r>
          </a:p>
          <a:p>
            <a:pPr marL="0" marR="0" lvl="0" indent="0" algn="ctr" defTabSz="914400" rtl="0" eaLnBrk="1" fontAlgn="ctr" latinLnBrk="0" hangingPunct="1">
              <a:lnSpc>
                <a:spcPct val="115000"/>
              </a:lnSpc>
              <a:spcBef>
                <a:spcPts val="0"/>
              </a:spcBef>
              <a:spcAft>
                <a:spcPts val="1000"/>
              </a:spcAft>
              <a:buClrTx/>
              <a:buSzTx/>
              <a:buFontTx/>
              <a:buNone/>
              <a:tabLst/>
              <a:defRPr/>
            </a:pPr>
            <a:endParaRPr kumimoji="0" lang="el-GR"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ctr" latinLnBrk="0" hangingPunct="1">
              <a:lnSpc>
                <a:spcPct val="115000"/>
              </a:lnSpc>
              <a:spcBef>
                <a:spcPts val="0"/>
              </a:spcBef>
              <a:spcAft>
                <a:spcPts val="1000"/>
              </a:spcAft>
              <a:buClrTx/>
              <a:buSzTx/>
              <a:buFontTx/>
              <a:buNone/>
              <a:tabLst/>
              <a:defRPr/>
            </a:pPr>
            <a:r>
              <a:rPr kumimoji="0" lang="el-GR" sz="24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rPr>
              <a:t> </a:t>
            </a:r>
            <a:endParaRPr kumimoji="0" lang="el-GR" sz="2000" b="1" i="0" u="none" strike="noStrike" kern="1200" cap="none" spc="0" normalizeH="0" baseline="0" noProof="0" dirty="0">
              <a:ln>
                <a:noFill/>
              </a:ln>
              <a:solidFill>
                <a:srgbClr val="FF66CC"/>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0012072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A9476B-A820-874D-F7BB-7C4D3BCF333D}"/>
              </a:ext>
            </a:extLst>
          </p:cNvPr>
          <p:cNvSpPr txBox="1"/>
          <p:nvPr/>
        </p:nvSpPr>
        <p:spPr>
          <a:xfrm>
            <a:off x="495414" y="4305578"/>
            <a:ext cx="4620584" cy="752904"/>
          </a:xfrm>
          <a:prstGeom prst="rect">
            <a:avLst/>
          </a:prstGeom>
        </p:spPr>
        <p:txBody>
          <a:bodyPr vert="horz" lIns="91440" tIns="45720" rIns="91440" bIns="45720" rtlCol="0" anchor="b">
            <a:noAutofit/>
          </a:bodyPr>
          <a:lstStyle/>
          <a:p>
            <a:pPr algn="just">
              <a:lnSpc>
                <a:spcPct val="170000"/>
              </a:lnSpc>
              <a:spcBef>
                <a:spcPct val="0"/>
              </a:spcBef>
              <a:spcAft>
                <a:spcPts val="600"/>
              </a:spcAft>
            </a:pPr>
            <a:r>
              <a:rPr lang="en-US" sz="2400" dirty="0">
                <a:latin typeface="Arial" panose="020B0604020202020204" pitchFamily="34" charset="0"/>
                <a:ea typeface="+mj-ea"/>
                <a:cs typeface="Arial" panose="020B0604020202020204" pitchFamily="34" charset="0"/>
              </a:rPr>
              <a:t>Ο </a:t>
            </a:r>
            <a:r>
              <a:rPr lang="en-US" sz="2400" dirty="0" err="1">
                <a:latin typeface="Arial" panose="020B0604020202020204" pitchFamily="34" charset="0"/>
                <a:ea typeface="+mj-ea"/>
                <a:cs typeface="Arial" panose="020B0604020202020204" pitchFamily="34" charset="0"/>
              </a:rPr>
              <a:t>γλυκάνισος</a:t>
            </a:r>
            <a:r>
              <a:rPr lang="en-US" sz="2400" dirty="0">
                <a:latin typeface="Arial" panose="020B0604020202020204" pitchFamily="34" charset="0"/>
                <a:ea typeface="+mj-ea"/>
                <a:cs typeface="Arial" panose="020B0604020202020204" pitchFamily="34" charset="0"/>
              </a:rPr>
              <a:t> </a:t>
            </a:r>
            <a:r>
              <a:rPr lang="el-GR" sz="2400" dirty="0">
                <a:latin typeface="Arial" panose="020B0604020202020204" pitchFamily="34" charset="0"/>
                <a:ea typeface="+mj-ea"/>
                <a:cs typeface="Arial" panose="020B0604020202020204" pitchFamily="34" charset="0"/>
              </a:rPr>
              <a:t>είναι ένα εξαιρετικά αρωματικό φυτό που χρησιμοποιείται τόσο ως ρόφημα όσο και στη βιομηχανία τροφίμων και ποτών.</a:t>
            </a:r>
            <a:endParaRPr lang="en-US" sz="2400" dirty="0">
              <a:latin typeface="Arial" panose="020B0604020202020204" pitchFamily="34" charset="0"/>
              <a:ea typeface="+mj-ea"/>
              <a:cs typeface="Arial" panose="020B0604020202020204" pitchFamily="34" charset="0"/>
            </a:endParaRPr>
          </a:p>
        </p:txBody>
      </p:sp>
      <p:pic>
        <p:nvPicPr>
          <p:cNvPr id="5" name="Picture 4">
            <a:extLst>
              <a:ext uri="{FF2B5EF4-FFF2-40B4-BE49-F238E27FC236}">
                <a16:creationId xmlns:a16="http://schemas.microsoft.com/office/drawing/2014/main" id="{C4F5A905-3660-F96E-385C-0B08A70864CC}"/>
              </a:ext>
            </a:extLst>
          </p:cNvPr>
          <p:cNvPicPr>
            <a:picLocks noChangeAspect="1"/>
          </p:cNvPicPr>
          <p:nvPr/>
        </p:nvPicPr>
        <p:blipFill rotWithShape="1">
          <a:blip r:embed="rId2"/>
          <a:srcRect l="6673" r="638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3513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A1411FDD-82A0-5667-6596-D44D7ABE0676}"/>
              </a:ext>
            </a:extLst>
          </p:cNvPr>
          <p:cNvGraphicFramePr>
            <a:graphicFrameLocks noGrp="1"/>
          </p:cNvGraphicFramePr>
          <p:nvPr>
            <p:extLst>
              <p:ext uri="{D42A27DB-BD31-4B8C-83A1-F6EECF244321}">
                <p14:modId xmlns:p14="http://schemas.microsoft.com/office/powerpoint/2010/main" val="4162187358"/>
              </p:ext>
            </p:extLst>
          </p:nvPr>
        </p:nvGraphicFramePr>
        <p:xfrm>
          <a:off x="2332815" y="643466"/>
          <a:ext cx="7526371" cy="5571072"/>
        </p:xfrm>
        <a:graphic>
          <a:graphicData uri="http://schemas.openxmlformats.org/drawingml/2006/table">
            <a:tbl>
              <a:tblPr/>
              <a:tblGrid>
                <a:gridCol w="3204105">
                  <a:extLst>
                    <a:ext uri="{9D8B030D-6E8A-4147-A177-3AD203B41FA5}">
                      <a16:colId xmlns:a16="http://schemas.microsoft.com/office/drawing/2014/main" val="3657881722"/>
                    </a:ext>
                  </a:extLst>
                </a:gridCol>
                <a:gridCol w="4322266">
                  <a:extLst>
                    <a:ext uri="{9D8B030D-6E8A-4147-A177-3AD203B41FA5}">
                      <a16:colId xmlns:a16="http://schemas.microsoft.com/office/drawing/2014/main" val="402082748"/>
                    </a:ext>
                  </a:extLst>
                </a:gridCol>
              </a:tblGrid>
              <a:tr h="619008">
                <a:tc>
                  <a:txBody>
                    <a:bodyPr/>
                    <a:lstStyle/>
                    <a:p>
                      <a:pPr algn="l" fontAlgn="t"/>
                      <a:r>
                        <a:rPr lang="en-US" sz="2400" i="0">
                          <a:solidFill>
                            <a:schemeClr val="tx1"/>
                          </a:solidFill>
                          <a:effectLst/>
                          <a:latin typeface="Arial" panose="020B0604020202020204" pitchFamily="34" charset="0"/>
                          <a:cs typeface="Arial" panose="020B0604020202020204" pitchFamily="34" charset="0"/>
                        </a:rPr>
                        <a:t>Kingdom:</a:t>
                      </a: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i="0" u="none" strike="noStrike" dirty="0">
                          <a:solidFill>
                            <a:schemeClr val="tx1"/>
                          </a:solidFill>
                          <a:effectLst/>
                          <a:latin typeface="Arial" panose="020B0604020202020204" pitchFamily="34" charset="0"/>
                          <a:cs typeface="Arial" panose="020B0604020202020204" pitchFamily="34" charset="0"/>
                        </a:rPr>
                        <a:t>Plantae</a:t>
                      </a:r>
                      <a:endParaRPr lang="en-US" sz="2400" i="0" dirty="0">
                        <a:solidFill>
                          <a:schemeClr val="tx1"/>
                        </a:solidFill>
                        <a:effectLst/>
                        <a:latin typeface="Arial" panose="020B0604020202020204" pitchFamily="34" charset="0"/>
                        <a:cs typeface="Arial" panose="020B0604020202020204" pitchFamily="34" charset="0"/>
                      </a:endParaRP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454455589"/>
                  </a:ext>
                </a:extLst>
              </a:tr>
              <a:tr h="619008">
                <a:tc>
                  <a:txBody>
                    <a:bodyPr/>
                    <a:lstStyle/>
                    <a:p>
                      <a:pPr algn="l" fontAlgn="t"/>
                      <a:r>
                        <a:rPr lang="en-US" sz="2400" i="0">
                          <a:solidFill>
                            <a:schemeClr val="tx1"/>
                          </a:solidFill>
                          <a:effectLst/>
                          <a:latin typeface="Arial" panose="020B0604020202020204" pitchFamily="34" charset="0"/>
                          <a:cs typeface="Arial" panose="020B0604020202020204" pitchFamily="34" charset="0"/>
                        </a:rPr>
                        <a:t>Clade:</a:t>
                      </a: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i="0" u="none" strike="noStrike" dirty="0">
                          <a:solidFill>
                            <a:schemeClr val="tx1"/>
                          </a:solidFill>
                          <a:effectLst/>
                          <a:latin typeface="Arial" panose="020B0604020202020204" pitchFamily="34" charset="0"/>
                          <a:cs typeface="Arial" panose="020B0604020202020204" pitchFamily="34" charset="0"/>
                        </a:rPr>
                        <a:t>Tracheophytes</a:t>
                      </a:r>
                      <a:endParaRPr lang="en-US" sz="2400" i="0" dirty="0">
                        <a:solidFill>
                          <a:schemeClr val="tx1"/>
                        </a:solidFill>
                        <a:effectLst/>
                        <a:latin typeface="Arial" panose="020B0604020202020204" pitchFamily="34" charset="0"/>
                        <a:cs typeface="Arial" panose="020B0604020202020204" pitchFamily="34" charset="0"/>
                      </a:endParaRP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939534491"/>
                  </a:ext>
                </a:extLst>
              </a:tr>
              <a:tr h="619008">
                <a:tc>
                  <a:txBody>
                    <a:bodyPr/>
                    <a:lstStyle/>
                    <a:p>
                      <a:pPr algn="l" fontAlgn="t"/>
                      <a:r>
                        <a:rPr lang="en-US" sz="2400" i="0">
                          <a:solidFill>
                            <a:schemeClr val="tx1"/>
                          </a:solidFill>
                          <a:effectLst/>
                          <a:latin typeface="Arial" panose="020B0604020202020204" pitchFamily="34" charset="0"/>
                          <a:cs typeface="Arial" panose="020B0604020202020204" pitchFamily="34" charset="0"/>
                        </a:rPr>
                        <a:t>Clade:</a:t>
                      </a: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i="0" u="none" strike="noStrike" dirty="0">
                          <a:solidFill>
                            <a:schemeClr val="tx1"/>
                          </a:solidFill>
                          <a:effectLst/>
                          <a:latin typeface="Arial" panose="020B0604020202020204" pitchFamily="34" charset="0"/>
                          <a:cs typeface="Arial" panose="020B0604020202020204" pitchFamily="34" charset="0"/>
                        </a:rPr>
                        <a:t>Angiosperms</a:t>
                      </a:r>
                      <a:endParaRPr lang="en-US" sz="2400" i="0" dirty="0">
                        <a:solidFill>
                          <a:schemeClr val="tx1"/>
                        </a:solidFill>
                        <a:effectLst/>
                        <a:latin typeface="Arial" panose="020B0604020202020204" pitchFamily="34" charset="0"/>
                        <a:cs typeface="Arial" panose="020B0604020202020204" pitchFamily="34" charset="0"/>
                      </a:endParaRP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064082318"/>
                  </a:ext>
                </a:extLst>
              </a:tr>
              <a:tr h="619008">
                <a:tc>
                  <a:txBody>
                    <a:bodyPr/>
                    <a:lstStyle/>
                    <a:p>
                      <a:pPr algn="l" fontAlgn="t"/>
                      <a:r>
                        <a:rPr lang="en-US" sz="2400" i="0">
                          <a:solidFill>
                            <a:schemeClr val="tx1"/>
                          </a:solidFill>
                          <a:effectLst/>
                          <a:latin typeface="Arial" panose="020B0604020202020204" pitchFamily="34" charset="0"/>
                          <a:cs typeface="Arial" panose="020B0604020202020204" pitchFamily="34" charset="0"/>
                        </a:rPr>
                        <a:t>Clade:</a:t>
                      </a: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i="0" u="none" strike="noStrike" dirty="0">
                          <a:solidFill>
                            <a:schemeClr val="tx1"/>
                          </a:solidFill>
                          <a:effectLst/>
                          <a:latin typeface="Arial" panose="020B0604020202020204" pitchFamily="34" charset="0"/>
                          <a:cs typeface="Arial" panose="020B0604020202020204" pitchFamily="34" charset="0"/>
                        </a:rPr>
                        <a:t>Eudicots</a:t>
                      </a:r>
                      <a:endParaRPr lang="en-US" sz="2400" i="0" dirty="0">
                        <a:solidFill>
                          <a:schemeClr val="tx1"/>
                        </a:solidFill>
                        <a:effectLst/>
                        <a:latin typeface="Arial" panose="020B0604020202020204" pitchFamily="34" charset="0"/>
                        <a:cs typeface="Arial" panose="020B0604020202020204" pitchFamily="34" charset="0"/>
                      </a:endParaRP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5617398"/>
                  </a:ext>
                </a:extLst>
              </a:tr>
              <a:tr h="619008">
                <a:tc>
                  <a:txBody>
                    <a:bodyPr/>
                    <a:lstStyle/>
                    <a:p>
                      <a:pPr algn="l" fontAlgn="t"/>
                      <a:r>
                        <a:rPr lang="en-US" sz="2400" i="0">
                          <a:solidFill>
                            <a:schemeClr val="tx1"/>
                          </a:solidFill>
                          <a:effectLst/>
                          <a:latin typeface="Arial" panose="020B0604020202020204" pitchFamily="34" charset="0"/>
                          <a:cs typeface="Arial" panose="020B0604020202020204" pitchFamily="34" charset="0"/>
                        </a:rPr>
                        <a:t>Clade:</a:t>
                      </a: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i="0" u="none" strike="noStrike" dirty="0" err="1">
                          <a:solidFill>
                            <a:schemeClr val="tx1"/>
                          </a:solidFill>
                          <a:effectLst/>
                          <a:latin typeface="Arial" panose="020B0604020202020204" pitchFamily="34" charset="0"/>
                          <a:cs typeface="Arial" panose="020B0604020202020204" pitchFamily="34" charset="0"/>
                        </a:rPr>
                        <a:t>Asterids</a:t>
                      </a:r>
                      <a:endParaRPr lang="en-US" sz="2400" i="0" dirty="0">
                        <a:solidFill>
                          <a:schemeClr val="tx1"/>
                        </a:solidFill>
                        <a:effectLst/>
                        <a:latin typeface="Arial" panose="020B0604020202020204" pitchFamily="34" charset="0"/>
                        <a:cs typeface="Arial" panose="020B0604020202020204" pitchFamily="34" charset="0"/>
                      </a:endParaRP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174231663"/>
                  </a:ext>
                </a:extLst>
              </a:tr>
              <a:tr h="619008">
                <a:tc>
                  <a:txBody>
                    <a:bodyPr/>
                    <a:lstStyle/>
                    <a:p>
                      <a:pPr algn="l" fontAlgn="t"/>
                      <a:r>
                        <a:rPr lang="en-US" sz="2400" i="0">
                          <a:solidFill>
                            <a:schemeClr val="tx1"/>
                          </a:solidFill>
                          <a:effectLst/>
                          <a:latin typeface="Arial" panose="020B0604020202020204" pitchFamily="34" charset="0"/>
                          <a:cs typeface="Arial" panose="020B0604020202020204" pitchFamily="34" charset="0"/>
                        </a:rPr>
                        <a:t>Order:</a:t>
                      </a: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i="0" u="none" strike="noStrike" dirty="0" err="1">
                          <a:solidFill>
                            <a:schemeClr val="tx1"/>
                          </a:solidFill>
                          <a:effectLst/>
                          <a:latin typeface="Arial" panose="020B0604020202020204" pitchFamily="34" charset="0"/>
                          <a:cs typeface="Arial" panose="020B0604020202020204" pitchFamily="34" charset="0"/>
                        </a:rPr>
                        <a:t>Apiales</a:t>
                      </a:r>
                      <a:endParaRPr lang="en-US" sz="2400" i="0" dirty="0">
                        <a:solidFill>
                          <a:schemeClr val="tx1"/>
                        </a:solidFill>
                        <a:effectLst/>
                        <a:latin typeface="Arial" panose="020B0604020202020204" pitchFamily="34" charset="0"/>
                        <a:cs typeface="Arial" panose="020B0604020202020204" pitchFamily="34" charset="0"/>
                      </a:endParaRP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445866904"/>
                  </a:ext>
                </a:extLst>
              </a:tr>
              <a:tr h="619008">
                <a:tc>
                  <a:txBody>
                    <a:bodyPr/>
                    <a:lstStyle/>
                    <a:p>
                      <a:pPr algn="l" fontAlgn="t"/>
                      <a:r>
                        <a:rPr lang="en-US" sz="2400" i="0">
                          <a:solidFill>
                            <a:schemeClr val="tx1"/>
                          </a:solidFill>
                          <a:effectLst/>
                          <a:latin typeface="Arial" panose="020B0604020202020204" pitchFamily="34" charset="0"/>
                          <a:cs typeface="Arial" panose="020B0604020202020204" pitchFamily="34" charset="0"/>
                        </a:rPr>
                        <a:t>Family:</a:t>
                      </a: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i="0" u="none" strike="noStrike" dirty="0" err="1">
                          <a:solidFill>
                            <a:schemeClr val="tx1"/>
                          </a:solidFill>
                          <a:effectLst/>
                          <a:latin typeface="Arial" panose="020B0604020202020204" pitchFamily="34" charset="0"/>
                          <a:cs typeface="Arial" panose="020B0604020202020204" pitchFamily="34" charset="0"/>
                        </a:rPr>
                        <a:t>Apiaceae</a:t>
                      </a:r>
                      <a:endParaRPr lang="en-US" sz="2400" i="0" dirty="0">
                        <a:solidFill>
                          <a:schemeClr val="tx1"/>
                        </a:solidFill>
                        <a:effectLst/>
                        <a:latin typeface="Arial" panose="020B0604020202020204" pitchFamily="34" charset="0"/>
                        <a:cs typeface="Arial" panose="020B0604020202020204" pitchFamily="34" charset="0"/>
                      </a:endParaRP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1777921292"/>
                  </a:ext>
                </a:extLst>
              </a:tr>
              <a:tr h="619008">
                <a:tc>
                  <a:txBody>
                    <a:bodyPr/>
                    <a:lstStyle/>
                    <a:p>
                      <a:pPr algn="l" fontAlgn="t"/>
                      <a:r>
                        <a:rPr lang="en-US" sz="2400" i="0">
                          <a:solidFill>
                            <a:schemeClr val="tx1"/>
                          </a:solidFill>
                          <a:effectLst/>
                          <a:latin typeface="Arial" panose="020B0604020202020204" pitchFamily="34" charset="0"/>
                          <a:cs typeface="Arial" panose="020B0604020202020204" pitchFamily="34" charset="0"/>
                        </a:rPr>
                        <a:t>Genus:</a:t>
                      </a: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i="0" u="none" strike="noStrike" dirty="0">
                          <a:solidFill>
                            <a:schemeClr val="tx1"/>
                          </a:solidFill>
                          <a:effectLst/>
                          <a:latin typeface="Arial" panose="020B0604020202020204" pitchFamily="34" charset="0"/>
                          <a:cs typeface="Arial" panose="020B0604020202020204" pitchFamily="34" charset="0"/>
                        </a:rPr>
                        <a:t>Pimpinella</a:t>
                      </a:r>
                      <a:endParaRPr lang="en-US" sz="2400" i="0" dirty="0">
                        <a:solidFill>
                          <a:schemeClr val="tx1"/>
                        </a:solidFill>
                        <a:effectLst/>
                        <a:latin typeface="Arial" panose="020B0604020202020204" pitchFamily="34" charset="0"/>
                        <a:cs typeface="Arial" panose="020B0604020202020204" pitchFamily="34" charset="0"/>
                      </a:endParaRP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2736260049"/>
                  </a:ext>
                </a:extLst>
              </a:tr>
              <a:tr h="619008">
                <a:tc>
                  <a:txBody>
                    <a:bodyPr/>
                    <a:lstStyle/>
                    <a:p>
                      <a:pPr algn="l" fontAlgn="t"/>
                      <a:r>
                        <a:rPr lang="en-US" sz="2400" i="0">
                          <a:solidFill>
                            <a:schemeClr val="tx1"/>
                          </a:solidFill>
                          <a:effectLst/>
                          <a:latin typeface="Arial" panose="020B0604020202020204" pitchFamily="34" charset="0"/>
                          <a:cs typeface="Arial" panose="020B0604020202020204" pitchFamily="34" charset="0"/>
                        </a:rPr>
                        <a:t>Species:</a:t>
                      </a: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tc>
                  <a:txBody>
                    <a:bodyPr/>
                    <a:lstStyle/>
                    <a:p>
                      <a:pPr algn="l" fontAlgn="t"/>
                      <a:r>
                        <a:rPr lang="en-US" sz="2400" b="0" i="1" dirty="0">
                          <a:solidFill>
                            <a:schemeClr val="tx1"/>
                          </a:solidFill>
                          <a:effectLst/>
                          <a:latin typeface="Arial" panose="020B0604020202020204" pitchFamily="34" charset="0"/>
                          <a:cs typeface="Arial" panose="020B0604020202020204" pitchFamily="34" charset="0"/>
                        </a:rPr>
                        <a:t>P. </a:t>
                      </a:r>
                      <a:r>
                        <a:rPr lang="en-US" sz="2400" b="0" i="1" dirty="0" err="1">
                          <a:solidFill>
                            <a:schemeClr val="tx1"/>
                          </a:solidFill>
                          <a:effectLst/>
                          <a:latin typeface="Arial" panose="020B0604020202020204" pitchFamily="34" charset="0"/>
                          <a:cs typeface="Arial" panose="020B0604020202020204" pitchFamily="34" charset="0"/>
                        </a:rPr>
                        <a:t>anisum</a:t>
                      </a:r>
                      <a:endParaRPr lang="en-US" sz="2400" b="0" i="1" dirty="0">
                        <a:solidFill>
                          <a:schemeClr val="tx1"/>
                        </a:solidFill>
                        <a:effectLst/>
                        <a:latin typeface="Arial" panose="020B0604020202020204" pitchFamily="34" charset="0"/>
                        <a:cs typeface="Arial" panose="020B0604020202020204" pitchFamily="34" charset="0"/>
                      </a:endParaRPr>
                    </a:p>
                  </a:txBody>
                  <a:tcPr marL="138173" marR="138173" marT="69086" marB="69086">
                    <a:lnL w="7620" cap="flat" cmpd="sng" algn="ctr">
                      <a:solidFill>
                        <a:srgbClr val="A2A9B1"/>
                      </a:solidFill>
                      <a:prstDash val="solid"/>
                      <a:round/>
                      <a:headEnd type="none" w="med" len="med"/>
                      <a:tailEnd type="none" w="med" len="med"/>
                    </a:lnL>
                    <a:lnR w="7620" cap="flat" cmpd="sng" algn="ctr">
                      <a:solidFill>
                        <a:srgbClr val="A2A9B1"/>
                      </a:solidFill>
                      <a:prstDash val="solid"/>
                      <a:round/>
                      <a:headEnd type="none" w="med" len="med"/>
                      <a:tailEnd type="none" w="med" len="med"/>
                    </a:lnR>
                    <a:lnT w="7620" cap="flat" cmpd="sng" algn="ctr">
                      <a:solidFill>
                        <a:srgbClr val="A2A9B1"/>
                      </a:solidFill>
                      <a:prstDash val="solid"/>
                      <a:round/>
                      <a:headEnd type="none" w="med" len="med"/>
                      <a:tailEnd type="none" w="med" len="med"/>
                    </a:lnT>
                    <a:lnB w="7620" cap="flat" cmpd="sng" algn="ctr">
                      <a:solidFill>
                        <a:srgbClr val="A2A9B1"/>
                      </a:solidFill>
                      <a:prstDash val="solid"/>
                      <a:round/>
                      <a:headEnd type="none" w="med" len="med"/>
                      <a:tailEnd type="none" w="med" len="med"/>
                    </a:lnB>
                    <a:solidFill>
                      <a:srgbClr val="F8F9FA"/>
                    </a:solidFill>
                  </a:tcPr>
                </a:tc>
                <a:extLst>
                  <a:ext uri="{0D108BD9-81ED-4DB2-BD59-A6C34878D82A}">
                    <a16:rowId xmlns:a16="http://schemas.microsoft.com/office/drawing/2014/main" val="3689166880"/>
                  </a:ext>
                </a:extLst>
              </a:tr>
            </a:tbl>
          </a:graphicData>
        </a:graphic>
      </p:graphicFrame>
    </p:spTree>
    <p:extLst>
      <p:ext uri="{BB962C8B-B14F-4D97-AF65-F5344CB8AC3E}">
        <p14:creationId xmlns:p14="http://schemas.microsoft.com/office/powerpoint/2010/main" val="3633291985"/>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2E59100-6CA5-75C6-6A6D-D17ADC3CFD6D}"/>
              </a:ext>
            </a:extLst>
          </p:cNvPr>
          <p:cNvSpPr txBox="1"/>
          <p:nvPr/>
        </p:nvSpPr>
        <p:spPr>
          <a:xfrm>
            <a:off x="712432" y="867337"/>
            <a:ext cx="10624352" cy="5009833"/>
          </a:xfrm>
          <a:prstGeom prst="rect">
            <a:avLst/>
          </a:prstGeom>
          <a:noFill/>
        </p:spPr>
        <p:txBody>
          <a:bodyPr wrap="square">
            <a:spAutoFit/>
          </a:bodyPr>
          <a:lstStyle/>
          <a:p>
            <a:pPr marL="342900" indent="-342900" algn="just">
              <a:lnSpc>
                <a:spcPct val="150000"/>
              </a:lnSpc>
              <a:buFont typeface="Wingdings" panose="05000000000000000000" pitchFamily="2" charset="2"/>
              <a:buChar char="ü"/>
            </a:pPr>
            <a:r>
              <a:rPr lang="el-GR" sz="2400" b="0" i="0" dirty="0">
                <a:effectLst/>
                <a:latin typeface="Arial" panose="020B0604020202020204" pitchFamily="34" charset="0"/>
                <a:cs typeface="Arial" panose="020B0604020202020204" pitchFamily="34" charset="0"/>
              </a:rPr>
              <a:t>Είναι ποώδες και πολυετές φυτό που δεν ξεπερνά στο ύψος το 1</a:t>
            </a:r>
            <a:r>
              <a:rPr lang="en-US" sz="2400" b="0" i="0" dirty="0">
                <a:effectLst/>
                <a:latin typeface="Arial" panose="020B0604020202020204" pitchFamily="34" charset="0"/>
                <a:cs typeface="Arial" panose="020B0604020202020204" pitchFamily="34" charset="0"/>
              </a:rPr>
              <a:t>m</a:t>
            </a:r>
            <a:endParaRPr lang="el-GR" sz="2400"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ü"/>
            </a:pPr>
            <a:r>
              <a:rPr lang="el-GR" sz="2400" dirty="0">
                <a:latin typeface="Arial" panose="020B0604020202020204" pitchFamily="34" charset="0"/>
                <a:cs typeface="Arial" panose="020B0604020202020204" pitchFamily="34" charset="0"/>
              </a:rPr>
              <a:t>Τα άνθη είναι λευκά</a:t>
            </a:r>
            <a:endParaRPr lang="en-US" sz="2400" dirty="0">
              <a:latin typeface="Arial" panose="020B0604020202020204" pitchFamily="34" charset="0"/>
              <a:cs typeface="Arial" panose="020B0604020202020204" pitchFamily="34" charset="0"/>
            </a:endParaRPr>
          </a:p>
          <a:p>
            <a:pPr marL="342900" indent="-342900" algn="just">
              <a:lnSpc>
                <a:spcPct val="150000"/>
              </a:lnSpc>
              <a:buFont typeface="Wingdings" panose="05000000000000000000" pitchFamily="2" charset="2"/>
              <a:buChar char="ü"/>
            </a:pPr>
            <a:r>
              <a:rPr lang="el-GR" sz="2400" dirty="0">
                <a:latin typeface="Arial" panose="020B0604020202020204" pitchFamily="34" charset="0"/>
              </a:rPr>
              <a:t>Ο καρπός είναι ένα μακρόστενο ξηρό σχιζοκάρπιο</a:t>
            </a:r>
          </a:p>
          <a:p>
            <a:pPr marL="342900" indent="-342900" algn="just">
              <a:lnSpc>
                <a:spcPct val="150000"/>
              </a:lnSpc>
              <a:buFont typeface="Wingdings" panose="05000000000000000000" pitchFamily="2" charset="2"/>
              <a:buChar char="ü"/>
            </a:pPr>
            <a:r>
              <a:rPr lang="el-GR" sz="2400" dirty="0">
                <a:latin typeface="Arial" panose="020B0604020202020204" pitchFamily="34" charset="0"/>
              </a:rPr>
              <a:t>Αναπτύσσεται σε περιοχές με ηπειρωτικό ή εύκρατο κλίμα</a:t>
            </a:r>
            <a:endParaRPr lang="en-US" sz="2400" dirty="0">
              <a:latin typeface="Arial" panose="020B0604020202020204" pitchFamily="34" charset="0"/>
            </a:endParaRPr>
          </a:p>
          <a:p>
            <a:pPr marL="342900" indent="-342900" algn="just">
              <a:lnSpc>
                <a:spcPct val="150000"/>
              </a:lnSpc>
              <a:buFont typeface="Wingdings" panose="05000000000000000000" pitchFamily="2" charset="2"/>
              <a:buChar char="ü"/>
            </a:pPr>
            <a:r>
              <a:rPr lang="en-US" sz="2400" b="0" i="0" dirty="0">
                <a:effectLst/>
                <a:latin typeface="Arial" panose="020B0604020202020204" pitchFamily="34" charset="0"/>
              </a:rPr>
              <a:t>To </a:t>
            </a:r>
            <a:r>
              <a:rPr lang="el-GR" sz="2400" b="0" i="0" dirty="0">
                <a:effectLst/>
                <a:latin typeface="Arial" panose="020B0604020202020204" pitchFamily="34" charset="0"/>
              </a:rPr>
              <a:t>φυτό μεγαλώνει καλύτερα σε ελαφρά, γόνιμα, καλά στραγγισμένα εδάφη</a:t>
            </a:r>
          </a:p>
          <a:p>
            <a:pPr marL="342900" indent="-342900" algn="just">
              <a:lnSpc>
                <a:spcPct val="150000"/>
              </a:lnSpc>
              <a:buFont typeface="Wingdings" panose="05000000000000000000" pitchFamily="2" charset="2"/>
              <a:buChar char="ü"/>
            </a:pPr>
            <a:r>
              <a:rPr lang="el-GR" sz="2400" b="0" i="0" dirty="0">
                <a:effectLst/>
                <a:latin typeface="Arial" panose="020B0604020202020204" pitchFamily="34" charset="0"/>
              </a:rPr>
              <a:t>Η απόδοση σε καρπό στις ξηρικές καλλιέργειες είναι 50-80 κιλά το στρέμμα ενώ στις ποτιστικές διπλασιάζεται</a:t>
            </a:r>
          </a:p>
          <a:p>
            <a:pPr marL="342900" indent="-342900" algn="just">
              <a:lnSpc>
                <a:spcPct val="150000"/>
              </a:lnSpc>
              <a:buFont typeface="Wingdings" panose="05000000000000000000" pitchFamily="2" charset="2"/>
              <a:buChar char="ü"/>
            </a:pPr>
            <a:endParaRPr lang="el-GR" sz="2400" dirty="0">
              <a:latin typeface="Arial" panose="020B0604020202020204" pitchFamily="34" charset="0"/>
            </a:endParaRPr>
          </a:p>
        </p:txBody>
      </p:sp>
    </p:spTree>
    <p:extLst>
      <p:ext uri="{BB962C8B-B14F-4D97-AF65-F5344CB8AC3E}">
        <p14:creationId xmlns:p14="http://schemas.microsoft.com/office/powerpoint/2010/main" val="776936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6">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A971255-6C89-938A-4254-E71A78666B66}"/>
              </a:ext>
            </a:extLst>
          </p:cNvPr>
          <p:cNvPicPr>
            <a:picLocks noChangeAspect="1"/>
          </p:cNvPicPr>
          <p:nvPr/>
        </p:nvPicPr>
        <p:blipFill rotWithShape="1">
          <a:blip r:embed="rId2"/>
          <a:srcRect t="15501" r="-1" b="10540"/>
          <a:stretch/>
        </p:blipFill>
        <p:spPr>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p:spPr>
      </p:pic>
      <p:sp>
        <p:nvSpPr>
          <p:cNvPr id="9"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493895537"/>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AD21898E-86C0-4C8A-A76C-DF33E844C8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542" y="0"/>
            <a:ext cx="10432916" cy="6858000"/>
          </a:xfrm>
          <a:custGeom>
            <a:avLst/>
            <a:gdLst>
              <a:gd name="connsiteX0" fmla="*/ 1287962 w 10432916"/>
              <a:gd name="connsiteY0" fmla="*/ 0 h 6858000"/>
              <a:gd name="connsiteX1" fmla="*/ 9144956 w 10432916"/>
              <a:gd name="connsiteY1" fmla="*/ 0 h 6858000"/>
              <a:gd name="connsiteX2" fmla="*/ 9241731 w 10432916"/>
              <a:gd name="connsiteY2" fmla="*/ 111692 h 6858000"/>
              <a:gd name="connsiteX3" fmla="*/ 10432916 w 10432916"/>
              <a:gd name="connsiteY3" fmla="*/ 3429001 h 6858000"/>
              <a:gd name="connsiteX4" fmla="*/ 9241730 w 10432916"/>
              <a:gd name="connsiteY4" fmla="*/ 6746310 h 6858000"/>
              <a:gd name="connsiteX5" fmla="*/ 9144957 w 10432916"/>
              <a:gd name="connsiteY5" fmla="*/ 6858000 h 6858000"/>
              <a:gd name="connsiteX6" fmla="*/ 1287959 w 10432916"/>
              <a:gd name="connsiteY6" fmla="*/ 6858000 h 6858000"/>
              <a:gd name="connsiteX7" fmla="*/ 1191186 w 10432916"/>
              <a:gd name="connsiteY7" fmla="*/ 6746310 h 6858000"/>
              <a:gd name="connsiteX8" fmla="*/ 0 w 10432916"/>
              <a:gd name="connsiteY8" fmla="*/ 3429001 h 6858000"/>
              <a:gd name="connsiteX9" fmla="*/ 1191186 w 10432916"/>
              <a:gd name="connsiteY9" fmla="*/ 11169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32916" h="685800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a:extLst>
              <a:ext uri="{FF2B5EF4-FFF2-40B4-BE49-F238E27FC236}">
                <a16:creationId xmlns:a16="http://schemas.microsoft.com/office/drawing/2014/main" id="{5C8F04BD-D093-45D0-B54C-50FDB308B4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4942" y="0"/>
            <a:ext cx="9922116" cy="6858000"/>
          </a:xfrm>
          <a:custGeom>
            <a:avLst/>
            <a:gdLst>
              <a:gd name="connsiteX0" fmla="*/ 1378575 w 9922116"/>
              <a:gd name="connsiteY0" fmla="*/ 0 h 6858000"/>
              <a:gd name="connsiteX1" fmla="*/ 8543542 w 9922116"/>
              <a:gd name="connsiteY1" fmla="*/ 0 h 6858000"/>
              <a:gd name="connsiteX2" fmla="*/ 8633323 w 9922116"/>
              <a:gd name="connsiteY2" fmla="*/ 94145 h 6858000"/>
              <a:gd name="connsiteX3" fmla="*/ 9922116 w 9922116"/>
              <a:gd name="connsiteY3" fmla="*/ 3429001 h 6858000"/>
              <a:gd name="connsiteX4" fmla="*/ 8633323 w 9922116"/>
              <a:gd name="connsiteY4" fmla="*/ 6763858 h 6858000"/>
              <a:gd name="connsiteX5" fmla="*/ 8543544 w 9922116"/>
              <a:gd name="connsiteY5" fmla="*/ 6858000 h 6858000"/>
              <a:gd name="connsiteX6" fmla="*/ 1378573 w 9922116"/>
              <a:gd name="connsiteY6" fmla="*/ 6858000 h 6858000"/>
              <a:gd name="connsiteX7" fmla="*/ 1288793 w 9922116"/>
              <a:gd name="connsiteY7" fmla="*/ 6763858 h 6858000"/>
              <a:gd name="connsiteX8" fmla="*/ 0 w 9922116"/>
              <a:gd name="connsiteY8" fmla="*/ 3429001 h 6858000"/>
              <a:gd name="connsiteX9" fmla="*/ 1288793 w 9922116"/>
              <a:gd name="connsiteY9" fmla="*/ 941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2116" h="685800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5D3E86D-DDD1-5E88-7B7A-8E746E300956}"/>
              </a:ext>
            </a:extLst>
          </p:cNvPr>
          <p:cNvSpPr txBox="1"/>
          <p:nvPr/>
        </p:nvSpPr>
        <p:spPr>
          <a:xfrm>
            <a:off x="2023525" y="580776"/>
            <a:ext cx="8425492" cy="4736947"/>
          </a:xfrm>
          <a:prstGeom prst="rect">
            <a:avLst/>
          </a:prstGeom>
        </p:spPr>
        <p:txBody>
          <a:bodyPr vert="horz" lIns="91440" tIns="45720" rIns="91440" bIns="45720" rtlCol="0" anchor="t">
            <a:no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n-US" sz="2400" b="0" i="0" u="sng"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Ιδιότητες</a:t>
            </a:r>
            <a:endParaRPr kumimoji="0" lang="el-GR" sz="2400" b="0"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el-G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Ο γλυκάνισος έχει εξαιρετικές αρωματικές ιδιότητες τις οποίες μπορεί να προσδώσει στο φαγητό ή στα ποτά στα οποία προστίθεται. Έχει αντιοξειδωτικές και</a:t>
            </a: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l-G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αντικαρκινικές  </a:t>
            </a:r>
            <a:r>
              <a:rPr kumimoji="0" lang="el-GR" sz="2400" b="0" i="0" u="none" strike="noStrike" kern="1200" cap="none" spc="0" normalizeH="0" baseline="0" noProof="0" dirty="0">
                <a:ln>
                  <a:noFill/>
                </a:ln>
                <a:solidFill>
                  <a:srgbClr val="727272"/>
                </a:solidFill>
                <a:effectLst/>
                <a:uLnTx/>
                <a:uFillTx/>
                <a:latin typeface="Muli"/>
                <a:ea typeface="+mn-ea"/>
                <a:cs typeface="+mn-cs"/>
              </a:rPr>
              <a:t> </a:t>
            </a:r>
            <a:r>
              <a:rPr kumimoji="0" lang="el-G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ιδιότητες. Όταν καταναλωθεί ως ρόφημα, βελτιώνει την πέψη, δρα ευεργετικά στο συκώτι και το κυκλοφοριακό σύστημα. Χρησιμοποιείται ενάντια στο άσθμα, στον βήχα και τον ερεθισμό των άνω αναπνευστικών οδών. Ακόμη, πολλές έρευνες έχουν δείξει την αντικαταθλιπτική του δράση. </a:t>
            </a:r>
            <a:r>
              <a:rPr lang="el-GR" sz="2400" dirty="0">
                <a:solidFill>
                  <a:prstClr val="white"/>
                </a:solidFill>
                <a:latin typeface="Arial" panose="020B0604020202020204" pitchFamily="34" charset="0"/>
                <a:cs typeface="Arial" panose="020B0604020202020204" pitchFamily="34" charset="0"/>
              </a:rPr>
              <a:t>Τέλος</a:t>
            </a:r>
            <a:r>
              <a:rPr kumimoji="0" lang="el-GR"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παρουσιάζει αντιμικροβιακή δράση.</a:t>
            </a:r>
            <a:endPar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934335866"/>
      </p:ext>
    </p:extLst>
  </p:cSld>
  <p:clrMapOvr>
    <a:overrideClrMapping bg1="dk1" tx1="lt1" bg2="dk2" tx2="lt2" accent1="accent1" accent2="accent2" accent3="accent3" accent4="accent4" accent5="accent5" accent6="accent6" hlink="hlink" folHlink="folHlink"/>
  </p:clrMapOvr>
  <p:transition spd="med">
    <p:pull/>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461A4E-E665-8D69-D61C-3959CF5EBE28}"/>
              </a:ext>
            </a:extLst>
          </p:cNvPr>
          <p:cNvSpPr txBox="1"/>
          <p:nvPr/>
        </p:nvSpPr>
        <p:spPr>
          <a:xfrm>
            <a:off x="374247" y="2986385"/>
            <a:ext cx="11274827" cy="1131848"/>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l-GR"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Επίσης, περιέχει υψηλά επίπεδα πολλών μικροθρεπτικών συστατικών, όπως σίδηρο, μαγγάνιο, ασβέστιο, μαγνήσιο, φώσφορο, κάλιο και χαλκό.</a:t>
            </a:r>
            <a:endParaRPr kumimoji="0" lang="el-G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81722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496583-3063-13DF-92F8-83986E5AE8D8}"/>
              </a:ext>
            </a:extLst>
          </p:cNvPr>
          <p:cNvSpPr txBox="1"/>
          <p:nvPr/>
        </p:nvSpPr>
        <p:spPr>
          <a:xfrm>
            <a:off x="778275" y="2727278"/>
            <a:ext cx="10635449" cy="1694695"/>
          </a:xfrm>
          <a:prstGeom prst="rect">
            <a:avLst/>
          </a:prstGeom>
          <a:noFill/>
        </p:spPr>
        <p:txBody>
          <a:bodyPr wrap="square">
            <a:spAutoFit/>
          </a:bodyPr>
          <a:lstStyle/>
          <a:p>
            <a:pPr algn="just">
              <a:lnSpc>
                <a:spcPct val="150000"/>
              </a:lnSpc>
            </a:pPr>
            <a:r>
              <a:rPr lang="el-GR" sz="2400" b="0" i="0" dirty="0">
                <a:effectLst/>
                <a:latin typeface="Arial" panose="020B0604020202020204" pitchFamily="34" charset="0"/>
              </a:rPr>
              <a:t>Η περιεκτικότητά του σε αιθέριο έλαιο ποικίλλει και κυμαίνεται μεταξύ 2-7% και η τελική απόδοση εξάρτάται από τις καλλιεργητικές συνθήκες του φυτικού υλικού αλλά και τη μέθοδο απομόνωσης που χρησιμοποιήθηκε.  </a:t>
            </a:r>
            <a:endParaRPr lang="el-GR" sz="2400" dirty="0"/>
          </a:p>
        </p:txBody>
      </p:sp>
    </p:spTree>
    <p:extLst>
      <p:ext uri="{BB962C8B-B14F-4D97-AF65-F5344CB8AC3E}">
        <p14:creationId xmlns:p14="http://schemas.microsoft.com/office/powerpoint/2010/main" val="2072891617"/>
      </p:ext>
    </p:extLst>
  </p:cSld>
  <p:clrMapOvr>
    <a:masterClrMapping/>
  </p:clrMapOvr>
  <p:transition spd="slow">
    <p:cove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TotalTime>
  <Words>315</Words>
  <Application>Microsoft Office PowerPoint</Application>
  <PresentationFormat>Widescreen</PresentationFormat>
  <Paragraphs>40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Muli</vt:lpstr>
      <vt:lpstr>Wingdings</vt:lpstr>
      <vt:lpstr>Office Theme</vt:lpstr>
      <vt:lpstr>Αρωματικά Φυτά &amp; Αιθέρια Έλαια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Ευχαριστώ πολύ!!</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palaiogeorgou_am@aua.gr</dc:creator>
  <cp:lastModifiedBy>palaiogeorgou_am@aua.gr</cp:lastModifiedBy>
  <cp:revision>46</cp:revision>
  <dcterms:created xsi:type="dcterms:W3CDTF">2023-01-05T13:17:08Z</dcterms:created>
  <dcterms:modified xsi:type="dcterms:W3CDTF">2023-01-05T14:36:20Z</dcterms:modified>
</cp:coreProperties>
</file>