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1"/>
  </p:sldMasterIdLst>
  <p:notesMasterIdLst>
    <p:notesMasterId r:id="rId60"/>
  </p:notesMasterIdLst>
  <p:sldIdLst>
    <p:sldId id="285" r:id="rId2"/>
    <p:sldId id="286" r:id="rId3"/>
    <p:sldId id="349" r:id="rId4"/>
    <p:sldId id="352" r:id="rId5"/>
    <p:sldId id="353" r:id="rId6"/>
    <p:sldId id="355" r:id="rId7"/>
    <p:sldId id="354" r:id="rId8"/>
    <p:sldId id="377" r:id="rId9"/>
    <p:sldId id="359" r:id="rId10"/>
    <p:sldId id="358" r:id="rId11"/>
    <p:sldId id="360" r:id="rId12"/>
    <p:sldId id="361" r:id="rId13"/>
    <p:sldId id="364" r:id="rId14"/>
    <p:sldId id="362" r:id="rId15"/>
    <p:sldId id="363" r:id="rId16"/>
    <p:sldId id="365" r:id="rId17"/>
    <p:sldId id="366" r:id="rId18"/>
    <p:sldId id="367" r:id="rId19"/>
    <p:sldId id="368" r:id="rId20"/>
    <p:sldId id="369" r:id="rId21"/>
    <p:sldId id="370" r:id="rId22"/>
    <p:sldId id="371" r:id="rId23"/>
    <p:sldId id="372" r:id="rId24"/>
    <p:sldId id="373" r:id="rId25"/>
    <p:sldId id="374" r:id="rId26"/>
    <p:sldId id="375" r:id="rId27"/>
    <p:sldId id="378" r:id="rId28"/>
    <p:sldId id="379" r:id="rId29"/>
    <p:sldId id="381" r:id="rId30"/>
    <p:sldId id="380" r:id="rId31"/>
    <p:sldId id="382" r:id="rId32"/>
    <p:sldId id="383" r:id="rId33"/>
    <p:sldId id="384" r:id="rId34"/>
    <p:sldId id="385" r:id="rId35"/>
    <p:sldId id="386" r:id="rId36"/>
    <p:sldId id="407" r:id="rId37"/>
    <p:sldId id="387" r:id="rId38"/>
    <p:sldId id="388" r:id="rId39"/>
    <p:sldId id="389" r:id="rId40"/>
    <p:sldId id="390" r:id="rId41"/>
    <p:sldId id="391" r:id="rId42"/>
    <p:sldId id="392" r:id="rId43"/>
    <p:sldId id="393" r:id="rId44"/>
    <p:sldId id="394" r:id="rId45"/>
    <p:sldId id="395" r:id="rId46"/>
    <p:sldId id="396" r:id="rId47"/>
    <p:sldId id="397" r:id="rId48"/>
    <p:sldId id="406" r:id="rId49"/>
    <p:sldId id="398" r:id="rId50"/>
    <p:sldId id="399" r:id="rId51"/>
    <p:sldId id="400" r:id="rId52"/>
    <p:sldId id="401" r:id="rId53"/>
    <p:sldId id="402" r:id="rId54"/>
    <p:sldId id="403" r:id="rId55"/>
    <p:sldId id="404" r:id="rId56"/>
    <p:sldId id="405" r:id="rId57"/>
    <p:sldId id="321" r:id="rId58"/>
    <p:sldId id="30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897" autoAdjust="0"/>
    <p:restoredTop sz="81004" autoAdjust="0"/>
  </p:normalViewPr>
  <p:slideViewPr>
    <p:cSldViewPr snapToGrid="0">
      <p:cViewPr varScale="1">
        <p:scale>
          <a:sx n="55" d="100"/>
          <a:sy n="55" d="100"/>
        </p:scale>
        <p:origin x="-1260" y="-78"/>
      </p:cViewPr>
      <p:guideLst>
        <p:guide orient="horz" pos="2160"/>
        <p:guide pos="3840"/>
      </p:guideLst>
    </p:cSldViewPr>
  </p:slideViewPr>
  <p:notesTextViewPr>
    <p:cViewPr>
      <p:scale>
        <a:sx n="1" d="1"/>
        <a:sy n="1" d="1"/>
      </p:scale>
      <p:origin x="0" y="0"/>
    </p:cViewPr>
  </p:notesText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123B0-1B36-4F73-93EC-2C03A615177E}" type="datetimeFigureOut">
              <a:rPr lang="en-US" smtClean="0"/>
              <a:pPr/>
              <a:t>4/6/2021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8A4DB-084E-495A-99DF-ED1DF455D2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a:t>
            </a:r>
            <a:r>
              <a:rPr lang="el-GR" sz="1200" kern="1200" baseline="0" dirty="0" smtClean="0">
                <a:solidFill>
                  <a:schemeClr val="tx1"/>
                </a:solidFill>
                <a:latin typeface="+mn-lt"/>
                <a:ea typeface="+mn-ea"/>
                <a:cs typeface="+mn-cs"/>
              </a:rPr>
              <a:t>ERP </a:t>
            </a:r>
            <a:r>
              <a:rPr lang="en-US" sz="1200" kern="1200" baseline="0" dirty="0" smtClean="0">
                <a:solidFill>
                  <a:schemeClr val="tx1"/>
                </a:solidFill>
                <a:latin typeface="+mn-lt"/>
                <a:ea typeface="+mn-ea"/>
                <a:cs typeface="+mn-cs"/>
              </a:rPr>
              <a:t>SAP </a:t>
            </a:r>
            <a:r>
              <a:rPr lang="el-GR" sz="1200" kern="1200" baseline="0" dirty="0" smtClean="0">
                <a:solidFill>
                  <a:schemeClr val="tx1"/>
                </a:solidFill>
                <a:latin typeface="+mn-lt"/>
                <a:ea typeface="+mn-ea"/>
                <a:cs typeface="+mn-cs"/>
              </a:rPr>
              <a:t>μαζί με τα </a:t>
            </a:r>
            <a:r>
              <a:rPr lang="el-GR" sz="1200" kern="1200" baseline="0" dirty="0" err="1" smtClean="0">
                <a:solidFill>
                  <a:schemeClr val="tx1"/>
                </a:solidFill>
                <a:latin typeface="+mn-lt"/>
                <a:ea typeface="+mn-ea"/>
                <a:cs typeface="+mn-cs"/>
              </a:rPr>
              <a:t>φασεολόγια</a:t>
            </a:r>
            <a:r>
              <a:rPr lang="el-GR" sz="1200" kern="1200" baseline="0" dirty="0" smtClean="0">
                <a:solidFill>
                  <a:schemeClr val="tx1"/>
                </a:solidFill>
                <a:latin typeface="+mn-lt"/>
                <a:ea typeface="+mn-ea"/>
                <a:cs typeface="+mn-cs"/>
              </a:rPr>
              <a:t> παρουσιάζει τους πίνακες υλικών παραγωγής, έτσι ώστε να είναι εμφανές για κάθε εργασία ποια είναι τα υλικά τα οποία απαιτούνται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Όλα </a:t>
            </a:r>
            <a:r>
              <a:rPr lang="el-GR" sz="1200" kern="1200" baseline="0" dirty="0" smtClean="0">
                <a:solidFill>
                  <a:schemeClr val="tx1"/>
                </a:solidFill>
                <a:latin typeface="+mn-lt"/>
                <a:ea typeface="+mn-ea"/>
                <a:cs typeface="+mn-cs"/>
              </a:rPr>
              <a:t>τα υλικά τυποποιούνται σύμφωνα με το ΕΓΛΣ </a:t>
            </a:r>
            <a:r>
              <a:rPr lang="el-GR" sz="1200" kern="1200" baseline="0" dirty="0" smtClean="0">
                <a:solidFill>
                  <a:schemeClr val="tx1"/>
                </a:solidFill>
                <a:latin typeface="+mn-lt"/>
                <a:ea typeface="+mn-ea"/>
                <a:cs typeface="+mn-cs"/>
              </a:rPr>
              <a:t> </a:t>
            </a:r>
            <a:r>
              <a:rPr lang="en-US" dirty="0" smtClean="0"/>
              <a:t>https</a:t>
            </a:r>
            <a:r>
              <a:rPr lang="en-US" dirty="0" smtClean="0"/>
              <a:t>://www.forologikanea.gr/pages/view/cid/10007/itemsperpage/all</a:t>
            </a:r>
            <a:r>
              <a:rPr lang="el-GR" dirty="0" smtClean="0"/>
              <a:t>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Στην Εικόνα παρουσιάζεται η συνολική διαδικασία του προγραμματισμού παραγωγής σε συνάρτηση με τον χρόνο.</a:t>
            </a:r>
          </a:p>
          <a:p>
            <a:r>
              <a:rPr lang="el-GR" sz="1200" kern="1200" baseline="0" dirty="0" smtClean="0">
                <a:solidFill>
                  <a:schemeClr val="tx1"/>
                </a:solidFill>
                <a:latin typeface="+mn-lt"/>
                <a:ea typeface="+mn-ea"/>
                <a:cs typeface="+mn-cs"/>
              </a:rPr>
              <a:t>Αποφάσεις που επηρεάζουν </a:t>
            </a:r>
            <a:r>
              <a:rPr lang="el-GR" sz="1200" b="1" kern="1200" baseline="0" dirty="0" smtClean="0">
                <a:solidFill>
                  <a:schemeClr val="tx1"/>
                </a:solidFill>
                <a:latin typeface="+mn-lt"/>
                <a:ea typeface="+mn-ea"/>
                <a:cs typeface="+mn-cs"/>
              </a:rPr>
              <a:t>μακροχρόνια</a:t>
            </a:r>
            <a:r>
              <a:rPr lang="el-GR" sz="1200" kern="1200" baseline="0" dirty="0" smtClean="0">
                <a:solidFill>
                  <a:schemeClr val="tx1"/>
                </a:solidFill>
                <a:latin typeface="+mn-lt"/>
                <a:ea typeface="+mn-ea"/>
                <a:cs typeface="+mn-cs"/>
              </a:rPr>
              <a:t> μια επιχείρηση ονομάζονται στρατηγικές (π.χ. κατασκευή εργοστασίου ή δημιουργία νέας γραμμής παραγωγής), αποφάσεις που επηρεάζουν την επιχείρηση </a:t>
            </a:r>
            <a:r>
              <a:rPr lang="el-GR" sz="1200" b="1" kern="1200" baseline="0" dirty="0" smtClean="0">
                <a:solidFill>
                  <a:schemeClr val="tx1"/>
                </a:solidFill>
                <a:latin typeface="+mn-lt"/>
                <a:ea typeface="+mn-ea"/>
                <a:cs typeface="+mn-cs"/>
              </a:rPr>
              <a:t>μεσοπρόθεσμα</a:t>
            </a:r>
            <a:r>
              <a:rPr lang="el-GR" sz="1200" kern="1200" baseline="0" dirty="0" smtClean="0">
                <a:solidFill>
                  <a:schemeClr val="tx1"/>
                </a:solidFill>
                <a:latin typeface="+mn-lt"/>
                <a:ea typeface="+mn-ea"/>
                <a:cs typeface="+mn-cs"/>
              </a:rPr>
              <a:t> χαρακτηρίζονται ως τακτικές (π.χ. προγραμματισμός παραγωγής, πρόγραμμα συντήρησης εξοπλισμού), ενώ αποφάσεις που την επηρεάζουν </a:t>
            </a:r>
            <a:r>
              <a:rPr lang="el-GR" sz="1200" b="1" kern="1200" baseline="0" dirty="0" smtClean="0">
                <a:solidFill>
                  <a:schemeClr val="tx1"/>
                </a:solidFill>
                <a:latin typeface="+mn-lt"/>
                <a:ea typeface="+mn-ea"/>
                <a:cs typeface="+mn-cs"/>
              </a:rPr>
              <a:t>βραχυπρόθεσμα</a:t>
            </a:r>
            <a:r>
              <a:rPr lang="el-GR" sz="1200" kern="1200" baseline="0" dirty="0" smtClean="0">
                <a:solidFill>
                  <a:schemeClr val="tx1"/>
                </a:solidFill>
                <a:latin typeface="+mn-lt"/>
                <a:ea typeface="+mn-ea"/>
                <a:cs typeface="+mn-cs"/>
              </a:rPr>
              <a:t> χαρακτηρίζονται ως αποφάσεις ελέγχου (π.χ. χρονοπρογραμματισμός παραγωγής, πρόγραμμα εργασίας προσωπικού). </a:t>
            </a:r>
          </a:p>
          <a:p>
            <a:r>
              <a:rPr lang="el-GR"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Ο συγκεντρωτικός προγραμματισμός παραγωγής έχει χρονικό ορίζοντα που κυμαίνεται από έξι μήνες έως ένα έτος. Τυπικά, ενσωματώνει τουλάχιστον την επόμενη εποχιακή αιχμή ζήτησης. </a:t>
            </a:r>
          </a:p>
          <a:p>
            <a:r>
              <a:rPr lang="el-GR" sz="1200" kern="1200" baseline="0" dirty="0" smtClean="0">
                <a:solidFill>
                  <a:schemeClr val="tx1"/>
                </a:solidFill>
                <a:latin typeface="+mn-lt"/>
                <a:ea typeface="+mn-ea"/>
                <a:cs typeface="+mn-cs"/>
              </a:rPr>
              <a:t>Επίσης, ο ορίζοντας προγραμματισμού συχνά χωρίζεται σε περιόδους. Για παράδειγμα, ένας ετήσιος ορίζοντας προγραμματισμού μπορεί να αποτελείται από έξι περιόδους του ενός μηνός συν δύο περιόδους των τριών μηνών. Κατά τη διάρκεια αυτής της προγραμματικής περιόδου θα πρέπει να προσδιορίσουμε την παραγωγή των προϊόντων (π.χ. πόσα και ποια προϊόντα θα παραχθούν ανά μήνα).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Στην Εικόνα παρουσιάζονται</a:t>
            </a:r>
            <a:r>
              <a:rPr lang="en-US" sz="1200" kern="1200" baseline="0" dirty="0" smtClean="0">
                <a:solidFill>
                  <a:schemeClr val="tx1"/>
                </a:solidFill>
                <a:latin typeface="+mn-lt"/>
                <a:ea typeface="+mn-ea"/>
                <a:cs typeface="+mn-cs"/>
              </a:rPr>
              <a:t> o</a:t>
            </a:r>
            <a:r>
              <a:rPr lang="el-GR" sz="1200" kern="1200" baseline="0" dirty="0" smtClean="0">
                <a:solidFill>
                  <a:schemeClr val="tx1"/>
                </a:solidFill>
                <a:latin typeface="+mn-lt"/>
                <a:ea typeface="+mn-ea"/>
                <a:cs typeface="+mn-cs"/>
              </a:rPr>
              <a:t>ι βασικές παράμετροι από τις οποίες εξαρτάται η εκπόνηση του Κύριου Προγράμματος Παραγωγής</a:t>
            </a:r>
            <a:r>
              <a:rPr lang="en-US" sz="1200" kern="1200" baseline="0" dirty="0" smtClean="0">
                <a:solidFill>
                  <a:schemeClr val="tx1"/>
                </a:solidFill>
                <a:latin typeface="+mn-lt"/>
                <a:ea typeface="+mn-ea"/>
                <a:cs typeface="+mn-cs"/>
              </a:rPr>
              <a:t> (Master Production Schedule)</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Ένα παράδειγμα MPS δίνεται στον Πίνακα</a:t>
            </a:r>
            <a:r>
              <a:rPr lang="el-GR" sz="120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p>
          <a:p>
            <a:r>
              <a:rPr lang="el-GR" sz="1200" kern="1200" baseline="0" dirty="0" smtClean="0">
                <a:solidFill>
                  <a:schemeClr val="tx1"/>
                </a:solidFill>
                <a:latin typeface="+mn-lt"/>
                <a:ea typeface="+mn-ea"/>
                <a:cs typeface="+mn-cs"/>
              </a:rPr>
              <a:t>Το </a:t>
            </a:r>
            <a:r>
              <a:rPr lang="el-GR" sz="1200" kern="1200" baseline="0" dirty="0" smtClean="0">
                <a:solidFill>
                  <a:schemeClr val="tx1"/>
                </a:solidFill>
                <a:latin typeface="+mn-lt"/>
                <a:ea typeface="+mn-ea"/>
                <a:cs typeface="+mn-cs"/>
              </a:rPr>
              <a:t>MPS του πίνακα αναφέρεται σε τρία είδη: α) ανδρικά ποδήλατα πόλης, β) γυναικεία ποδήλατα πόλης και γ) παιδικά ποδήλατα πόλης. </a:t>
            </a:r>
          </a:p>
          <a:p>
            <a:r>
              <a:rPr lang="el-GR" sz="1200" kern="1200" baseline="0" dirty="0" smtClean="0">
                <a:solidFill>
                  <a:schemeClr val="tx1"/>
                </a:solidFill>
                <a:latin typeface="+mn-lt"/>
                <a:ea typeface="+mn-ea"/>
                <a:cs typeface="+mn-cs"/>
              </a:rPr>
              <a:t>Οι στήλες αναφέρονται στην εβδομάδα παραγωγής.</a:t>
            </a:r>
          </a:p>
          <a:p>
            <a:r>
              <a:rPr lang="el-GR" sz="1200" kern="1200" baseline="0" dirty="0" smtClean="0">
                <a:solidFill>
                  <a:schemeClr val="tx1"/>
                </a:solidFill>
                <a:latin typeface="+mn-lt"/>
                <a:ea typeface="+mn-ea"/>
                <a:cs typeface="+mn-cs"/>
              </a:rPr>
              <a:t>Πολλές φορές το MPS δημιουργείται ανά εβδομάδα παραγωγής, όπου 1 είναι η πρώτη εβδομάδα του έτους και 52 η τελευταία εβδομάδα του. Επομένως, στο συγκεκριμένο παράδειγμα δίνεται η προβλεπόμενη παραγωγή για τα τρία αυτά είδη την 30, 31, 32 και 33η εβδομάδα του έτους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l-GR" sz="1200" b="0" kern="1200" baseline="0" dirty="0" smtClean="0">
                <a:solidFill>
                  <a:schemeClr val="tx1"/>
                </a:solidFill>
                <a:latin typeface="+mn-lt"/>
                <a:ea typeface="+mn-ea"/>
                <a:cs typeface="+mn-cs"/>
              </a:rPr>
              <a:t>Τα </a:t>
            </a:r>
            <a:r>
              <a:rPr lang="el-GR" sz="1200" b="0" kern="1200" baseline="0" dirty="0" smtClean="0">
                <a:solidFill>
                  <a:schemeClr val="tx1"/>
                </a:solidFill>
                <a:latin typeface="+mn-lt"/>
                <a:ea typeface="+mn-ea"/>
                <a:cs typeface="+mn-cs"/>
              </a:rPr>
              <a:t>αιτιώδη μοντέλα περιλαμβάνουν τα μοντέλα ανάλυσης πολλαπλής παλινδρόμησης (</a:t>
            </a:r>
            <a:r>
              <a:rPr lang="el-GR" sz="1200" b="0" kern="1200" baseline="0" dirty="0" err="1" smtClean="0">
                <a:solidFill>
                  <a:schemeClr val="tx1"/>
                </a:solidFill>
                <a:latin typeface="+mn-lt"/>
                <a:ea typeface="+mn-ea"/>
                <a:cs typeface="+mn-cs"/>
              </a:rPr>
              <a:t>multiple</a:t>
            </a:r>
            <a:r>
              <a:rPr lang="el-GR" sz="1200" b="0" kern="1200" baseline="0" dirty="0" smtClean="0">
                <a:solidFill>
                  <a:schemeClr val="tx1"/>
                </a:solidFill>
                <a:latin typeface="+mn-lt"/>
                <a:ea typeface="+mn-ea"/>
                <a:cs typeface="+mn-cs"/>
              </a:rPr>
              <a:t> </a:t>
            </a:r>
            <a:r>
              <a:rPr lang="el-GR" sz="1200" b="0" kern="1200" baseline="0" dirty="0" err="1" smtClean="0">
                <a:solidFill>
                  <a:schemeClr val="tx1"/>
                </a:solidFill>
                <a:latin typeface="+mn-lt"/>
                <a:ea typeface="+mn-ea"/>
                <a:cs typeface="+mn-cs"/>
              </a:rPr>
              <a:t>regression</a:t>
            </a:r>
            <a:r>
              <a:rPr lang="el-GR" sz="1200" b="0" kern="1200" baseline="0" dirty="0" smtClean="0">
                <a:solidFill>
                  <a:schemeClr val="tx1"/>
                </a:solidFill>
                <a:latin typeface="+mn-lt"/>
                <a:ea typeface="+mn-ea"/>
                <a:cs typeface="+mn-cs"/>
              </a:rPr>
              <a:t> </a:t>
            </a:r>
            <a:r>
              <a:rPr lang="el-GR" sz="1200" b="0" kern="1200" baseline="0" dirty="0" err="1" smtClean="0">
                <a:solidFill>
                  <a:schemeClr val="tx1"/>
                </a:solidFill>
                <a:latin typeface="+mn-lt"/>
                <a:ea typeface="+mn-ea"/>
                <a:cs typeface="+mn-cs"/>
              </a:rPr>
              <a:t>analysis</a:t>
            </a:r>
            <a:r>
              <a:rPr lang="el-GR" sz="1200" b="0" kern="1200" baseline="0" dirty="0" smtClean="0">
                <a:solidFill>
                  <a:schemeClr val="tx1"/>
                </a:solidFill>
                <a:latin typeface="+mn-lt"/>
                <a:ea typeface="+mn-ea"/>
                <a:cs typeface="+mn-cs"/>
              </a:rPr>
              <a:t>) με μεταβλητές υστέρησης (</a:t>
            </a:r>
            <a:r>
              <a:rPr lang="el-GR" sz="1200" b="0" kern="1200" baseline="0" dirty="0" err="1" smtClean="0">
                <a:solidFill>
                  <a:schemeClr val="tx1"/>
                </a:solidFill>
                <a:latin typeface="+mn-lt"/>
                <a:ea typeface="+mn-ea"/>
                <a:cs typeface="+mn-cs"/>
              </a:rPr>
              <a:t>lagged</a:t>
            </a:r>
            <a:r>
              <a:rPr lang="el-GR" sz="1200" b="0" kern="1200" baseline="0" dirty="0" smtClean="0">
                <a:solidFill>
                  <a:schemeClr val="tx1"/>
                </a:solidFill>
                <a:latin typeface="+mn-lt"/>
                <a:ea typeface="+mn-ea"/>
                <a:cs typeface="+mn-cs"/>
              </a:rPr>
              <a:t> </a:t>
            </a:r>
            <a:r>
              <a:rPr lang="el-GR" sz="1200" b="0" kern="1200" baseline="0" dirty="0" err="1" smtClean="0">
                <a:solidFill>
                  <a:schemeClr val="tx1"/>
                </a:solidFill>
                <a:latin typeface="+mn-lt"/>
                <a:ea typeface="+mn-ea"/>
                <a:cs typeface="+mn-cs"/>
              </a:rPr>
              <a:t>variables</a:t>
            </a:r>
            <a:r>
              <a:rPr lang="el-GR" sz="1200" b="0" kern="1200" baseline="0" dirty="0" smtClean="0">
                <a:solidFill>
                  <a:schemeClr val="tx1"/>
                </a:solidFill>
                <a:latin typeface="+mn-lt"/>
                <a:ea typeface="+mn-ea"/>
                <a:cs typeface="+mn-cs"/>
              </a:rPr>
              <a:t>), οικονομετρικά μοντέλα (</a:t>
            </a:r>
            <a:r>
              <a:rPr lang="el-GR" sz="1200" b="0" kern="1200" baseline="0" dirty="0" err="1" smtClean="0">
                <a:solidFill>
                  <a:schemeClr val="tx1"/>
                </a:solidFill>
                <a:latin typeface="+mn-lt"/>
                <a:ea typeface="+mn-ea"/>
                <a:cs typeface="+mn-cs"/>
              </a:rPr>
              <a:t>econometrics</a:t>
            </a:r>
            <a:r>
              <a:rPr lang="el-GR" sz="1200" b="0" kern="1200" baseline="0" dirty="0" smtClean="0">
                <a:solidFill>
                  <a:schemeClr val="tx1"/>
                </a:solidFill>
                <a:latin typeface="+mn-lt"/>
                <a:ea typeface="+mn-ea"/>
                <a:cs typeface="+mn-cs"/>
              </a:rPr>
              <a:t> </a:t>
            </a:r>
            <a:r>
              <a:rPr lang="el-GR" sz="1200" b="0" kern="1200" baseline="0" dirty="0" err="1" smtClean="0">
                <a:solidFill>
                  <a:schemeClr val="tx1"/>
                </a:solidFill>
                <a:latin typeface="+mn-lt"/>
                <a:ea typeface="+mn-ea"/>
                <a:cs typeface="+mn-cs"/>
              </a:rPr>
              <a:t>models</a:t>
            </a:r>
            <a:r>
              <a:rPr lang="el-GR" sz="1200" b="0" kern="1200" baseline="0" dirty="0" smtClean="0">
                <a:solidFill>
                  <a:schemeClr val="tx1"/>
                </a:solidFill>
                <a:latin typeface="+mn-lt"/>
                <a:ea typeface="+mn-ea"/>
                <a:cs typeface="+mn-cs"/>
              </a:rPr>
              <a:t>), μοντέλα ανάλυσης πρόδρομων δεικτών (</a:t>
            </a:r>
            <a:r>
              <a:rPr lang="el-GR" sz="1200" b="0" kern="1200" baseline="0" dirty="0" err="1" smtClean="0">
                <a:solidFill>
                  <a:schemeClr val="tx1"/>
                </a:solidFill>
                <a:latin typeface="+mn-lt"/>
                <a:ea typeface="+mn-ea"/>
                <a:cs typeface="+mn-cs"/>
              </a:rPr>
              <a:t>leading</a:t>
            </a:r>
            <a:r>
              <a:rPr lang="el-GR" sz="1200" b="0" kern="1200" baseline="0" dirty="0" smtClean="0">
                <a:solidFill>
                  <a:schemeClr val="tx1"/>
                </a:solidFill>
                <a:latin typeface="+mn-lt"/>
                <a:ea typeface="+mn-ea"/>
                <a:cs typeface="+mn-cs"/>
              </a:rPr>
              <a:t> </a:t>
            </a:r>
            <a:r>
              <a:rPr lang="el-GR" sz="1200" b="0" kern="1200" baseline="0" dirty="0" err="1" smtClean="0">
                <a:solidFill>
                  <a:schemeClr val="tx1"/>
                </a:solidFill>
                <a:latin typeface="+mn-lt"/>
                <a:ea typeface="+mn-ea"/>
                <a:cs typeface="+mn-cs"/>
              </a:rPr>
              <a:t>indicators</a:t>
            </a:r>
            <a:r>
              <a:rPr lang="el-GR" sz="1200" b="0" kern="1200" baseline="0" dirty="0" smtClean="0">
                <a:solidFill>
                  <a:schemeClr val="tx1"/>
                </a:solidFill>
                <a:latin typeface="+mn-lt"/>
                <a:ea typeface="+mn-ea"/>
                <a:cs typeface="+mn-cs"/>
              </a:rPr>
              <a:t> </a:t>
            </a:r>
            <a:r>
              <a:rPr lang="el-GR" sz="1200" b="0" kern="1200" baseline="0" dirty="0" err="1" smtClean="0">
                <a:solidFill>
                  <a:schemeClr val="tx1"/>
                </a:solidFill>
                <a:latin typeface="+mn-lt"/>
                <a:ea typeface="+mn-ea"/>
                <a:cs typeface="+mn-cs"/>
              </a:rPr>
              <a:t>analysis</a:t>
            </a:r>
            <a:r>
              <a:rPr lang="el-GR" sz="1200" b="0" kern="1200" baseline="0" dirty="0" smtClean="0">
                <a:solidFill>
                  <a:schemeClr val="tx1"/>
                </a:solidFill>
                <a:latin typeface="+mn-lt"/>
                <a:ea typeface="+mn-ea"/>
                <a:cs typeface="+mn-cs"/>
              </a:rPr>
              <a:t>) κ.λπ. </a:t>
            </a:r>
          </a:p>
          <a:p>
            <a:r>
              <a:rPr lang="el-GR" sz="1200" b="0" kern="1200" baseline="0" dirty="0" smtClean="0">
                <a:solidFill>
                  <a:schemeClr val="tx1"/>
                </a:solidFill>
                <a:latin typeface="+mn-lt"/>
                <a:ea typeface="+mn-ea"/>
                <a:cs typeface="+mn-cs"/>
              </a:rPr>
              <a:t>• Τα μοντέλα </a:t>
            </a:r>
            <a:r>
              <a:rPr lang="el-GR" sz="1200" b="0" kern="1200" baseline="0" dirty="0" err="1" smtClean="0">
                <a:solidFill>
                  <a:schemeClr val="tx1"/>
                </a:solidFill>
                <a:latin typeface="+mn-lt"/>
                <a:ea typeface="+mn-ea"/>
                <a:cs typeface="+mn-cs"/>
              </a:rPr>
              <a:t>χρονοσειρών</a:t>
            </a:r>
            <a:r>
              <a:rPr lang="el-GR" sz="1200" b="0" kern="1200" baseline="0" dirty="0" smtClean="0">
                <a:solidFill>
                  <a:schemeClr val="tx1"/>
                </a:solidFill>
                <a:latin typeface="+mn-lt"/>
                <a:ea typeface="+mn-ea"/>
                <a:cs typeface="+mn-cs"/>
              </a:rPr>
              <a:t> (</a:t>
            </a:r>
            <a:r>
              <a:rPr lang="el-GR" sz="1200" b="0" kern="1200" baseline="0" dirty="0" err="1" smtClean="0">
                <a:solidFill>
                  <a:schemeClr val="tx1"/>
                </a:solidFill>
                <a:latin typeface="+mn-lt"/>
                <a:ea typeface="+mn-ea"/>
                <a:cs typeface="+mn-cs"/>
              </a:rPr>
              <a:t>time</a:t>
            </a:r>
            <a:r>
              <a:rPr lang="el-GR" sz="1200" b="0" kern="1200" baseline="0" dirty="0" smtClean="0">
                <a:solidFill>
                  <a:schemeClr val="tx1"/>
                </a:solidFill>
                <a:latin typeface="+mn-lt"/>
                <a:ea typeface="+mn-ea"/>
                <a:cs typeface="+mn-cs"/>
              </a:rPr>
              <a:t> </a:t>
            </a:r>
            <a:r>
              <a:rPr lang="el-GR" sz="1200" b="0" kern="1200" baseline="0" dirty="0" err="1" smtClean="0">
                <a:solidFill>
                  <a:schemeClr val="tx1"/>
                </a:solidFill>
                <a:latin typeface="+mn-lt"/>
                <a:ea typeface="+mn-ea"/>
                <a:cs typeface="+mn-cs"/>
              </a:rPr>
              <a:t>series</a:t>
            </a:r>
            <a:r>
              <a:rPr lang="el-GR" sz="1200" b="0" kern="1200" baseline="0" dirty="0" smtClean="0">
                <a:solidFill>
                  <a:schemeClr val="tx1"/>
                </a:solidFill>
                <a:latin typeface="+mn-lt"/>
                <a:ea typeface="+mn-ea"/>
                <a:cs typeface="+mn-cs"/>
              </a:rPr>
              <a:t> </a:t>
            </a:r>
            <a:r>
              <a:rPr lang="el-GR" sz="1200" b="0" kern="1200" baseline="0" dirty="0" err="1" smtClean="0">
                <a:solidFill>
                  <a:schemeClr val="tx1"/>
                </a:solidFill>
                <a:latin typeface="+mn-lt"/>
                <a:ea typeface="+mn-ea"/>
                <a:cs typeface="+mn-cs"/>
              </a:rPr>
              <a:t>models</a:t>
            </a:r>
            <a:r>
              <a:rPr lang="el-GR" sz="1200" b="0" kern="1200" baseline="0" dirty="0" smtClean="0">
                <a:solidFill>
                  <a:schemeClr val="tx1"/>
                </a:solidFill>
                <a:latin typeface="+mn-lt"/>
                <a:ea typeface="+mn-ea"/>
                <a:cs typeface="+mn-cs"/>
              </a:rPr>
              <a:t>) αναλύουν ακολουθίες δεδομένων που αποτελούν παρατηρήσεις μιας τυχαίας μεταβλητής που έχουν ληφθεί σε διαδοχικές, </a:t>
            </a:r>
            <a:r>
              <a:rPr lang="el-GR" sz="1200" b="0" kern="1200" baseline="0" dirty="0" err="1" smtClean="0">
                <a:solidFill>
                  <a:schemeClr val="tx1"/>
                </a:solidFill>
                <a:latin typeface="+mn-lt"/>
                <a:ea typeface="+mn-ea"/>
                <a:cs typeface="+mn-cs"/>
              </a:rPr>
              <a:t>ισαπέχουσες</a:t>
            </a:r>
            <a:r>
              <a:rPr lang="el-GR" sz="1200" b="0" kern="1200" baseline="0" dirty="0" smtClean="0">
                <a:solidFill>
                  <a:schemeClr val="tx1"/>
                </a:solidFill>
                <a:latin typeface="+mn-lt"/>
                <a:ea typeface="+mn-ea"/>
                <a:cs typeface="+mn-cs"/>
              </a:rPr>
              <a:t> χρονικές στιγμές. Η βασική υπόθεση είναι ότι τα πρότυπα, η μορφή της ζήτησης που εμφανίστηκε στο παρελθόν, θα εμφανιστεί ξανά στο μέλλον (υπόθεση της συνέπειας). </a:t>
            </a:r>
          </a:p>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baseline="0" dirty="0" smtClean="0">
                <a:solidFill>
                  <a:schemeClr val="tx1"/>
                </a:solidFill>
                <a:latin typeface="+mn-lt"/>
                <a:ea typeface="+mn-ea"/>
                <a:cs typeface="+mn-cs"/>
              </a:rPr>
              <a:t>Στην Εικόνα παρουσιάζεται η οθόνη πρόβλεψης για ομάδα προϊόντων στο σύστημα SAP και στο υποσύστημα </a:t>
            </a:r>
            <a:r>
              <a:rPr lang="el-GR" sz="1200" kern="1200" baseline="0" dirty="0" err="1" smtClean="0">
                <a:solidFill>
                  <a:schemeClr val="tx1"/>
                </a:solidFill>
                <a:latin typeface="+mn-lt"/>
                <a:ea typeface="+mn-ea"/>
                <a:cs typeface="+mn-cs"/>
              </a:rPr>
              <a:t>Sales</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and</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Operation</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Planning</a:t>
            </a:r>
            <a:r>
              <a:rPr lang="el-GR" sz="1200" kern="1200" baseline="0" dirty="0" smtClean="0">
                <a:solidFill>
                  <a:schemeClr val="tx1"/>
                </a:solidFill>
                <a:latin typeface="+mn-lt"/>
                <a:ea typeface="+mn-ea"/>
                <a:cs typeface="+mn-cs"/>
              </a:rPr>
              <a:t> (SOP). </a:t>
            </a:r>
            <a:r>
              <a:rPr lang="en-US" sz="1200" kern="1200" baseline="0" dirty="0" smtClean="0">
                <a:solidFill>
                  <a:schemeClr val="tx1"/>
                </a:solidFill>
                <a:latin typeface="+mn-lt"/>
                <a:ea typeface="+mn-ea"/>
                <a:cs typeface="+mn-cs"/>
              </a:rPr>
              <a:t>E</a:t>
            </a:r>
            <a:r>
              <a:rPr lang="el-GR" sz="1200" kern="1200" baseline="0" dirty="0" err="1" smtClean="0">
                <a:solidFill>
                  <a:schemeClr val="tx1"/>
                </a:solidFill>
                <a:latin typeface="+mn-lt"/>
                <a:ea typeface="+mn-ea"/>
                <a:cs typeface="+mn-cs"/>
              </a:rPr>
              <a:t>μφανίζεται</a:t>
            </a:r>
            <a:r>
              <a:rPr lang="el-G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t>
            </a:r>
          </a:p>
          <a:p>
            <a:pPr>
              <a:buFont typeface="Arial" pitchFamily="34" charset="0"/>
              <a:buChar char="•"/>
            </a:pPr>
            <a:r>
              <a:rPr lang="el-GR" sz="1200" kern="1200" baseline="0" dirty="0" smtClean="0">
                <a:solidFill>
                  <a:schemeClr val="tx1"/>
                </a:solidFill>
                <a:latin typeface="+mn-lt"/>
                <a:ea typeface="+mn-ea"/>
                <a:cs typeface="+mn-cs"/>
              </a:rPr>
              <a:t>η κατά προσέγγιση πρόβλεψη πωλήσεων</a:t>
            </a:r>
            <a:r>
              <a:rPr lang="en-US" sz="1200" kern="1200" baseline="0" dirty="0" smtClean="0">
                <a:solidFill>
                  <a:schemeClr val="tx1"/>
                </a:solidFill>
                <a:latin typeface="+mn-lt"/>
                <a:ea typeface="+mn-ea"/>
                <a:cs typeface="+mn-cs"/>
              </a:rPr>
              <a:t> (Sales)</a:t>
            </a:r>
            <a:r>
              <a:rPr lang="el-GR" sz="1200" kern="1200" baseline="0" dirty="0" smtClean="0">
                <a:solidFill>
                  <a:schemeClr val="tx1"/>
                </a:solidFill>
                <a:latin typeface="+mn-lt"/>
                <a:ea typeface="+mn-ea"/>
                <a:cs typeface="+mn-cs"/>
              </a:rPr>
              <a:t> ανά μήνα</a:t>
            </a:r>
            <a:endParaRPr lang="en-US" sz="1200" kern="1200" baseline="0" dirty="0" smtClean="0">
              <a:solidFill>
                <a:schemeClr val="tx1"/>
              </a:solidFill>
              <a:latin typeface="+mn-lt"/>
              <a:ea typeface="+mn-ea"/>
              <a:cs typeface="+mn-cs"/>
            </a:endParaRPr>
          </a:p>
          <a:p>
            <a:pPr>
              <a:buFont typeface="Arial" pitchFamily="34" charset="0"/>
              <a:buChar char="•"/>
            </a:pPr>
            <a:r>
              <a:rPr lang="el-GR" sz="1200" kern="1200" baseline="0" dirty="0" smtClean="0">
                <a:solidFill>
                  <a:schemeClr val="tx1"/>
                </a:solidFill>
                <a:latin typeface="+mn-lt"/>
                <a:ea typeface="+mn-ea"/>
                <a:cs typeface="+mn-cs"/>
              </a:rPr>
              <a:t>η κατά προσέγγιση πρόβλεψη παραγωγής </a:t>
            </a:r>
            <a:r>
              <a:rPr lang="en-US" sz="1200" kern="1200" baseline="0" dirty="0" smtClean="0">
                <a:solidFill>
                  <a:schemeClr val="tx1"/>
                </a:solidFill>
                <a:latin typeface="+mn-lt"/>
                <a:ea typeface="+mn-ea"/>
                <a:cs typeface="+mn-cs"/>
              </a:rPr>
              <a:t>(Production) </a:t>
            </a:r>
            <a:r>
              <a:rPr lang="el-GR" sz="1200" kern="1200" baseline="0" dirty="0" smtClean="0">
                <a:solidFill>
                  <a:schemeClr val="tx1"/>
                </a:solidFill>
                <a:latin typeface="+mn-lt"/>
                <a:ea typeface="+mn-ea"/>
                <a:cs typeface="+mn-cs"/>
              </a:rPr>
              <a:t>ανά μήνα, </a:t>
            </a:r>
            <a:endParaRPr lang="en-US" sz="1200" kern="1200" baseline="0" dirty="0" smtClean="0">
              <a:solidFill>
                <a:schemeClr val="tx1"/>
              </a:solidFill>
              <a:latin typeface="+mn-lt"/>
              <a:ea typeface="+mn-ea"/>
              <a:cs typeface="+mn-cs"/>
            </a:endParaRPr>
          </a:p>
          <a:p>
            <a:pPr>
              <a:buFont typeface="Arial" pitchFamily="34" charset="0"/>
              <a:buChar char="•"/>
            </a:pPr>
            <a:r>
              <a:rPr lang="el-GR" sz="1200" kern="1200" baseline="0" dirty="0" smtClean="0">
                <a:solidFill>
                  <a:schemeClr val="tx1"/>
                </a:solidFill>
                <a:latin typeface="+mn-lt"/>
                <a:ea typeface="+mn-ea"/>
                <a:cs typeface="+mn-cs"/>
              </a:rPr>
              <a:t>το προβλεπόμενο επίπεδο αποθέματος </a:t>
            </a:r>
            <a:r>
              <a:rPr lang="en-US" sz="1200" kern="1200" baseline="0" dirty="0" smtClean="0">
                <a:solidFill>
                  <a:schemeClr val="tx1"/>
                </a:solidFill>
                <a:latin typeface="+mn-lt"/>
                <a:ea typeface="+mn-ea"/>
                <a:cs typeface="+mn-cs"/>
              </a:rPr>
              <a:t>(Stock level) </a:t>
            </a:r>
            <a:r>
              <a:rPr lang="el-GR" sz="1200" kern="1200" baseline="0" dirty="0" smtClean="0">
                <a:solidFill>
                  <a:schemeClr val="tx1"/>
                </a:solidFill>
                <a:latin typeface="+mn-lt"/>
                <a:ea typeface="+mn-ea"/>
                <a:cs typeface="+mn-cs"/>
              </a:rPr>
              <a:t>ανά μήνα</a:t>
            </a:r>
            <a:r>
              <a:rPr lang="en-US" sz="1200" kern="1200" baseline="0" dirty="0" smtClean="0">
                <a:solidFill>
                  <a:schemeClr val="tx1"/>
                </a:solidFill>
                <a:latin typeface="+mn-lt"/>
                <a:ea typeface="+mn-ea"/>
                <a:cs typeface="+mn-cs"/>
              </a:rPr>
              <a:t> </a:t>
            </a:r>
          </a:p>
          <a:p>
            <a:pPr>
              <a:buFont typeface="Arial" pitchFamily="34" charset="0"/>
              <a:buChar char="•"/>
            </a:pPr>
            <a:r>
              <a:rPr lang="el-GR" sz="1200" kern="1200" baseline="0" dirty="0" smtClean="0">
                <a:solidFill>
                  <a:schemeClr val="tx1"/>
                </a:solidFill>
                <a:latin typeface="+mn-lt"/>
                <a:ea typeface="+mn-ea"/>
                <a:cs typeface="+mn-cs"/>
              </a:rPr>
              <a:t>το επιθυμητό απόθεμα </a:t>
            </a:r>
            <a:r>
              <a:rPr lang="en-US" sz="1200" kern="1200" baseline="0" dirty="0" smtClean="0">
                <a:solidFill>
                  <a:schemeClr val="tx1"/>
                </a:solidFill>
                <a:latin typeface="+mn-lt"/>
                <a:ea typeface="+mn-ea"/>
                <a:cs typeface="+mn-cs"/>
              </a:rPr>
              <a:t>(Target Stock level) </a:t>
            </a:r>
            <a:r>
              <a:rPr lang="el-GR" sz="1200" kern="1200" baseline="0" dirty="0" smtClean="0">
                <a:solidFill>
                  <a:schemeClr val="tx1"/>
                </a:solidFill>
                <a:latin typeface="+mn-lt"/>
                <a:ea typeface="+mn-ea"/>
                <a:cs typeface="+mn-cs"/>
              </a:rPr>
              <a:t>ανά μήνα</a:t>
            </a:r>
            <a:r>
              <a:rPr lang="en-US" sz="1200" kern="1200" baseline="0" dirty="0" smtClean="0">
                <a:solidFill>
                  <a:schemeClr val="tx1"/>
                </a:solidFill>
                <a:latin typeface="+mn-lt"/>
                <a:ea typeface="+mn-ea"/>
                <a:cs typeface="+mn-cs"/>
              </a:rPr>
              <a:t> </a:t>
            </a:r>
            <a:r>
              <a:rPr lang="el-GR" sz="1200" kern="1200" baseline="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r>
              <a:rPr lang="el-GR" sz="1200" kern="1200" baseline="0" dirty="0" smtClean="0">
                <a:solidFill>
                  <a:schemeClr val="tx1"/>
                </a:solidFill>
                <a:latin typeface="+mn-lt"/>
                <a:ea typeface="+mn-ea"/>
                <a:cs typeface="+mn-cs"/>
              </a:rPr>
              <a:t>Ο υπολογισμός μπορεί να γίνει με πολλούς τρόπους, όπως για παράδειγμα η παραγωγή να ικανοποιεί τις πωλήσεις, να ικανοποιεί το επίπεδο αποθέματος κ.λπ.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Στην Εικόνα παρουσιάζεται η πρόβλεψη πωλήσεων με γραφικό τρόπο </a:t>
            </a:r>
            <a:r>
              <a:rPr lang="en-US" sz="1200" kern="1200" baseline="0" dirty="0" smtClean="0">
                <a:solidFill>
                  <a:schemeClr val="tx1"/>
                </a:solidFill>
                <a:latin typeface="+mn-lt"/>
                <a:ea typeface="+mn-ea"/>
                <a:cs typeface="+mn-cs"/>
              </a:rPr>
              <a:t>.</a:t>
            </a:r>
            <a:r>
              <a:rPr lang="el-GR" sz="1200" kern="1200" baseline="0" dirty="0" smtClean="0">
                <a:solidFill>
                  <a:schemeClr val="tx1"/>
                </a:solidFill>
                <a:latin typeface="+mn-lt"/>
                <a:ea typeface="+mn-ea"/>
                <a:cs typeface="+mn-cs"/>
              </a:rPr>
              <a:t>Η χρήση σύγχρονων συστημάτων ERP επιτρέπει την άμεση αλληλεπίδραση με τα γραφικά (</a:t>
            </a:r>
            <a:r>
              <a:rPr lang="el-GR" sz="1200" kern="1200" baseline="0" dirty="0" err="1" smtClean="0">
                <a:solidFill>
                  <a:schemeClr val="tx1"/>
                </a:solidFill>
                <a:latin typeface="+mn-lt"/>
                <a:ea typeface="+mn-ea"/>
                <a:cs typeface="+mn-cs"/>
              </a:rPr>
              <a:t>interactive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graphics</a:t>
            </a:r>
            <a:r>
              <a:rPr lang="el-GR" sz="1200" kern="1200" baseline="0" dirty="0" smtClean="0">
                <a:solidFill>
                  <a:schemeClr val="tx1"/>
                </a:solidFill>
                <a:latin typeface="+mn-lt"/>
                <a:ea typeface="+mn-ea"/>
                <a:cs typeface="+mn-cs"/>
              </a:rPr>
              <a:t>) ώστε να παρουσιάζονται τα δεδομένα ανά μεταβλητή, ανά επιθυμητή χρονική περίοδο.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Στην Εικόνα παρουσιάζονται οι επιλογές: </a:t>
            </a:r>
          </a:p>
          <a:p>
            <a:pPr>
              <a:buFont typeface="Arial" pitchFamily="34" charset="0"/>
              <a:buChar char="•"/>
            </a:pPr>
            <a:r>
              <a:rPr lang="el-GR" sz="1200" kern="1200" baseline="0" dirty="0" smtClean="0">
                <a:solidFill>
                  <a:schemeClr val="tx1"/>
                </a:solidFill>
                <a:latin typeface="+mn-lt"/>
                <a:ea typeface="+mn-ea"/>
                <a:cs typeface="+mn-cs"/>
              </a:rPr>
              <a:t>μοντέλο πρόβλεψης που θα χρησιμοποιήσουμε (</a:t>
            </a:r>
            <a:r>
              <a:rPr lang="en-US" sz="1200" kern="1200" baseline="0" dirty="0" smtClean="0">
                <a:solidFill>
                  <a:schemeClr val="tx1"/>
                </a:solidFill>
                <a:latin typeface="+mn-lt"/>
                <a:ea typeface="+mn-ea"/>
                <a:cs typeface="+mn-cs"/>
              </a:rPr>
              <a:t>Forecast execution)</a:t>
            </a:r>
            <a:r>
              <a:rPr lang="el-GR" sz="1200" kern="1200" baseline="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pPr>
              <a:buFont typeface="Arial" pitchFamily="34" charset="0"/>
              <a:buChar char="•"/>
            </a:pPr>
            <a:r>
              <a:rPr lang="el-GR" sz="1200" kern="1200" baseline="0" dirty="0" smtClean="0">
                <a:solidFill>
                  <a:schemeClr val="tx1"/>
                </a:solidFill>
                <a:latin typeface="+mn-lt"/>
                <a:ea typeface="+mn-ea"/>
                <a:cs typeface="+mn-cs"/>
              </a:rPr>
              <a:t>το εύρος της πρόβλεψης (13 μήνες) </a:t>
            </a:r>
            <a:endParaRPr lang="en-US" sz="1200" kern="1200" baseline="0" dirty="0" smtClean="0">
              <a:solidFill>
                <a:schemeClr val="tx1"/>
              </a:solidFill>
              <a:latin typeface="+mn-lt"/>
              <a:ea typeface="+mn-ea"/>
              <a:cs typeface="+mn-cs"/>
            </a:endParaRPr>
          </a:p>
          <a:p>
            <a:pPr>
              <a:buFont typeface="Arial" pitchFamily="34" charset="0"/>
              <a:buChar char="•"/>
            </a:pPr>
            <a:r>
              <a:rPr lang="el-GR" sz="1200" kern="1200" baseline="0" dirty="0" smtClean="0">
                <a:solidFill>
                  <a:schemeClr val="tx1"/>
                </a:solidFill>
                <a:latin typeface="+mn-lt"/>
                <a:ea typeface="+mn-ea"/>
                <a:cs typeface="+mn-cs"/>
              </a:rPr>
              <a:t>το εύρος των ιστορικών στοιχείων που θα χρησιμοποιηθούν </a:t>
            </a:r>
            <a:r>
              <a:rPr lang="en-US" sz="1200" kern="1200" baseline="0" dirty="0" smtClean="0">
                <a:solidFill>
                  <a:schemeClr val="tx1"/>
                </a:solidFill>
                <a:latin typeface="+mn-lt"/>
                <a:ea typeface="+mn-ea"/>
                <a:cs typeface="+mn-cs"/>
              </a:rPr>
              <a:t> (5 </a:t>
            </a:r>
            <a:r>
              <a:rPr lang="el-GR" sz="1200" kern="1200" baseline="0" dirty="0" smtClean="0">
                <a:solidFill>
                  <a:schemeClr val="tx1"/>
                </a:solidFill>
                <a:latin typeface="+mn-lt"/>
                <a:ea typeface="+mn-ea"/>
                <a:cs typeface="+mn-cs"/>
              </a:rPr>
              <a:t>έτη)</a:t>
            </a:r>
          </a:p>
          <a:p>
            <a:pPr>
              <a:buFont typeface="Arial" pitchFamily="34" charset="0"/>
              <a:buChar char="•"/>
            </a:pPr>
            <a:r>
              <a:rPr lang="el-GR" sz="1200" kern="1200" baseline="0" dirty="0" smtClean="0">
                <a:solidFill>
                  <a:schemeClr val="tx1"/>
                </a:solidFill>
                <a:latin typeface="+mn-lt"/>
                <a:ea typeface="+mn-ea"/>
                <a:cs typeface="+mn-cs"/>
              </a:rPr>
              <a:t>ή πλήθος περιόδων πρόβλεψης</a:t>
            </a: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Το</a:t>
            </a:r>
            <a:r>
              <a:rPr lang="el-GR" baseline="0" dirty="0" smtClean="0"/>
              <a:t> σχήμα παρουσιάζει τις βασικές επιχειρησιακές διεργασίες ενός οργανισμού και τη </a:t>
            </a:r>
            <a:r>
              <a:rPr lang="el-GR" baseline="0" dirty="0" err="1" smtClean="0"/>
              <a:t>διαλειτουργική</a:t>
            </a:r>
            <a:r>
              <a:rPr lang="el-GR" baseline="0" dirty="0" smtClean="0"/>
              <a:t> </a:t>
            </a:r>
            <a:r>
              <a:rPr lang="en-US" baseline="0" dirty="0" smtClean="0"/>
              <a:t>(cross-functional)</a:t>
            </a:r>
            <a:r>
              <a:rPr lang="el-GR" baseline="0" dirty="0" smtClean="0"/>
              <a:t> φύση των διεργασιών. Ο τρόπος που ένας οργανισμός αξιοποιεί τις διεργασίες αυτές εξαρτάται από τους στόχους και τη δυναμική του.</a:t>
            </a:r>
          </a:p>
        </p:txBody>
      </p:sp>
      <p:sp>
        <p:nvSpPr>
          <p:cNvPr id="4" name="Slide Number Placeholder 3"/>
          <p:cNvSpPr>
            <a:spLocks noGrp="1"/>
          </p:cNvSpPr>
          <p:nvPr>
            <p:ph type="sldNum" sz="quarter" idx="10"/>
          </p:nvPr>
        </p:nvSpPr>
        <p:spPr/>
        <p:txBody>
          <a:bodyPr/>
          <a:lstStyle/>
          <a:p>
            <a:fld id="{7818A4DB-084E-495A-99DF-ED1DF455D27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Σε ένα σύστημα ERP εκτός από τη δημιουργία της παραγγελίας μπορούμε να ελέγξουμε τη διαθεσιμότητα υλικών, το κόστος παραγωγής (προϋπολογισθέν και πραγματικό), καθώς και τη δυναμικότητα του κέντρου εργασίας. Στην Εικόνα παρουσιάζεται το κόστος της εντολής παραγωγής δέκα ποδηλάτων τύπου «</a:t>
            </a:r>
            <a:r>
              <a:rPr lang="el-GR" sz="1200" kern="1200" baseline="0" dirty="0" err="1" smtClean="0">
                <a:solidFill>
                  <a:schemeClr val="tx1"/>
                </a:solidFill>
                <a:latin typeface="+mn-lt"/>
                <a:ea typeface="+mn-ea"/>
                <a:cs typeface="+mn-cs"/>
              </a:rPr>
              <a:t>Deluxe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Turing</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Bike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black</a:t>
            </a:r>
            <a:r>
              <a:rPr lang="el-GR"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baseline="0" dirty="0" smtClean="0"/>
          </a:p>
        </p:txBody>
      </p:sp>
      <p:sp>
        <p:nvSpPr>
          <p:cNvPr id="4" name="Slide Number Placeholder 3"/>
          <p:cNvSpPr>
            <a:spLocks noGrp="1"/>
          </p:cNvSpPr>
          <p:nvPr>
            <p:ph type="sldNum" sz="quarter" idx="10"/>
          </p:nvPr>
        </p:nvSpPr>
        <p:spPr/>
        <p:txBody>
          <a:bodyPr/>
          <a:lstStyle/>
          <a:p>
            <a:fld id="{7818A4DB-084E-495A-99DF-ED1DF455D27F}" type="slidenum">
              <a:rPr lang="en-US" smtClean="0"/>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baseline="0" dirty="0" smtClean="0">
                <a:solidFill>
                  <a:schemeClr val="tx1"/>
                </a:solidFill>
                <a:latin typeface="+mn-lt"/>
                <a:ea typeface="+mn-ea"/>
                <a:cs typeface="+mn-cs"/>
              </a:rPr>
              <a:t>H διαχείριση αποθεμάτων και της αποθήκης αποτελούν δυο από τις πλέον </a:t>
            </a:r>
            <a:r>
              <a:rPr lang="el-GR" dirty="0" smtClean="0"/>
              <a:t>βασικές λειτουργίες μιας επιχείρησης</a:t>
            </a:r>
            <a:endParaRPr lang="en-US" dirty="0" smtClean="0"/>
          </a:p>
          <a:p>
            <a:r>
              <a:rPr lang="el-GR" sz="1200" kern="1200" baseline="0" dirty="0" smtClean="0">
                <a:solidFill>
                  <a:schemeClr val="tx1"/>
                </a:solidFill>
                <a:latin typeface="+mn-lt"/>
                <a:ea typeface="+mn-ea"/>
                <a:cs typeface="+mn-cs"/>
              </a:rPr>
              <a:t>καθώς είναι στενά συνδεδεμένες με την παραλαβή των πρώτων υλών ή των προϊόντων από τους προμηθευτές, την εκτέλεση των παραγγελιών προς τους πελάτες αλλά και γενικότερα με τη διαχείριση πρώτων υλών αλλά και προϊόντων μέσα στην επιχείρηση.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Στην Εικόνα παρουσιάζονται δύο εργοστάσια. Το εργοστάσιο Α έχει μια θέση αποθήκευσης (</a:t>
            </a:r>
            <a:r>
              <a:rPr lang="el-GR" sz="1200" kern="1200" baseline="0" dirty="0" err="1" smtClean="0">
                <a:solidFill>
                  <a:schemeClr val="tx1"/>
                </a:solidFill>
                <a:latin typeface="+mn-lt"/>
                <a:ea typeface="+mn-ea"/>
                <a:cs typeface="+mn-cs"/>
              </a:rPr>
              <a:t>storage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location</a:t>
            </a:r>
            <a:r>
              <a:rPr lang="el-GR" sz="1200" kern="1200" baseline="0" dirty="0" smtClean="0">
                <a:solidFill>
                  <a:schemeClr val="tx1"/>
                </a:solidFill>
                <a:latin typeface="+mn-lt"/>
                <a:ea typeface="+mn-ea"/>
                <a:cs typeface="+mn-cs"/>
              </a:rPr>
              <a:t>) (π.χ. ένα κτήριο), ενώ το εργοστάσιο Β έχει δύο θέσεις αποθήκευσης. Ένα υλικό (</a:t>
            </a:r>
            <a:r>
              <a:rPr lang="el-GR" sz="1200" kern="1200" baseline="0" dirty="0" err="1" smtClean="0">
                <a:solidFill>
                  <a:schemeClr val="tx1"/>
                </a:solidFill>
                <a:latin typeface="+mn-lt"/>
                <a:ea typeface="+mn-ea"/>
                <a:cs typeface="+mn-cs"/>
              </a:rPr>
              <a:t>material</a:t>
            </a:r>
            <a:r>
              <a:rPr lang="el-GR" sz="1200" kern="1200" baseline="0" dirty="0" smtClean="0">
                <a:solidFill>
                  <a:schemeClr val="tx1"/>
                </a:solidFill>
                <a:latin typeface="+mn-lt"/>
                <a:ea typeface="+mn-ea"/>
                <a:cs typeface="+mn-cs"/>
              </a:rPr>
              <a:t>) μπορεί να είναι σε τέσσερις καταστάσεις: α) ελεύθερο προς χρήση, β) δεσμευμένο, είτε από μια παραγγελία είτε από μια εντολή παραγωγής, γ) δεσμευμένο για ποιοτικό έλεγχο και δ) δεσμευμένο προς μεταφορά. Τα εργοστάσια παραλαμβάνουν υλικά, είτε από τους προμηθευτές είτε από κέντρα εργασίας (παραγωγή), ενώ αντίστοιχα στέλνουν υλικά είτε στους πελάτες είτε σε κέντρα εργασίας.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Για κάθε κίνηση εκδίδονται παραστατικά. </a:t>
            </a:r>
          </a:p>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Στην Εικόνα παρουσιάζεται το συνολικό απόθεμα για το υλικό «</a:t>
            </a:r>
            <a:r>
              <a:rPr lang="el-GR" sz="1200" kern="1200" baseline="0" dirty="0" err="1" smtClean="0">
                <a:solidFill>
                  <a:schemeClr val="tx1"/>
                </a:solidFill>
                <a:latin typeface="+mn-lt"/>
                <a:ea typeface="+mn-ea"/>
                <a:cs typeface="+mn-cs"/>
              </a:rPr>
              <a:t>Deluxe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Turing</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Bike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black</a:t>
            </a:r>
            <a:r>
              <a:rPr lang="el-GR" sz="1200" kern="1200" baseline="0" dirty="0" smtClean="0">
                <a:solidFill>
                  <a:schemeClr val="tx1"/>
                </a:solidFill>
                <a:latin typeface="+mn-lt"/>
                <a:ea typeface="+mn-ea"/>
                <a:cs typeface="+mn-cs"/>
              </a:rPr>
              <a:t>)». Εμφανίζονται δύο εταιρείες (θυγατρικές), η εταιρεία με όνομα DE00 </a:t>
            </a:r>
            <a:r>
              <a:rPr lang="el-GR" sz="1200" kern="1200" baseline="0" dirty="0" err="1" smtClean="0">
                <a:solidFill>
                  <a:schemeClr val="tx1"/>
                </a:solidFill>
                <a:latin typeface="+mn-lt"/>
                <a:ea typeface="+mn-ea"/>
                <a:cs typeface="+mn-cs"/>
              </a:rPr>
              <a:t>Global</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Bike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Germany</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GmbH</a:t>
            </a:r>
            <a:r>
              <a:rPr lang="el-GR" sz="1200" kern="1200" baseline="0" dirty="0" smtClean="0">
                <a:solidFill>
                  <a:schemeClr val="tx1"/>
                </a:solidFill>
                <a:latin typeface="+mn-lt"/>
                <a:ea typeface="+mn-ea"/>
                <a:cs typeface="+mn-cs"/>
              </a:rPr>
              <a:t> και η εταιρεία με όνομα US00 </a:t>
            </a:r>
            <a:r>
              <a:rPr lang="el-GR" sz="1200" kern="1200" baseline="0" dirty="0" err="1" smtClean="0">
                <a:solidFill>
                  <a:schemeClr val="tx1"/>
                </a:solidFill>
                <a:latin typeface="+mn-lt"/>
                <a:ea typeface="+mn-ea"/>
                <a:cs typeface="+mn-cs"/>
              </a:rPr>
              <a:t>Global</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Bike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Inc</a:t>
            </a:r>
            <a:r>
              <a:rPr lang="el-GR" sz="1200" kern="1200" baseline="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r>
              <a:rPr lang="el-GR" sz="1200" kern="1200" baseline="0" dirty="0" smtClean="0">
                <a:solidFill>
                  <a:schemeClr val="tx1"/>
                </a:solidFill>
                <a:latin typeface="+mn-lt"/>
                <a:ea typeface="+mn-ea"/>
                <a:cs typeface="+mn-cs"/>
              </a:rPr>
              <a:t>H εταιρεία DE00 </a:t>
            </a:r>
            <a:r>
              <a:rPr lang="el-GR" sz="1200" kern="1200" baseline="0" dirty="0" err="1" smtClean="0">
                <a:solidFill>
                  <a:schemeClr val="tx1"/>
                </a:solidFill>
                <a:latin typeface="+mn-lt"/>
                <a:ea typeface="+mn-ea"/>
                <a:cs typeface="+mn-cs"/>
              </a:rPr>
              <a:t>Global</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Bike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Germany</a:t>
            </a:r>
            <a:r>
              <a:rPr lang="el-GR" sz="1200" kern="1200" baseline="0" dirty="0" smtClean="0">
                <a:solidFill>
                  <a:schemeClr val="tx1"/>
                </a:solidFill>
                <a:latin typeface="+mn-lt"/>
                <a:ea typeface="+mn-ea"/>
                <a:cs typeface="+mn-cs"/>
              </a:rPr>
              <a:t> έχει ένα εργοστάσιο HD00 </a:t>
            </a:r>
            <a:r>
              <a:rPr lang="el-GR" sz="1200" kern="1200" baseline="0" dirty="0" err="1" smtClean="0">
                <a:solidFill>
                  <a:schemeClr val="tx1"/>
                </a:solidFill>
                <a:latin typeface="+mn-lt"/>
                <a:ea typeface="+mn-ea"/>
                <a:cs typeface="+mn-cs"/>
              </a:rPr>
              <a:t>Plant</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Heidelberg</a:t>
            </a:r>
            <a:r>
              <a:rPr lang="el-GR" sz="1200" kern="1200" baseline="0" dirty="0" smtClean="0">
                <a:solidFill>
                  <a:schemeClr val="tx1"/>
                </a:solidFill>
                <a:latin typeface="+mn-lt"/>
                <a:ea typeface="+mn-ea"/>
                <a:cs typeface="+mn-cs"/>
              </a:rPr>
              <a:t>, στο οποίο βρίσκεται μια θέση αποθήκευσης ολοκληρωμένων προϊόντων FG00 </a:t>
            </a:r>
            <a:r>
              <a:rPr lang="el-GR" sz="1200" kern="1200" baseline="0" dirty="0" err="1" smtClean="0">
                <a:solidFill>
                  <a:schemeClr val="tx1"/>
                </a:solidFill>
                <a:latin typeface="+mn-lt"/>
                <a:ea typeface="+mn-ea"/>
                <a:cs typeface="+mn-cs"/>
              </a:rPr>
              <a:t>Finished</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Goods</a:t>
            </a:r>
            <a:r>
              <a:rPr lang="el-GR" sz="1200" kern="1200" baseline="0" dirty="0" smtClean="0">
                <a:solidFill>
                  <a:schemeClr val="tx1"/>
                </a:solidFill>
                <a:latin typeface="+mn-lt"/>
                <a:ea typeface="+mn-ea"/>
                <a:cs typeface="+mn-cs"/>
              </a:rPr>
              <a:t>. </a:t>
            </a:r>
          </a:p>
          <a:p>
            <a:r>
              <a:rPr lang="el-GR" sz="1200" kern="1200" baseline="0" dirty="0" smtClean="0">
                <a:solidFill>
                  <a:schemeClr val="tx1"/>
                </a:solidFill>
                <a:latin typeface="+mn-lt"/>
                <a:ea typeface="+mn-ea"/>
                <a:cs typeface="+mn-cs"/>
              </a:rPr>
              <a:t>Αντίστοιχα, η εταιρεία US00 </a:t>
            </a:r>
            <a:r>
              <a:rPr lang="el-GR" sz="1200" kern="1200" baseline="0" dirty="0" err="1" smtClean="0">
                <a:solidFill>
                  <a:schemeClr val="tx1"/>
                </a:solidFill>
                <a:latin typeface="+mn-lt"/>
                <a:ea typeface="+mn-ea"/>
                <a:cs typeface="+mn-cs"/>
              </a:rPr>
              <a:t>Global</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Bike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Inc</a:t>
            </a:r>
            <a:r>
              <a:rPr lang="el-GR" sz="1200" kern="1200" baseline="0" dirty="0" smtClean="0">
                <a:solidFill>
                  <a:schemeClr val="tx1"/>
                </a:solidFill>
                <a:latin typeface="+mn-lt"/>
                <a:ea typeface="+mn-ea"/>
                <a:cs typeface="+mn-cs"/>
              </a:rPr>
              <a:t> έχει δύο εργοστάσια με μια θέση αποθήκευσης ολοκληρωμένων προϊόντων αντίστοιχα. </a:t>
            </a:r>
          </a:p>
          <a:p>
            <a:r>
              <a:rPr lang="el-GR" sz="1200" kern="1200" baseline="0" dirty="0" smtClean="0">
                <a:solidFill>
                  <a:schemeClr val="tx1"/>
                </a:solidFill>
                <a:latin typeface="+mn-lt"/>
                <a:ea typeface="+mn-ea"/>
                <a:cs typeface="+mn-cs"/>
              </a:rPr>
              <a:t>Για το προϊόν </a:t>
            </a:r>
            <a:r>
              <a:rPr lang="en-US" sz="1200" kern="1200" baseline="0" dirty="0" smtClean="0">
                <a:solidFill>
                  <a:schemeClr val="tx1"/>
                </a:solidFill>
                <a:latin typeface="+mn-lt"/>
                <a:ea typeface="+mn-ea"/>
                <a:cs typeface="+mn-cs"/>
              </a:rPr>
              <a:t>Deluxe Touring Bike (black) </a:t>
            </a:r>
            <a:r>
              <a:rPr lang="el-GR" sz="1200" kern="1200" baseline="0" dirty="0" smtClean="0">
                <a:solidFill>
                  <a:schemeClr val="tx1"/>
                </a:solidFill>
                <a:latin typeface="+mn-lt"/>
                <a:ea typeface="+mn-ea"/>
                <a:cs typeface="+mn-cs"/>
              </a:rPr>
              <a:t>υπάρχουν 465 ολοκληρωμένα τεμάχια έτοιμα για εμπορία (Διαθέσιμα)</a:t>
            </a:r>
            <a:r>
              <a:rPr lang="en-US" sz="1200" kern="1200" baseline="0" dirty="0" smtClean="0">
                <a:solidFill>
                  <a:schemeClr val="tx1"/>
                </a:solidFill>
                <a:latin typeface="+mn-lt"/>
                <a:ea typeface="+mn-ea"/>
                <a:cs typeface="+mn-cs"/>
              </a:rPr>
              <a:t>, </a:t>
            </a:r>
            <a:r>
              <a:rPr lang="el-GR" sz="1200" kern="1200" baseline="0" dirty="0" smtClean="0">
                <a:solidFill>
                  <a:schemeClr val="tx1"/>
                </a:solidFill>
                <a:latin typeface="+mn-lt"/>
                <a:ea typeface="+mn-ea"/>
                <a:cs typeface="+mn-cs"/>
              </a:rPr>
              <a:t>από τα οποία 120 βρίσκονται στο εργοστάσιο της εταιρείας DE00 </a:t>
            </a:r>
            <a:r>
              <a:rPr lang="el-GR" sz="1200" kern="1200" baseline="0" dirty="0" err="1" smtClean="0">
                <a:solidFill>
                  <a:schemeClr val="tx1"/>
                </a:solidFill>
                <a:latin typeface="+mn-lt"/>
                <a:ea typeface="+mn-ea"/>
                <a:cs typeface="+mn-cs"/>
              </a:rPr>
              <a:t>Global</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Bike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Germany</a:t>
            </a:r>
            <a:r>
              <a:rPr lang="el-GR" sz="1200" kern="1200" baseline="0" dirty="0" smtClean="0">
                <a:solidFill>
                  <a:schemeClr val="tx1"/>
                </a:solidFill>
                <a:latin typeface="+mn-lt"/>
                <a:ea typeface="+mn-ea"/>
                <a:cs typeface="+mn-cs"/>
              </a:rPr>
              <a:t> και τα υπόλοιπα 345 βρίσκονται στα 2 εργοστάσια της εταιρείας  US00 </a:t>
            </a:r>
            <a:r>
              <a:rPr lang="el-GR" sz="1200" kern="1200" baseline="0" dirty="0" err="1" smtClean="0">
                <a:solidFill>
                  <a:schemeClr val="tx1"/>
                </a:solidFill>
                <a:latin typeface="+mn-lt"/>
                <a:ea typeface="+mn-ea"/>
                <a:cs typeface="+mn-cs"/>
              </a:rPr>
              <a:t>Global</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Bike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Inc</a:t>
            </a:r>
            <a:r>
              <a:rPr lang="el-GR" sz="1200" kern="1200" baseline="0" dirty="0" smtClean="0">
                <a:solidFill>
                  <a:schemeClr val="tx1"/>
                </a:solidFill>
                <a:latin typeface="+mn-lt"/>
                <a:ea typeface="+mn-ea"/>
                <a:cs typeface="+mn-cs"/>
              </a:rPr>
              <a:t> (250 και 95 τεμάχια)</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818A4DB-084E-495A-99DF-ED1DF455D27F}" type="slidenum">
              <a:rPr lang="en-US" smtClean="0"/>
              <a:pPr/>
              <a:t>42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Στην Εικόνα παρουσιάζεται αναλυτικά το απόθεμα για το συγκεκριμένο προϊόν για το εργοστάσιο MI00 DC </a:t>
            </a:r>
            <a:r>
              <a:rPr lang="el-GR" sz="1200" kern="1200" baseline="0" dirty="0" err="1" smtClean="0">
                <a:solidFill>
                  <a:schemeClr val="tx1"/>
                </a:solidFill>
                <a:latin typeface="+mn-lt"/>
                <a:ea typeface="+mn-ea"/>
                <a:cs typeface="+mn-cs"/>
              </a:rPr>
              <a:t>Miami</a:t>
            </a:r>
            <a:r>
              <a:rPr lang="el-GR" sz="1200" kern="1200" baseline="0" dirty="0" smtClean="0">
                <a:solidFill>
                  <a:schemeClr val="tx1"/>
                </a:solidFill>
                <a:latin typeface="+mn-lt"/>
                <a:ea typeface="+mn-ea"/>
                <a:cs typeface="+mn-cs"/>
              </a:rPr>
              <a:t>, όπου εμφανίζονται όλες οι διαφορετικές καταστάσεις που μπορεί να βρεθεί ένα υλικό. Στη συγκεκριμένη εικόνα εμφανίζεται ότι το συγκεκριμένο εργοστάσιο έχει απόθεμα 95 τεμάχια (διαθέσιμα προς εμπορία), ενώ 5 τεμάχια έχουν προγραμματιστεί για παράδοση.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43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44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baseline="0" dirty="0" smtClean="0"/>
          </a:p>
        </p:txBody>
      </p:sp>
      <p:sp>
        <p:nvSpPr>
          <p:cNvPr id="4" name="Slide Number Placeholder 3"/>
          <p:cNvSpPr>
            <a:spLocks noGrp="1"/>
          </p:cNvSpPr>
          <p:nvPr>
            <p:ph type="sldNum" sz="quarter" idx="10"/>
          </p:nvPr>
        </p:nvSpPr>
        <p:spPr/>
        <p:txBody>
          <a:bodyPr/>
          <a:lstStyle/>
          <a:p>
            <a:fld id="{7818A4DB-084E-495A-99DF-ED1DF455D27F}" type="slidenum">
              <a:rPr lang="en-US" smtClean="0"/>
              <a:pPr/>
              <a:t>48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l-GR" sz="1200" kern="1200" baseline="0" dirty="0" smtClean="0">
                <a:solidFill>
                  <a:schemeClr val="tx1"/>
                </a:solidFill>
                <a:latin typeface="+mn-lt"/>
                <a:ea typeface="+mn-ea"/>
                <a:cs typeface="+mn-cs"/>
              </a:rPr>
              <a:t>Το παράδειγμα που παρουσιάζουμε αναφέρεται σε μια εταιρεία που έχει φτιαχτεί για εκπαιδευτικούς λόγους και ονομάζεται </a:t>
            </a:r>
            <a:r>
              <a:rPr lang="el-GR" sz="1200" kern="1200" baseline="0" dirty="0" err="1" smtClean="0">
                <a:solidFill>
                  <a:schemeClr val="tx1"/>
                </a:solidFill>
                <a:latin typeface="+mn-lt"/>
                <a:ea typeface="+mn-ea"/>
                <a:cs typeface="+mn-cs"/>
              </a:rPr>
              <a:t>Global</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Bike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Incorporated</a:t>
            </a:r>
            <a:r>
              <a:rPr lang="el-GR" sz="1200" kern="1200" baseline="0" dirty="0" smtClean="0">
                <a:solidFill>
                  <a:schemeClr val="tx1"/>
                </a:solidFill>
                <a:latin typeface="+mn-lt"/>
                <a:ea typeface="+mn-ea"/>
                <a:cs typeface="+mn-cs"/>
              </a:rPr>
              <a:t> (GBI) (</a:t>
            </a:r>
            <a:r>
              <a:rPr lang="el-GR" sz="1200" kern="1200" baseline="0" dirty="0" err="1" smtClean="0">
                <a:solidFill>
                  <a:schemeClr val="tx1"/>
                </a:solidFill>
                <a:latin typeface="+mn-lt"/>
                <a:ea typeface="+mn-ea"/>
                <a:cs typeface="+mn-cs"/>
              </a:rPr>
              <a:t>Wagner</a:t>
            </a:r>
            <a:r>
              <a:rPr lang="el-GR" sz="1200" kern="1200" baseline="0" dirty="0" smtClean="0">
                <a:solidFill>
                  <a:schemeClr val="tx1"/>
                </a:solidFill>
                <a:latin typeface="+mn-lt"/>
                <a:ea typeface="+mn-ea"/>
                <a:cs typeface="+mn-cs"/>
              </a:rPr>
              <a:t>, 2011). H εταιρεία GBI κατασκευάζει ποδήλατα. Η </a:t>
            </a:r>
            <a:r>
              <a:rPr lang="el-GR" dirty="0" smtClean="0"/>
              <a:t>εταιρεία δραστηριοποιείται σε δύο χώρες, τη Γερμανία και τις ΗΠΑ. Στη Γερμανία δραστηριοποιείται στη Χαϊδελβέργη και στο Αμβούργο, ενώ στις </a:t>
            </a:r>
            <a:r>
              <a:rPr lang="el-GR" dirty="0" smtClean="0"/>
              <a:t>ΗΠΑ</a:t>
            </a:r>
            <a:r>
              <a:rPr lang="en-US" dirty="0" smtClean="0"/>
              <a:t> </a:t>
            </a:r>
            <a:r>
              <a:rPr lang="el-GR" dirty="0" smtClean="0"/>
              <a:t>δραστηριοποιείται </a:t>
            </a:r>
            <a:r>
              <a:rPr lang="el-GR" dirty="0" smtClean="0"/>
              <a:t>στο Ντάλας, στο Μαϊάμι και στο Σαν Ντιέγκο. Η παραγωγή των ποδηλάτων γίνεται είτε στο Ντάλας είτε στη Χαϊδελβέργη. Και στις δύο τοποθεσίες υπάρχουν αποθήκες με τρεις θέσεις αποθήκευσης (πρώτες ύλες, ημιτελή προϊόντα, ολοκληρωμένα προϊόντα). </a:t>
            </a:r>
          </a:p>
          <a:p>
            <a:r>
              <a:rPr lang="el-GR" dirty="0" smtClean="0"/>
              <a:t>Η εταιρεία GBI παράγει (συναρμολογεί) δύο ειδών ποδήλατα: </a:t>
            </a:r>
          </a:p>
          <a:p>
            <a:r>
              <a:rPr lang="el-GR" dirty="0" smtClean="0"/>
              <a:t>Ποδήλατα </a:t>
            </a:r>
            <a:r>
              <a:rPr lang="el-GR" dirty="0" err="1" smtClean="0"/>
              <a:t>Touring</a:t>
            </a:r>
            <a:r>
              <a:rPr lang="el-GR" dirty="0" smtClean="0"/>
              <a:t> </a:t>
            </a:r>
            <a:r>
              <a:rPr lang="el-GR" dirty="0" err="1" smtClean="0"/>
              <a:t>Bikes</a:t>
            </a:r>
            <a:r>
              <a:rPr lang="el-GR" dirty="0" smtClean="0"/>
              <a:t> σε δύο τύπους, </a:t>
            </a:r>
            <a:r>
              <a:rPr lang="el-GR" dirty="0" err="1" smtClean="0"/>
              <a:t>Deluxe</a:t>
            </a:r>
            <a:r>
              <a:rPr lang="el-GR" dirty="0" smtClean="0"/>
              <a:t> και Professional και σε τρία χρώματα (κόκκινο, μαύρο και ασημί). </a:t>
            </a:r>
          </a:p>
          <a:p>
            <a:r>
              <a:rPr lang="el-GR" dirty="0" smtClean="0"/>
              <a:t>Ποδήλατα εκτός δρόμου (</a:t>
            </a:r>
            <a:r>
              <a:rPr lang="el-GR" dirty="0" err="1" smtClean="0"/>
              <a:t>Off</a:t>
            </a:r>
            <a:r>
              <a:rPr lang="el-GR" dirty="0" smtClean="0"/>
              <a:t>-</a:t>
            </a:r>
            <a:r>
              <a:rPr lang="el-GR" dirty="0" err="1" smtClean="0"/>
              <a:t>Road</a:t>
            </a:r>
            <a:r>
              <a:rPr lang="el-GR" dirty="0" smtClean="0"/>
              <a:t> </a:t>
            </a:r>
            <a:r>
              <a:rPr lang="el-GR" dirty="0" err="1" smtClean="0"/>
              <a:t>Bikes</a:t>
            </a:r>
            <a:r>
              <a:rPr lang="el-GR" dirty="0" smtClean="0"/>
              <a:t>) σε δύο τύπους (Ανδρικά, Γυναικεία). </a:t>
            </a:r>
          </a:p>
          <a:p>
            <a:r>
              <a:rPr lang="el-GR" dirty="0" smtClean="0"/>
              <a:t>Θα προγραμματίσουμε την παραγωγή των ποδηλάτων </a:t>
            </a:r>
            <a:r>
              <a:rPr lang="el-GR" dirty="0" err="1" smtClean="0"/>
              <a:t>Touring</a:t>
            </a:r>
            <a:r>
              <a:rPr lang="el-GR" dirty="0" smtClean="0"/>
              <a:t> </a:t>
            </a:r>
            <a:r>
              <a:rPr lang="el-GR" dirty="0" err="1" smtClean="0"/>
              <a:t>Bikes</a:t>
            </a:r>
            <a:r>
              <a:rPr lang="el-GR" dirty="0" smtClean="0"/>
              <a:t> </a:t>
            </a:r>
            <a:r>
              <a:rPr lang="el-GR" dirty="0" err="1" smtClean="0"/>
              <a:t>Deluxe</a:t>
            </a:r>
            <a:r>
              <a:rPr lang="el-GR" dirty="0" smtClean="0"/>
              <a:t>. Τα ποδήλατα αυτά έχουν κωδικούς </a:t>
            </a:r>
          </a:p>
          <a:p>
            <a:r>
              <a:rPr lang="en-US" dirty="0" smtClean="0"/>
              <a:t>Deluxe Touring Bike (</a:t>
            </a:r>
            <a:r>
              <a:rPr lang="el-GR" dirty="0" smtClean="0"/>
              <a:t>μαύρο) </a:t>
            </a:r>
            <a:r>
              <a:rPr lang="en-US" dirty="0" smtClean="0"/>
              <a:t>DXTR1000 </a:t>
            </a:r>
          </a:p>
          <a:p>
            <a:r>
              <a:rPr lang="en-US" dirty="0" smtClean="0"/>
              <a:t>Deluxe Touring Bike (</a:t>
            </a:r>
            <a:r>
              <a:rPr lang="el-GR" dirty="0" smtClean="0"/>
              <a:t>ασημί) </a:t>
            </a:r>
            <a:r>
              <a:rPr lang="en-US" dirty="0" smtClean="0"/>
              <a:t>DXTR2000 </a:t>
            </a:r>
          </a:p>
          <a:p>
            <a:r>
              <a:rPr lang="en-US" dirty="0" smtClean="0"/>
              <a:t>Deluxe Touring Bike (</a:t>
            </a:r>
            <a:r>
              <a:rPr lang="el-GR" dirty="0" smtClean="0"/>
              <a:t>κόκκινο) </a:t>
            </a:r>
            <a:r>
              <a:rPr lang="en-US" dirty="0" smtClean="0"/>
              <a:t>DXTR3000 </a:t>
            </a:r>
          </a:p>
          <a:p>
            <a:r>
              <a:rPr lang="el-GR" dirty="0" smtClean="0"/>
              <a:t>Για τα τρία παραπάνω ποδήλατα υπάρχει μια ομάδα προϊόντων (</a:t>
            </a:r>
            <a:r>
              <a:rPr lang="el-GR" dirty="0" err="1" smtClean="0"/>
              <a:t>product</a:t>
            </a:r>
            <a:r>
              <a:rPr lang="el-GR" dirty="0" smtClean="0"/>
              <a:t> </a:t>
            </a:r>
            <a:r>
              <a:rPr lang="el-GR" dirty="0" err="1" smtClean="0"/>
              <a:t>group</a:t>
            </a:r>
            <a:r>
              <a:rPr lang="el-GR" dirty="0" smtClean="0"/>
              <a:t>) με κωδικό PG-DXTR000. Στο σενάριο που παρουσιάζουμε κάνουμε προγραμματισμό πωλήσεων και παραγωγής (</a:t>
            </a:r>
            <a:r>
              <a:rPr lang="el-GR" dirty="0" err="1" smtClean="0"/>
              <a:t>Sales</a:t>
            </a:r>
            <a:r>
              <a:rPr lang="el-GR" dirty="0" smtClean="0"/>
              <a:t> </a:t>
            </a:r>
            <a:r>
              <a:rPr lang="el-GR" dirty="0" err="1" smtClean="0"/>
              <a:t>and</a:t>
            </a:r>
            <a:r>
              <a:rPr lang="el-GR" dirty="0" smtClean="0"/>
              <a:t> </a:t>
            </a:r>
            <a:r>
              <a:rPr lang="el-GR" dirty="0" err="1" smtClean="0"/>
              <a:t>Operation</a:t>
            </a:r>
            <a:r>
              <a:rPr lang="el-GR" dirty="0" smtClean="0"/>
              <a:t> </a:t>
            </a:r>
            <a:r>
              <a:rPr lang="el-GR" dirty="0" err="1" smtClean="0"/>
              <a:t>Planning</a:t>
            </a:r>
            <a:r>
              <a:rPr lang="el-GR" dirty="0" smtClean="0"/>
              <a:t> – SOP). Ξεκινάμε με την πρόβλεψη πωλήσεων η οποία βασίζεται σε ιστορικά στοιχεία πωλήσεων. Στη συνέχεια θα υπολογίσουμε τις ανάγκες σε υλικά και θα δημιουργήσουμε τις αντίστοιχες εντολές παραγωγής. Για την εκτέλεση του MRP θα χρησιμοποιήσουμε τη στρατηγική 40 – </a:t>
            </a:r>
            <a:r>
              <a:rPr lang="el-GR" dirty="0" err="1" smtClean="0"/>
              <a:t>Planning</a:t>
            </a:r>
            <a:r>
              <a:rPr lang="el-GR" dirty="0" smtClean="0"/>
              <a:t> </a:t>
            </a:r>
            <a:r>
              <a:rPr lang="el-GR" dirty="0" err="1" smtClean="0"/>
              <a:t>with</a:t>
            </a:r>
            <a:r>
              <a:rPr lang="el-GR" dirty="0" smtClean="0"/>
              <a:t> </a:t>
            </a:r>
            <a:r>
              <a:rPr lang="el-GR" dirty="0" err="1" smtClean="0"/>
              <a:t>Final</a:t>
            </a:r>
            <a:r>
              <a:rPr lang="el-GR" dirty="0" smtClean="0"/>
              <a:t> </a:t>
            </a:r>
            <a:r>
              <a:rPr lang="el-GR" dirty="0" err="1" smtClean="0"/>
              <a:t>Assembly</a:t>
            </a:r>
            <a:r>
              <a:rPr lang="el-GR" dirty="0" smtClean="0"/>
              <a:t> (Προγραμματισμός με συναρμολόγηση).</a:t>
            </a:r>
            <a:endParaRPr lang="en-US" dirty="0" smtClean="0"/>
          </a:p>
        </p:txBody>
      </p:sp>
      <p:sp>
        <p:nvSpPr>
          <p:cNvPr id="4" name="Slide Number Placeholder 3"/>
          <p:cNvSpPr>
            <a:spLocks noGrp="1"/>
          </p:cNvSpPr>
          <p:nvPr>
            <p:ph type="sldNum" sz="quarter" idx="10"/>
          </p:nvPr>
        </p:nvSpPr>
        <p:spPr/>
        <p:txBody>
          <a:bodyPr/>
          <a:lstStyle/>
          <a:p>
            <a:fld id="{7818A4DB-084E-495A-99DF-ED1DF455D27F}" type="slidenum">
              <a:rPr lang="en-US" smtClean="0"/>
              <a:pPr/>
              <a:t>49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Οι διαφορές ανάμεσα στις διακριτές και επαναλαμβανόμενες διαδικασίες παραγωγής είναι ότι στην επαναλαμβανόμενη κατασκευή, το ίδιο υλικό παράγεται </a:t>
            </a:r>
            <a:r>
              <a:rPr lang="el-GR" sz="1200" kern="1200" baseline="0" dirty="0" err="1" smtClean="0">
                <a:solidFill>
                  <a:schemeClr val="tx1"/>
                </a:solidFill>
                <a:latin typeface="+mn-lt"/>
                <a:ea typeface="+mn-ea"/>
                <a:cs typeface="+mn-cs"/>
              </a:rPr>
              <a:t>κατ΄</a:t>
            </a:r>
            <a:r>
              <a:rPr lang="el-GR" sz="1200" kern="1200" baseline="0" dirty="0" smtClean="0">
                <a:solidFill>
                  <a:schemeClr val="tx1"/>
                </a:solidFill>
                <a:latin typeface="+mn-lt"/>
                <a:ea typeface="+mn-ea"/>
                <a:cs typeface="+mn-cs"/>
              </a:rPr>
              <a:t> επανάληψη για μια μεγάλη χρονική περίοδο και με τον ίδιο ρυθμό, ενώ στη διακριτή παραγωγή, η εταιρεία παράγει προϊόντα με βάση τις παραγγελίες και με βάση τα ιδιαίτερα χαρακτηριστικά που έχει η κάθε παραγγελία.</a:t>
            </a:r>
          </a:p>
          <a:p>
            <a:r>
              <a:rPr lang="el-GR" sz="1200" kern="1200" baseline="0" dirty="0" smtClean="0">
                <a:solidFill>
                  <a:schemeClr val="tx1"/>
                </a:solidFill>
                <a:latin typeface="+mn-lt"/>
                <a:ea typeface="+mn-ea"/>
                <a:cs typeface="+mn-cs"/>
              </a:rPr>
              <a:t>Η διαδικασία </a:t>
            </a:r>
            <a:r>
              <a:rPr lang="el-GR" sz="1200" kern="1200" baseline="0" dirty="0" smtClean="0">
                <a:solidFill>
                  <a:schemeClr val="tx1"/>
                </a:solidFill>
                <a:latin typeface="+mn-lt"/>
                <a:ea typeface="+mn-ea"/>
                <a:cs typeface="+mn-cs"/>
              </a:rPr>
              <a:t>παραγωγής που αναφέρεται στην παραγωγή υλικών όπως πετρέλαιο, χημικά προϊόντα, χάλυβας, τσιμέντο, αλεύρι κ.ά. που δεν κατασκευάζονται σε ατομικές μονάδες αλλά χονδρικά, και συνήθως μετριούνται με βάση τον όγκο τους, είναι γνωστή </a:t>
            </a:r>
            <a:r>
              <a:rPr lang="el-GR" sz="1200" b="0" kern="1200" baseline="0" dirty="0" smtClean="0">
                <a:solidFill>
                  <a:schemeClr val="tx1"/>
                </a:solidFill>
                <a:latin typeface="+mn-lt"/>
                <a:ea typeface="+mn-ea"/>
                <a:cs typeface="+mn-cs"/>
              </a:rPr>
              <a:t>ως συνεχής παραγωγή με βάση τη διεργασία (</a:t>
            </a:r>
            <a:r>
              <a:rPr lang="el-GR" sz="1200" b="0" kern="1200" baseline="0" dirty="0" err="1" smtClean="0">
                <a:solidFill>
                  <a:schemeClr val="tx1"/>
                </a:solidFill>
                <a:latin typeface="+mn-lt"/>
                <a:ea typeface="+mn-ea"/>
                <a:cs typeface="+mn-cs"/>
              </a:rPr>
              <a:t>continuous</a:t>
            </a:r>
            <a:r>
              <a:rPr lang="el-GR" sz="1200" b="0" kern="1200" baseline="0" dirty="0" smtClean="0">
                <a:solidFill>
                  <a:schemeClr val="tx1"/>
                </a:solidFill>
                <a:latin typeface="+mn-lt"/>
                <a:ea typeface="+mn-ea"/>
                <a:cs typeface="+mn-cs"/>
              </a:rPr>
              <a:t> </a:t>
            </a:r>
            <a:r>
              <a:rPr lang="el-GR" sz="1200" b="0" kern="1200" baseline="0" dirty="0" err="1" smtClean="0">
                <a:solidFill>
                  <a:schemeClr val="tx1"/>
                </a:solidFill>
                <a:latin typeface="+mn-lt"/>
                <a:ea typeface="+mn-ea"/>
                <a:cs typeface="+mn-cs"/>
              </a:rPr>
              <a:t>process</a:t>
            </a:r>
            <a:r>
              <a:rPr lang="el-GR" sz="1200" b="0" kern="1200" baseline="0" dirty="0" smtClean="0">
                <a:solidFill>
                  <a:schemeClr val="tx1"/>
                </a:solidFill>
                <a:latin typeface="+mn-lt"/>
                <a:ea typeface="+mn-ea"/>
                <a:cs typeface="+mn-cs"/>
              </a:rPr>
              <a:t> </a:t>
            </a:r>
            <a:r>
              <a:rPr lang="el-GR" sz="1200" b="0" kern="1200" baseline="0" dirty="0" err="1" smtClean="0">
                <a:solidFill>
                  <a:schemeClr val="tx1"/>
                </a:solidFill>
                <a:latin typeface="+mn-lt"/>
                <a:ea typeface="+mn-ea"/>
                <a:cs typeface="+mn-cs"/>
              </a:rPr>
              <a:t>manufacturing</a:t>
            </a:r>
            <a:r>
              <a:rPr lang="el-GR" sz="1200" b="0" kern="1200" baseline="0" dirty="0" smtClean="0">
                <a:solidFill>
                  <a:schemeClr val="tx1"/>
                </a:solidFill>
                <a:latin typeface="+mn-lt"/>
                <a:ea typeface="+mn-ea"/>
                <a:cs typeface="+mn-cs"/>
              </a:rPr>
              <a:t>).  </a:t>
            </a:r>
            <a:endParaRPr lang="en-US" b="0"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l-GR" sz="1200" kern="1200" baseline="0" dirty="0" smtClean="0">
                <a:solidFill>
                  <a:schemeClr val="tx1"/>
                </a:solidFill>
                <a:latin typeface="+mn-lt"/>
                <a:ea typeface="+mn-ea"/>
                <a:cs typeface="+mn-cs"/>
              </a:rPr>
              <a:t>Θα </a:t>
            </a:r>
            <a:r>
              <a:rPr lang="el-GR" sz="1200" kern="1200" baseline="0" dirty="0" smtClean="0">
                <a:solidFill>
                  <a:schemeClr val="tx1"/>
                </a:solidFill>
                <a:latin typeface="+mn-lt"/>
                <a:ea typeface="+mn-ea"/>
                <a:cs typeface="+mn-cs"/>
              </a:rPr>
              <a:t>δημιουργήσουμε τιμές κατανάλωσης, ώστε να έχουμε ιστορικά στοιχεία και να μπορέσουμε να κάνουμε πρόβλεψη πωλήσεων. Σε γενικές γραμμές τα στοιχεία αυτά είναι ήδη διαθέσιμα στο σύστημα από παρελθούσες χρήσεις. Τα δεδομένα παρουσιάζονται μηνιαία και αφορούν τουλάχιστον τρία έτη ώστε να μπορέσει να γίνει πρόβλεψη πωλήσεων και παραγωγής. Στην Εικόνα </a:t>
            </a:r>
            <a:r>
              <a:rPr lang="el-GR" sz="1200" kern="1200" baseline="0" dirty="0" smtClean="0">
                <a:solidFill>
                  <a:schemeClr val="tx1"/>
                </a:solidFill>
                <a:latin typeface="+mn-lt"/>
                <a:ea typeface="+mn-ea"/>
                <a:cs typeface="+mn-cs"/>
              </a:rPr>
              <a:t>παρουσιάζονται </a:t>
            </a:r>
            <a:r>
              <a:rPr lang="el-GR" sz="1200" kern="1200" baseline="0" dirty="0" smtClean="0">
                <a:solidFill>
                  <a:schemeClr val="tx1"/>
                </a:solidFill>
                <a:latin typeface="+mn-lt"/>
                <a:ea typeface="+mn-ea"/>
                <a:cs typeface="+mn-cs"/>
              </a:rPr>
              <a:t>ιστορικά στοιχεία πωλήσεων από το </a:t>
            </a:r>
            <a:r>
              <a:rPr lang="en-US" sz="1200" kern="1200" baseline="0" dirty="0" smtClean="0">
                <a:solidFill>
                  <a:schemeClr val="tx1"/>
                </a:solidFill>
                <a:latin typeface="+mn-lt"/>
                <a:ea typeface="+mn-ea"/>
                <a:cs typeface="+mn-cs"/>
              </a:rPr>
              <a:t>2012 -</a:t>
            </a:r>
            <a:r>
              <a:rPr lang="el-GR" sz="1200" kern="1200" baseline="0" dirty="0" smtClean="0">
                <a:solidFill>
                  <a:schemeClr val="tx1"/>
                </a:solidFill>
                <a:latin typeface="+mn-lt"/>
                <a:ea typeface="+mn-ea"/>
                <a:cs typeface="+mn-cs"/>
              </a:rPr>
              <a:t>2013</a:t>
            </a:r>
            <a:r>
              <a:rPr lang="el-GR"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50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Για </a:t>
            </a:r>
            <a:r>
              <a:rPr lang="el-GR" sz="1200" kern="1200" baseline="0" dirty="0" smtClean="0">
                <a:solidFill>
                  <a:schemeClr val="tx1"/>
                </a:solidFill>
                <a:latin typeface="+mn-lt"/>
                <a:ea typeface="+mn-ea"/>
                <a:cs typeface="+mn-cs"/>
              </a:rPr>
              <a:t>τον καλύτερο χειρισμό των προβλέψεων πωλήσεων, δημιουργούμε μια ομάδα προϊόντων (</a:t>
            </a:r>
            <a:r>
              <a:rPr lang="el-GR" sz="1200" kern="1200" baseline="0" dirty="0" err="1" smtClean="0">
                <a:solidFill>
                  <a:schemeClr val="tx1"/>
                </a:solidFill>
                <a:latin typeface="+mn-lt"/>
                <a:ea typeface="+mn-ea"/>
                <a:cs typeface="+mn-cs"/>
              </a:rPr>
              <a:t>product</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group</a:t>
            </a:r>
            <a:r>
              <a:rPr lang="el-GR" sz="1200" kern="1200" baseline="0" dirty="0" smtClean="0">
                <a:solidFill>
                  <a:schemeClr val="tx1"/>
                </a:solidFill>
                <a:latin typeface="+mn-lt"/>
                <a:ea typeface="+mn-ea"/>
                <a:cs typeface="+mn-cs"/>
              </a:rPr>
              <a:t>) στην οποία ανήκουν τα τρία ποδήλατα του σεναρίου, δηλαδή το </a:t>
            </a:r>
            <a:r>
              <a:rPr lang="el-GR" sz="1200" kern="1200" baseline="0" dirty="0" err="1" smtClean="0">
                <a:solidFill>
                  <a:schemeClr val="tx1"/>
                </a:solidFill>
                <a:latin typeface="+mn-lt"/>
                <a:ea typeface="+mn-ea"/>
                <a:cs typeface="+mn-cs"/>
              </a:rPr>
              <a:t>Deluxe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Touring</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Bike</a:t>
            </a:r>
            <a:r>
              <a:rPr lang="el-GR" sz="1200" kern="1200" baseline="0" dirty="0" smtClean="0">
                <a:solidFill>
                  <a:schemeClr val="tx1"/>
                </a:solidFill>
                <a:latin typeface="+mn-lt"/>
                <a:ea typeface="+mn-ea"/>
                <a:cs typeface="+mn-cs"/>
              </a:rPr>
              <a:t> το μαύρο, το ασημί και το κόκκινο. Ο υπολογισμός θα γίνει θεωρώντας ότι από τις συνολικές πωλήσεις το 40% αναφέρονται στο μαύρο ποδήλατο, ενώ το υπόλοιπο 60% μοιράζεται στο κόκκινο και στο ασημί </a:t>
            </a:r>
            <a:r>
              <a:rPr lang="el-GR" sz="1200" kern="1200" baseline="0" dirty="0" smtClean="0">
                <a:solidFill>
                  <a:schemeClr val="tx1"/>
                </a:solidFill>
                <a:latin typeface="+mn-lt"/>
                <a:ea typeface="+mn-ea"/>
                <a:cs typeface="+mn-cs"/>
              </a:rPr>
              <a:t>ποδήλατο. </a:t>
            </a:r>
            <a:r>
              <a:rPr lang="el-GR" sz="1200" kern="1200" baseline="0" dirty="0" smtClean="0">
                <a:solidFill>
                  <a:schemeClr val="tx1"/>
                </a:solidFill>
                <a:latin typeface="+mn-lt"/>
                <a:ea typeface="+mn-ea"/>
                <a:cs typeface="+mn-cs"/>
              </a:rPr>
              <a:t>Το όνομα της ομάδας προϊόντων είναι PG-DXTR000.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51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Προχωρούμε στον προγραμματισμό πωλήσεων. Στο σημείο αυτό θα κάνουμε την πρόβλεψη για τις μελλοντικές πωλήσεις. Ο υπολογισμός μπορεί να γίνει με διάφορους τρόπους. Όπως ήδη έχουμε αναφέρει μπορεί να γίνει με: </a:t>
            </a:r>
          </a:p>
          <a:p>
            <a:r>
              <a:rPr lang="el-GR" sz="1200" kern="1200" baseline="0" dirty="0" smtClean="0">
                <a:solidFill>
                  <a:schemeClr val="tx1"/>
                </a:solidFill>
                <a:latin typeface="+mn-lt"/>
                <a:ea typeface="+mn-ea"/>
                <a:cs typeface="+mn-cs"/>
              </a:rPr>
              <a:t>Το σταθερό μοντέλο (</a:t>
            </a:r>
            <a:r>
              <a:rPr lang="el-GR" sz="1200" kern="1200" baseline="0" dirty="0" err="1" smtClean="0">
                <a:solidFill>
                  <a:schemeClr val="tx1"/>
                </a:solidFill>
                <a:latin typeface="+mn-lt"/>
                <a:ea typeface="+mn-ea"/>
                <a:cs typeface="+mn-cs"/>
              </a:rPr>
              <a:t>constant</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model</a:t>
            </a:r>
            <a:r>
              <a:rPr lang="el-GR" sz="1200" kern="1200" baseline="0" dirty="0" smtClean="0">
                <a:solidFill>
                  <a:schemeClr val="tx1"/>
                </a:solidFill>
                <a:latin typeface="+mn-lt"/>
                <a:ea typeface="+mn-ea"/>
                <a:cs typeface="+mn-cs"/>
              </a:rPr>
              <a:t>), </a:t>
            </a:r>
          </a:p>
          <a:p>
            <a:r>
              <a:rPr lang="el-GR" sz="1200" kern="1200" baseline="0" dirty="0" err="1" smtClean="0">
                <a:solidFill>
                  <a:schemeClr val="tx1"/>
                </a:solidFill>
                <a:latin typeface="+mn-lt"/>
                <a:ea typeface="+mn-ea"/>
                <a:cs typeface="+mn-cs"/>
              </a:rPr>
              <a:t>To</a:t>
            </a:r>
            <a:r>
              <a:rPr lang="el-GR" sz="1200" kern="1200" baseline="0" dirty="0" smtClean="0">
                <a:solidFill>
                  <a:schemeClr val="tx1"/>
                </a:solidFill>
                <a:latin typeface="+mn-lt"/>
                <a:ea typeface="+mn-ea"/>
                <a:cs typeface="+mn-cs"/>
              </a:rPr>
              <a:t> μοντέλο των κινούμενων μέσων όρων (</a:t>
            </a:r>
            <a:r>
              <a:rPr lang="el-GR" sz="1200" kern="1200" baseline="0" dirty="0" err="1" smtClean="0">
                <a:solidFill>
                  <a:schemeClr val="tx1"/>
                </a:solidFill>
                <a:latin typeface="+mn-lt"/>
                <a:ea typeface="+mn-ea"/>
                <a:cs typeface="+mn-cs"/>
              </a:rPr>
              <a:t>Moving</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average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model</a:t>
            </a:r>
            <a:r>
              <a:rPr lang="el-GR" sz="1200" kern="1200" baseline="0" dirty="0" smtClean="0">
                <a:solidFill>
                  <a:schemeClr val="tx1"/>
                </a:solidFill>
                <a:latin typeface="+mn-lt"/>
                <a:ea typeface="+mn-ea"/>
                <a:cs typeface="+mn-cs"/>
              </a:rPr>
              <a:t>), </a:t>
            </a:r>
          </a:p>
          <a:p>
            <a:r>
              <a:rPr lang="el-GR" sz="1200" kern="1200" baseline="0" dirty="0" err="1" smtClean="0">
                <a:solidFill>
                  <a:schemeClr val="tx1"/>
                </a:solidFill>
                <a:latin typeface="+mn-lt"/>
                <a:ea typeface="+mn-ea"/>
                <a:cs typeface="+mn-cs"/>
              </a:rPr>
              <a:t>To</a:t>
            </a:r>
            <a:r>
              <a:rPr lang="el-GR" sz="1200" kern="1200" baseline="0" dirty="0" smtClean="0">
                <a:solidFill>
                  <a:schemeClr val="tx1"/>
                </a:solidFill>
                <a:latin typeface="+mn-lt"/>
                <a:ea typeface="+mn-ea"/>
                <a:cs typeface="+mn-cs"/>
              </a:rPr>
              <a:t> μοντέλο των σταθμισμένων κινούμενων μέσων όρων (</a:t>
            </a:r>
            <a:r>
              <a:rPr lang="el-GR" sz="1200" kern="1200" baseline="0" dirty="0" err="1" smtClean="0">
                <a:solidFill>
                  <a:schemeClr val="tx1"/>
                </a:solidFill>
                <a:latin typeface="+mn-lt"/>
                <a:ea typeface="+mn-ea"/>
                <a:cs typeface="+mn-cs"/>
              </a:rPr>
              <a:t>Weighted</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moving</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average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model</a:t>
            </a:r>
            <a:r>
              <a:rPr lang="el-GR" sz="1200" kern="1200" baseline="0" dirty="0" smtClean="0">
                <a:solidFill>
                  <a:schemeClr val="tx1"/>
                </a:solidFill>
                <a:latin typeface="+mn-lt"/>
                <a:ea typeface="+mn-ea"/>
                <a:cs typeface="+mn-cs"/>
              </a:rPr>
              <a:t>), </a:t>
            </a:r>
          </a:p>
          <a:p>
            <a:r>
              <a:rPr lang="el-GR" sz="1200" kern="1200" baseline="0" dirty="0" err="1" smtClean="0">
                <a:solidFill>
                  <a:schemeClr val="tx1"/>
                </a:solidFill>
                <a:latin typeface="+mn-lt"/>
                <a:ea typeface="+mn-ea"/>
                <a:cs typeface="+mn-cs"/>
              </a:rPr>
              <a:t>To</a:t>
            </a:r>
            <a:r>
              <a:rPr lang="el-GR" sz="1200" kern="1200" baseline="0" dirty="0" smtClean="0">
                <a:solidFill>
                  <a:schemeClr val="tx1"/>
                </a:solidFill>
                <a:latin typeface="+mn-lt"/>
                <a:ea typeface="+mn-ea"/>
                <a:cs typeface="+mn-cs"/>
              </a:rPr>
              <a:t> μοντέλο της τάσης (</a:t>
            </a:r>
            <a:r>
              <a:rPr lang="el-GR" sz="1200" kern="1200" baseline="0" dirty="0" err="1" smtClean="0">
                <a:solidFill>
                  <a:schemeClr val="tx1"/>
                </a:solidFill>
                <a:latin typeface="+mn-lt"/>
                <a:ea typeface="+mn-ea"/>
                <a:cs typeface="+mn-cs"/>
              </a:rPr>
              <a:t>trend</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model</a:t>
            </a:r>
            <a:r>
              <a:rPr lang="el-GR"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To </a:t>
            </a:r>
            <a:r>
              <a:rPr lang="en-US" sz="1200" kern="1200" baseline="0" dirty="0" err="1" smtClean="0">
                <a:solidFill>
                  <a:schemeClr val="tx1"/>
                </a:solidFill>
                <a:latin typeface="+mn-lt"/>
                <a:ea typeface="+mn-ea"/>
                <a:cs typeface="+mn-cs"/>
              </a:rPr>
              <a:t>εποχικό</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μοντέλο</a:t>
            </a:r>
            <a:r>
              <a:rPr lang="en-US" sz="1200" kern="1200" baseline="0" dirty="0" smtClean="0">
                <a:solidFill>
                  <a:schemeClr val="tx1"/>
                </a:solidFill>
                <a:latin typeface="+mn-lt"/>
                <a:ea typeface="+mn-ea"/>
                <a:cs typeface="+mn-cs"/>
              </a:rPr>
              <a:t> (seasonal model), </a:t>
            </a:r>
          </a:p>
          <a:p>
            <a:r>
              <a:rPr lang="el-GR" sz="1200" kern="1200" baseline="0" dirty="0" err="1" smtClean="0">
                <a:solidFill>
                  <a:schemeClr val="tx1"/>
                </a:solidFill>
                <a:latin typeface="+mn-lt"/>
                <a:ea typeface="+mn-ea"/>
                <a:cs typeface="+mn-cs"/>
              </a:rPr>
              <a:t>To</a:t>
            </a:r>
            <a:r>
              <a:rPr lang="el-GR" sz="1200" kern="1200" baseline="0" dirty="0" smtClean="0">
                <a:solidFill>
                  <a:schemeClr val="tx1"/>
                </a:solidFill>
                <a:latin typeface="+mn-lt"/>
                <a:ea typeface="+mn-ea"/>
                <a:cs typeface="+mn-cs"/>
              </a:rPr>
              <a:t> εποχικό μοντέλο με τάση (</a:t>
            </a:r>
            <a:r>
              <a:rPr lang="el-GR" sz="1200" kern="1200" baseline="0" dirty="0" err="1" smtClean="0">
                <a:solidFill>
                  <a:schemeClr val="tx1"/>
                </a:solidFill>
                <a:latin typeface="+mn-lt"/>
                <a:ea typeface="+mn-ea"/>
                <a:cs typeface="+mn-cs"/>
              </a:rPr>
              <a:t>seasonal</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with</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trend</a:t>
            </a:r>
            <a:r>
              <a:rPr lang="el-GR" sz="1200" kern="1200" baseline="0" dirty="0" smtClean="0">
                <a:solidFill>
                  <a:schemeClr val="tx1"/>
                </a:solidFill>
                <a:latin typeface="+mn-lt"/>
                <a:ea typeface="+mn-ea"/>
                <a:cs typeface="+mn-cs"/>
              </a:rPr>
              <a:t>). </a:t>
            </a:r>
          </a:p>
          <a:p>
            <a:r>
              <a:rPr lang="el-GR" sz="1200" kern="1200" baseline="0" dirty="0" smtClean="0">
                <a:solidFill>
                  <a:schemeClr val="tx1"/>
                </a:solidFill>
                <a:latin typeface="+mn-lt"/>
                <a:ea typeface="+mn-ea"/>
                <a:cs typeface="+mn-cs"/>
              </a:rPr>
              <a:t>Στην Εικόνα παρουσιάζεται </a:t>
            </a:r>
            <a:r>
              <a:rPr lang="el-GR" sz="1200" kern="1200" baseline="0" dirty="0" smtClean="0">
                <a:solidFill>
                  <a:schemeClr val="tx1"/>
                </a:solidFill>
                <a:latin typeface="+mn-lt"/>
                <a:ea typeface="+mn-ea"/>
                <a:cs typeface="+mn-cs"/>
              </a:rPr>
              <a:t>η πρόβλεψη με βάση τα διαθέσιμα ιστορικά στοιχεία και με τη χρήση του αυτόματου υπολογισμού. </a:t>
            </a:r>
            <a:r>
              <a:rPr lang="el-GR" sz="1200" kern="1200" baseline="0" dirty="0" err="1" smtClean="0">
                <a:solidFill>
                  <a:schemeClr val="tx1"/>
                </a:solidFill>
                <a:latin typeface="+mn-lt"/>
                <a:ea typeface="+mn-ea"/>
                <a:cs typeface="+mn-cs"/>
              </a:rPr>
              <a:t>To</a:t>
            </a:r>
            <a:r>
              <a:rPr lang="el-GR" sz="1200" kern="1200" baseline="0" dirty="0" smtClean="0">
                <a:solidFill>
                  <a:schemeClr val="tx1"/>
                </a:solidFill>
                <a:latin typeface="+mn-lt"/>
                <a:ea typeface="+mn-ea"/>
                <a:cs typeface="+mn-cs"/>
              </a:rPr>
              <a:t> σύστημα με βάση τα ιστορικά στοιχεία αποφασίζει ότι το εποχικό μοντέλο είναι το πλέον κατάλληλο. Το αρνητικό απόθεμα σημαίνει ότι η αποθήκη δεν διαθέτει τεμάχια, τα οποία είναι σε έλλειψη σύμφωνα με το νούμερο που εμφανίζεται.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52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l-GR" sz="1200" kern="1200" baseline="0" dirty="0" smtClean="0">
                <a:solidFill>
                  <a:schemeClr val="tx1"/>
                </a:solidFill>
                <a:latin typeface="+mn-lt"/>
                <a:ea typeface="+mn-ea"/>
                <a:cs typeface="+mn-cs"/>
              </a:rPr>
              <a:t>Προχωρούμε στο επόμενο βήμα που είναι η πρόβλεψη παραγωγής προϊόντων. Ξανά, ο υπολογισμός μπορεί να γίνει με διάφορους τρόπους. Μπορεί να γίνει με στόχο: </a:t>
            </a:r>
          </a:p>
          <a:p>
            <a:r>
              <a:rPr lang="el-GR" sz="1200" kern="1200" baseline="0" dirty="0" smtClean="0">
                <a:solidFill>
                  <a:schemeClr val="tx1"/>
                </a:solidFill>
                <a:latin typeface="+mn-lt"/>
                <a:ea typeface="+mn-ea"/>
                <a:cs typeface="+mn-cs"/>
              </a:rPr>
              <a:t>Να ικανοποιηθούν οι πωλήσεις (</a:t>
            </a:r>
            <a:r>
              <a:rPr lang="el-GR" sz="1200" kern="1200" baseline="0" dirty="0" err="1" smtClean="0">
                <a:solidFill>
                  <a:schemeClr val="tx1"/>
                </a:solidFill>
                <a:latin typeface="+mn-lt"/>
                <a:ea typeface="+mn-ea"/>
                <a:cs typeface="+mn-cs"/>
              </a:rPr>
              <a:t>synchronized</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with</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sales</a:t>
            </a:r>
            <a:r>
              <a:rPr lang="el-GR" sz="1200" kern="1200" baseline="0" dirty="0" smtClean="0">
                <a:solidFill>
                  <a:schemeClr val="tx1"/>
                </a:solidFill>
                <a:latin typeface="+mn-lt"/>
                <a:ea typeface="+mn-ea"/>
                <a:cs typeface="+mn-cs"/>
              </a:rPr>
              <a:t>), δηλαδή να παράγουμε ακριβώς όσο προβλέπουμε ότι θα πωλούνται. </a:t>
            </a:r>
          </a:p>
          <a:p>
            <a:r>
              <a:rPr lang="el-GR" sz="1200" kern="1200" baseline="0" dirty="0" smtClean="0">
                <a:solidFill>
                  <a:schemeClr val="tx1"/>
                </a:solidFill>
                <a:latin typeface="+mn-lt"/>
                <a:ea typeface="+mn-ea"/>
                <a:cs typeface="+mn-cs"/>
              </a:rPr>
              <a:t>Να διατηρηθεί το απόθεμα ασφαλείας (</a:t>
            </a:r>
            <a:r>
              <a:rPr lang="el-GR" sz="1200" kern="1200" baseline="0" dirty="0" err="1" smtClean="0">
                <a:solidFill>
                  <a:schemeClr val="tx1"/>
                </a:solidFill>
                <a:latin typeface="+mn-lt"/>
                <a:ea typeface="+mn-ea"/>
                <a:cs typeface="+mn-cs"/>
              </a:rPr>
              <a:t>safety</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stock</a:t>
            </a:r>
            <a:r>
              <a:rPr lang="el-GR" sz="1200" kern="1200" baseline="0" dirty="0" smtClean="0">
                <a:solidFill>
                  <a:schemeClr val="tx1"/>
                </a:solidFill>
                <a:latin typeface="+mn-lt"/>
                <a:ea typeface="+mn-ea"/>
                <a:cs typeface="+mn-cs"/>
              </a:rPr>
              <a:t>), δηλαδή να παράγουμε τόσα όσα είναι απαραίτητα ώστε πάντα να έχουμε ένα απόθεμα ασφαλείας. </a:t>
            </a:r>
          </a:p>
          <a:p>
            <a:r>
              <a:rPr lang="el-GR" sz="1200" kern="1200" baseline="0" dirty="0" smtClean="0">
                <a:solidFill>
                  <a:schemeClr val="tx1"/>
                </a:solidFill>
                <a:latin typeface="+mn-lt"/>
                <a:ea typeface="+mn-ea"/>
                <a:cs typeface="+mn-cs"/>
              </a:rPr>
              <a:t>Να ικανοποιηθεί ο στόχος για τη διατήρηση διαθέσιμου αποθέματος για ν ημέρες. Συνήθως το νούμερο των ημερών-στόχο εισάγεται από τον προγραμματιστή (</a:t>
            </a:r>
            <a:r>
              <a:rPr lang="el-GR" sz="1200" kern="1200" baseline="0" dirty="0" err="1" smtClean="0">
                <a:solidFill>
                  <a:schemeClr val="tx1"/>
                </a:solidFill>
                <a:latin typeface="+mn-lt"/>
                <a:ea typeface="+mn-ea"/>
                <a:cs typeface="+mn-cs"/>
              </a:rPr>
              <a:t>day’s</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supply</a:t>
            </a:r>
            <a:r>
              <a:rPr lang="el-GR" sz="1200" kern="1200" baseline="0" dirty="0" smtClean="0">
                <a:solidFill>
                  <a:schemeClr val="tx1"/>
                </a:solidFill>
                <a:latin typeface="+mn-lt"/>
                <a:ea typeface="+mn-ea"/>
                <a:cs typeface="+mn-cs"/>
              </a:rPr>
              <a:t>). </a:t>
            </a:r>
          </a:p>
          <a:p>
            <a:r>
              <a:rPr lang="el-GR" sz="1200" kern="1200" baseline="0" dirty="0" smtClean="0">
                <a:solidFill>
                  <a:schemeClr val="tx1"/>
                </a:solidFill>
                <a:latin typeface="+mn-lt"/>
                <a:ea typeface="+mn-ea"/>
                <a:cs typeface="+mn-cs"/>
              </a:rPr>
              <a:t>Να είναι το απόθεμα μηδέν (</a:t>
            </a:r>
            <a:r>
              <a:rPr lang="el-GR" sz="1200" kern="1200" baseline="0" dirty="0" err="1" smtClean="0">
                <a:solidFill>
                  <a:schemeClr val="tx1"/>
                </a:solidFill>
                <a:latin typeface="+mn-lt"/>
                <a:ea typeface="+mn-ea"/>
                <a:cs typeface="+mn-cs"/>
              </a:rPr>
              <a:t>zero</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stock</a:t>
            </a:r>
            <a:r>
              <a:rPr lang="el-GR" sz="1200" kern="1200" baseline="0" dirty="0" smtClean="0">
                <a:solidFill>
                  <a:schemeClr val="tx1"/>
                </a:solidFill>
                <a:latin typeface="+mn-lt"/>
                <a:ea typeface="+mn-ea"/>
                <a:cs typeface="+mn-cs"/>
              </a:rPr>
              <a:t>). </a:t>
            </a:r>
          </a:p>
          <a:p>
            <a:r>
              <a:rPr lang="el-GR" sz="1200" kern="1200" baseline="0" dirty="0" smtClean="0">
                <a:solidFill>
                  <a:schemeClr val="tx1"/>
                </a:solidFill>
                <a:latin typeface="+mn-lt"/>
                <a:ea typeface="+mn-ea"/>
                <a:cs typeface="+mn-cs"/>
              </a:rPr>
              <a:t>Στην </a:t>
            </a:r>
            <a:r>
              <a:rPr lang="el-GR" sz="1200" kern="1200" baseline="0" dirty="0" smtClean="0">
                <a:solidFill>
                  <a:schemeClr val="tx1"/>
                </a:solidFill>
                <a:latin typeface="+mn-lt"/>
                <a:ea typeface="+mn-ea"/>
                <a:cs typeface="+mn-cs"/>
              </a:rPr>
              <a:t>Εικόνα </a:t>
            </a:r>
            <a:r>
              <a:rPr lang="el-GR" sz="1200" kern="1200" baseline="0" dirty="0" smtClean="0">
                <a:solidFill>
                  <a:schemeClr val="tx1"/>
                </a:solidFill>
                <a:latin typeface="+mn-lt"/>
                <a:ea typeface="+mn-ea"/>
                <a:cs typeface="+mn-cs"/>
              </a:rPr>
              <a:t>παρουσιάζεται </a:t>
            </a:r>
            <a:r>
              <a:rPr lang="el-GR" sz="1200" kern="1200" baseline="0" dirty="0" smtClean="0">
                <a:solidFill>
                  <a:schemeClr val="tx1"/>
                </a:solidFill>
                <a:latin typeface="+mn-lt"/>
                <a:ea typeface="+mn-ea"/>
                <a:cs typeface="+mn-cs"/>
              </a:rPr>
              <a:t>η πρόβλεψη παραγωγής με στόχο την ύπαρξη ικανού αποθέματος ώστε να μπορεί να ικανοποιηθεί η ζήτηση 5 ημερών (</a:t>
            </a:r>
            <a:r>
              <a:rPr lang="el-GR" sz="1200" kern="1200" baseline="0" dirty="0" err="1" smtClean="0">
                <a:solidFill>
                  <a:schemeClr val="tx1"/>
                </a:solidFill>
                <a:latin typeface="+mn-lt"/>
                <a:ea typeface="+mn-ea"/>
                <a:cs typeface="+mn-cs"/>
              </a:rPr>
              <a:t>day’s</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supply</a:t>
            </a:r>
            <a:r>
              <a:rPr lang="el-GR" sz="1200" kern="1200" baseline="0" dirty="0" smtClean="0">
                <a:solidFill>
                  <a:schemeClr val="tx1"/>
                </a:solidFill>
                <a:latin typeface="+mn-lt"/>
                <a:ea typeface="+mn-ea"/>
                <a:cs typeface="+mn-cs"/>
              </a:rPr>
              <a:t>). Ο υπολογισμός του αναγκαίου αποθέματος σύμφωνα με τη στρατηγική αυτή γίνεται διαιρώντας τις συνολικές πωλήσεις του μήνα με 30 ή 31 ημέρες, ώστε να βρούμε τον μέσο αριθμό πωλήσεων ανά ημέρα. </a:t>
            </a:r>
          </a:p>
          <a:p>
            <a:r>
              <a:rPr lang="el-GR" sz="1200" kern="1200" baseline="0" dirty="0" smtClean="0">
                <a:solidFill>
                  <a:schemeClr val="tx1"/>
                </a:solidFill>
                <a:latin typeface="+mn-lt"/>
                <a:ea typeface="+mn-ea"/>
                <a:cs typeface="+mn-cs"/>
              </a:rPr>
              <a:t>Στη συνέχεια πολλαπλασιάζουμε τον αριθμό των ημερών για τις οποίες θέλουμε να έχουμε επαρκές απόθεμα με τον αριθμό των τεμαχίων που προβλέπουμε να πωλούμε ημερησίως. Ο αριθμός αυτός δίνει το αναγκαίο απόθεμα για απόθεμα 5 ημερών. Δηλαδή </a:t>
            </a:r>
          </a:p>
          <a:p>
            <a:r>
              <a:rPr lang="el-GR" sz="1200" i="1" kern="1200" baseline="0" dirty="0" smtClean="0">
                <a:solidFill>
                  <a:schemeClr val="tx1"/>
                </a:solidFill>
                <a:latin typeface="+mn-lt"/>
                <a:ea typeface="+mn-ea"/>
                <a:cs typeface="+mn-cs"/>
              </a:rPr>
              <a:t>Απόθεμα = </a:t>
            </a:r>
            <a:r>
              <a:rPr lang="en-US" sz="1200" i="1" kern="1200" baseline="0" dirty="0" smtClean="0">
                <a:solidFill>
                  <a:schemeClr val="tx1"/>
                </a:solidFill>
                <a:latin typeface="+mn-lt"/>
                <a:ea typeface="+mn-ea"/>
                <a:cs typeface="+mn-cs"/>
              </a:rPr>
              <a:t>(</a:t>
            </a:r>
            <a:r>
              <a:rPr lang="el-GR" sz="1200" i="1" kern="1200" baseline="0" dirty="0" smtClean="0">
                <a:solidFill>
                  <a:schemeClr val="tx1"/>
                </a:solidFill>
                <a:latin typeface="+mn-lt"/>
                <a:ea typeface="+mn-ea"/>
                <a:cs typeface="+mn-cs"/>
              </a:rPr>
              <a:t>Μηνιαία </a:t>
            </a:r>
            <a:r>
              <a:rPr lang="el-GR" sz="1200" i="1" kern="1200" baseline="0" dirty="0" smtClean="0">
                <a:solidFill>
                  <a:schemeClr val="tx1"/>
                </a:solidFill>
                <a:latin typeface="+mn-lt"/>
                <a:ea typeface="+mn-ea"/>
                <a:cs typeface="+mn-cs"/>
              </a:rPr>
              <a:t>πρόβλεψη πωλήσεων /30 </a:t>
            </a:r>
            <a:r>
              <a:rPr lang="en-US" sz="1200" i="1" kern="1200" baseline="0" dirty="0" smtClean="0">
                <a:solidFill>
                  <a:schemeClr val="tx1"/>
                </a:solidFill>
                <a:latin typeface="+mn-lt"/>
                <a:ea typeface="+mn-ea"/>
                <a:cs typeface="+mn-cs"/>
              </a:rPr>
              <a:t>)</a:t>
            </a:r>
            <a:r>
              <a:rPr lang="el-GR" sz="1200" i="1" kern="1200" baseline="0" dirty="0" smtClean="0">
                <a:solidFill>
                  <a:schemeClr val="tx1"/>
                </a:solidFill>
                <a:latin typeface="+mn-lt"/>
                <a:ea typeface="+mn-ea"/>
                <a:cs typeface="+mn-cs"/>
              </a:rPr>
              <a:t>*</a:t>
            </a:r>
            <a:r>
              <a:rPr lang="el-GR" sz="1200" i="1" kern="1200" baseline="0" dirty="0" smtClean="0">
                <a:solidFill>
                  <a:schemeClr val="tx1"/>
                </a:solidFill>
                <a:latin typeface="+mn-lt"/>
                <a:ea typeface="+mn-ea"/>
                <a:cs typeface="+mn-cs"/>
              </a:rPr>
              <a:t>αριθμός ημερών αποθέματος</a:t>
            </a:r>
          </a:p>
          <a:p>
            <a:r>
              <a:rPr lang="el-GR" sz="1200" kern="1200" baseline="0" dirty="0" smtClean="0">
                <a:solidFill>
                  <a:schemeClr val="tx1"/>
                </a:solidFill>
                <a:latin typeface="+mn-lt"/>
                <a:ea typeface="+mn-ea"/>
                <a:cs typeface="+mn-cs"/>
              </a:rPr>
              <a:t>Για παράδειγμα το απόθεμα για τον μήνα Αύγουστο 2015 υπολογίζεται ως εξής: </a:t>
            </a:r>
          </a:p>
          <a:p>
            <a:r>
              <a:rPr lang="el-GR" sz="1200" i="1" kern="1200" baseline="0" dirty="0" smtClean="0">
                <a:solidFill>
                  <a:schemeClr val="tx1"/>
                </a:solidFill>
                <a:latin typeface="+mn-lt"/>
                <a:ea typeface="+mn-ea"/>
                <a:cs typeface="+mn-cs"/>
              </a:rPr>
              <a:t>Απόθεμα </a:t>
            </a:r>
            <a:r>
              <a:rPr lang="en-US" sz="1200" i="1" kern="1200" baseline="0" dirty="0" smtClean="0">
                <a:solidFill>
                  <a:schemeClr val="tx1"/>
                </a:solidFill>
                <a:latin typeface="+mn-lt"/>
                <a:ea typeface="+mn-ea"/>
                <a:cs typeface="+mn-cs"/>
              </a:rPr>
              <a:t>=(</a:t>
            </a:r>
            <a:r>
              <a:rPr lang="el-GR" sz="1200" i="1" kern="1200" baseline="0" dirty="0" smtClean="0">
                <a:solidFill>
                  <a:schemeClr val="tx1"/>
                </a:solidFill>
                <a:latin typeface="+mn-lt"/>
                <a:ea typeface="+mn-ea"/>
                <a:cs typeface="+mn-cs"/>
              </a:rPr>
              <a:t>212 </a:t>
            </a:r>
            <a:r>
              <a:rPr lang="en-US" sz="1200" i="1" kern="1200" baseline="0" dirty="0" smtClean="0">
                <a:solidFill>
                  <a:schemeClr val="tx1"/>
                </a:solidFill>
                <a:latin typeface="+mn-lt"/>
                <a:ea typeface="+mn-ea"/>
                <a:cs typeface="+mn-cs"/>
              </a:rPr>
              <a:t>/</a:t>
            </a:r>
            <a:r>
              <a:rPr lang="el-GR" sz="1200" i="1" kern="1200" baseline="0" dirty="0" smtClean="0">
                <a:solidFill>
                  <a:schemeClr val="tx1"/>
                </a:solidFill>
                <a:latin typeface="+mn-lt"/>
                <a:ea typeface="+mn-ea"/>
                <a:cs typeface="+mn-cs"/>
              </a:rPr>
              <a:t>31 </a:t>
            </a:r>
            <a:r>
              <a:rPr lang="en-US" sz="1200" i="1" kern="1200" baseline="0" dirty="0" smtClean="0">
                <a:solidFill>
                  <a:schemeClr val="tx1"/>
                </a:solidFill>
                <a:latin typeface="+mn-lt"/>
                <a:ea typeface="+mn-ea"/>
                <a:cs typeface="+mn-cs"/>
              </a:rPr>
              <a:t>)*</a:t>
            </a:r>
            <a:r>
              <a:rPr lang="el-GR" sz="1200" i="1" kern="1200" baseline="0" dirty="0" smtClean="0">
                <a:solidFill>
                  <a:schemeClr val="tx1"/>
                </a:solidFill>
                <a:latin typeface="+mn-lt"/>
                <a:ea typeface="+mn-ea"/>
                <a:cs typeface="+mn-cs"/>
              </a:rPr>
              <a:t>5 </a:t>
            </a:r>
            <a:r>
              <a:rPr lang="el-GR" sz="1200" i="1" kern="1200" baseline="0" dirty="0" smtClean="0">
                <a:solidFill>
                  <a:schemeClr val="tx1"/>
                </a:solidFill>
                <a:latin typeface="+mn-lt"/>
                <a:ea typeface="+mn-ea"/>
                <a:cs typeface="+mn-cs"/>
              </a:rPr>
              <a:t>= 8,83*5 = 34,19 ≅ 34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53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Θα μεταφέρουμε και θα κατανείμουμε τις προβλέψεις στα προϊόντα της ομάδας που θα παραχθούν. Από τα 246 τεμάχια </a:t>
            </a:r>
            <a:r>
              <a:rPr lang="el-GR" sz="1200" kern="1200" baseline="0" dirty="0" err="1" smtClean="0">
                <a:solidFill>
                  <a:schemeClr val="tx1"/>
                </a:solidFill>
                <a:latin typeface="+mn-lt"/>
                <a:ea typeface="+mn-ea"/>
                <a:cs typeface="+mn-cs"/>
              </a:rPr>
              <a:t>Deluxe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Touring</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Bike</a:t>
            </a:r>
            <a:r>
              <a:rPr lang="el-GR" sz="1200" kern="1200" baseline="0" dirty="0" smtClean="0">
                <a:solidFill>
                  <a:schemeClr val="tx1"/>
                </a:solidFill>
                <a:latin typeface="+mn-lt"/>
                <a:ea typeface="+mn-ea"/>
                <a:cs typeface="+mn-cs"/>
              </a:rPr>
              <a:t> που θα παράγουμε τον Αύγουστο 2015, το 30% των ποδηλάτων θα είναι κόκκινα σύμφωνα με την αρχική κατανομή της ομάδας προϊόντων. Επομένως θα παράγουμε τελικά 74 κόκκινα ποδήλατα τον μήνα Αύγουστο 2015.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54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Στο βήμα αυτό θα παράγουμε το Κύριο Πρόγραμμα Παραγωγής (ΚΠΠ) και ταυτόχρονα θα τρέξουμε τον αλγόριθμο (</a:t>
            </a:r>
            <a:r>
              <a:rPr lang="el-GR" sz="1200" kern="1200" baseline="0" dirty="0" err="1" smtClean="0">
                <a:solidFill>
                  <a:schemeClr val="tx1"/>
                </a:solidFill>
                <a:latin typeface="+mn-lt"/>
                <a:ea typeface="+mn-ea"/>
                <a:cs typeface="+mn-cs"/>
              </a:rPr>
              <a:t>Material</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Requirements</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Planning</a:t>
            </a:r>
            <a:r>
              <a:rPr lang="el-GR" sz="1200" kern="1200" baseline="0" dirty="0" smtClean="0">
                <a:solidFill>
                  <a:schemeClr val="tx1"/>
                </a:solidFill>
                <a:latin typeface="+mn-lt"/>
                <a:ea typeface="+mn-ea"/>
                <a:cs typeface="+mn-cs"/>
              </a:rPr>
              <a:t>) MRP. </a:t>
            </a:r>
            <a:r>
              <a:rPr lang="el-GR" sz="1200" kern="1200" baseline="0" dirty="0" err="1" smtClean="0">
                <a:solidFill>
                  <a:schemeClr val="tx1"/>
                </a:solidFill>
                <a:latin typeface="+mn-lt"/>
                <a:ea typeface="+mn-ea"/>
                <a:cs typeface="+mn-cs"/>
              </a:rPr>
              <a:t>To</a:t>
            </a:r>
            <a:r>
              <a:rPr lang="el-GR" sz="1200" kern="1200" baseline="0" dirty="0" smtClean="0">
                <a:solidFill>
                  <a:schemeClr val="tx1"/>
                </a:solidFill>
                <a:latin typeface="+mn-lt"/>
                <a:ea typeface="+mn-ea"/>
                <a:cs typeface="+mn-cs"/>
              </a:rPr>
              <a:t> ΚΠΠ θα περιέχει ένα σύνολο εντολών παραγωγής που ικανοποιούν τις απαιτήσεις που θέσαμε στο υποσύστημα </a:t>
            </a:r>
            <a:r>
              <a:rPr lang="el-GR" sz="1200" kern="1200" baseline="0" dirty="0" err="1" smtClean="0">
                <a:solidFill>
                  <a:schemeClr val="tx1"/>
                </a:solidFill>
                <a:latin typeface="+mn-lt"/>
                <a:ea typeface="+mn-ea"/>
                <a:cs typeface="+mn-cs"/>
              </a:rPr>
              <a:t>Sales</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and</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Operations</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Planning</a:t>
            </a:r>
            <a:r>
              <a:rPr lang="el-GR" sz="1200" kern="1200" baseline="0" dirty="0" smtClean="0">
                <a:solidFill>
                  <a:schemeClr val="tx1"/>
                </a:solidFill>
                <a:latin typeface="+mn-lt"/>
                <a:ea typeface="+mn-ea"/>
                <a:cs typeface="+mn-cs"/>
              </a:rPr>
              <a:t> (SOP). Ταυτόχρονα, οι εντολές παραγωγής θα αναλυθούν (BOM </a:t>
            </a:r>
            <a:r>
              <a:rPr lang="el-GR" sz="1200" kern="1200" baseline="0" dirty="0" err="1" smtClean="0">
                <a:solidFill>
                  <a:schemeClr val="tx1"/>
                </a:solidFill>
                <a:latin typeface="+mn-lt"/>
                <a:ea typeface="+mn-ea"/>
                <a:cs typeface="+mn-cs"/>
              </a:rPr>
              <a:t>explosion</a:t>
            </a:r>
            <a:r>
              <a:rPr lang="el-GR" sz="1200" kern="1200" baseline="0" dirty="0" smtClean="0">
                <a:solidFill>
                  <a:schemeClr val="tx1"/>
                </a:solidFill>
                <a:latin typeface="+mn-lt"/>
                <a:ea typeface="+mn-ea"/>
                <a:cs typeface="+mn-cs"/>
              </a:rPr>
              <a:t>) ώστε να δημιουργήσουμε τον κατάλογο των απαιτούμενων υλικών για την εκτέλεση της παραγγελίας. </a:t>
            </a:r>
          </a:p>
          <a:p>
            <a:r>
              <a:rPr lang="el-GR" sz="1200" kern="1200" baseline="0" dirty="0" smtClean="0">
                <a:solidFill>
                  <a:schemeClr val="tx1"/>
                </a:solidFill>
                <a:latin typeface="+mn-lt"/>
                <a:ea typeface="+mn-ea"/>
                <a:cs typeface="+mn-cs"/>
              </a:rPr>
              <a:t>Η στήλη με τη διαθέσιμη ποσότητα προς δέσμευση (</a:t>
            </a:r>
            <a:r>
              <a:rPr lang="el-GR" sz="1200" kern="1200" baseline="0" dirty="0" err="1" smtClean="0">
                <a:solidFill>
                  <a:schemeClr val="tx1"/>
                </a:solidFill>
                <a:latin typeface="+mn-lt"/>
                <a:ea typeface="+mn-ea"/>
                <a:cs typeface="+mn-cs"/>
              </a:rPr>
              <a:t>Available</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To</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Promise</a:t>
            </a:r>
            <a:r>
              <a:rPr lang="el-GR" sz="1200" kern="1200" baseline="0" dirty="0" smtClean="0">
                <a:solidFill>
                  <a:schemeClr val="tx1"/>
                </a:solidFill>
                <a:latin typeface="+mn-lt"/>
                <a:ea typeface="+mn-ea"/>
                <a:cs typeface="+mn-cs"/>
              </a:rPr>
              <a:t> – ATP) μας δίνει πόσα ποδήλατα είναι διαθέσιμα τη συγκεκριμένη χρονική περίοδο. Η ημερομηνία καθώς και η ποσότητα που είναι διαθέσιμα τα προϊόντα προς παράδοση είναι ιδιαίτερα σημαντική, διότι ο σωστός υπολογισμός της αυξάνει την αξιοπιστία παράδοσης των προϊόντων της επιχείρησης και δημιουργεί ικανοποιημένους πελάτες. Στην περίπτωση του παραδείγματος ο υπολογισμός της ημερομηνίας και της ποσότητας ATP γίνεται προς τα εμπρός (</a:t>
            </a:r>
            <a:r>
              <a:rPr lang="el-GR" sz="1200" kern="1200" baseline="0" dirty="0" err="1" smtClean="0">
                <a:solidFill>
                  <a:schemeClr val="tx1"/>
                </a:solidFill>
                <a:latin typeface="+mn-lt"/>
                <a:ea typeface="+mn-ea"/>
                <a:cs typeface="+mn-cs"/>
              </a:rPr>
              <a:t>forward</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calculation</a:t>
            </a:r>
            <a:r>
              <a:rPr lang="el-GR" sz="1200" kern="1200" baseline="0" dirty="0" smtClean="0">
                <a:solidFill>
                  <a:schemeClr val="tx1"/>
                </a:solidFill>
                <a:latin typeface="+mn-lt"/>
                <a:ea typeface="+mn-ea"/>
                <a:cs typeface="+mn-cs"/>
              </a:rPr>
              <a:t>). Όμως υπάρχουν αρκετές περιπτώσεις κατά τις οποίες η ημερομηνία πρέπει να υπολογιστεί αντίστροφα, δηλαδή προς τα πίσω (</a:t>
            </a:r>
            <a:r>
              <a:rPr lang="el-GR" sz="1200" kern="1200" baseline="0" dirty="0" err="1" smtClean="0">
                <a:solidFill>
                  <a:schemeClr val="tx1"/>
                </a:solidFill>
                <a:latin typeface="+mn-lt"/>
                <a:ea typeface="+mn-ea"/>
                <a:cs typeface="+mn-cs"/>
              </a:rPr>
              <a:t>backward</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planning</a:t>
            </a:r>
            <a:r>
              <a:rPr lang="el-GR" sz="1200" kern="1200" baseline="0" dirty="0" smtClean="0">
                <a:solidFill>
                  <a:schemeClr val="tx1"/>
                </a:solidFill>
                <a:latin typeface="+mn-lt"/>
                <a:ea typeface="+mn-ea"/>
                <a:cs typeface="+mn-cs"/>
              </a:rPr>
              <a:t>). Για παράδειγμα, αν ένας πελάτης χρειάζεται ένα προϊόν σε έναν μήνα από σήμερα, πρέπει να υπολογιστεί πότε πρέπει να γίνει η παραγωγή και πότε πρέπει να γίνουν οι παραγγελίες πρώτων υλών (βλέπε Εικόνα 3.70).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55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Στην Εικόνα 3.71 παρουσιάζεται η κατάσταση του αποθέματος σε συνδυασμό με τις παραγγελίες, όπου είναι εμφανές ότι δεν υπάρχουν τα αναγκαία διαθέσιμα τεμάχια ώστε να ικανοποιηθεί η ζήτηση. </a:t>
            </a:r>
            <a:r>
              <a:rPr lang="el-GR" sz="1200" kern="1200" baseline="0" smtClean="0">
                <a:solidFill>
                  <a:schemeClr val="tx1"/>
                </a:solidFill>
                <a:latin typeface="+mn-lt"/>
                <a:ea typeface="+mn-ea"/>
                <a:cs typeface="+mn-cs"/>
              </a:rPr>
              <a:t>Προφανώς, η αντιμετώπιση αυτού του προβλήματος είναι η δημιουργία εντολών παραγγελίας υλικών ώστε να μπορέσουμε να ικανοποιήσουμε τη ζήτηση </a:t>
            </a:r>
            <a:endParaRPr lang="en-US"/>
          </a:p>
        </p:txBody>
      </p:sp>
      <p:sp>
        <p:nvSpPr>
          <p:cNvPr id="4" name="Slide Number Placeholder 3"/>
          <p:cNvSpPr>
            <a:spLocks noGrp="1"/>
          </p:cNvSpPr>
          <p:nvPr>
            <p:ph type="sldNum" sz="quarter" idx="10"/>
          </p:nvPr>
        </p:nvSpPr>
        <p:spPr/>
        <p:txBody>
          <a:bodyPr/>
          <a:lstStyle/>
          <a:p>
            <a:fld id="{7818A4DB-084E-495A-99DF-ED1DF455D27F}" type="slidenum">
              <a:rPr lang="en-US" smtClean="0"/>
              <a:pPr/>
              <a:t>56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57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xmlns="" id="{61AAD79E-D7ED-C941-92F6-DBB0B0C00C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6" name="Notes Placeholder 2">
            <a:extLst>
              <a:ext uri="{FF2B5EF4-FFF2-40B4-BE49-F238E27FC236}">
                <a16:creationId xmlns:a16="http://schemas.microsoft.com/office/drawing/2014/main" xmlns="" id="{DFB1E606-BB5D-9B43-90F9-A2AC637B1AFF}"/>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dirty="0"/>
          </a:p>
        </p:txBody>
      </p:sp>
      <p:sp>
        <p:nvSpPr>
          <p:cNvPr id="52227" name="Slide Number Placeholder 3">
            <a:extLst>
              <a:ext uri="{FF2B5EF4-FFF2-40B4-BE49-F238E27FC236}">
                <a16:creationId xmlns:a16="http://schemas.microsoft.com/office/drawing/2014/main" xmlns="" id="{F97F5835-E86B-864B-8E3A-6A4D6A577D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050961A-0707-B841-B314-F03BDF061476}" type="slidenum">
              <a:rPr lang="en-US" altLang="en-US" smtClean="0">
                <a:latin typeface="Calibri" panose="020F0502020204030204" pitchFamily="34" charset="0"/>
              </a:rPr>
              <a:pPr fontAlgn="base">
                <a:spcBef>
                  <a:spcPct val="0"/>
                </a:spcBef>
                <a:spcAft>
                  <a:spcPct val="0"/>
                </a:spcAft>
              </a:pPr>
              <a:t>58</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Στην Εικόνα παρουσιάζονται τα βήματα από την εντολή παραγγελίας (</a:t>
            </a:r>
            <a:r>
              <a:rPr lang="el-GR" sz="1200" kern="1200" baseline="0" dirty="0" err="1" smtClean="0">
                <a:solidFill>
                  <a:schemeClr val="tx1"/>
                </a:solidFill>
                <a:latin typeface="+mn-lt"/>
                <a:ea typeface="+mn-ea"/>
                <a:cs typeface="+mn-cs"/>
              </a:rPr>
              <a:t>sales</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order</a:t>
            </a:r>
            <a:r>
              <a:rPr lang="el-GR" sz="1200" kern="1200" baseline="0" dirty="0" smtClean="0">
                <a:solidFill>
                  <a:schemeClr val="tx1"/>
                </a:solidFill>
                <a:latin typeface="+mn-lt"/>
                <a:ea typeface="+mn-ea"/>
                <a:cs typeface="+mn-cs"/>
              </a:rPr>
              <a:t>) έως την παράδοση της παραγγελίας, ώστε να γίνουν καλύτερα κατανοητές οι στρατηγικές παραγωγής που θα συζητηθούν στη συνέχεια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Στην Εικόνα παρουσιάζεται ένα παράδειγμα ΒΟΜ για μια καρέκλα σε δεντρική μορφή. Η καρέκλα αποτελείται από τον σκελετό, από τέσσερα πόδια, την έδρα και την πλάτη. Η έδρα και η πλάτη αντίστοιχα, αποτελούνται από την έδρα, τις βίδες και τις καλύπτρες των βιδών. Το νούμερο υποδεικνύει τον αριθμό των τεμαχίων που απαιτούνται κάθε φορά για την κατασκευή είτε του προϊόντος είτε της </a:t>
            </a:r>
            <a:r>
              <a:rPr lang="el-GR" sz="1200" kern="1200" baseline="0" dirty="0" err="1" smtClean="0">
                <a:solidFill>
                  <a:schemeClr val="tx1"/>
                </a:solidFill>
                <a:latin typeface="+mn-lt"/>
                <a:ea typeface="+mn-ea"/>
                <a:cs typeface="+mn-cs"/>
              </a:rPr>
              <a:t>υπο</a:t>
            </a:r>
            <a:r>
              <a:rPr lang="el-GR" sz="1200" kern="1200" baseline="0" dirty="0" smtClean="0">
                <a:solidFill>
                  <a:schemeClr val="tx1"/>
                </a:solidFill>
                <a:latin typeface="+mn-lt"/>
                <a:ea typeface="+mn-ea"/>
                <a:cs typeface="+mn-cs"/>
              </a:rPr>
              <a:t>-κατασκευής </a:t>
            </a:r>
            <a:r>
              <a:rPr lang="el-GR" sz="1200" kern="1200" baseline="0" dirty="0" smtClean="0">
                <a:solidFill>
                  <a:schemeClr val="tx1"/>
                </a:solidFill>
                <a:latin typeface="+mn-lt"/>
                <a:ea typeface="+mn-ea"/>
                <a:cs typeface="+mn-cs"/>
              </a:rPr>
              <a:t>(</a:t>
            </a:r>
            <a:r>
              <a:rPr lang="el-GR" sz="1200" kern="1200" baseline="0" dirty="0" err="1" smtClean="0">
                <a:solidFill>
                  <a:schemeClr val="tx1"/>
                </a:solidFill>
                <a:latin typeface="+mn-lt"/>
                <a:ea typeface="+mn-ea"/>
                <a:cs typeface="+mn-cs"/>
              </a:rPr>
              <a:t>sub</a:t>
            </a:r>
            <a:r>
              <a:rPr lang="el-GR" sz="1200" kern="1200" baseline="0" dirty="0" smtClean="0">
                <a:solidFill>
                  <a:schemeClr val="tx1"/>
                </a:solidFill>
                <a:latin typeface="+mn-lt"/>
                <a:ea typeface="+mn-ea"/>
                <a:cs typeface="+mn-cs"/>
              </a:rPr>
              <a:t>-</a:t>
            </a:r>
            <a:r>
              <a:rPr lang="el-GR" sz="1200" kern="1200" baseline="0" dirty="0" err="1" smtClean="0">
                <a:solidFill>
                  <a:schemeClr val="tx1"/>
                </a:solidFill>
                <a:latin typeface="+mn-lt"/>
                <a:ea typeface="+mn-ea"/>
                <a:cs typeface="+mn-cs"/>
              </a:rPr>
              <a:t>assembly</a:t>
            </a:r>
            <a:r>
              <a:rPr lang="el-GR"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Στην Εικόνα παρουσιάζεται το πρώτο επίπεδο ΒΟΜ για ένα ποδήλατο με τη χρήση του συστήματος ERP SAP. Κάποια από τα συστατικά περιέχουν </a:t>
            </a:r>
            <a:r>
              <a:rPr lang="el-GR" sz="1200" kern="1200" baseline="0" dirty="0" err="1" smtClean="0">
                <a:solidFill>
                  <a:schemeClr val="tx1"/>
                </a:solidFill>
                <a:latin typeface="+mn-lt"/>
                <a:ea typeface="+mn-ea"/>
                <a:cs typeface="+mn-cs"/>
              </a:rPr>
              <a:t>υποσυστατικά</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sub</a:t>
            </a:r>
            <a:r>
              <a:rPr lang="el-GR" sz="1200" kern="1200" baseline="0" dirty="0" smtClean="0">
                <a:solidFill>
                  <a:schemeClr val="tx1"/>
                </a:solidFill>
                <a:latin typeface="+mn-lt"/>
                <a:ea typeface="+mn-ea"/>
                <a:cs typeface="+mn-cs"/>
              </a:rPr>
              <a:t>-</a:t>
            </a:r>
            <a:r>
              <a:rPr lang="el-GR" sz="1200" kern="1200" baseline="0" dirty="0" err="1" smtClean="0">
                <a:solidFill>
                  <a:schemeClr val="tx1"/>
                </a:solidFill>
                <a:latin typeface="+mn-lt"/>
                <a:ea typeface="+mn-ea"/>
                <a:cs typeface="+mn-cs"/>
              </a:rPr>
              <a:t>assemblies</a:t>
            </a:r>
            <a:r>
              <a:rPr lang="el-GR" sz="1200" kern="1200" baseline="0" dirty="0" smtClean="0">
                <a:solidFill>
                  <a:schemeClr val="tx1"/>
                </a:solidFill>
                <a:latin typeface="+mn-lt"/>
                <a:ea typeface="+mn-ea"/>
                <a:cs typeface="+mn-cs"/>
              </a:rPr>
              <a:t>) γεγονός που παρουσιάζεται με τη χρήση του σχετικού σηματωρού (</a:t>
            </a:r>
            <a:r>
              <a:rPr lang="el-GR" sz="1200" kern="1200" baseline="0" dirty="0" err="1" smtClean="0">
                <a:solidFill>
                  <a:schemeClr val="tx1"/>
                </a:solidFill>
                <a:latin typeface="+mn-lt"/>
                <a:ea typeface="+mn-ea"/>
                <a:cs typeface="+mn-cs"/>
              </a:rPr>
              <a:t>flag</a:t>
            </a:r>
            <a:r>
              <a:rPr lang="el-GR" sz="1200" kern="1200" baseline="0" dirty="0" smtClean="0">
                <a:solidFill>
                  <a:schemeClr val="tx1"/>
                </a:solidFill>
                <a:latin typeface="+mn-lt"/>
                <a:ea typeface="+mn-ea"/>
                <a:cs typeface="+mn-cs"/>
              </a:rPr>
              <a:t>). Ένα </a:t>
            </a:r>
            <a:r>
              <a:rPr lang="el-GR" sz="1200" kern="1200" baseline="0" dirty="0" smtClean="0">
                <a:solidFill>
                  <a:schemeClr val="tx1"/>
                </a:solidFill>
                <a:latin typeface="+mn-lt"/>
                <a:ea typeface="+mn-ea"/>
                <a:cs typeface="+mn-cs"/>
              </a:rPr>
              <a:t>τέτοιο </a:t>
            </a:r>
            <a:r>
              <a:rPr lang="el-GR" sz="1200" kern="1200" baseline="0" dirty="0" smtClean="0">
                <a:solidFill>
                  <a:schemeClr val="tx1"/>
                </a:solidFill>
                <a:latin typeface="+mn-lt"/>
                <a:ea typeface="+mn-ea"/>
                <a:cs typeface="+mn-cs"/>
              </a:rPr>
              <a:t>συστατικό είναι ο τροχός του ποδηλάτου που αποτελείται από άλλα συστατικά. Επίσης, επειδή το κάθε προϊόν μπορεί να έχει παραλλαγές, για το κάθε συστατικό υπάρχει περίοδος εγκυρότητας (ημερομηνία έναρξης και ημερομηνία λήξης).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Στην Εικόνα παρουσιάζονται όλα τα απαιτούμενα συστατικά για την κατασκευή ενός ποδηλάτου. Η διαδικασία της πλήρους ανάπτυξης και παρουσίασης όλων των συστατικών ονομάζεται έκρηξη ΒΟΜ (ΒΟΜ </a:t>
            </a:r>
            <a:r>
              <a:rPr lang="el-GR" sz="1200" kern="1200" baseline="0" dirty="0" err="1" smtClean="0">
                <a:solidFill>
                  <a:schemeClr val="tx1"/>
                </a:solidFill>
                <a:latin typeface="+mn-lt"/>
                <a:ea typeface="+mn-ea"/>
                <a:cs typeface="+mn-cs"/>
              </a:rPr>
              <a:t>explosion</a:t>
            </a:r>
            <a:r>
              <a:rPr lang="el-GR"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Στην Εικόνα παρουσιάζεται το </a:t>
            </a:r>
            <a:r>
              <a:rPr lang="el-GR" sz="1200" kern="1200" baseline="0" dirty="0" err="1" smtClean="0">
                <a:solidFill>
                  <a:schemeClr val="tx1"/>
                </a:solidFill>
                <a:latin typeface="+mn-lt"/>
                <a:ea typeface="+mn-ea"/>
                <a:cs typeface="+mn-cs"/>
              </a:rPr>
              <a:t>φασεολόγιο</a:t>
            </a:r>
            <a:r>
              <a:rPr lang="el-GR" sz="1200" kern="1200" baseline="0" dirty="0" smtClean="0">
                <a:solidFill>
                  <a:schemeClr val="tx1"/>
                </a:solidFill>
                <a:latin typeface="+mn-lt"/>
                <a:ea typeface="+mn-ea"/>
                <a:cs typeface="+mn-cs"/>
              </a:rPr>
              <a:t> για την κατασκευή ενός ποδηλάτου. Εκτός από την περιγραφή της κάθε εργασίας εμφανίζεται ο χρόνος επεξεργασίας (</a:t>
            </a:r>
            <a:r>
              <a:rPr lang="el-GR" sz="1200" kern="1200" baseline="0" dirty="0" err="1" smtClean="0">
                <a:solidFill>
                  <a:schemeClr val="tx1"/>
                </a:solidFill>
                <a:latin typeface="+mn-lt"/>
                <a:ea typeface="+mn-ea"/>
                <a:cs typeface="+mn-cs"/>
              </a:rPr>
              <a:t>run</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time</a:t>
            </a:r>
            <a:r>
              <a:rPr lang="el-GR" sz="1200" kern="1200" baseline="0" dirty="0" smtClean="0">
                <a:solidFill>
                  <a:schemeClr val="tx1"/>
                </a:solidFill>
                <a:latin typeface="+mn-lt"/>
                <a:ea typeface="+mn-ea"/>
                <a:cs typeface="+mn-cs"/>
              </a:rPr>
              <a:t>) σε λεπτά της κάθε εργασίας καθώς και ο τύπος της, που στη συγκεκριμένη περίπτωση είναι εργασία (</a:t>
            </a:r>
            <a:r>
              <a:rPr lang="el-GR" sz="1200" kern="1200" baseline="0" dirty="0" err="1" smtClean="0">
                <a:solidFill>
                  <a:schemeClr val="tx1"/>
                </a:solidFill>
                <a:latin typeface="+mn-lt"/>
                <a:ea typeface="+mn-ea"/>
                <a:cs typeface="+mn-cs"/>
              </a:rPr>
              <a:t>labor</a:t>
            </a:r>
            <a:r>
              <a:rPr lang="el-GR" sz="1200" kern="1200" baseline="0" dirty="0" smtClean="0">
                <a:solidFill>
                  <a:schemeClr val="tx1"/>
                </a:solidFill>
                <a:latin typeface="+mn-lt"/>
                <a:ea typeface="+mn-ea"/>
                <a:cs typeface="+mn-cs"/>
              </a:rPr>
              <a:t>). Όλες οι εργασίες έχουν μηδενικό χρόνο προετοιμασίας (</a:t>
            </a:r>
            <a:r>
              <a:rPr lang="el-GR" sz="1200" kern="1200" baseline="0" dirty="0" err="1" smtClean="0">
                <a:solidFill>
                  <a:schemeClr val="tx1"/>
                </a:solidFill>
                <a:latin typeface="+mn-lt"/>
                <a:ea typeface="+mn-ea"/>
                <a:cs typeface="+mn-cs"/>
              </a:rPr>
              <a:t>setup</a:t>
            </a:r>
            <a:r>
              <a:rPr lang="el-GR" sz="1200" kern="1200" baseline="0" dirty="0" smtClean="0">
                <a:solidFill>
                  <a:schemeClr val="tx1"/>
                </a:solidFill>
                <a:latin typeface="+mn-lt"/>
                <a:ea typeface="+mn-ea"/>
                <a:cs typeface="+mn-cs"/>
              </a:rPr>
              <a:t> </a:t>
            </a:r>
            <a:r>
              <a:rPr lang="el-GR" sz="1200" kern="1200" baseline="0" dirty="0" err="1" smtClean="0">
                <a:solidFill>
                  <a:schemeClr val="tx1"/>
                </a:solidFill>
                <a:latin typeface="+mn-lt"/>
                <a:ea typeface="+mn-ea"/>
                <a:cs typeface="+mn-cs"/>
              </a:rPr>
              <a:t>time</a:t>
            </a:r>
            <a:r>
              <a:rPr lang="el-GR" sz="1200" kern="1200" baseline="0" dirty="0" smtClean="0">
                <a:solidFill>
                  <a:schemeClr val="tx1"/>
                </a:solidFill>
                <a:latin typeface="+mn-lt"/>
                <a:ea typeface="+mn-ea"/>
                <a:cs typeface="+mn-cs"/>
              </a:rPr>
              <a:t>) εκτός από τον έλεγχο ποδηλάτου που απαιτεί χρόνο προετοιμασίας δύο λεπτών.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Στην Εικόνα παρουσιάζεται το χρονοπρόγραμμα για μια παρτίδα 10 ποδηλάτων. Παρουσιάζονται για καθεμία από τις εργασίες: </a:t>
            </a:r>
          </a:p>
          <a:p>
            <a:r>
              <a:rPr lang="en-US" sz="1200" kern="1200" baseline="0" dirty="0" smtClean="0">
                <a:solidFill>
                  <a:schemeClr val="tx1"/>
                </a:solidFill>
                <a:latin typeface="+mn-lt"/>
                <a:ea typeface="+mn-ea"/>
                <a:cs typeface="+mn-cs"/>
              </a:rPr>
              <a:t>Work Center (</a:t>
            </a:r>
            <a:r>
              <a:rPr lang="el-GR" sz="1200" kern="1200" baseline="0" dirty="0" smtClean="0">
                <a:solidFill>
                  <a:schemeClr val="tx1"/>
                </a:solidFill>
                <a:latin typeface="+mn-lt"/>
                <a:ea typeface="+mn-ea"/>
                <a:cs typeface="+mn-cs"/>
              </a:rPr>
              <a:t>Κέντρο Εργασίας), </a:t>
            </a:r>
            <a:r>
              <a:rPr lang="en-US" sz="1200" kern="1200" baseline="0" dirty="0" smtClean="0">
                <a:solidFill>
                  <a:schemeClr val="tx1"/>
                </a:solidFill>
                <a:latin typeface="+mn-lt"/>
                <a:ea typeface="+mn-ea"/>
                <a:cs typeface="+mn-cs"/>
              </a:rPr>
              <a:t>Latest Start (</a:t>
            </a:r>
            <a:r>
              <a:rPr lang="el-GR" sz="1200" kern="1200" baseline="0" dirty="0" smtClean="0">
                <a:solidFill>
                  <a:schemeClr val="tx1"/>
                </a:solidFill>
                <a:latin typeface="+mn-lt"/>
                <a:ea typeface="+mn-ea"/>
                <a:cs typeface="+mn-cs"/>
              </a:rPr>
              <a:t>Ημερομηνία, ώρα αργότερης έναρξης εργασίας), </a:t>
            </a:r>
            <a:r>
              <a:rPr lang="en-US" sz="1200" kern="1200" baseline="0" dirty="0" smtClean="0">
                <a:solidFill>
                  <a:schemeClr val="tx1"/>
                </a:solidFill>
                <a:latin typeface="+mn-lt"/>
                <a:ea typeface="+mn-ea"/>
                <a:cs typeface="+mn-cs"/>
              </a:rPr>
              <a:t>Queue (</a:t>
            </a:r>
            <a:r>
              <a:rPr lang="el-GR" sz="1200" kern="1200" baseline="0" dirty="0" smtClean="0">
                <a:solidFill>
                  <a:schemeClr val="tx1"/>
                </a:solidFill>
                <a:latin typeface="+mn-lt"/>
                <a:ea typeface="+mn-ea"/>
                <a:cs typeface="+mn-cs"/>
              </a:rPr>
              <a:t>Ουρά αναμονής), </a:t>
            </a:r>
            <a:r>
              <a:rPr lang="en-US" sz="1200" kern="1200" baseline="0" dirty="0" smtClean="0">
                <a:solidFill>
                  <a:schemeClr val="tx1"/>
                </a:solidFill>
                <a:latin typeface="+mn-lt"/>
                <a:ea typeface="+mn-ea"/>
                <a:cs typeface="+mn-cs"/>
              </a:rPr>
              <a:t>Setup</a:t>
            </a:r>
            <a:r>
              <a:rPr lang="el-G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t>
            </a:r>
            <a:r>
              <a:rPr lang="el-GR" sz="1200" kern="1200" baseline="0" dirty="0" smtClean="0">
                <a:solidFill>
                  <a:schemeClr val="tx1"/>
                </a:solidFill>
                <a:latin typeface="+mn-lt"/>
                <a:ea typeface="+mn-ea"/>
                <a:cs typeface="+mn-cs"/>
              </a:rPr>
              <a:t>χρόνος προετοιμασίας), </a:t>
            </a:r>
            <a:r>
              <a:rPr lang="en-US" sz="1200" kern="1200" baseline="0" dirty="0" smtClean="0">
                <a:solidFill>
                  <a:schemeClr val="tx1"/>
                </a:solidFill>
                <a:latin typeface="+mn-lt"/>
                <a:ea typeface="+mn-ea"/>
                <a:cs typeface="+mn-cs"/>
              </a:rPr>
              <a:t>Edit (</a:t>
            </a:r>
            <a:r>
              <a:rPr lang="el-GR" sz="1200" kern="1200" baseline="0" dirty="0" smtClean="0">
                <a:solidFill>
                  <a:schemeClr val="tx1"/>
                </a:solidFill>
                <a:latin typeface="+mn-lt"/>
                <a:ea typeface="+mn-ea"/>
                <a:cs typeface="+mn-cs"/>
              </a:rPr>
              <a:t>χρόνος επεξεργασίας</a:t>
            </a:r>
            <a:r>
              <a:rPr lang="en-US" sz="1200" kern="1200" baseline="0" dirty="0" smtClean="0">
                <a:solidFill>
                  <a:schemeClr val="tx1"/>
                </a:solidFill>
                <a:latin typeface="+mn-lt"/>
                <a:ea typeface="+mn-ea"/>
                <a:cs typeface="+mn-cs"/>
              </a:rPr>
              <a:t>), Teardown</a:t>
            </a:r>
            <a:r>
              <a:rPr lang="el-GR" sz="1200" kern="1200" baseline="0" dirty="0" smtClean="0">
                <a:solidFill>
                  <a:schemeClr val="tx1"/>
                </a:solidFill>
                <a:latin typeface="+mn-lt"/>
                <a:ea typeface="+mn-ea"/>
                <a:cs typeface="+mn-cs"/>
              </a:rPr>
              <a:t> (χρόνος διακοπής λειτουργίας, π.χ. για καθάρισμα από μπλοκάρισμα), </a:t>
            </a:r>
            <a:r>
              <a:rPr lang="en-US" sz="1200" kern="1200" baseline="0" dirty="0" smtClean="0">
                <a:solidFill>
                  <a:schemeClr val="tx1"/>
                </a:solidFill>
                <a:latin typeface="+mn-lt"/>
                <a:ea typeface="+mn-ea"/>
                <a:cs typeface="+mn-cs"/>
              </a:rPr>
              <a:t>  Wait (</a:t>
            </a:r>
            <a:r>
              <a:rPr lang="el-GR" sz="1200" kern="1200" baseline="0" dirty="0" smtClean="0">
                <a:solidFill>
                  <a:schemeClr val="tx1"/>
                </a:solidFill>
                <a:latin typeface="+mn-lt"/>
                <a:ea typeface="+mn-ea"/>
                <a:cs typeface="+mn-cs"/>
              </a:rPr>
              <a:t>Χρόνος αναμονής), </a:t>
            </a:r>
            <a:r>
              <a:rPr lang="en-US" sz="1200" kern="1200" baseline="0" dirty="0" smtClean="0">
                <a:solidFill>
                  <a:schemeClr val="tx1"/>
                </a:solidFill>
                <a:latin typeface="+mn-lt"/>
                <a:ea typeface="+mn-ea"/>
                <a:cs typeface="+mn-cs"/>
              </a:rPr>
              <a:t>Transport (</a:t>
            </a:r>
            <a:r>
              <a:rPr lang="el-GR" sz="1200" kern="1200" baseline="0" dirty="0" smtClean="0">
                <a:solidFill>
                  <a:schemeClr val="tx1"/>
                </a:solidFill>
                <a:latin typeface="+mn-lt"/>
                <a:ea typeface="+mn-ea"/>
                <a:cs typeface="+mn-cs"/>
              </a:rPr>
              <a:t>χρόνος μεταφοράς)  </a:t>
            </a:r>
            <a:endParaRPr lang="en-US" dirty="0"/>
          </a:p>
        </p:txBody>
      </p:sp>
      <p:sp>
        <p:nvSpPr>
          <p:cNvPr id="4" name="Slide Number Placeholder 3"/>
          <p:cNvSpPr>
            <a:spLocks noGrp="1"/>
          </p:cNvSpPr>
          <p:nvPr>
            <p:ph type="sldNum" sz="quarter" idx="10"/>
          </p:nvPr>
        </p:nvSpPr>
        <p:spPr/>
        <p:txBody>
          <a:bodyPr/>
          <a:lstStyle/>
          <a:p>
            <a:fld id="{7818A4DB-084E-495A-99DF-ED1DF455D27F}"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F103555-C14D-4947-AAF7-BD96A4EE7881}" type="datetime1">
              <a:rPr lang="en-US" smtClean="0"/>
              <a:pPr/>
              <a:t>4/6/2021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B95C939-2FA7-DA46-BEC7-5018676AC871}" type="slidenum">
              <a:rPr lang="en-US" smtClean="0"/>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13629-035D-4839-90B7-916F77D93B7F}" type="datetime1">
              <a:rPr lang="en-US" smtClean="0"/>
              <a:pPr/>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5C939-2FA7-DA46-BEC7-5018676AC8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FB62F7-7F45-4142-99D6-39DF8B9C1581}" type="datetime1">
              <a:rPr lang="en-US" smtClean="0"/>
              <a:pPr/>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5C939-2FA7-DA46-BEC7-5018676AC8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5DCC15D-B68A-440D-A0CD-CCEB48026448}" type="datetime1">
              <a:rPr lang="en-US" smtClean="0"/>
              <a:pPr/>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5C939-2FA7-DA46-BEC7-5018676AC871}"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24835D1-AEDC-41A0-98C0-47DCCD1FF3BD}" type="datetime1">
              <a:rPr lang="en-US" smtClean="0"/>
              <a:pPr/>
              <a:t>4/6/2021</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8B95C939-2FA7-DA46-BEC7-5018676AC87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7035E7E-35CA-41F1-A6B8-57A705F1F03F}" type="datetime1">
              <a:rPr lang="en-US" smtClean="0"/>
              <a:pPr/>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5C939-2FA7-DA46-BEC7-5018676AC871}"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B962B74-347F-4DD0-9A8D-0E6AC925E454}" type="datetime1">
              <a:rPr lang="en-US" smtClean="0"/>
              <a:pPr/>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5C939-2FA7-DA46-BEC7-5018676AC871}"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40083F-52D7-4260-9B5C-BE3B85E72342}" type="datetime1">
              <a:rPr lang="en-US" smtClean="0"/>
              <a:pPr/>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5C939-2FA7-DA46-BEC7-5018676AC8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13A7F-65AF-4B9C-815E-9A477CBB9AB6}" type="datetime1">
              <a:rPr lang="en-US" smtClean="0"/>
              <a:pPr/>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5C939-2FA7-DA46-BEC7-5018676AC8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087D42-BE3C-4A12-89AA-DCD1364E0ECA}" type="datetime1">
              <a:rPr lang="en-US" smtClean="0"/>
              <a:pPr/>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5C939-2FA7-DA46-BEC7-5018676AC871}"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E1D415-EE7B-438B-BC84-87120442C8BA}" type="datetime1">
              <a:rPr lang="en-US" smtClean="0"/>
              <a:pPr/>
              <a:t>4/6/2021</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8B95C939-2FA7-DA46-BEC7-5018676AC871}"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B886145-D7FC-4DE9-A4D0-C27F9F89C21A}" type="datetime1">
              <a:rPr lang="en-US" smtClean="0"/>
              <a:pPr/>
              <a:t>4/6/2021</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B95C939-2FA7-DA46-BEC7-5018676AC8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help.sap.com/businesson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iki.soft1.eu/display/SS5EL"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47080846-52F6-BA41-8BBB-57C803B584B6}"/>
              </a:ext>
            </a:extLst>
          </p:cNvPr>
          <p:cNvSpPr>
            <a:spLocks noGrp="1"/>
          </p:cNvSpPr>
          <p:nvPr>
            <p:ph type="subTitle" idx="1"/>
          </p:nvPr>
        </p:nvSpPr>
        <p:spPr>
          <a:xfrm>
            <a:off x="1154955" y="5208090"/>
            <a:ext cx="8825658" cy="861420"/>
          </a:xfrm>
        </p:spPr>
        <p:txBody>
          <a:bodyPr/>
          <a:lstStyle/>
          <a:p>
            <a:r>
              <a:rPr lang="el-GR" dirty="0" smtClean="0"/>
              <a:t>Δρ Αικατερίνη </a:t>
            </a:r>
            <a:r>
              <a:rPr lang="el-GR" dirty="0" err="1" smtClean="0"/>
              <a:t>Μαρινάγη</a:t>
            </a:r>
            <a:r>
              <a:rPr lang="el-GR" dirty="0" smtClean="0"/>
              <a:t> ,  </a:t>
            </a:r>
            <a:r>
              <a:rPr lang="el-GR" dirty="0" err="1" smtClean="0"/>
              <a:t>ΔΔρ</a:t>
            </a:r>
            <a:r>
              <a:rPr lang="el-GR" dirty="0" smtClean="0"/>
              <a:t> Δαμιανός Σακάς</a:t>
            </a:r>
            <a:endParaRPr lang="en-US" dirty="0"/>
          </a:p>
        </p:txBody>
      </p:sp>
      <p:sp>
        <p:nvSpPr>
          <p:cNvPr id="2" name="Title 1">
            <a:extLst>
              <a:ext uri="{FF2B5EF4-FFF2-40B4-BE49-F238E27FC236}">
                <a16:creationId xmlns="" xmlns:a16="http://schemas.microsoft.com/office/drawing/2014/main" id="{A07ACA41-435B-6E41-AE4D-4A6BE0E749E5}"/>
              </a:ext>
            </a:extLst>
          </p:cNvPr>
          <p:cNvSpPr>
            <a:spLocks noGrp="1"/>
          </p:cNvSpPr>
          <p:nvPr>
            <p:ph type="ctrTitle"/>
          </p:nvPr>
        </p:nvSpPr>
        <p:spPr>
          <a:xfrm>
            <a:off x="609600" y="1505931"/>
            <a:ext cx="10972800" cy="1470025"/>
          </a:xfrm>
        </p:spPr>
        <p:txBody>
          <a:bodyPr>
            <a:normAutofit fontScale="90000"/>
          </a:bodyPr>
          <a:lstStyle/>
          <a:p>
            <a:r>
              <a:rPr lang="en-US" sz="4800" dirty="0" smtClean="0"/>
              <a:t>LOG601 - </a:t>
            </a:r>
            <a:r>
              <a:rPr lang="el-GR" sz="4800" dirty="0" smtClean="0"/>
              <a:t>ΣΥΣΤΗΜΑΤΑ ΔΙΑΧΕΙΡΙΣΗΣ ΕΠΙΧΕΙΡΗΣΙΑΚΩΝ ΠΟΡΩΝ</a:t>
            </a:r>
            <a:endParaRPr lang="en-US" sz="4800" dirty="0"/>
          </a:p>
        </p:txBody>
      </p:sp>
    </p:spTree>
    <p:extLst>
      <p:ext uri="{BB962C8B-B14F-4D97-AF65-F5344CB8AC3E}">
        <p14:creationId xmlns="" xmlns:p14="http://schemas.microsoft.com/office/powerpoint/2010/main" val="4019770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 υλικών παραγωγής </a:t>
            </a:r>
            <a:r>
              <a:rPr lang="en-US" dirty="0" smtClean="0"/>
              <a:t>(BOM)</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10</a:t>
            </a:fld>
            <a:endParaRPr lang="en-US"/>
          </a:p>
        </p:txBody>
      </p:sp>
      <p:pic>
        <p:nvPicPr>
          <p:cNvPr id="3074" name="Picture 2"/>
          <p:cNvPicPr>
            <a:picLocks noChangeAspect="1" noChangeArrowheads="1"/>
          </p:cNvPicPr>
          <p:nvPr/>
        </p:nvPicPr>
        <p:blipFill>
          <a:blip r:embed="rId3"/>
          <a:srcRect/>
          <a:stretch>
            <a:fillRect/>
          </a:stretch>
        </p:blipFill>
        <p:spPr bwMode="auto">
          <a:xfrm>
            <a:off x="2659810" y="1537256"/>
            <a:ext cx="6569250" cy="44169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 </a:t>
            </a:r>
            <a:r>
              <a:rPr lang="el-GR" dirty="0" smtClean="0"/>
              <a:t>Παράδειγμα </a:t>
            </a:r>
            <a:r>
              <a:rPr lang="en-US" dirty="0" smtClean="0"/>
              <a:t>BOM</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11</a:t>
            </a:fld>
            <a:endParaRPr lang="en-US"/>
          </a:p>
        </p:txBody>
      </p:sp>
      <p:pic>
        <p:nvPicPr>
          <p:cNvPr id="4099" name="Picture 3"/>
          <p:cNvPicPr>
            <a:picLocks noChangeAspect="1" noChangeArrowheads="1"/>
          </p:cNvPicPr>
          <p:nvPr/>
        </p:nvPicPr>
        <p:blipFill>
          <a:blip r:embed="rId3"/>
          <a:srcRect/>
          <a:stretch>
            <a:fillRect/>
          </a:stretch>
        </p:blipFill>
        <p:spPr bwMode="auto">
          <a:xfrm>
            <a:off x="2141685" y="1354452"/>
            <a:ext cx="7810389" cy="51101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 BOM explosion</a:t>
            </a:r>
            <a:r>
              <a:rPr lang="el-GR" dirty="0" smtClean="0"/>
              <a:t> </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12</a:t>
            </a:fld>
            <a:endParaRPr lang="en-US"/>
          </a:p>
        </p:txBody>
      </p:sp>
      <p:pic>
        <p:nvPicPr>
          <p:cNvPr id="5123" name="Picture 3"/>
          <p:cNvPicPr>
            <a:picLocks noChangeAspect="1" noChangeArrowheads="1"/>
          </p:cNvPicPr>
          <p:nvPr/>
        </p:nvPicPr>
        <p:blipFill>
          <a:blip r:embed="rId3"/>
          <a:srcRect/>
          <a:stretch>
            <a:fillRect/>
          </a:stretch>
        </p:blipFill>
        <p:spPr bwMode="auto">
          <a:xfrm>
            <a:off x="2441659" y="1572289"/>
            <a:ext cx="7042583" cy="4924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Φασεολόγιο</a:t>
            </a:r>
            <a:r>
              <a:rPr lang="el-GR" dirty="0" smtClean="0"/>
              <a:t> προϊόντων</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13</a:t>
            </a:fld>
            <a:endParaRPr lang="en-US"/>
          </a:p>
        </p:txBody>
      </p:sp>
      <p:sp>
        <p:nvSpPr>
          <p:cNvPr id="4" name="Content Placeholder 3"/>
          <p:cNvSpPr>
            <a:spLocks noGrp="1"/>
          </p:cNvSpPr>
          <p:nvPr>
            <p:ph sz="quarter" idx="1"/>
          </p:nvPr>
        </p:nvSpPr>
        <p:spPr/>
        <p:txBody>
          <a:bodyPr/>
          <a:lstStyle/>
          <a:p>
            <a:r>
              <a:rPr lang="el-GR" dirty="0" smtClean="0"/>
              <a:t>Το </a:t>
            </a:r>
            <a:r>
              <a:rPr lang="el-GR" dirty="0" err="1" smtClean="0"/>
              <a:t>φασεολόγιο</a:t>
            </a:r>
            <a:r>
              <a:rPr lang="el-GR" dirty="0" smtClean="0"/>
              <a:t> ενός προϊόντος (</a:t>
            </a:r>
            <a:r>
              <a:rPr lang="el-GR" dirty="0" err="1" smtClean="0"/>
              <a:t>routing</a:t>
            </a:r>
            <a:r>
              <a:rPr lang="el-GR" dirty="0" smtClean="0"/>
              <a:t>) είναι η λίστα των ενεργειών που απαιτούνται για την κατασκευή του προϊόντος. </a:t>
            </a:r>
            <a:endParaRPr lang="en-US" dirty="0" smtClean="0"/>
          </a:p>
          <a:p>
            <a:r>
              <a:rPr lang="el-GR" dirty="0" smtClean="0"/>
              <a:t>Ένα </a:t>
            </a:r>
            <a:r>
              <a:rPr lang="el-GR" dirty="0" err="1" smtClean="0"/>
              <a:t>φασεολόγιο</a:t>
            </a:r>
            <a:r>
              <a:rPr lang="el-GR" dirty="0" smtClean="0"/>
              <a:t> προσδιορίζει: </a:t>
            </a:r>
          </a:p>
          <a:p>
            <a:pPr lvl="1"/>
            <a:r>
              <a:rPr lang="el-GR" dirty="0" smtClean="0"/>
              <a:t>Το </a:t>
            </a:r>
            <a:r>
              <a:rPr lang="el-GR" dirty="0" smtClean="0">
                <a:solidFill>
                  <a:srgbClr val="0070C0"/>
                </a:solidFill>
              </a:rPr>
              <a:t>κέντρο εργασίας </a:t>
            </a:r>
            <a:r>
              <a:rPr lang="el-GR" dirty="0" smtClean="0"/>
              <a:t>στο οποίο πραγματοποιείται η εργασία, </a:t>
            </a:r>
          </a:p>
          <a:p>
            <a:pPr lvl="1"/>
            <a:r>
              <a:rPr lang="el-GR" dirty="0" smtClean="0"/>
              <a:t>Τα </a:t>
            </a:r>
            <a:r>
              <a:rPr lang="el-GR" dirty="0" smtClean="0">
                <a:solidFill>
                  <a:srgbClr val="0070C0"/>
                </a:solidFill>
              </a:rPr>
              <a:t>υλικά</a:t>
            </a:r>
            <a:r>
              <a:rPr lang="el-GR" dirty="0" smtClean="0"/>
              <a:t> που απαιτούνται για την κατασκευή του προϊόντος, </a:t>
            </a:r>
          </a:p>
          <a:p>
            <a:pPr lvl="1"/>
            <a:r>
              <a:rPr lang="el-GR" dirty="0" smtClean="0"/>
              <a:t>Τις προκαθορισμένες τιμές για τον </a:t>
            </a:r>
            <a:r>
              <a:rPr lang="el-GR" dirty="0" smtClean="0">
                <a:solidFill>
                  <a:srgbClr val="0070C0"/>
                </a:solidFill>
              </a:rPr>
              <a:t>υπολογισμό των χρόνων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Κέντρο εργασίας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14</a:t>
            </a:fld>
            <a:endParaRPr lang="en-US"/>
          </a:p>
        </p:txBody>
      </p:sp>
      <p:sp>
        <p:nvSpPr>
          <p:cNvPr id="4" name="Content Placeholder 3"/>
          <p:cNvSpPr>
            <a:spLocks noGrp="1"/>
          </p:cNvSpPr>
          <p:nvPr>
            <p:ph sz="quarter" idx="1"/>
          </p:nvPr>
        </p:nvSpPr>
        <p:spPr/>
        <p:txBody>
          <a:bodyPr>
            <a:normAutofit fontScale="92500" lnSpcReduction="20000"/>
          </a:bodyPr>
          <a:lstStyle/>
          <a:p>
            <a:r>
              <a:rPr lang="el-GR" dirty="0" smtClean="0"/>
              <a:t>Ένα </a:t>
            </a:r>
            <a:r>
              <a:rPr lang="el-GR" dirty="0" smtClean="0">
                <a:solidFill>
                  <a:srgbClr val="0070C0"/>
                </a:solidFill>
              </a:rPr>
              <a:t>κέντρο εργασίας (</a:t>
            </a:r>
            <a:r>
              <a:rPr lang="el-GR" dirty="0" err="1" smtClean="0">
                <a:solidFill>
                  <a:srgbClr val="0070C0"/>
                </a:solidFill>
              </a:rPr>
              <a:t>work</a:t>
            </a:r>
            <a:r>
              <a:rPr lang="el-GR" dirty="0" smtClean="0">
                <a:solidFill>
                  <a:srgbClr val="0070C0"/>
                </a:solidFill>
              </a:rPr>
              <a:t> </a:t>
            </a:r>
            <a:r>
              <a:rPr lang="el-GR" dirty="0" err="1" smtClean="0">
                <a:solidFill>
                  <a:srgbClr val="0070C0"/>
                </a:solidFill>
              </a:rPr>
              <a:t>center</a:t>
            </a:r>
            <a:r>
              <a:rPr lang="el-GR" dirty="0" smtClean="0">
                <a:solidFill>
                  <a:srgbClr val="0070C0"/>
                </a:solidFill>
              </a:rPr>
              <a:t>) </a:t>
            </a:r>
            <a:r>
              <a:rPr lang="el-GR" dirty="0" smtClean="0"/>
              <a:t>είναι η θέση/τμήμα μέσα στην επιχείρηση όπου παράγεται ένα τμήμα ή ολόκληρο το προϊόν. Είναι εκεί όπου προστίθεται αξία στις πρώτες ύλες και τα συστατικά που χρησιμοποιεί η επιχείρηση μέσω παραγωγικών διεργασιών. </a:t>
            </a:r>
          </a:p>
          <a:p>
            <a:r>
              <a:rPr lang="el-GR" dirty="0" smtClean="0"/>
              <a:t>Ένα κέντρο εργασίας μπορεί να είναι: </a:t>
            </a:r>
          </a:p>
          <a:p>
            <a:pPr lvl="1"/>
            <a:r>
              <a:rPr lang="el-GR" dirty="0" smtClean="0"/>
              <a:t>Ένα μηχάνημα, </a:t>
            </a:r>
          </a:p>
          <a:p>
            <a:pPr lvl="1"/>
            <a:r>
              <a:rPr lang="el-GR" dirty="0" smtClean="0"/>
              <a:t>Ένα σύνολο μηχανημάτων, </a:t>
            </a:r>
          </a:p>
          <a:p>
            <a:pPr lvl="1"/>
            <a:r>
              <a:rPr lang="el-GR" dirty="0" smtClean="0"/>
              <a:t>Μια γραμμή παραγωγής ή </a:t>
            </a:r>
          </a:p>
          <a:p>
            <a:pPr lvl="1"/>
            <a:r>
              <a:rPr lang="el-GR" dirty="0" smtClean="0"/>
              <a:t>Μια ομάδα ατόμων που είναι υπεύθυνη για την εκτέλεση δραστηριοτήτων </a:t>
            </a:r>
          </a:p>
          <a:p>
            <a:r>
              <a:rPr lang="el-GR" dirty="0" smtClean="0"/>
              <a:t>Ένα κέντρο εργασίας είναι σημαντικό καθώς σχετίζεται με :</a:t>
            </a:r>
          </a:p>
          <a:p>
            <a:pPr lvl="1"/>
            <a:r>
              <a:rPr lang="el-GR" dirty="0" smtClean="0"/>
              <a:t>έναν κατάλογο εργασιών (</a:t>
            </a:r>
            <a:r>
              <a:rPr lang="el-GR" dirty="0" err="1" smtClean="0"/>
              <a:t>task</a:t>
            </a:r>
            <a:r>
              <a:rPr lang="el-GR" dirty="0" smtClean="0"/>
              <a:t> </a:t>
            </a:r>
            <a:r>
              <a:rPr lang="el-GR" dirty="0" err="1" smtClean="0"/>
              <a:t>list</a:t>
            </a:r>
            <a:r>
              <a:rPr lang="el-GR" dirty="0" smtClean="0"/>
              <a:t>) όπως δρομολογήσεις προϊόντων, εργασίες συντήρησης ή εργασίες ελέγχου</a:t>
            </a:r>
          </a:p>
          <a:p>
            <a:pPr lvl="1"/>
            <a:r>
              <a:rPr lang="el-GR" dirty="0" smtClean="0"/>
              <a:t>ένα σύνολο εντολών παραγωγής (</a:t>
            </a:r>
            <a:r>
              <a:rPr lang="el-GR" dirty="0" err="1" smtClean="0"/>
              <a:t>work</a:t>
            </a:r>
            <a:r>
              <a:rPr lang="el-GR" dirty="0" smtClean="0"/>
              <a:t> </a:t>
            </a:r>
            <a:r>
              <a:rPr lang="el-GR" dirty="0" err="1" smtClean="0"/>
              <a:t>orders</a:t>
            </a:r>
            <a:r>
              <a:rPr lang="el-GR" dirty="0" smtClean="0"/>
              <a:t>) οι οποίες θα πρέπει να εκτελεστούν στο κέντρο εργασίας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Κέντρο εργασίας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15</a:t>
            </a:fld>
            <a:endParaRPr lang="en-US"/>
          </a:p>
        </p:txBody>
      </p:sp>
      <p:sp>
        <p:nvSpPr>
          <p:cNvPr id="4" name="Content Placeholder 3"/>
          <p:cNvSpPr>
            <a:spLocks noGrp="1"/>
          </p:cNvSpPr>
          <p:nvPr>
            <p:ph sz="quarter" idx="1"/>
          </p:nvPr>
        </p:nvSpPr>
        <p:spPr/>
        <p:txBody>
          <a:bodyPr>
            <a:normAutofit lnSpcReduction="10000"/>
          </a:bodyPr>
          <a:lstStyle/>
          <a:p>
            <a:pPr>
              <a:buNone/>
            </a:pPr>
            <a:r>
              <a:rPr lang="el-GR" dirty="0" smtClean="0"/>
              <a:t>Τα δεδομένα του κέντρου εργασίας χρησιμοποιούνται: </a:t>
            </a:r>
          </a:p>
          <a:p>
            <a:r>
              <a:rPr lang="el-GR" dirty="0" smtClean="0"/>
              <a:t>Για </a:t>
            </a:r>
            <a:r>
              <a:rPr lang="el-GR" dirty="0" err="1" smtClean="0">
                <a:solidFill>
                  <a:srgbClr val="0070C0"/>
                </a:solidFill>
              </a:rPr>
              <a:t>χρονοδρομολόγηση</a:t>
            </a:r>
            <a:r>
              <a:rPr lang="el-GR" dirty="0" smtClean="0">
                <a:solidFill>
                  <a:srgbClr val="0070C0"/>
                </a:solidFill>
              </a:rPr>
              <a:t> εργασιών</a:t>
            </a:r>
            <a:r>
              <a:rPr lang="el-GR" dirty="0" smtClean="0"/>
              <a:t>, αφού για κάθε μηχανή αλλά και κάθε εργασία είναι γνωστός ο απαιτούμενος χρόνος. </a:t>
            </a:r>
          </a:p>
          <a:p>
            <a:r>
              <a:rPr lang="el-GR" dirty="0" smtClean="0"/>
              <a:t>Για </a:t>
            </a:r>
            <a:r>
              <a:rPr lang="el-GR" dirty="0" smtClean="0">
                <a:solidFill>
                  <a:srgbClr val="0070C0"/>
                </a:solidFill>
              </a:rPr>
              <a:t>κοστολόγηση των εργασιών</a:t>
            </a:r>
            <a:r>
              <a:rPr lang="el-GR" dirty="0" smtClean="0"/>
              <a:t>, αφού κάθε βήμα απαιτεί πόρους οι οποίοι έχουν κόστος. </a:t>
            </a:r>
          </a:p>
          <a:p>
            <a:r>
              <a:rPr lang="el-GR" dirty="0" smtClean="0"/>
              <a:t>Για τον </a:t>
            </a:r>
            <a:r>
              <a:rPr lang="el-GR" dirty="0" smtClean="0">
                <a:solidFill>
                  <a:srgbClr val="0070C0"/>
                </a:solidFill>
              </a:rPr>
              <a:t>υπολογισμό της απαιτούμενης δυναμικότητας </a:t>
            </a:r>
            <a:r>
              <a:rPr lang="el-GR" dirty="0" smtClean="0"/>
              <a:t>(</a:t>
            </a:r>
            <a:r>
              <a:rPr lang="el-GR" dirty="0" err="1" smtClean="0"/>
              <a:t>capacity</a:t>
            </a:r>
            <a:r>
              <a:rPr lang="el-GR" dirty="0" smtClean="0"/>
              <a:t> </a:t>
            </a:r>
            <a:r>
              <a:rPr lang="el-GR" dirty="0" err="1" smtClean="0"/>
              <a:t>planning</a:t>
            </a:r>
            <a:r>
              <a:rPr lang="el-GR" dirty="0" smtClean="0"/>
              <a:t>), εφόσον είναι γνωστή η δυναμικότητα παραγωγής τόσο των μηχανών όσο και των εργαζόμενων για κάθε κέντρο εργασίας. </a:t>
            </a:r>
          </a:p>
          <a:p>
            <a:r>
              <a:rPr lang="el-GR" dirty="0" smtClean="0"/>
              <a:t>Για τη </a:t>
            </a:r>
            <a:r>
              <a:rPr lang="el-GR" dirty="0" smtClean="0">
                <a:solidFill>
                  <a:srgbClr val="0070C0"/>
                </a:solidFill>
              </a:rPr>
              <a:t>συντήρηση του εξοπλισμού</a:t>
            </a:r>
            <a:r>
              <a:rPr lang="el-GR" dirty="0" smtClean="0"/>
              <a:t>, δεδομένου ότι οι εργασίες συντήρησης αρκετές φορές διακόπτουν την ομαλή λειτουργία του κέντρου εργασίας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Φασεολόγιο</a:t>
            </a:r>
            <a:r>
              <a:rPr lang="el-GR" dirty="0" smtClean="0"/>
              <a:t> προϊόντων – Παραγωγικοί χρόνοι</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16</a:t>
            </a:fld>
            <a:endParaRPr lang="en-US"/>
          </a:p>
        </p:txBody>
      </p:sp>
      <p:sp>
        <p:nvSpPr>
          <p:cNvPr id="4" name="Content Placeholder 3"/>
          <p:cNvSpPr>
            <a:spLocks noGrp="1"/>
          </p:cNvSpPr>
          <p:nvPr>
            <p:ph sz="quarter" idx="1"/>
          </p:nvPr>
        </p:nvSpPr>
        <p:spPr/>
        <p:txBody>
          <a:bodyPr>
            <a:normAutofit lnSpcReduction="10000"/>
          </a:bodyPr>
          <a:lstStyle/>
          <a:p>
            <a:pPr>
              <a:buNone/>
            </a:pPr>
            <a:r>
              <a:rPr lang="el-GR" dirty="0" smtClean="0"/>
              <a:t>Οι παραγωγικοί χρόνοι είναι: </a:t>
            </a:r>
            <a:endParaRPr lang="en-US" dirty="0" smtClean="0"/>
          </a:p>
          <a:p>
            <a:r>
              <a:rPr lang="el-GR" b="1" dirty="0" smtClean="0">
                <a:solidFill>
                  <a:srgbClr val="0070C0"/>
                </a:solidFill>
              </a:rPr>
              <a:t>Χρόνος προετοιμασίας </a:t>
            </a:r>
            <a:r>
              <a:rPr lang="el-GR" b="1" dirty="0" smtClean="0"/>
              <a:t>(</a:t>
            </a:r>
            <a:r>
              <a:rPr lang="el-GR" b="1" dirty="0" err="1" smtClean="0"/>
              <a:t>Setup</a:t>
            </a:r>
            <a:r>
              <a:rPr lang="el-GR" b="1" dirty="0" smtClean="0"/>
              <a:t> </a:t>
            </a:r>
            <a:r>
              <a:rPr lang="el-GR" b="1" dirty="0" err="1" smtClean="0"/>
              <a:t>time</a:t>
            </a:r>
            <a:r>
              <a:rPr lang="el-GR" b="1" dirty="0" smtClean="0"/>
              <a:t>): </a:t>
            </a:r>
            <a:r>
              <a:rPr lang="el-GR" dirty="0" smtClean="0"/>
              <a:t>Ο χρόνος προετοιμασίας είναι ο χρόνος που απαιτείται για έναν πόρο παραγωγής ή ένα κέντρο εργασίας ώστε να αλλάξει από την παραγωγή του τελευταίου αποδεκτού τεμαχίου του είδους A στο πρώτο αποδεκτό τεμάχιο του είδους B. </a:t>
            </a:r>
          </a:p>
          <a:p>
            <a:r>
              <a:rPr lang="el-GR" b="1" dirty="0" smtClean="0">
                <a:solidFill>
                  <a:srgbClr val="0070C0"/>
                </a:solidFill>
              </a:rPr>
              <a:t>Χρόνος </a:t>
            </a:r>
            <a:r>
              <a:rPr lang="el-GR" b="1" dirty="0" smtClean="0">
                <a:solidFill>
                  <a:srgbClr val="0070C0"/>
                </a:solidFill>
              </a:rPr>
              <a:t>επεξεργασίας </a:t>
            </a:r>
            <a:r>
              <a:rPr lang="el-GR" b="1" dirty="0" smtClean="0"/>
              <a:t>(</a:t>
            </a:r>
            <a:r>
              <a:rPr lang="el-GR" b="1" dirty="0" err="1" smtClean="0"/>
              <a:t>Run</a:t>
            </a:r>
            <a:r>
              <a:rPr lang="el-GR" b="1" dirty="0" smtClean="0"/>
              <a:t> </a:t>
            </a:r>
            <a:r>
              <a:rPr lang="el-GR" b="1" dirty="0" err="1" smtClean="0"/>
              <a:t>time</a:t>
            </a:r>
            <a:r>
              <a:rPr lang="el-GR" b="1" dirty="0" smtClean="0"/>
              <a:t>): </a:t>
            </a:r>
            <a:r>
              <a:rPr lang="el-GR" dirty="0" smtClean="0"/>
              <a:t>Ο χρόνος επεξεργασίας είναι ο χρόνος που απαιτείται για την επεξεργασία ή την παραγωγή ενός τεμαχίου ή μιας ολόκληρης παρτίδας σε μια συγκεκριμένη εργασία. Ο χειρισμός του χρόνου επεξεργασίας γίνεται ανά μέγεθος παρτίδας του παραγόμενου είδους. Ο χρόνος επεξεργασίας δεν συμπεριλαμβάνει τον χρόνο προετοιμασίας.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smtClean="0"/>
              <a:t>Φασεολόγιο</a:t>
            </a:r>
            <a:r>
              <a:rPr lang="el-GR" dirty="0" smtClean="0"/>
              <a:t> προϊόντων – Μη Παραγωγικοί χρόνοι</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17</a:t>
            </a:fld>
            <a:endParaRPr lang="en-US"/>
          </a:p>
        </p:txBody>
      </p:sp>
      <p:sp>
        <p:nvSpPr>
          <p:cNvPr id="4" name="Content Placeholder 3"/>
          <p:cNvSpPr>
            <a:spLocks noGrp="1"/>
          </p:cNvSpPr>
          <p:nvPr>
            <p:ph sz="quarter" idx="1"/>
          </p:nvPr>
        </p:nvSpPr>
        <p:spPr/>
        <p:txBody>
          <a:bodyPr>
            <a:normAutofit fontScale="92500" lnSpcReduction="20000"/>
          </a:bodyPr>
          <a:lstStyle/>
          <a:p>
            <a:pPr>
              <a:buNone/>
            </a:pPr>
            <a:r>
              <a:rPr lang="el-GR" dirty="0" smtClean="0"/>
              <a:t>Οι μη-παραγωγικοί χρόνοι (</a:t>
            </a:r>
            <a:r>
              <a:rPr lang="el-GR" dirty="0" err="1" smtClean="0"/>
              <a:t>Non</a:t>
            </a:r>
            <a:r>
              <a:rPr lang="el-GR" dirty="0" smtClean="0"/>
              <a:t>-</a:t>
            </a:r>
            <a:r>
              <a:rPr lang="el-GR" dirty="0" err="1" smtClean="0"/>
              <a:t>productive</a:t>
            </a:r>
            <a:r>
              <a:rPr lang="el-GR" dirty="0" smtClean="0"/>
              <a:t> </a:t>
            </a:r>
            <a:r>
              <a:rPr lang="el-GR" dirty="0" err="1" smtClean="0"/>
              <a:t>time</a:t>
            </a:r>
            <a:r>
              <a:rPr lang="el-GR" dirty="0" smtClean="0"/>
              <a:t>) είναι: </a:t>
            </a:r>
          </a:p>
          <a:p>
            <a:r>
              <a:rPr lang="el-GR" b="1" dirty="0" smtClean="0">
                <a:solidFill>
                  <a:srgbClr val="0070C0"/>
                </a:solidFill>
              </a:rPr>
              <a:t>Χρόνος αναμονής </a:t>
            </a:r>
            <a:r>
              <a:rPr lang="el-GR" b="1" dirty="0" smtClean="0"/>
              <a:t>(</a:t>
            </a:r>
            <a:r>
              <a:rPr lang="el-GR" b="1" dirty="0" err="1" smtClean="0"/>
              <a:t>Wait</a:t>
            </a:r>
            <a:r>
              <a:rPr lang="el-GR" b="1" dirty="0" smtClean="0"/>
              <a:t> </a:t>
            </a:r>
            <a:r>
              <a:rPr lang="el-GR" b="1" dirty="0" err="1" smtClean="0"/>
              <a:t>time</a:t>
            </a:r>
            <a:r>
              <a:rPr lang="el-GR" b="1" dirty="0" smtClean="0"/>
              <a:t>): </a:t>
            </a:r>
            <a:r>
              <a:rPr lang="el-GR" dirty="0" smtClean="0"/>
              <a:t>Μετά την ολοκλήρωση μιας εργασίας, ο χρόνος αναμονής είναι ο χρόνος παραμονής ενός είδους σε ένα κέντρο εργασίας ή έναν πόρο παραγωγής μέχρι να μπορούμε να το μετακινήσουμε στην επόμενη εργασία. Η αναμονή αυτή μπορεί να οφείλεται σε διαδικασίες όπως ξήρανση ή ψύξη. </a:t>
            </a:r>
          </a:p>
          <a:p>
            <a:r>
              <a:rPr lang="el-GR" b="1" dirty="0" smtClean="0">
                <a:solidFill>
                  <a:srgbClr val="0070C0"/>
                </a:solidFill>
              </a:rPr>
              <a:t>Χρόνος μεταφοράς </a:t>
            </a:r>
            <a:r>
              <a:rPr lang="el-GR" b="1" dirty="0" smtClean="0"/>
              <a:t>(</a:t>
            </a:r>
            <a:r>
              <a:rPr lang="el-GR" b="1" dirty="0" err="1" smtClean="0"/>
              <a:t>Move</a:t>
            </a:r>
            <a:r>
              <a:rPr lang="el-GR" b="1" dirty="0" smtClean="0"/>
              <a:t> </a:t>
            </a:r>
            <a:r>
              <a:rPr lang="el-GR" b="1" dirty="0" err="1" smtClean="0"/>
              <a:t>time</a:t>
            </a:r>
            <a:r>
              <a:rPr lang="el-GR" b="1" dirty="0" smtClean="0"/>
              <a:t>): </a:t>
            </a:r>
            <a:r>
              <a:rPr lang="el-GR" dirty="0" smtClean="0"/>
              <a:t>Ο χρόνος μεταφοράς ενός ημιτελούς προϊόντος από μία εργασία σε άλλη. </a:t>
            </a:r>
          </a:p>
          <a:p>
            <a:r>
              <a:rPr lang="el-GR" b="1" dirty="0" smtClean="0">
                <a:solidFill>
                  <a:srgbClr val="0070C0"/>
                </a:solidFill>
              </a:rPr>
              <a:t>Χρόνος στην ουρά </a:t>
            </a:r>
            <a:r>
              <a:rPr lang="el-GR" b="1" dirty="0" smtClean="0"/>
              <a:t>(</a:t>
            </a:r>
            <a:r>
              <a:rPr lang="el-GR" b="1" dirty="0" err="1" smtClean="0"/>
              <a:t>Queue</a:t>
            </a:r>
            <a:r>
              <a:rPr lang="el-GR" b="1" dirty="0" smtClean="0"/>
              <a:t> </a:t>
            </a:r>
            <a:r>
              <a:rPr lang="el-GR" b="1" dirty="0" err="1" smtClean="0"/>
              <a:t>time</a:t>
            </a:r>
            <a:r>
              <a:rPr lang="el-GR" b="1" dirty="0" smtClean="0"/>
              <a:t>): </a:t>
            </a:r>
            <a:r>
              <a:rPr lang="el-GR" dirty="0" smtClean="0"/>
              <a:t>Ο χρόνος αναμονής δηλώνει το χρονικό διάστημα κατά το οποίο υπολογίζεται ότι πρέπει να παραμείνει ένα τεμάχιο σε έναν πόρο παραγωγής μέχρι να ξεκινήσει η πραγματική του επεξεργασία. Γενικά αύξηση του χρόνου αναμονής συνεπάγεται αύξηση του χρόνου παραγωγής και του αποθέματος που είναι σε αναμονή.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 </a:t>
            </a:r>
            <a:r>
              <a:rPr lang="el-GR" dirty="0" err="1" smtClean="0"/>
              <a:t>Φασεολόγιο</a:t>
            </a:r>
            <a:r>
              <a:rPr lang="en-US" dirty="0" smtClean="0"/>
              <a:t> </a:t>
            </a:r>
            <a:r>
              <a:rPr lang="el-GR" dirty="0" smtClean="0"/>
              <a:t>κατασκευής ποδηλάτου</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18</a:t>
            </a:fld>
            <a:endParaRPr lang="en-US"/>
          </a:p>
        </p:txBody>
      </p:sp>
      <p:pic>
        <p:nvPicPr>
          <p:cNvPr id="7170" name="Picture 2"/>
          <p:cNvPicPr>
            <a:picLocks noChangeAspect="1" noChangeArrowheads="1"/>
          </p:cNvPicPr>
          <p:nvPr/>
        </p:nvPicPr>
        <p:blipFill>
          <a:blip r:embed="rId3"/>
          <a:srcRect/>
          <a:stretch>
            <a:fillRect/>
          </a:stretch>
        </p:blipFill>
        <p:spPr bwMode="auto">
          <a:xfrm>
            <a:off x="1034716" y="1570024"/>
            <a:ext cx="10717041" cy="4782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ERP SAP - </a:t>
            </a:r>
            <a:r>
              <a:rPr lang="el-GR" dirty="0" smtClean="0"/>
              <a:t>Χρονοπρόγραμμα κατασκευής ποδηλάτων</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19</a:t>
            </a:fld>
            <a:endParaRPr lang="en-US"/>
          </a:p>
        </p:txBody>
      </p:sp>
      <p:pic>
        <p:nvPicPr>
          <p:cNvPr id="8194" name="Picture 2"/>
          <p:cNvPicPr>
            <a:picLocks noChangeAspect="1" noChangeArrowheads="1"/>
          </p:cNvPicPr>
          <p:nvPr/>
        </p:nvPicPr>
        <p:blipFill>
          <a:blip r:embed="rId3"/>
          <a:srcRect/>
          <a:stretch>
            <a:fillRect/>
          </a:stretch>
        </p:blipFill>
        <p:spPr bwMode="auto">
          <a:xfrm>
            <a:off x="1890937" y="1636295"/>
            <a:ext cx="9893969" cy="47275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FBD78742-16FF-2C41-812C-6FCE6B9F18C1}"/>
              </a:ext>
            </a:extLst>
          </p:cNvPr>
          <p:cNvSpPr>
            <a:spLocks noGrp="1"/>
          </p:cNvSpPr>
          <p:nvPr>
            <p:ph type="subTitle" idx="1"/>
          </p:nvPr>
        </p:nvSpPr>
        <p:spPr>
          <a:xfrm>
            <a:off x="1154954" y="4777380"/>
            <a:ext cx="10489650" cy="861420"/>
          </a:xfrm>
        </p:spPr>
        <p:txBody>
          <a:bodyPr>
            <a:noAutofit/>
          </a:bodyPr>
          <a:lstStyle/>
          <a:p>
            <a:r>
              <a:rPr lang="el-GR" sz="1800" dirty="0" smtClean="0"/>
              <a:t>Δρ Αικατερίνη </a:t>
            </a:r>
            <a:r>
              <a:rPr lang="el-GR" sz="1800" dirty="0" err="1" smtClean="0"/>
              <a:t>Μαρινάγη</a:t>
            </a:r>
            <a:r>
              <a:rPr lang="el-GR" sz="1800" dirty="0" smtClean="0"/>
              <a:t>,  </a:t>
            </a:r>
            <a:r>
              <a:rPr lang="el-GR" sz="1800" dirty="0" err="1" smtClean="0"/>
              <a:t>ΔΔρ</a:t>
            </a:r>
            <a:r>
              <a:rPr lang="el-GR" sz="1800" dirty="0" smtClean="0"/>
              <a:t> Δαμιανός Σακάς</a:t>
            </a:r>
            <a:endParaRPr lang="en-US" sz="1800" dirty="0" smtClean="0"/>
          </a:p>
          <a:p>
            <a:r>
              <a:rPr lang="el-GR" sz="1800" dirty="0" smtClean="0"/>
              <a:t>Η παρουσίαση βασίζεται στο βιβλίο: </a:t>
            </a:r>
          </a:p>
          <a:p>
            <a:r>
              <a:rPr lang="el-GR" sz="1800" dirty="0" smtClean="0"/>
              <a:t>ΦΙΤΣΙΛΗΣ Π. (2015) «Σύγχρονα  Πληροφοριακά Συστήματα Επιχειρήσεων»</a:t>
            </a:r>
            <a:r>
              <a:rPr lang="en-US" sz="1800" dirty="0" smtClean="0"/>
              <a:t>, </a:t>
            </a:r>
            <a:r>
              <a:rPr lang="el-GR" sz="1800" dirty="0" smtClean="0"/>
              <a:t>ΚΑΛΛΙΠΟΣ</a:t>
            </a:r>
            <a:endParaRPr lang="el-GR" sz="1800" dirty="0"/>
          </a:p>
        </p:txBody>
      </p:sp>
      <p:sp>
        <p:nvSpPr>
          <p:cNvPr id="2" name="Title 1">
            <a:extLst>
              <a:ext uri="{FF2B5EF4-FFF2-40B4-BE49-F238E27FC236}">
                <a16:creationId xmlns="" xmlns:a16="http://schemas.microsoft.com/office/drawing/2014/main" id="{B51D3FF0-B7CE-F34E-857E-5B6626CBF28D}"/>
              </a:ext>
            </a:extLst>
          </p:cNvPr>
          <p:cNvSpPr>
            <a:spLocks noGrp="1"/>
          </p:cNvSpPr>
          <p:nvPr>
            <p:ph type="ctrTitle"/>
          </p:nvPr>
        </p:nvSpPr>
        <p:spPr>
          <a:xfrm>
            <a:off x="898071" y="369620"/>
            <a:ext cx="9813472" cy="3329581"/>
          </a:xfrm>
        </p:spPr>
        <p:txBody>
          <a:bodyPr/>
          <a:lstStyle/>
          <a:p>
            <a:r>
              <a:rPr lang="el-GR" dirty="0" smtClean="0"/>
              <a:t/>
            </a:r>
            <a:br>
              <a:rPr lang="el-GR" dirty="0" smtClean="0"/>
            </a:br>
            <a:r>
              <a:rPr lang="el-GR" dirty="0" smtClean="0"/>
              <a:t>Ενότητα </a:t>
            </a:r>
            <a:r>
              <a:rPr smtClean="0"/>
              <a:t>6</a:t>
            </a:r>
            <a:r>
              <a:rPr lang="el-GR" dirty="0" smtClean="0"/>
              <a:t>:  </a:t>
            </a:r>
            <a:r>
              <a:rPr altLang="en-US" b="1" smtClean="0"/>
              <a:t>H</a:t>
            </a:r>
            <a:r>
              <a:rPr altLang="en-US" smtClean="0"/>
              <a:t> </a:t>
            </a:r>
            <a:r>
              <a:rPr lang="el-GR" altLang="en-US" dirty="0" smtClean="0"/>
              <a:t>λειτουργικότητα των συστημάτων </a:t>
            </a:r>
            <a:r>
              <a:rPr altLang="en-US" smtClean="0"/>
              <a:t>ERP </a:t>
            </a:r>
            <a:r>
              <a:rPr lang="en-US" altLang="en-US" dirty="0" smtClean="0"/>
              <a:t>–</a:t>
            </a:r>
            <a:r>
              <a:rPr altLang="en-US" smtClean="0"/>
              <a:t> </a:t>
            </a:r>
            <a:r>
              <a:rPr lang="el-GR" altLang="en-US" dirty="0" smtClean="0"/>
              <a:t>μέρος Δ΄</a:t>
            </a:r>
            <a:endParaRPr lang="en-US" dirty="0"/>
          </a:p>
        </p:txBody>
      </p:sp>
    </p:spTree>
    <p:extLst>
      <p:ext uri="{BB962C8B-B14F-4D97-AF65-F5344CB8AC3E}">
        <p14:creationId xmlns="" xmlns:p14="http://schemas.microsoft.com/office/powerpoint/2010/main" val="3774254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 </a:t>
            </a:r>
            <a:r>
              <a:rPr lang="el-GR" dirty="0" smtClean="0"/>
              <a:t>Συνδυασμός </a:t>
            </a:r>
            <a:r>
              <a:rPr lang="el-GR" dirty="0" err="1" smtClean="0"/>
              <a:t>φασεολογίου</a:t>
            </a:r>
            <a:r>
              <a:rPr lang="el-GR" dirty="0" smtClean="0"/>
              <a:t> - </a:t>
            </a:r>
            <a:r>
              <a:rPr lang="en-US" dirty="0" smtClean="0"/>
              <a:t>BOM</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20</a:t>
            </a:fld>
            <a:endParaRPr lang="en-US"/>
          </a:p>
        </p:txBody>
      </p:sp>
      <p:pic>
        <p:nvPicPr>
          <p:cNvPr id="9218" name="Picture 2"/>
          <p:cNvPicPr>
            <a:picLocks noChangeAspect="1" noChangeArrowheads="1"/>
          </p:cNvPicPr>
          <p:nvPr/>
        </p:nvPicPr>
        <p:blipFill>
          <a:blip r:embed="rId3"/>
          <a:srcRect/>
          <a:stretch>
            <a:fillRect/>
          </a:stretch>
        </p:blipFill>
        <p:spPr bwMode="auto">
          <a:xfrm>
            <a:off x="2695074" y="1508041"/>
            <a:ext cx="7760463" cy="5349959"/>
          </a:xfrm>
          <a:prstGeom prst="rect">
            <a:avLst/>
          </a:prstGeom>
          <a:noFill/>
          <a:ln w="9525">
            <a:noFill/>
            <a:miter lim="800000"/>
            <a:headEnd/>
            <a:tailEnd/>
          </a:ln>
          <a:effectLst/>
        </p:spPr>
      </p:pic>
      <p:sp>
        <p:nvSpPr>
          <p:cNvPr id="6" name="TextBox 5"/>
          <p:cNvSpPr txBox="1"/>
          <p:nvPr/>
        </p:nvSpPr>
        <p:spPr>
          <a:xfrm>
            <a:off x="1371599" y="2863516"/>
            <a:ext cx="1106905" cy="369332"/>
          </a:xfrm>
          <a:prstGeom prst="rect">
            <a:avLst/>
          </a:prstGeom>
          <a:noFill/>
        </p:spPr>
        <p:txBody>
          <a:bodyPr wrap="square" rtlCol="0">
            <a:spAutoFit/>
          </a:bodyPr>
          <a:lstStyle/>
          <a:p>
            <a:r>
              <a:rPr lang="el-GR" dirty="0" smtClean="0"/>
              <a:t>Υλικά</a:t>
            </a:r>
            <a:endParaRPr lang="en-US" dirty="0"/>
          </a:p>
        </p:txBody>
      </p:sp>
      <p:sp>
        <p:nvSpPr>
          <p:cNvPr id="7" name="TextBox 6"/>
          <p:cNvSpPr txBox="1"/>
          <p:nvPr/>
        </p:nvSpPr>
        <p:spPr>
          <a:xfrm>
            <a:off x="1034715" y="4716379"/>
            <a:ext cx="1564106" cy="646331"/>
          </a:xfrm>
          <a:prstGeom prst="rect">
            <a:avLst/>
          </a:prstGeom>
          <a:noFill/>
        </p:spPr>
        <p:txBody>
          <a:bodyPr wrap="square" rtlCol="0">
            <a:spAutoFit/>
          </a:bodyPr>
          <a:lstStyle/>
          <a:p>
            <a:r>
              <a:rPr lang="el-GR" dirty="0" smtClean="0"/>
              <a:t>Σειρά εργασιών</a:t>
            </a:r>
            <a:endParaRPr lang="en-US" dirty="0"/>
          </a:p>
        </p:txBody>
      </p:sp>
      <p:cxnSp>
        <p:nvCxnSpPr>
          <p:cNvPr id="9" name="Straight Arrow Connector 8"/>
          <p:cNvCxnSpPr/>
          <p:nvPr/>
        </p:nvCxnSpPr>
        <p:spPr>
          <a:xfrm>
            <a:off x="1540042" y="3344779"/>
            <a:ext cx="1203158" cy="48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564105" y="5269832"/>
            <a:ext cx="1130969" cy="24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Λογιστικό Σχέδιο</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21</a:t>
            </a:fld>
            <a:endParaRPr lang="en-US"/>
          </a:p>
        </p:txBody>
      </p:sp>
      <p:pic>
        <p:nvPicPr>
          <p:cNvPr id="10242" name="Picture 2"/>
          <p:cNvPicPr>
            <a:picLocks noChangeAspect="1" noChangeArrowheads="1"/>
          </p:cNvPicPr>
          <p:nvPr/>
        </p:nvPicPr>
        <p:blipFill>
          <a:blip r:embed="rId3"/>
          <a:srcRect/>
          <a:stretch>
            <a:fillRect/>
          </a:stretch>
        </p:blipFill>
        <p:spPr bwMode="auto">
          <a:xfrm>
            <a:off x="2839453" y="1579543"/>
            <a:ext cx="5366083" cy="47045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Προγραμματισμός παραγωγής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22</a:t>
            </a:fld>
            <a:endParaRPr lang="en-US"/>
          </a:p>
        </p:txBody>
      </p:sp>
      <p:pic>
        <p:nvPicPr>
          <p:cNvPr id="11266" name="Picture 2"/>
          <p:cNvPicPr>
            <a:picLocks noChangeAspect="1" noChangeArrowheads="1"/>
          </p:cNvPicPr>
          <p:nvPr/>
        </p:nvPicPr>
        <p:blipFill>
          <a:blip r:embed="rId3"/>
          <a:srcRect/>
          <a:stretch>
            <a:fillRect/>
          </a:stretch>
        </p:blipFill>
        <p:spPr bwMode="auto">
          <a:xfrm>
            <a:off x="3790949" y="1304925"/>
            <a:ext cx="5634507" cy="51921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Συγκεντρωτικός προγραμματισμός παραγωγής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23</a:t>
            </a:fld>
            <a:endParaRPr lang="en-US"/>
          </a:p>
        </p:txBody>
      </p:sp>
      <p:sp>
        <p:nvSpPr>
          <p:cNvPr id="4" name="Content Placeholder 3"/>
          <p:cNvSpPr>
            <a:spLocks noGrp="1"/>
          </p:cNvSpPr>
          <p:nvPr>
            <p:ph sz="quarter" idx="1"/>
          </p:nvPr>
        </p:nvSpPr>
        <p:spPr>
          <a:xfrm>
            <a:off x="1219200" y="1447800"/>
            <a:ext cx="10363200" cy="4953000"/>
          </a:xfrm>
        </p:spPr>
        <p:txBody>
          <a:bodyPr>
            <a:normAutofit lnSpcReduction="10000"/>
          </a:bodyPr>
          <a:lstStyle/>
          <a:p>
            <a:r>
              <a:rPr lang="el-GR" dirty="0" smtClean="0"/>
              <a:t>Ο</a:t>
            </a:r>
            <a:r>
              <a:rPr lang="el-GR" dirty="0" smtClean="0">
                <a:solidFill>
                  <a:srgbClr val="0070C0"/>
                </a:solidFill>
              </a:rPr>
              <a:t> Συγκεντρωτικός Προγραμματισμός Παραγωγής </a:t>
            </a:r>
            <a:r>
              <a:rPr lang="el-GR" dirty="0" smtClean="0"/>
              <a:t>(</a:t>
            </a:r>
            <a:r>
              <a:rPr lang="el-GR" dirty="0" err="1" smtClean="0"/>
              <a:t>Aggregate</a:t>
            </a:r>
            <a:r>
              <a:rPr lang="el-GR" dirty="0" smtClean="0"/>
              <a:t> </a:t>
            </a:r>
            <a:r>
              <a:rPr lang="el-GR" dirty="0" err="1" smtClean="0"/>
              <a:t>Production</a:t>
            </a:r>
            <a:r>
              <a:rPr lang="el-GR" dirty="0" smtClean="0"/>
              <a:t> </a:t>
            </a:r>
            <a:r>
              <a:rPr lang="el-GR" dirty="0" err="1" smtClean="0"/>
              <a:t>Planning</a:t>
            </a:r>
            <a:r>
              <a:rPr lang="el-GR" dirty="0" smtClean="0"/>
              <a:t>) έχει ως στόχο να προσδιορίσει: </a:t>
            </a:r>
          </a:p>
          <a:p>
            <a:pPr lvl="1"/>
            <a:r>
              <a:rPr lang="el-GR" dirty="0" smtClean="0"/>
              <a:t>Το επίπεδο της παραγωγής, </a:t>
            </a:r>
          </a:p>
          <a:p>
            <a:pPr lvl="1"/>
            <a:r>
              <a:rPr lang="el-GR" dirty="0" smtClean="0"/>
              <a:t>Το βέλτιστο μίγμα προϊόντων προς παραγωγή με σκοπό την καλύτερη ικανοποίηση της ζήτησης, </a:t>
            </a:r>
          </a:p>
          <a:p>
            <a:pPr lvl="1"/>
            <a:r>
              <a:rPr lang="el-GR" dirty="0" smtClean="0"/>
              <a:t>Τις απαιτήσεις σε προσωπικό, </a:t>
            </a:r>
          </a:p>
          <a:p>
            <a:pPr lvl="1"/>
            <a:r>
              <a:rPr lang="el-GR" dirty="0" smtClean="0"/>
              <a:t>Τις απαιτήσεις σε πρώτες ύλες.</a:t>
            </a:r>
          </a:p>
          <a:p>
            <a:r>
              <a:rPr lang="el-GR" dirty="0" smtClean="0"/>
              <a:t>Η εξειδίκευση του συγκεντρωτικού προγραμματισμού παραγωγής γίνεται στο </a:t>
            </a:r>
            <a:r>
              <a:rPr lang="el-GR" dirty="0" smtClean="0">
                <a:solidFill>
                  <a:srgbClr val="0070C0"/>
                </a:solidFill>
              </a:rPr>
              <a:t>Κύριο </a:t>
            </a:r>
            <a:r>
              <a:rPr lang="el-GR" dirty="0" smtClean="0">
                <a:solidFill>
                  <a:srgbClr val="0070C0"/>
                </a:solidFill>
              </a:rPr>
              <a:t>Πρόγραμμα Παραγωγής </a:t>
            </a:r>
            <a:r>
              <a:rPr lang="el-GR" dirty="0" smtClean="0"/>
              <a:t>(</a:t>
            </a:r>
            <a:r>
              <a:rPr lang="en-US" dirty="0" smtClean="0"/>
              <a:t>Master Production Schedule - MPS) </a:t>
            </a:r>
            <a:r>
              <a:rPr lang="el-GR" dirty="0" smtClean="0"/>
              <a:t>το οποίο έχει ως στόχους: </a:t>
            </a:r>
          </a:p>
          <a:p>
            <a:pPr lvl="1"/>
            <a:r>
              <a:rPr lang="el-GR" dirty="0" smtClean="0"/>
              <a:t>Τη δημιουργία προγράμματος παραγωγής των προϊόντων, </a:t>
            </a:r>
          </a:p>
          <a:p>
            <a:pPr lvl="1"/>
            <a:r>
              <a:rPr lang="el-GR" dirty="0" smtClean="0"/>
              <a:t>Τον υπολογισμό του φόρτου εργασίας, </a:t>
            </a:r>
          </a:p>
          <a:p>
            <a:pPr lvl="1"/>
            <a:r>
              <a:rPr lang="el-GR" dirty="0" smtClean="0"/>
              <a:t>Τον έλεγχο της </a:t>
            </a:r>
            <a:r>
              <a:rPr lang="el-GR" dirty="0" err="1" smtClean="0"/>
              <a:t>εφικτότητας</a:t>
            </a:r>
            <a:r>
              <a:rPr lang="el-GR" dirty="0" smtClean="0"/>
              <a:t> των πλάνων πωλήσεων/παραγωγής </a:t>
            </a:r>
          </a:p>
          <a:p>
            <a:endParaRPr lang="el-GR"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Κύριο Πρόγραμμα Παραγωγής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24</a:t>
            </a:fld>
            <a:endParaRPr lang="en-US"/>
          </a:p>
        </p:txBody>
      </p:sp>
      <p:pic>
        <p:nvPicPr>
          <p:cNvPr id="12290" name="Picture 2"/>
          <p:cNvPicPr>
            <a:picLocks noChangeAspect="1" noChangeArrowheads="1"/>
          </p:cNvPicPr>
          <p:nvPr/>
        </p:nvPicPr>
        <p:blipFill>
          <a:blip r:embed="rId3"/>
          <a:srcRect/>
          <a:stretch>
            <a:fillRect/>
          </a:stretch>
        </p:blipFill>
        <p:spPr bwMode="auto">
          <a:xfrm>
            <a:off x="2336800" y="1527182"/>
            <a:ext cx="7340600" cy="49482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Κύριο Πρόγραμμα Παραγωγής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25</a:t>
            </a:fld>
            <a:endParaRPr lang="en-US"/>
          </a:p>
        </p:txBody>
      </p:sp>
      <p:pic>
        <p:nvPicPr>
          <p:cNvPr id="13314" name="Picture 2"/>
          <p:cNvPicPr>
            <a:picLocks noChangeAspect="1" noChangeArrowheads="1"/>
          </p:cNvPicPr>
          <p:nvPr/>
        </p:nvPicPr>
        <p:blipFill>
          <a:blip r:embed="rId3"/>
          <a:srcRect/>
          <a:stretch>
            <a:fillRect/>
          </a:stretch>
        </p:blipFill>
        <p:spPr bwMode="auto">
          <a:xfrm>
            <a:off x="619432" y="4159044"/>
            <a:ext cx="11162743" cy="1887793"/>
          </a:xfrm>
          <a:prstGeom prst="rect">
            <a:avLst/>
          </a:prstGeom>
          <a:noFill/>
          <a:ln w="9525">
            <a:noFill/>
            <a:miter lim="800000"/>
            <a:headEnd/>
            <a:tailEnd/>
          </a:ln>
          <a:effectLst/>
        </p:spPr>
      </p:pic>
      <p:sp>
        <p:nvSpPr>
          <p:cNvPr id="7" name="Content Placeholder 3"/>
          <p:cNvSpPr txBox="1">
            <a:spLocks/>
          </p:cNvSpPr>
          <p:nvPr/>
        </p:nvSpPr>
        <p:spPr>
          <a:xfrm>
            <a:off x="1371600" y="1600200"/>
            <a:ext cx="10363200" cy="45720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Το Κύριο Πρόγραμμα Παραγωγής (</a:t>
            </a:r>
            <a:r>
              <a:rPr kumimoji="0" lang="el-GR" sz="2600" b="0" i="0" u="none" strike="noStrike" kern="1200" cap="none" spc="0" normalizeH="0" baseline="0" noProof="0" dirty="0" err="1" smtClean="0">
                <a:ln>
                  <a:noFill/>
                </a:ln>
                <a:solidFill>
                  <a:schemeClr val="tx1"/>
                </a:solidFill>
                <a:effectLst/>
                <a:uLnTx/>
                <a:uFillTx/>
                <a:latin typeface="+mn-lt"/>
                <a:ea typeface="+mn-ea"/>
                <a:cs typeface="+mn-cs"/>
              </a:rPr>
              <a:t>Master</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600" b="0" i="0" u="none" strike="noStrike" kern="1200" cap="none" spc="0" normalizeH="0" baseline="0" noProof="0" dirty="0" err="1" smtClean="0">
                <a:ln>
                  <a:noFill/>
                </a:ln>
                <a:solidFill>
                  <a:schemeClr val="tx1"/>
                </a:solidFill>
                <a:effectLst/>
                <a:uLnTx/>
                <a:uFillTx/>
                <a:latin typeface="+mn-lt"/>
                <a:ea typeface="+mn-ea"/>
                <a:cs typeface="+mn-cs"/>
              </a:rPr>
              <a:t>Production</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Schedule – MPS) προσδιορίζει: </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Τα προϊόντα που θα παραχθούν και τις ποσότητες ανά χρονική περίοδο, </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Τις εντολές παραγωγής ανά κέντρο εργασίας και </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Τον βαθμό αξιοποίησης των παραγωγικών πόρων</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Προβλέψεις Πωλήσεων και Παραγωγής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26</a:t>
            </a:fld>
            <a:endParaRPr lang="en-US"/>
          </a:p>
        </p:txBody>
      </p:sp>
      <p:sp>
        <p:nvSpPr>
          <p:cNvPr id="4" name="Content Placeholder 3"/>
          <p:cNvSpPr>
            <a:spLocks noGrp="1"/>
          </p:cNvSpPr>
          <p:nvPr>
            <p:ph sz="quarter" idx="1"/>
          </p:nvPr>
        </p:nvSpPr>
        <p:spPr/>
        <p:txBody>
          <a:bodyPr>
            <a:normAutofit fontScale="92500" lnSpcReduction="10000"/>
          </a:bodyPr>
          <a:lstStyle/>
          <a:p>
            <a:pPr marL="0" indent="0">
              <a:buNone/>
            </a:pPr>
            <a:r>
              <a:rPr lang="el-GR" dirty="0" smtClean="0"/>
              <a:t>Μέθοδοι προβλέψεων πωλήσεων και παραγωγής : </a:t>
            </a:r>
          </a:p>
          <a:p>
            <a:r>
              <a:rPr lang="el-GR" dirty="0" smtClean="0">
                <a:solidFill>
                  <a:srgbClr val="0070C0"/>
                </a:solidFill>
              </a:rPr>
              <a:t>Ποιοτικές μέθοδοι</a:t>
            </a:r>
            <a:r>
              <a:rPr lang="el-GR" dirty="0" smtClean="0"/>
              <a:t>: στηρίζονται σε γνώμες τρίτων, στην άποψη των πωλητών, σε ερωτηματολόγια και σε συνεντεύξεις και για τον λόγο αυτό είναι σε μεγάλο βαθμό υποκειμενικές.</a:t>
            </a:r>
          </a:p>
          <a:p>
            <a:r>
              <a:rPr lang="el-GR" dirty="0" smtClean="0">
                <a:solidFill>
                  <a:srgbClr val="0070C0"/>
                </a:solidFill>
              </a:rPr>
              <a:t>Ποσοτικές μέθοδοι</a:t>
            </a:r>
            <a:r>
              <a:rPr lang="el-GR" dirty="0" smtClean="0"/>
              <a:t>: στηρίζονται σε αριθμητικά δεδομένα και για αυτό τον λόγο θεωρούνται και πιο αντικειμενικές, αφού χρησιμοποιούν μαθηματικές και στατιστικές τεχνικές. Κατατάσσονται σε δύο κατηγορίες μοντέλων:</a:t>
            </a:r>
          </a:p>
          <a:p>
            <a:pPr lvl="1"/>
            <a:r>
              <a:rPr lang="el-GR" dirty="0" smtClean="0"/>
              <a:t>Τα </a:t>
            </a:r>
            <a:r>
              <a:rPr lang="el-GR" dirty="0" smtClean="0">
                <a:solidFill>
                  <a:srgbClr val="C00000"/>
                </a:solidFill>
              </a:rPr>
              <a:t>αιτιώδη μοντέλα </a:t>
            </a:r>
            <a:r>
              <a:rPr lang="el-GR" dirty="0" smtClean="0"/>
              <a:t>(</a:t>
            </a:r>
            <a:r>
              <a:rPr lang="el-GR" dirty="0" err="1" smtClean="0"/>
              <a:t>causal</a:t>
            </a:r>
            <a:r>
              <a:rPr lang="el-GR" dirty="0" smtClean="0"/>
              <a:t> </a:t>
            </a:r>
            <a:r>
              <a:rPr lang="el-GR" dirty="0" err="1" smtClean="0"/>
              <a:t>models</a:t>
            </a:r>
            <a:r>
              <a:rPr lang="el-GR" dirty="0" smtClean="0"/>
              <a:t>), που βασίζονται σε μια ποσοτική σχέση μεταξύ παρατηρήσεων (π.χ. διαφημιστικές δαπάνες) που αποτελούν τη γνωστή μεταβλητή, με τη ζήτηση κάποιου προϊόντος. </a:t>
            </a:r>
          </a:p>
          <a:p>
            <a:pPr lvl="1"/>
            <a:r>
              <a:rPr lang="el-GR" dirty="0" smtClean="0"/>
              <a:t>Τα </a:t>
            </a:r>
            <a:r>
              <a:rPr lang="el-GR" dirty="0" smtClean="0">
                <a:solidFill>
                  <a:srgbClr val="C00000"/>
                </a:solidFill>
              </a:rPr>
              <a:t>μοντέλα </a:t>
            </a:r>
            <a:r>
              <a:rPr lang="el-GR" dirty="0" err="1" smtClean="0">
                <a:solidFill>
                  <a:srgbClr val="C00000"/>
                </a:solidFill>
              </a:rPr>
              <a:t>χρονοσειρών</a:t>
            </a:r>
            <a:r>
              <a:rPr lang="el-GR" dirty="0" smtClean="0">
                <a:solidFill>
                  <a:srgbClr val="C00000"/>
                </a:solidFill>
              </a:rPr>
              <a:t> </a:t>
            </a:r>
            <a:r>
              <a:rPr lang="el-GR" dirty="0" smtClean="0"/>
              <a:t>(</a:t>
            </a:r>
            <a:r>
              <a:rPr lang="el-GR" dirty="0" err="1" smtClean="0"/>
              <a:t>time</a:t>
            </a:r>
            <a:r>
              <a:rPr lang="el-GR" dirty="0" smtClean="0"/>
              <a:t> </a:t>
            </a:r>
            <a:r>
              <a:rPr lang="el-GR" dirty="0" err="1" smtClean="0"/>
              <a:t>series</a:t>
            </a:r>
            <a:r>
              <a:rPr lang="el-GR" dirty="0" smtClean="0"/>
              <a:t> </a:t>
            </a:r>
            <a:r>
              <a:rPr lang="el-GR" dirty="0" err="1" smtClean="0"/>
              <a:t>models</a:t>
            </a:r>
            <a:r>
              <a:rPr lang="el-GR" dirty="0" smtClean="0"/>
              <a:t>), που εξετάζουν τα ιστορικά στοιχεία της ζήτησης ενός προϊόντος ώστε να προβλέψουμε τη μελλοντική ζήτηση. </a:t>
            </a:r>
          </a:p>
          <a:p>
            <a:pPr lvl="1"/>
            <a:endParaRPr lang="el-GR" dirty="0" smtClean="0"/>
          </a:p>
          <a:p>
            <a:pPr lvl="1"/>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 Sales and Operation Planning (SOP)</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27</a:t>
            </a:fld>
            <a:endParaRPr lang="en-US"/>
          </a:p>
        </p:txBody>
      </p:sp>
      <p:pic>
        <p:nvPicPr>
          <p:cNvPr id="14338" name="Picture 2"/>
          <p:cNvPicPr>
            <a:picLocks noGrp="1" noChangeAspect="1" noChangeArrowheads="1"/>
          </p:cNvPicPr>
          <p:nvPr>
            <p:ph sz="quarter" idx="1"/>
          </p:nvPr>
        </p:nvPicPr>
        <p:blipFill>
          <a:blip r:embed="rId3"/>
          <a:srcRect/>
          <a:stretch>
            <a:fillRect/>
          </a:stretch>
        </p:blipFill>
        <p:spPr bwMode="auto">
          <a:xfrm>
            <a:off x="483950" y="1757635"/>
            <a:ext cx="11199467" cy="44661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95C939-2FA7-DA46-BEC7-5018676AC871}" type="slidenum">
              <a:rPr lang="en-US" smtClean="0"/>
              <a:pPr/>
              <a:t>28</a:t>
            </a:fld>
            <a:endParaRPr lang="en-US"/>
          </a:p>
        </p:txBody>
      </p:sp>
      <p:pic>
        <p:nvPicPr>
          <p:cNvPr id="15362" name="Picture 2"/>
          <p:cNvPicPr>
            <a:picLocks noChangeAspect="1" noChangeArrowheads="1"/>
          </p:cNvPicPr>
          <p:nvPr/>
        </p:nvPicPr>
        <p:blipFill>
          <a:blip r:embed="rId3"/>
          <a:srcRect/>
          <a:stretch>
            <a:fillRect/>
          </a:stretch>
        </p:blipFill>
        <p:spPr bwMode="auto">
          <a:xfrm>
            <a:off x="0" y="0"/>
            <a:ext cx="5613401" cy="3368041"/>
          </a:xfrm>
          <a:prstGeom prst="rect">
            <a:avLst/>
          </a:prstGeom>
          <a:noFill/>
          <a:ln w="9525">
            <a:noFill/>
            <a:miter lim="800000"/>
            <a:headEnd/>
            <a:tailEnd/>
          </a:ln>
          <a:effectLst/>
        </p:spPr>
      </p:pic>
      <p:pic>
        <p:nvPicPr>
          <p:cNvPr id="15363" name="Picture 3"/>
          <p:cNvPicPr>
            <a:picLocks noGrp="1" noChangeAspect="1" noChangeArrowheads="1"/>
          </p:cNvPicPr>
          <p:nvPr>
            <p:ph sz="quarter" idx="1"/>
          </p:nvPr>
        </p:nvPicPr>
        <p:blipFill>
          <a:blip r:embed="rId4"/>
          <a:srcRect/>
          <a:stretch>
            <a:fillRect/>
          </a:stretch>
        </p:blipFill>
        <p:spPr bwMode="auto">
          <a:xfrm>
            <a:off x="5334000" y="3000374"/>
            <a:ext cx="6858000" cy="3857625"/>
          </a:xfrm>
          <a:prstGeom prst="rect">
            <a:avLst/>
          </a:prstGeom>
          <a:noFill/>
          <a:ln w="9525">
            <a:noFill/>
            <a:miter lim="800000"/>
            <a:headEnd/>
            <a:tailEnd/>
          </a:ln>
          <a:effectLst/>
        </p:spPr>
      </p:pic>
      <p:sp>
        <p:nvSpPr>
          <p:cNvPr id="7" name="TextBox 6"/>
          <p:cNvSpPr txBox="1"/>
          <p:nvPr/>
        </p:nvSpPr>
        <p:spPr>
          <a:xfrm>
            <a:off x="6451600" y="635000"/>
            <a:ext cx="3962400" cy="1569660"/>
          </a:xfrm>
          <a:prstGeom prst="rect">
            <a:avLst/>
          </a:prstGeom>
          <a:noFill/>
        </p:spPr>
        <p:txBody>
          <a:bodyPr wrap="square" rtlCol="0">
            <a:spAutoFit/>
          </a:bodyPr>
          <a:lstStyle/>
          <a:p>
            <a:r>
              <a:rPr lang="en-US" sz="3200" b="1" dirty="0" smtClean="0">
                <a:solidFill>
                  <a:srgbClr val="00B0F0"/>
                </a:solidFill>
              </a:rPr>
              <a:t>ERP SAP </a:t>
            </a:r>
          </a:p>
          <a:p>
            <a:r>
              <a:rPr lang="el-GR" sz="3200" b="1" dirty="0" smtClean="0">
                <a:solidFill>
                  <a:srgbClr val="00B0F0"/>
                </a:solidFill>
              </a:rPr>
              <a:t>Γραφική πρόβλεψη πωλήσεων</a:t>
            </a:r>
            <a:endParaRPr lang="en-US" sz="3200" b="1" dirty="0">
              <a:solidFill>
                <a:srgbClr val="00B0F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Μοντέλα πρόβλεψης πωλήσεων</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29</a:t>
            </a:fld>
            <a:endParaRPr lang="en-US"/>
          </a:p>
        </p:txBody>
      </p:sp>
      <p:sp>
        <p:nvSpPr>
          <p:cNvPr id="4" name="Content Placeholder 3"/>
          <p:cNvSpPr>
            <a:spLocks noGrp="1"/>
          </p:cNvSpPr>
          <p:nvPr>
            <p:ph sz="quarter" idx="1"/>
          </p:nvPr>
        </p:nvSpPr>
        <p:spPr/>
        <p:txBody>
          <a:bodyPr>
            <a:normAutofit lnSpcReduction="10000"/>
          </a:bodyPr>
          <a:lstStyle/>
          <a:p>
            <a:pPr marL="0" indent="0">
              <a:buNone/>
            </a:pPr>
            <a:r>
              <a:rPr lang="el-GR" dirty="0" smtClean="0"/>
              <a:t>Τα διαθέσιμα μοντέλα τα οποία μπορούν να χρησιμοποιηθούν για να γίνει η πρόβλεψη είναι (Πετρόπουλος, 2011): </a:t>
            </a:r>
          </a:p>
          <a:p>
            <a:r>
              <a:rPr lang="el-GR" dirty="0" smtClean="0"/>
              <a:t>Το σταθερό μοντέλο (</a:t>
            </a:r>
            <a:r>
              <a:rPr lang="el-GR" dirty="0" err="1" smtClean="0"/>
              <a:t>constant</a:t>
            </a:r>
            <a:r>
              <a:rPr lang="el-GR" dirty="0" smtClean="0"/>
              <a:t> </a:t>
            </a:r>
            <a:r>
              <a:rPr lang="el-GR" dirty="0" err="1" smtClean="0"/>
              <a:t>model</a:t>
            </a:r>
            <a:r>
              <a:rPr lang="el-GR" dirty="0" smtClean="0"/>
              <a:t>), </a:t>
            </a:r>
          </a:p>
          <a:p>
            <a:r>
              <a:rPr lang="el-GR" dirty="0" err="1" smtClean="0"/>
              <a:t>To</a:t>
            </a:r>
            <a:r>
              <a:rPr lang="el-GR" dirty="0" smtClean="0"/>
              <a:t> μοντέλο των κινούμενων μέσων όρων (</a:t>
            </a:r>
            <a:r>
              <a:rPr lang="el-GR" dirty="0" err="1" smtClean="0"/>
              <a:t>Moving</a:t>
            </a:r>
            <a:r>
              <a:rPr lang="el-GR" dirty="0" smtClean="0"/>
              <a:t> </a:t>
            </a:r>
            <a:r>
              <a:rPr lang="el-GR" dirty="0" err="1" smtClean="0"/>
              <a:t>average</a:t>
            </a:r>
            <a:r>
              <a:rPr lang="el-GR" dirty="0" smtClean="0"/>
              <a:t> </a:t>
            </a:r>
            <a:r>
              <a:rPr lang="el-GR" dirty="0" err="1" smtClean="0"/>
              <a:t>model</a:t>
            </a:r>
            <a:r>
              <a:rPr lang="el-GR" dirty="0" smtClean="0"/>
              <a:t>), </a:t>
            </a:r>
          </a:p>
          <a:p>
            <a:r>
              <a:rPr lang="el-GR" dirty="0" err="1" smtClean="0"/>
              <a:t>To</a:t>
            </a:r>
            <a:r>
              <a:rPr lang="el-GR" dirty="0" smtClean="0"/>
              <a:t> μοντέλο των σταθμισμένων κινούμενων μέσων όρων (</a:t>
            </a:r>
            <a:r>
              <a:rPr lang="el-GR" dirty="0" err="1" smtClean="0"/>
              <a:t>Weighted</a:t>
            </a:r>
            <a:r>
              <a:rPr lang="el-GR" dirty="0" smtClean="0"/>
              <a:t> </a:t>
            </a:r>
            <a:r>
              <a:rPr lang="el-GR" dirty="0" err="1" smtClean="0"/>
              <a:t>moving</a:t>
            </a:r>
            <a:r>
              <a:rPr lang="el-GR" dirty="0" smtClean="0"/>
              <a:t> </a:t>
            </a:r>
            <a:r>
              <a:rPr lang="el-GR" dirty="0" err="1" smtClean="0"/>
              <a:t>average</a:t>
            </a:r>
            <a:r>
              <a:rPr lang="el-GR" dirty="0" smtClean="0"/>
              <a:t> </a:t>
            </a:r>
            <a:r>
              <a:rPr lang="el-GR" dirty="0" err="1" smtClean="0"/>
              <a:t>model</a:t>
            </a:r>
            <a:r>
              <a:rPr lang="el-GR" dirty="0" smtClean="0"/>
              <a:t>), </a:t>
            </a:r>
          </a:p>
          <a:p>
            <a:r>
              <a:rPr lang="el-GR" dirty="0" err="1" smtClean="0"/>
              <a:t>To</a:t>
            </a:r>
            <a:r>
              <a:rPr lang="el-GR" dirty="0" smtClean="0"/>
              <a:t> μοντέλο της τάσης (</a:t>
            </a:r>
            <a:r>
              <a:rPr lang="el-GR" dirty="0" err="1" smtClean="0"/>
              <a:t>trend</a:t>
            </a:r>
            <a:r>
              <a:rPr lang="el-GR" dirty="0" smtClean="0"/>
              <a:t> </a:t>
            </a:r>
            <a:r>
              <a:rPr lang="el-GR" dirty="0" err="1" smtClean="0"/>
              <a:t>model</a:t>
            </a:r>
            <a:r>
              <a:rPr lang="el-GR" dirty="0" smtClean="0"/>
              <a:t>), </a:t>
            </a:r>
          </a:p>
          <a:p>
            <a:r>
              <a:rPr lang="en-US" dirty="0" smtClean="0"/>
              <a:t>To </a:t>
            </a:r>
            <a:r>
              <a:rPr lang="en-US" dirty="0" err="1" smtClean="0"/>
              <a:t>εποχικό</a:t>
            </a:r>
            <a:r>
              <a:rPr lang="en-US" dirty="0" smtClean="0"/>
              <a:t> </a:t>
            </a:r>
            <a:r>
              <a:rPr lang="en-US" dirty="0" err="1" smtClean="0"/>
              <a:t>μοντέλο</a:t>
            </a:r>
            <a:r>
              <a:rPr lang="en-US" dirty="0" smtClean="0"/>
              <a:t> (seasonal model), </a:t>
            </a:r>
          </a:p>
          <a:p>
            <a:r>
              <a:rPr lang="el-GR" dirty="0" err="1" smtClean="0"/>
              <a:t>To</a:t>
            </a:r>
            <a:r>
              <a:rPr lang="el-GR" dirty="0" smtClean="0"/>
              <a:t> εποχικό μοντέλο με τάση (</a:t>
            </a:r>
            <a:r>
              <a:rPr lang="el-GR" dirty="0" err="1" smtClean="0"/>
              <a:t>seasonal</a:t>
            </a:r>
            <a:r>
              <a:rPr lang="el-GR" dirty="0" smtClean="0"/>
              <a:t> </a:t>
            </a:r>
            <a:r>
              <a:rPr lang="el-GR" dirty="0" err="1" smtClean="0"/>
              <a:t>with</a:t>
            </a:r>
            <a:r>
              <a:rPr lang="el-GR" dirty="0" smtClean="0"/>
              <a:t> </a:t>
            </a:r>
            <a:r>
              <a:rPr lang="el-GR" dirty="0" err="1" smtClean="0"/>
              <a:t>trend</a:t>
            </a:r>
            <a:r>
              <a:rPr lang="el-GR" dirty="0" smtClean="0"/>
              <a:t>), </a:t>
            </a:r>
          </a:p>
          <a:p>
            <a:r>
              <a:rPr lang="el-GR" dirty="0" smtClean="0"/>
              <a:t>Το ιστορικό μοντέλο (</a:t>
            </a:r>
            <a:r>
              <a:rPr lang="en-US" dirty="0" smtClean="0"/>
              <a:t>historical).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Βασικές επιχειρησιακές διεργασίες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a:t>
            </a:fld>
            <a:endParaRPr lang="en-US"/>
          </a:p>
        </p:txBody>
      </p:sp>
      <p:pic>
        <p:nvPicPr>
          <p:cNvPr id="1026" name="Picture 2"/>
          <p:cNvPicPr>
            <a:picLocks noChangeAspect="1" noChangeArrowheads="1"/>
          </p:cNvPicPr>
          <p:nvPr/>
        </p:nvPicPr>
        <p:blipFill>
          <a:blip r:embed="rId3"/>
          <a:srcRect/>
          <a:stretch>
            <a:fillRect/>
          </a:stretch>
        </p:blipFill>
        <p:spPr bwMode="auto">
          <a:xfrm>
            <a:off x="1826315" y="1329025"/>
            <a:ext cx="8870665" cy="5197899"/>
          </a:xfrm>
          <a:prstGeom prst="rect">
            <a:avLst/>
          </a:prstGeom>
          <a:noFill/>
          <a:ln w="9525">
            <a:noFill/>
            <a:miter lim="800000"/>
            <a:headEnd/>
            <a:tailEnd/>
          </a:ln>
          <a:effectLst/>
        </p:spPr>
      </p:pic>
      <p:sp>
        <p:nvSpPr>
          <p:cNvPr id="6" name="Rectangle 5"/>
          <p:cNvSpPr/>
          <p:nvPr/>
        </p:nvSpPr>
        <p:spPr>
          <a:xfrm>
            <a:off x="4885808" y="6274675"/>
            <a:ext cx="2744703" cy="381429"/>
          </a:xfrm>
          <a:prstGeom prst="rect">
            <a:avLst/>
          </a:prstGeom>
        </p:spPr>
        <p:txBody>
          <a:bodyPr wrap="square">
            <a:spAutoFit/>
          </a:bodyPr>
          <a:lstStyle/>
          <a:p>
            <a:r>
              <a:rPr lang="en-US" dirty="0" smtClean="0"/>
              <a:t>( </a:t>
            </a:r>
            <a:r>
              <a:rPr lang="en-US" dirty="0" err="1" smtClean="0"/>
              <a:t>Magal</a:t>
            </a:r>
            <a:r>
              <a:rPr lang="en-US" dirty="0" smtClean="0"/>
              <a:t> and Word, 2011)</a:t>
            </a:r>
            <a:endParaRPr lang="en-US" dirty="0"/>
          </a:p>
        </p:txBody>
      </p:sp>
      <p:sp>
        <p:nvSpPr>
          <p:cNvPr id="8" name="Rounded Rectangle 7"/>
          <p:cNvSpPr/>
          <p:nvPr/>
        </p:nvSpPr>
        <p:spPr>
          <a:xfrm>
            <a:off x="5444836" y="2847109"/>
            <a:ext cx="1683328" cy="1163782"/>
          </a:xfrm>
          <a:prstGeom prst="roundRect">
            <a:avLst/>
          </a:prstGeom>
          <a:noFill/>
          <a:ln w="889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 </a:t>
            </a:r>
            <a:r>
              <a:rPr lang="el-GR" dirty="0" smtClean="0"/>
              <a:t>Επιλογή μοντέλου πρόβλεψης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30</a:t>
            </a:fld>
            <a:endParaRPr lang="en-US"/>
          </a:p>
        </p:txBody>
      </p:sp>
      <p:pic>
        <p:nvPicPr>
          <p:cNvPr id="16386" name="Picture 2"/>
          <p:cNvPicPr>
            <a:picLocks noChangeAspect="1" noChangeArrowheads="1"/>
          </p:cNvPicPr>
          <p:nvPr/>
        </p:nvPicPr>
        <p:blipFill>
          <a:blip r:embed="rId3"/>
          <a:srcRect/>
          <a:stretch>
            <a:fillRect/>
          </a:stretch>
        </p:blipFill>
        <p:spPr bwMode="auto">
          <a:xfrm>
            <a:off x="3454400" y="1526421"/>
            <a:ext cx="6705600" cy="4829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εντολών παραγωγής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31</a:t>
            </a:fld>
            <a:endParaRPr lang="en-US"/>
          </a:p>
        </p:txBody>
      </p:sp>
      <p:sp>
        <p:nvSpPr>
          <p:cNvPr id="4" name="Content Placeholder 3"/>
          <p:cNvSpPr>
            <a:spLocks noGrp="1"/>
          </p:cNvSpPr>
          <p:nvPr>
            <p:ph sz="quarter" idx="1"/>
          </p:nvPr>
        </p:nvSpPr>
        <p:spPr>
          <a:xfrm>
            <a:off x="1219200" y="1447799"/>
            <a:ext cx="10557164" cy="4786745"/>
          </a:xfrm>
        </p:spPr>
        <p:txBody>
          <a:bodyPr>
            <a:normAutofit fontScale="92500" lnSpcReduction="20000"/>
          </a:bodyPr>
          <a:lstStyle/>
          <a:p>
            <a:pPr marL="0" indent="0">
              <a:buNone/>
            </a:pPr>
            <a:r>
              <a:rPr lang="el-GR" dirty="0" smtClean="0"/>
              <a:t>Για τη δημιουργία μιας εντολής παραγωγής πραγματοποιούνται οι ακόλουθες ενέργειες: </a:t>
            </a:r>
          </a:p>
          <a:p>
            <a:r>
              <a:rPr lang="el-GR" dirty="0" smtClean="0"/>
              <a:t>Επιλέγουμε το σχετικό </a:t>
            </a:r>
            <a:r>
              <a:rPr lang="el-GR" dirty="0" err="1" smtClean="0"/>
              <a:t>φασεολόγιο</a:t>
            </a:r>
            <a:r>
              <a:rPr lang="el-GR" dirty="0" smtClean="0"/>
              <a:t> και συσχετίζουμε το </a:t>
            </a:r>
            <a:r>
              <a:rPr lang="el-GR" dirty="0" err="1" smtClean="0"/>
              <a:t>φασεολόγιο</a:t>
            </a:r>
            <a:r>
              <a:rPr lang="el-GR" dirty="0" smtClean="0"/>
              <a:t> με την εντολή παραγωγής (πώς θα φτιαχτεί το προϊόν;). </a:t>
            </a:r>
          </a:p>
          <a:p>
            <a:r>
              <a:rPr lang="el-GR" dirty="0" smtClean="0"/>
              <a:t>Αναπτύσσουμε τον πίνακα υλικών (BOM </a:t>
            </a:r>
            <a:r>
              <a:rPr lang="el-GR" dirty="0" err="1" smtClean="0"/>
              <a:t>explosion</a:t>
            </a:r>
            <a:r>
              <a:rPr lang="el-GR" dirty="0" smtClean="0"/>
              <a:t>) και υπολογίζουμε τα αναγκαία υλικά που συσχετίζονται με την παραγγελία (τι υλικά χρειαζόμαστε για να φτιαχτεί το προϊόν;). </a:t>
            </a:r>
          </a:p>
          <a:p>
            <a:r>
              <a:rPr lang="el-GR" dirty="0" smtClean="0"/>
              <a:t>Γίνονται οι κρατήσεις των αναγκαίων υλικών στο διαθέσιμο απόθεμα. </a:t>
            </a:r>
          </a:p>
          <a:p>
            <a:r>
              <a:rPr lang="el-GR" dirty="0" smtClean="0"/>
              <a:t>Υπολογίζουμε το κόστος της παραγγελίας με βάση το προϋπολογισθέν κόστος της εργασίας αλλά και των υλικών (ποιο είναι το κόστος του προϊόντος;). </a:t>
            </a:r>
          </a:p>
          <a:p>
            <a:r>
              <a:rPr lang="el-GR" dirty="0" smtClean="0"/>
              <a:t>Οι απαιτήσεις δυναμικότητας που προκύπτουν μεταφέρονται στα κέντρα εργασίας (μπορούμε να φέρουμε εις πέρας την παραγγελία έγκαιρα;). </a:t>
            </a:r>
          </a:p>
          <a:p>
            <a:r>
              <a:rPr lang="el-GR" dirty="0" smtClean="0"/>
              <a:t>Παράγονται εντολές προμήθειας για τα υλικά που δεν είναι σε απόθεμα (ποια υλικά χρειάζεται να προμηθευτούμε;).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Είδη εντολών παραγωγής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32</a:t>
            </a:fld>
            <a:endParaRPr lang="en-US"/>
          </a:p>
        </p:txBody>
      </p:sp>
      <p:sp>
        <p:nvSpPr>
          <p:cNvPr id="4" name="Content Placeholder 3"/>
          <p:cNvSpPr>
            <a:spLocks noGrp="1"/>
          </p:cNvSpPr>
          <p:nvPr>
            <p:ph sz="quarter" idx="1"/>
          </p:nvPr>
        </p:nvSpPr>
        <p:spPr/>
        <p:txBody>
          <a:bodyPr>
            <a:normAutofit/>
          </a:bodyPr>
          <a:lstStyle/>
          <a:p>
            <a:r>
              <a:rPr lang="el-GR" dirty="0" smtClean="0"/>
              <a:t>Μια εντολή παραγωγής μπορεί να είναι τριών ειδών (SAP </a:t>
            </a:r>
            <a:r>
              <a:rPr lang="el-GR" dirty="0" err="1" smtClean="0"/>
              <a:t>Business</a:t>
            </a:r>
            <a:r>
              <a:rPr lang="el-GR" dirty="0" smtClean="0"/>
              <a:t> </a:t>
            </a:r>
            <a:r>
              <a:rPr lang="el-GR" dirty="0" err="1" smtClean="0"/>
              <a:t>One</a:t>
            </a:r>
            <a:r>
              <a:rPr lang="el-GR" dirty="0" smtClean="0"/>
              <a:t> 9.0, 2015): </a:t>
            </a:r>
          </a:p>
          <a:p>
            <a:r>
              <a:rPr lang="el-GR" b="1" dirty="0" smtClean="0">
                <a:solidFill>
                  <a:srgbClr val="00B0F0"/>
                </a:solidFill>
              </a:rPr>
              <a:t>Πρότυπη </a:t>
            </a:r>
            <a:r>
              <a:rPr lang="el-GR" dirty="0" smtClean="0"/>
              <a:t>– Βασίζεται στον πίνακα υλικών και χρησιμοποιείται για να παράγεται ένα κανονικό είδος παραγωγής. </a:t>
            </a:r>
          </a:p>
          <a:p>
            <a:r>
              <a:rPr lang="el-GR" b="1" dirty="0" smtClean="0">
                <a:solidFill>
                  <a:srgbClr val="00B0F0"/>
                </a:solidFill>
              </a:rPr>
              <a:t>Ειδική</a:t>
            </a:r>
            <a:r>
              <a:rPr lang="el-GR" b="1" dirty="0" smtClean="0"/>
              <a:t> </a:t>
            </a:r>
            <a:r>
              <a:rPr lang="el-GR" dirty="0" smtClean="0"/>
              <a:t>– Χρησιμοποιείται για να παράγει και να επιδιορθώνει είδη ή να εκτελεί δραστηριότητες που δεν έχουν απαραίτητα πίνακα υλικών. </a:t>
            </a:r>
          </a:p>
          <a:p>
            <a:r>
              <a:rPr lang="el-GR" b="1" dirty="0" smtClean="0">
                <a:solidFill>
                  <a:srgbClr val="00B0F0"/>
                </a:solidFill>
              </a:rPr>
              <a:t>Αποσυναρμολόγησης</a:t>
            </a:r>
            <a:r>
              <a:rPr lang="el-GR" b="1" dirty="0" smtClean="0"/>
              <a:t> </a:t>
            </a:r>
            <a:r>
              <a:rPr lang="el-GR" dirty="0" smtClean="0"/>
              <a:t>– Χρησιμοποιείται για αποσυναρμολόγηση ανώτερου είδους του τακτικού προϊόντος στα κατώτερα είδη του. Τα ξεχωριστά συστατικά μπορούν μετά να τοποθετηθούν στο απόθεμα και να πωληθούν.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Καταστάσεις εντολής παραγωγής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33</a:t>
            </a:fld>
            <a:endParaRPr lang="en-US"/>
          </a:p>
        </p:txBody>
      </p:sp>
      <p:sp>
        <p:nvSpPr>
          <p:cNvPr id="4" name="Content Placeholder 3"/>
          <p:cNvSpPr>
            <a:spLocks noGrp="1"/>
          </p:cNvSpPr>
          <p:nvPr>
            <p:ph sz="quarter" idx="1"/>
          </p:nvPr>
        </p:nvSpPr>
        <p:spPr/>
        <p:txBody>
          <a:bodyPr/>
          <a:lstStyle/>
          <a:p>
            <a:pPr marL="0" indent="0">
              <a:buNone/>
            </a:pPr>
            <a:r>
              <a:rPr lang="el-GR" dirty="0" smtClean="0"/>
              <a:t>Όταν δημιουργούμε μια εντολή παραγωγής αυτή μπορεί να βρεθεί σε τρεις καταστάσεις: </a:t>
            </a:r>
          </a:p>
          <a:p>
            <a:r>
              <a:rPr lang="el-GR" b="1" dirty="0" smtClean="0">
                <a:solidFill>
                  <a:srgbClr val="00B0F0"/>
                </a:solidFill>
              </a:rPr>
              <a:t>Προγραμματισμένη</a:t>
            </a:r>
            <a:r>
              <a:rPr lang="el-GR" b="1" dirty="0" smtClean="0"/>
              <a:t> </a:t>
            </a:r>
            <a:r>
              <a:rPr lang="el-GR" dirty="0" smtClean="0"/>
              <a:t>– Όταν δημιουργούμε μια εντολή παραγωγής είναι σε κατάσταση προγραμματισμού. Στην κατάσταση αυτή τα απαιτούμενα είδη παραμένουν στην αποθήκη. </a:t>
            </a:r>
          </a:p>
          <a:p>
            <a:r>
              <a:rPr lang="el-GR" b="1" dirty="0" smtClean="0">
                <a:solidFill>
                  <a:srgbClr val="00B0F0"/>
                </a:solidFill>
              </a:rPr>
              <a:t>Εκδοθείσα </a:t>
            </a:r>
            <a:r>
              <a:rPr lang="el-GR" dirty="0" smtClean="0"/>
              <a:t>– Σε αυτή την κατάσταση μπορούν να γίνουν κινήσεις υλικών από την αποθήκη προς τον χώρο παραγωγής</a:t>
            </a:r>
            <a:r>
              <a:rPr lang="el-GR" b="1" dirty="0" smtClean="0"/>
              <a:t>. </a:t>
            </a:r>
          </a:p>
          <a:p>
            <a:r>
              <a:rPr lang="el-GR" b="1" dirty="0" smtClean="0">
                <a:solidFill>
                  <a:srgbClr val="00B0F0"/>
                </a:solidFill>
              </a:rPr>
              <a:t>Κλειστή</a:t>
            </a:r>
            <a:r>
              <a:rPr lang="el-GR" b="1" dirty="0" smtClean="0"/>
              <a:t> </a:t>
            </a:r>
            <a:r>
              <a:rPr lang="el-GR" dirty="0" smtClean="0"/>
              <a:t>– Όταν η παραγωγή των προϊόντων που αναφέρονται στην εντολή παραγωγής έχει ολοκληρωθεί.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Αλγόριθμος χρονοπρογραμματισμού παραγγελίας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34</a:t>
            </a:fld>
            <a:endParaRPr lang="en-US"/>
          </a:p>
        </p:txBody>
      </p:sp>
      <p:sp>
        <p:nvSpPr>
          <p:cNvPr id="4" name="Content Placeholder 3"/>
          <p:cNvSpPr>
            <a:spLocks noGrp="1"/>
          </p:cNvSpPr>
          <p:nvPr>
            <p:ph sz="quarter" idx="1"/>
          </p:nvPr>
        </p:nvSpPr>
        <p:spPr/>
        <p:txBody>
          <a:bodyPr>
            <a:normAutofit fontScale="92500" lnSpcReduction="20000"/>
          </a:bodyPr>
          <a:lstStyle/>
          <a:p>
            <a:r>
              <a:rPr lang="el-GR" dirty="0" smtClean="0"/>
              <a:t>Ο αλγόριθμος χρονοπρογραμματισμού παραγγελίας στο σύστημα SAP μπορεί να είναι: </a:t>
            </a:r>
          </a:p>
          <a:p>
            <a:r>
              <a:rPr lang="el-GR" b="1" dirty="0" smtClean="0">
                <a:solidFill>
                  <a:srgbClr val="00B0F0"/>
                </a:solidFill>
              </a:rPr>
              <a:t>Χρονοπρογραμματισμός προς τα εμπρός (</a:t>
            </a:r>
            <a:r>
              <a:rPr lang="el-GR" b="1" dirty="0" err="1" smtClean="0">
                <a:solidFill>
                  <a:srgbClr val="00B0F0"/>
                </a:solidFill>
              </a:rPr>
              <a:t>Forward</a:t>
            </a:r>
            <a:r>
              <a:rPr lang="el-GR" b="1" dirty="0" smtClean="0">
                <a:solidFill>
                  <a:srgbClr val="00B0F0"/>
                </a:solidFill>
              </a:rPr>
              <a:t> </a:t>
            </a:r>
            <a:r>
              <a:rPr lang="el-GR" b="1" dirty="0" err="1" smtClean="0">
                <a:solidFill>
                  <a:srgbClr val="00B0F0"/>
                </a:solidFill>
              </a:rPr>
              <a:t>scheduling</a:t>
            </a:r>
            <a:r>
              <a:rPr lang="el-GR" b="1" dirty="0" smtClean="0">
                <a:solidFill>
                  <a:srgbClr val="00B0F0"/>
                </a:solidFill>
              </a:rPr>
              <a:t>). </a:t>
            </a:r>
            <a:r>
              <a:rPr lang="el-GR" dirty="0" smtClean="0"/>
              <a:t>Χρησιμοποιούμε την ημερομηνία έναρξης και με βάση τα </a:t>
            </a:r>
            <a:r>
              <a:rPr lang="el-GR" dirty="0" err="1" smtClean="0"/>
              <a:t>φασεολόγια</a:t>
            </a:r>
            <a:r>
              <a:rPr lang="el-GR" dirty="0" smtClean="0"/>
              <a:t>, τη διαθεσιμότητα υλικών και την ποσότητα υπολογίζουμε την ημερομηνία ολοκλήρωσης. </a:t>
            </a:r>
          </a:p>
          <a:p>
            <a:r>
              <a:rPr lang="el-GR" b="1" dirty="0" smtClean="0">
                <a:solidFill>
                  <a:srgbClr val="00B0F0"/>
                </a:solidFill>
              </a:rPr>
              <a:t>Χρονοπρογραμματισμός προς τα πίσω (</a:t>
            </a:r>
            <a:r>
              <a:rPr lang="el-GR" b="1" dirty="0" err="1" smtClean="0">
                <a:solidFill>
                  <a:srgbClr val="00B0F0"/>
                </a:solidFill>
              </a:rPr>
              <a:t>Backward</a:t>
            </a:r>
            <a:r>
              <a:rPr lang="el-GR" b="1" dirty="0" smtClean="0">
                <a:solidFill>
                  <a:srgbClr val="00B0F0"/>
                </a:solidFill>
              </a:rPr>
              <a:t> </a:t>
            </a:r>
            <a:r>
              <a:rPr lang="el-GR" b="1" dirty="0" err="1" smtClean="0">
                <a:solidFill>
                  <a:srgbClr val="00B0F0"/>
                </a:solidFill>
              </a:rPr>
              <a:t>scheduling</a:t>
            </a:r>
            <a:r>
              <a:rPr lang="el-GR" b="1" dirty="0" smtClean="0">
                <a:solidFill>
                  <a:srgbClr val="00B0F0"/>
                </a:solidFill>
              </a:rPr>
              <a:t>). </a:t>
            </a:r>
            <a:r>
              <a:rPr lang="el-GR" dirty="0" smtClean="0"/>
              <a:t>Χρησιμοποιούμε την ημερομηνία που πρέπει να είναι διαθέσιμα τα προϊόντα και με βάση τα </a:t>
            </a:r>
            <a:r>
              <a:rPr lang="el-GR" dirty="0" err="1" smtClean="0"/>
              <a:t>φασεολόγια</a:t>
            </a:r>
            <a:r>
              <a:rPr lang="el-GR" dirty="0" smtClean="0"/>
              <a:t>, τη διαθεσιμότητα υλικών και την ποσότητα υπολογίζουμε την ημερομηνία έναρξης. </a:t>
            </a:r>
          </a:p>
          <a:p>
            <a:r>
              <a:rPr lang="el-GR" b="1" dirty="0" smtClean="0">
                <a:solidFill>
                  <a:srgbClr val="00B0F0"/>
                </a:solidFill>
              </a:rPr>
              <a:t>Χρονοπρογραμματισμός με βάση τη σημερινή ημερομηνία (</a:t>
            </a:r>
            <a:r>
              <a:rPr lang="el-GR" b="1" dirty="0" err="1" smtClean="0">
                <a:solidFill>
                  <a:srgbClr val="00B0F0"/>
                </a:solidFill>
              </a:rPr>
              <a:t>Today</a:t>
            </a:r>
            <a:r>
              <a:rPr lang="el-GR" b="1" dirty="0" smtClean="0">
                <a:solidFill>
                  <a:srgbClr val="00B0F0"/>
                </a:solidFill>
              </a:rPr>
              <a:t> </a:t>
            </a:r>
            <a:r>
              <a:rPr lang="el-GR" b="1" dirty="0" err="1" smtClean="0">
                <a:solidFill>
                  <a:srgbClr val="00B0F0"/>
                </a:solidFill>
              </a:rPr>
              <a:t>scheduling</a:t>
            </a:r>
            <a:r>
              <a:rPr lang="el-GR" dirty="0" smtClean="0"/>
              <a:t>). Είναι το ίδιο με τον χρονοπρογραμματισμό προς τα εμπρός με ημερομηνία έναρξης τη σημερινή.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 </a:t>
            </a:r>
            <a:r>
              <a:rPr lang="el-GR" dirty="0" smtClean="0"/>
              <a:t>Κόστος εντολής παραγωγής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35</a:t>
            </a:fld>
            <a:endParaRPr lang="en-US"/>
          </a:p>
        </p:txBody>
      </p:sp>
      <p:pic>
        <p:nvPicPr>
          <p:cNvPr id="17410" name="Picture 2"/>
          <p:cNvPicPr>
            <a:picLocks noChangeAspect="1" noChangeArrowheads="1"/>
          </p:cNvPicPr>
          <p:nvPr/>
        </p:nvPicPr>
        <p:blipFill>
          <a:blip r:embed="rId3"/>
          <a:srcRect/>
          <a:stretch>
            <a:fillRect/>
          </a:stretch>
        </p:blipFill>
        <p:spPr bwMode="auto">
          <a:xfrm>
            <a:off x="3180113" y="1566863"/>
            <a:ext cx="6712031" cy="5291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Βασικές επιχειρησιακές διεργασίες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36</a:t>
            </a:fld>
            <a:endParaRPr lang="en-US"/>
          </a:p>
        </p:txBody>
      </p:sp>
      <p:pic>
        <p:nvPicPr>
          <p:cNvPr id="1026" name="Picture 2"/>
          <p:cNvPicPr>
            <a:picLocks noChangeAspect="1" noChangeArrowheads="1"/>
          </p:cNvPicPr>
          <p:nvPr/>
        </p:nvPicPr>
        <p:blipFill>
          <a:blip r:embed="rId3"/>
          <a:srcRect/>
          <a:stretch>
            <a:fillRect/>
          </a:stretch>
        </p:blipFill>
        <p:spPr bwMode="auto">
          <a:xfrm>
            <a:off x="1826315" y="1329025"/>
            <a:ext cx="8870665" cy="5197899"/>
          </a:xfrm>
          <a:prstGeom prst="rect">
            <a:avLst/>
          </a:prstGeom>
          <a:noFill/>
          <a:ln w="9525">
            <a:noFill/>
            <a:miter lim="800000"/>
            <a:headEnd/>
            <a:tailEnd/>
          </a:ln>
          <a:effectLst/>
        </p:spPr>
      </p:pic>
      <p:sp>
        <p:nvSpPr>
          <p:cNvPr id="6" name="Rectangle 5"/>
          <p:cNvSpPr/>
          <p:nvPr/>
        </p:nvSpPr>
        <p:spPr>
          <a:xfrm>
            <a:off x="4885808" y="6274675"/>
            <a:ext cx="2744703" cy="381429"/>
          </a:xfrm>
          <a:prstGeom prst="rect">
            <a:avLst/>
          </a:prstGeom>
        </p:spPr>
        <p:txBody>
          <a:bodyPr wrap="square">
            <a:spAutoFit/>
          </a:bodyPr>
          <a:lstStyle/>
          <a:p>
            <a:r>
              <a:rPr lang="en-US" dirty="0" smtClean="0"/>
              <a:t>( </a:t>
            </a:r>
            <a:r>
              <a:rPr lang="en-US" dirty="0" err="1" smtClean="0"/>
              <a:t>Magal</a:t>
            </a:r>
            <a:r>
              <a:rPr lang="en-US" dirty="0" smtClean="0"/>
              <a:t> and Word, 2011)</a:t>
            </a:r>
            <a:endParaRPr lang="en-US" dirty="0"/>
          </a:p>
        </p:txBody>
      </p:sp>
      <p:sp>
        <p:nvSpPr>
          <p:cNvPr id="8" name="Rounded Rectangle 7"/>
          <p:cNvSpPr/>
          <p:nvPr/>
        </p:nvSpPr>
        <p:spPr>
          <a:xfrm>
            <a:off x="7929243" y="1432377"/>
            <a:ext cx="1683328" cy="1163782"/>
          </a:xfrm>
          <a:prstGeom prst="roundRect">
            <a:avLst/>
          </a:prstGeom>
          <a:noFill/>
          <a:ln w="889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Διαχείριση των αποθεμάτων και της αποθήκης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37</a:t>
            </a:fld>
            <a:endParaRPr lang="en-US"/>
          </a:p>
        </p:txBody>
      </p:sp>
      <p:sp>
        <p:nvSpPr>
          <p:cNvPr id="4" name="Content Placeholder 3"/>
          <p:cNvSpPr>
            <a:spLocks noGrp="1"/>
          </p:cNvSpPr>
          <p:nvPr>
            <p:ph sz="quarter" idx="1"/>
          </p:nvPr>
        </p:nvSpPr>
        <p:spPr/>
        <p:txBody>
          <a:bodyPr/>
          <a:lstStyle/>
          <a:p>
            <a:r>
              <a:rPr lang="el-GR" dirty="0" smtClean="0"/>
              <a:t>Η διαχείριση αποθεμάτων (</a:t>
            </a:r>
            <a:r>
              <a:rPr lang="el-GR" dirty="0" err="1" smtClean="0"/>
              <a:t>Inventory</a:t>
            </a:r>
            <a:r>
              <a:rPr lang="el-GR" dirty="0" smtClean="0"/>
              <a:t> </a:t>
            </a:r>
            <a:r>
              <a:rPr lang="el-GR" dirty="0" err="1" smtClean="0"/>
              <a:t>Management</a:t>
            </a:r>
            <a:r>
              <a:rPr lang="el-GR" dirty="0" smtClean="0"/>
              <a:t>) περιλαμβάνει την κυκλοφορία των εμπορευμάτων εντός και εκτός της επιχείρησης, </a:t>
            </a:r>
            <a:endParaRPr lang="en-US" dirty="0" smtClean="0"/>
          </a:p>
          <a:p>
            <a:r>
              <a:rPr lang="el-GR" dirty="0" smtClean="0"/>
              <a:t>Η διαχείριση αποθήκης (</a:t>
            </a:r>
            <a:r>
              <a:rPr lang="el-GR" dirty="0" err="1" smtClean="0"/>
              <a:t>warehouse</a:t>
            </a:r>
            <a:r>
              <a:rPr lang="el-GR" dirty="0" smtClean="0"/>
              <a:t> </a:t>
            </a:r>
            <a:r>
              <a:rPr lang="el-GR" dirty="0" err="1" smtClean="0"/>
              <a:t>management</a:t>
            </a:r>
            <a:r>
              <a:rPr lang="el-GR" dirty="0" smtClean="0"/>
              <a:t>) περιλαμβάνει τις διαδικασίες που επιτρέπουν τη διαχείριση των υλικών στον φυσικό χώρο αποθήκευσής τους</a:t>
            </a:r>
          </a:p>
          <a:p>
            <a:r>
              <a:rPr lang="el-GR" dirty="0" smtClean="0"/>
              <a:t>Αποτελούν βασικές λειτουργίες μιας επιχείρησης</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Διαχείριση αποθεμάτων </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38</a:t>
            </a:fld>
            <a:endParaRPr lang="en-US"/>
          </a:p>
        </p:txBody>
      </p:sp>
      <p:sp>
        <p:nvSpPr>
          <p:cNvPr id="4" name="Content Placeholder 3"/>
          <p:cNvSpPr>
            <a:spLocks noGrp="1"/>
          </p:cNvSpPr>
          <p:nvPr>
            <p:ph sz="quarter" idx="1"/>
          </p:nvPr>
        </p:nvSpPr>
        <p:spPr>
          <a:xfrm>
            <a:off x="1219200" y="1447799"/>
            <a:ext cx="10363200" cy="4925291"/>
          </a:xfrm>
        </p:spPr>
        <p:txBody>
          <a:bodyPr>
            <a:normAutofit fontScale="92500" lnSpcReduction="20000"/>
          </a:bodyPr>
          <a:lstStyle/>
          <a:p>
            <a:pPr>
              <a:buNone/>
            </a:pPr>
            <a:r>
              <a:rPr lang="el-GR" dirty="0" smtClean="0"/>
              <a:t>Η διαχείριση αποθέματος γίνεται με τέσσερα βασικά είδη κινήσεων: </a:t>
            </a:r>
            <a:endParaRPr lang="en-US" dirty="0" smtClean="0"/>
          </a:p>
          <a:p>
            <a:r>
              <a:rPr lang="el-GR" b="1" dirty="0" smtClean="0">
                <a:solidFill>
                  <a:srgbClr val="00B0F0"/>
                </a:solidFill>
              </a:rPr>
              <a:t>Παραλαβή αποθέματος</a:t>
            </a:r>
            <a:r>
              <a:rPr lang="el-GR" dirty="0" smtClean="0"/>
              <a:t> (</a:t>
            </a:r>
            <a:r>
              <a:rPr lang="el-GR" dirty="0" err="1" smtClean="0"/>
              <a:t>goods</a:t>
            </a:r>
            <a:r>
              <a:rPr lang="el-GR" dirty="0" smtClean="0"/>
              <a:t> </a:t>
            </a:r>
            <a:r>
              <a:rPr lang="el-GR" dirty="0" err="1" smtClean="0"/>
              <a:t>receipt</a:t>
            </a:r>
            <a:r>
              <a:rPr lang="el-GR" dirty="0" smtClean="0"/>
              <a:t>). Η αποθήκη παραλαμβάνει πρώτες ύλες και προϊόντα από τους προμηθευτές, καθώς και ημιτελή και τελειωμένα προϊόντα από την παραγωγή. Η παραλαβή των αγαθών συνοδεύεται με αύξηση του διαθέσιμου αποθέματος. </a:t>
            </a:r>
          </a:p>
          <a:p>
            <a:r>
              <a:rPr lang="el-GR" b="1" dirty="0" smtClean="0">
                <a:solidFill>
                  <a:srgbClr val="00B0F0"/>
                </a:solidFill>
              </a:rPr>
              <a:t>Χορήγηση αποθέματος </a:t>
            </a:r>
            <a:r>
              <a:rPr lang="el-GR" dirty="0" smtClean="0"/>
              <a:t>(</a:t>
            </a:r>
            <a:r>
              <a:rPr lang="el-GR" dirty="0" err="1" smtClean="0"/>
              <a:t>goods</a:t>
            </a:r>
            <a:r>
              <a:rPr lang="el-GR" dirty="0" smtClean="0"/>
              <a:t> </a:t>
            </a:r>
            <a:r>
              <a:rPr lang="el-GR" dirty="0" err="1" smtClean="0"/>
              <a:t>issue</a:t>
            </a:r>
            <a:r>
              <a:rPr lang="el-GR" dirty="0" smtClean="0"/>
              <a:t>) γίνεται για δύο βασικούς λόγους: είτε για την ικανοποίηση μιας παραγγελίας πελάτη οπότε χορηγούμε τελειωμένα προϊόντα είτε για την εκτέλεση μιας εντολής παραγωγής οπότε χορηγούμε πρώτες ύλες ή ημιτελή προϊόντα. Η χορήγηση αγαθών συνοδεύεται με μείωση του διαθέσιμου αποθέματος. </a:t>
            </a:r>
          </a:p>
          <a:p>
            <a:r>
              <a:rPr lang="el-GR" b="1" dirty="0" smtClean="0">
                <a:solidFill>
                  <a:srgbClr val="00B0F0"/>
                </a:solidFill>
              </a:rPr>
              <a:t>Μεταφορά αποθεμάτων </a:t>
            </a:r>
            <a:r>
              <a:rPr lang="el-GR" dirty="0" smtClean="0"/>
              <a:t>(</a:t>
            </a:r>
            <a:r>
              <a:rPr lang="el-GR" dirty="0" err="1" smtClean="0"/>
              <a:t>stock</a:t>
            </a:r>
            <a:r>
              <a:rPr lang="el-GR" dirty="0" smtClean="0"/>
              <a:t> </a:t>
            </a:r>
            <a:r>
              <a:rPr lang="el-GR" dirty="0" err="1" smtClean="0"/>
              <a:t>transfer</a:t>
            </a:r>
            <a:r>
              <a:rPr lang="el-GR" dirty="0" smtClean="0"/>
              <a:t>) που αναφέρεται στη μετακίνηση αποθέματος από ένα σημείο της επιχείρησης σε ένα άλλο. </a:t>
            </a:r>
          </a:p>
          <a:p>
            <a:r>
              <a:rPr lang="el-GR" b="1" dirty="0" smtClean="0">
                <a:solidFill>
                  <a:srgbClr val="00B0F0"/>
                </a:solidFill>
              </a:rPr>
              <a:t>Καταχώριση μεταφοράς </a:t>
            </a:r>
            <a:r>
              <a:rPr lang="el-GR" dirty="0" smtClean="0"/>
              <a:t>(</a:t>
            </a:r>
            <a:r>
              <a:rPr lang="el-GR" dirty="0" err="1" smtClean="0"/>
              <a:t>transfer</a:t>
            </a:r>
            <a:r>
              <a:rPr lang="el-GR" dirty="0" smtClean="0"/>
              <a:t> </a:t>
            </a:r>
            <a:r>
              <a:rPr lang="el-GR" dirty="0" err="1" smtClean="0"/>
              <a:t>posting</a:t>
            </a:r>
            <a:r>
              <a:rPr lang="el-GR" dirty="0" smtClean="0"/>
              <a:t>) που αφορά την αλλαγή της κατάστασης του υλικού (ελεύθερο σε δεσμευμένο)</a:t>
            </a:r>
          </a:p>
          <a:p>
            <a:r>
              <a:rPr lang="el-GR" dirty="0" smtClean="0"/>
              <a:t>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95C939-2FA7-DA46-BEC7-5018676AC871}" type="slidenum">
              <a:rPr lang="en-US" smtClean="0"/>
              <a:pPr/>
              <a:t>39</a:t>
            </a:fld>
            <a:endParaRPr lang="en-US"/>
          </a:p>
        </p:txBody>
      </p:sp>
      <p:pic>
        <p:nvPicPr>
          <p:cNvPr id="18434" name="Picture 2"/>
          <p:cNvPicPr>
            <a:picLocks noChangeAspect="1" noChangeArrowheads="1"/>
          </p:cNvPicPr>
          <p:nvPr/>
        </p:nvPicPr>
        <p:blipFill>
          <a:blip r:embed="rId3"/>
          <a:srcRect/>
          <a:stretch>
            <a:fillRect/>
          </a:stretch>
        </p:blipFill>
        <p:spPr bwMode="auto">
          <a:xfrm>
            <a:off x="3676216" y="475490"/>
            <a:ext cx="7823258" cy="6382510"/>
          </a:xfrm>
          <a:prstGeom prst="rect">
            <a:avLst/>
          </a:prstGeom>
          <a:noFill/>
          <a:ln w="9525">
            <a:noFill/>
            <a:miter lim="800000"/>
            <a:headEnd/>
            <a:tailEnd/>
          </a:ln>
          <a:effectLst/>
        </p:spPr>
      </p:pic>
      <p:sp>
        <p:nvSpPr>
          <p:cNvPr id="6" name="TextBox 5"/>
          <p:cNvSpPr txBox="1"/>
          <p:nvPr/>
        </p:nvSpPr>
        <p:spPr>
          <a:xfrm>
            <a:off x="748144" y="1302327"/>
            <a:ext cx="2493819" cy="1815882"/>
          </a:xfrm>
          <a:prstGeom prst="rect">
            <a:avLst/>
          </a:prstGeom>
          <a:noFill/>
        </p:spPr>
        <p:txBody>
          <a:bodyPr wrap="square" rtlCol="0">
            <a:spAutoFit/>
          </a:bodyPr>
          <a:lstStyle/>
          <a:p>
            <a:r>
              <a:rPr lang="el-GR" sz="2800" b="1" dirty="0" smtClean="0">
                <a:solidFill>
                  <a:srgbClr val="00B0F0"/>
                </a:solidFill>
              </a:rPr>
              <a:t>Λογική εικόνα διαχείρισης αποθεμάτων</a:t>
            </a:r>
            <a:endParaRPr lang="en-US" sz="2800" b="1" dirty="0">
              <a:solidFill>
                <a:srgbClr val="00B0F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Διοίκηση Παραγωγής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a:t>
            </a:fld>
            <a:endParaRPr lang="en-US"/>
          </a:p>
        </p:txBody>
      </p:sp>
      <p:sp>
        <p:nvSpPr>
          <p:cNvPr id="4" name="Content Placeholder 3"/>
          <p:cNvSpPr>
            <a:spLocks noGrp="1"/>
          </p:cNvSpPr>
          <p:nvPr>
            <p:ph sz="quarter" idx="1"/>
          </p:nvPr>
        </p:nvSpPr>
        <p:spPr/>
        <p:txBody>
          <a:bodyPr>
            <a:normAutofit fontScale="85000" lnSpcReduction="20000"/>
          </a:bodyPr>
          <a:lstStyle/>
          <a:p>
            <a:r>
              <a:rPr lang="el-GR" dirty="0" smtClean="0"/>
              <a:t>Η διοίκηση παραγωγής περιλαμβάνει όλες τις διαδικασίες που απαιτούνται για την παραγωγή προϊόντων ή παροχή υπηρεσιών. Η διοίκηση παραγωγής σε ένα σύστημα ERP γίνεται σε δύο φάσεις: </a:t>
            </a:r>
          </a:p>
          <a:p>
            <a:r>
              <a:rPr lang="el-GR" dirty="0" smtClean="0">
                <a:solidFill>
                  <a:srgbClr val="0070C0"/>
                </a:solidFill>
              </a:rPr>
              <a:t>Προγραμματισμός παραγωγής</a:t>
            </a:r>
            <a:r>
              <a:rPr lang="el-GR" dirty="0" smtClean="0"/>
              <a:t> (</a:t>
            </a:r>
            <a:r>
              <a:rPr lang="en-US" dirty="0" smtClean="0"/>
              <a:t>production planning), </a:t>
            </a:r>
            <a:r>
              <a:rPr lang="el-GR" dirty="0" smtClean="0"/>
              <a:t>συνίσταται στον ορισμό: </a:t>
            </a:r>
          </a:p>
          <a:p>
            <a:pPr lvl="1"/>
            <a:r>
              <a:rPr lang="el-GR" dirty="0" smtClean="0"/>
              <a:t>Των προδιαγραφών παραγωγής προϊόντων, </a:t>
            </a:r>
          </a:p>
          <a:p>
            <a:pPr lvl="1"/>
            <a:r>
              <a:rPr lang="el-GR" dirty="0" smtClean="0"/>
              <a:t>Της διαθεσιμότητας των κέντρων επεξεργασίας (</a:t>
            </a:r>
            <a:r>
              <a:rPr lang="el-GR" dirty="0" err="1" smtClean="0"/>
              <a:t>work</a:t>
            </a:r>
            <a:r>
              <a:rPr lang="el-GR" dirty="0" smtClean="0"/>
              <a:t> </a:t>
            </a:r>
            <a:r>
              <a:rPr lang="el-GR" dirty="0" err="1" smtClean="0"/>
              <a:t>centers</a:t>
            </a:r>
            <a:r>
              <a:rPr lang="el-GR" dirty="0" smtClean="0"/>
              <a:t>), </a:t>
            </a:r>
          </a:p>
          <a:p>
            <a:pPr lvl="1"/>
            <a:r>
              <a:rPr lang="el-GR" dirty="0" smtClean="0"/>
              <a:t>Τον προγραμματισμό της παραγωγικής δυναμικότητας (</a:t>
            </a:r>
            <a:r>
              <a:rPr lang="el-GR" dirty="0" err="1" smtClean="0"/>
              <a:t>capacity</a:t>
            </a:r>
            <a:r>
              <a:rPr lang="el-GR" dirty="0" smtClean="0"/>
              <a:t> </a:t>
            </a:r>
            <a:r>
              <a:rPr lang="el-GR" dirty="0" err="1" smtClean="0"/>
              <a:t>planning</a:t>
            </a:r>
            <a:r>
              <a:rPr lang="el-GR" dirty="0" smtClean="0"/>
              <a:t>), </a:t>
            </a:r>
          </a:p>
          <a:p>
            <a:pPr lvl="1"/>
            <a:r>
              <a:rPr lang="el-GR" dirty="0" smtClean="0"/>
              <a:t>Τον προγραμματισμό απαιτήσεων σε υλικά (</a:t>
            </a:r>
            <a:r>
              <a:rPr lang="el-GR" dirty="0" err="1" smtClean="0"/>
              <a:t>material</a:t>
            </a:r>
            <a:r>
              <a:rPr lang="el-GR" dirty="0" smtClean="0"/>
              <a:t> </a:t>
            </a:r>
            <a:r>
              <a:rPr lang="el-GR" dirty="0" err="1" smtClean="0"/>
              <a:t>requirements</a:t>
            </a:r>
            <a:r>
              <a:rPr lang="el-GR" dirty="0" smtClean="0"/>
              <a:t> </a:t>
            </a:r>
            <a:r>
              <a:rPr lang="el-GR" dirty="0" err="1" smtClean="0"/>
              <a:t>planning</a:t>
            </a:r>
            <a:r>
              <a:rPr lang="el-GR" dirty="0" smtClean="0"/>
              <a:t> – </a:t>
            </a:r>
            <a:r>
              <a:rPr lang="el-GR" dirty="0" err="1" smtClean="0"/>
              <a:t>mrp</a:t>
            </a:r>
            <a:r>
              <a:rPr lang="el-GR" dirty="0" smtClean="0"/>
              <a:t>), </a:t>
            </a:r>
          </a:p>
          <a:p>
            <a:pPr lvl="1"/>
            <a:r>
              <a:rPr lang="el-GR" dirty="0" smtClean="0"/>
              <a:t>Τον προγραμματισμό του συνολικού προγράμματος παραγωγής (</a:t>
            </a:r>
            <a:r>
              <a:rPr lang="el-GR" dirty="0" err="1" smtClean="0"/>
              <a:t>aggregate</a:t>
            </a:r>
            <a:r>
              <a:rPr lang="el-GR" dirty="0" smtClean="0"/>
              <a:t> </a:t>
            </a:r>
            <a:r>
              <a:rPr lang="el-GR" dirty="0" err="1" smtClean="0"/>
              <a:t>planning</a:t>
            </a:r>
            <a:r>
              <a:rPr lang="el-GR" dirty="0" smtClean="0"/>
              <a:t>) κ.λπ. </a:t>
            </a:r>
          </a:p>
          <a:p>
            <a:r>
              <a:rPr lang="el-GR" dirty="0" smtClean="0">
                <a:solidFill>
                  <a:srgbClr val="0070C0"/>
                </a:solidFill>
              </a:rPr>
              <a:t>Εκτέλεση παραγωγής </a:t>
            </a:r>
            <a:r>
              <a:rPr lang="el-GR" dirty="0" smtClean="0"/>
              <a:t>(</a:t>
            </a:r>
            <a:r>
              <a:rPr lang="en-US" dirty="0" smtClean="0"/>
              <a:t>production execution). </a:t>
            </a:r>
          </a:p>
          <a:p>
            <a:pPr lvl="1"/>
            <a:r>
              <a:rPr lang="el-GR" dirty="0" smtClean="0"/>
              <a:t>Διαχείριση εντολών παραγωγής (</a:t>
            </a:r>
            <a:r>
              <a:rPr lang="el-GR" dirty="0" err="1" smtClean="0"/>
              <a:t>production</a:t>
            </a:r>
            <a:r>
              <a:rPr lang="el-GR" dirty="0" smtClean="0"/>
              <a:t> </a:t>
            </a:r>
            <a:r>
              <a:rPr lang="el-GR" dirty="0" err="1" smtClean="0"/>
              <a:t>orders</a:t>
            </a:r>
            <a:r>
              <a:rPr lang="el-GR" dirty="0" smtClean="0"/>
              <a:t>), </a:t>
            </a:r>
          </a:p>
          <a:p>
            <a:pPr lvl="1"/>
            <a:r>
              <a:rPr lang="el-GR" dirty="0" smtClean="0"/>
              <a:t>Διαχείριση παραγωγικών πόρων, </a:t>
            </a:r>
          </a:p>
          <a:p>
            <a:pPr lvl="1"/>
            <a:r>
              <a:rPr lang="el-GR" dirty="0" smtClean="0"/>
              <a:t>Διαχείριση κέντρων επεξεργασίας κ.λπ.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Παραστατικά κινήσεων αποθέματος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40</a:t>
            </a:fld>
            <a:endParaRPr lang="en-US"/>
          </a:p>
        </p:txBody>
      </p:sp>
      <p:sp>
        <p:nvSpPr>
          <p:cNvPr id="4" name="Content Placeholder 3"/>
          <p:cNvSpPr>
            <a:spLocks noGrp="1"/>
          </p:cNvSpPr>
          <p:nvPr>
            <p:ph sz="quarter" idx="1"/>
          </p:nvPr>
        </p:nvSpPr>
        <p:spPr/>
        <p:txBody>
          <a:bodyPr>
            <a:normAutofit/>
          </a:bodyPr>
          <a:lstStyle/>
          <a:p>
            <a:r>
              <a:rPr lang="el-GR" dirty="0" smtClean="0"/>
              <a:t>Τα παραστατικά παραλαβής αποθέματος είναι φόρμες που χρησιμοποιούνται για την αναφορά της φυσικής κίνησης των ειδών από μια τοποθεσία, π.χ. αποθήκη.  Μπορεί να είναι: </a:t>
            </a:r>
          </a:p>
          <a:p>
            <a:pPr lvl="1"/>
            <a:r>
              <a:rPr lang="el-GR" dirty="0" smtClean="0"/>
              <a:t>Εντολές αγοράς παραλαβής αγαθών, </a:t>
            </a:r>
          </a:p>
          <a:p>
            <a:pPr lvl="1"/>
            <a:r>
              <a:rPr lang="el-GR" dirty="0" smtClean="0"/>
              <a:t>Πιστωτικό σημείωμα (εισπρακτέοι λογαριασμοί), </a:t>
            </a:r>
          </a:p>
          <a:p>
            <a:pPr lvl="1"/>
            <a:r>
              <a:rPr lang="el-GR" dirty="0" smtClean="0"/>
              <a:t>Τιμολόγια (πληρωτέοι λογαριασμοί), </a:t>
            </a:r>
          </a:p>
          <a:p>
            <a:pPr lvl="1"/>
            <a:r>
              <a:rPr lang="el-GR" dirty="0" smtClean="0"/>
              <a:t>Παραλαβή αγαθών, </a:t>
            </a:r>
          </a:p>
          <a:p>
            <a:pPr lvl="1"/>
            <a:r>
              <a:rPr lang="el-GR" dirty="0" smtClean="0"/>
              <a:t>Παραλαβές από παραγωγή. </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Παραστατικά κινήσεων αποθέματος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41</a:t>
            </a:fld>
            <a:endParaRPr lang="en-US"/>
          </a:p>
        </p:txBody>
      </p:sp>
      <p:sp>
        <p:nvSpPr>
          <p:cNvPr id="4" name="Content Placeholder 3"/>
          <p:cNvSpPr>
            <a:spLocks noGrp="1"/>
          </p:cNvSpPr>
          <p:nvPr>
            <p:ph sz="quarter" idx="1"/>
          </p:nvPr>
        </p:nvSpPr>
        <p:spPr/>
        <p:txBody>
          <a:bodyPr>
            <a:normAutofit lnSpcReduction="10000"/>
          </a:bodyPr>
          <a:lstStyle/>
          <a:p>
            <a:r>
              <a:rPr lang="el-GR" dirty="0" smtClean="0"/>
              <a:t>Τα παραστατικά χορήγησης αποθέματος είναι φόρμες που χρησιμοποιούνται για την αναφορά της φυσικής κίνησης των ειδών από μια τοποθεσία π.χ. αποθήκη. Μπορεί να είναι:</a:t>
            </a:r>
            <a:endParaRPr lang="en-US" sz="2800" dirty="0" smtClean="0"/>
          </a:p>
          <a:p>
            <a:pPr lvl="1"/>
            <a:r>
              <a:rPr lang="el-GR" dirty="0" smtClean="0"/>
              <a:t>Επιστροφές αγαθών, </a:t>
            </a:r>
          </a:p>
          <a:p>
            <a:pPr lvl="1"/>
            <a:r>
              <a:rPr lang="el-GR" dirty="0" smtClean="0"/>
              <a:t>Πιστωτικό σημείωμα (πληρωτέοι λογαριασμοί), </a:t>
            </a:r>
          </a:p>
          <a:p>
            <a:pPr lvl="1"/>
            <a:r>
              <a:rPr lang="el-GR" dirty="0" smtClean="0"/>
              <a:t>Τιμολόγια (εισπρακτέοι λογαριασμοί), </a:t>
            </a:r>
          </a:p>
          <a:p>
            <a:pPr lvl="1"/>
            <a:r>
              <a:rPr lang="el-GR" dirty="0" smtClean="0"/>
              <a:t>Παραδόσεις, </a:t>
            </a:r>
          </a:p>
          <a:p>
            <a:pPr lvl="1"/>
            <a:r>
              <a:rPr lang="el-GR" dirty="0" smtClean="0"/>
              <a:t>Επιστροφές, </a:t>
            </a:r>
          </a:p>
          <a:p>
            <a:pPr lvl="1"/>
            <a:r>
              <a:rPr lang="el-GR" dirty="0" smtClean="0"/>
              <a:t>Χορήγηση αγαθών, </a:t>
            </a:r>
          </a:p>
          <a:p>
            <a:pPr lvl="1"/>
            <a:r>
              <a:rPr lang="el-GR" dirty="0" smtClean="0"/>
              <a:t>Κινήσεις αποθεμάτων, </a:t>
            </a:r>
          </a:p>
          <a:p>
            <a:pPr lvl="1"/>
            <a:r>
              <a:rPr lang="el-GR" dirty="0" smtClean="0"/>
              <a:t>Χορήγηση για παραγωγή. </a:t>
            </a:r>
          </a:p>
          <a:p>
            <a:pPr lvl="1"/>
            <a:endParaRPr lang="el-GR"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SAP – </a:t>
            </a:r>
            <a:r>
              <a:rPr lang="el-GR" dirty="0" smtClean="0"/>
              <a:t>Διαθέσιμο συνολικό απόθεμα</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42</a:t>
            </a:fld>
            <a:endParaRPr lang="en-US"/>
          </a:p>
        </p:txBody>
      </p:sp>
      <p:sp>
        <p:nvSpPr>
          <p:cNvPr id="4" name="Content Placeholder 3"/>
          <p:cNvSpPr>
            <a:spLocks noGrp="1"/>
          </p:cNvSpPr>
          <p:nvPr>
            <p:ph sz="quarter" idx="1"/>
          </p:nvPr>
        </p:nvSpPr>
        <p:spPr/>
        <p:txBody>
          <a:bodyPr/>
          <a:lstStyle/>
          <a:p>
            <a:endParaRPr lang="en-US"/>
          </a:p>
        </p:txBody>
      </p:sp>
      <p:pic>
        <p:nvPicPr>
          <p:cNvPr id="19458" name="Picture 2"/>
          <p:cNvPicPr>
            <a:picLocks noChangeAspect="1" noChangeArrowheads="1"/>
          </p:cNvPicPr>
          <p:nvPr/>
        </p:nvPicPr>
        <p:blipFill>
          <a:blip r:embed="rId3"/>
          <a:srcRect/>
          <a:stretch>
            <a:fillRect/>
          </a:stretch>
        </p:blipFill>
        <p:spPr bwMode="auto">
          <a:xfrm>
            <a:off x="1844840" y="1565563"/>
            <a:ext cx="8961427" cy="5292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95C939-2FA7-DA46-BEC7-5018676AC871}" type="slidenum">
              <a:rPr lang="en-US" smtClean="0"/>
              <a:pPr/>
              <a:t>43</a:t>
            </a:fld>
            <a:endParaRPr lang="en-US"/>
          </a:p>
        </p:txBody>
      </p:sp>
      <p:pic>
        <p:nvPicPr>
          <p:cNvPr id="20482" name="Picture 2"/>
          <p:cNvPicPr>
            <a:picLocks noChangeAspect="1" noChangeArrowheads="1"/>
          </p:cNvPicPr>
          <p:nvPr/>
        </p:nvPicPr>
        <p:blipFill>
          <a:blip r:embed="rId3"/>
          <a:srcRect/>
          <a:stretch>
            <a:fillRect/>
          </a:stretch>
        </p:blipFill>
        <p:spPr bwMode="auto">
          <a:xfrm>
            <a:off x="5141335" y="247690"/>
            <a:ext cx="6333307" cy="6610310"/>
          </a:xfrm>
          <a:prstGeom prst="rect">
            <a:avLst/>
          </a:prstGeom>
          <a:noFill/>
          <a:ln w="9525">
            <a:noFill/>
            <a:miter lim="800000"/>
            <a:headEnd/>
            <a:tailEnd/>
          </a:ln>
          <a:effectLst/>
        </p:spPr>
      </p:pic>
      <p:sp>
        <p:nvSpPr>
          <p:cNvPr id="6" name="TextBox 5"/>
          <p:cNvSpPr txBox="1"/>
          <p:nvPr/>
        </p:nvSpPr>
        <p:spPr>
          <a:xfrm>
            <a:off x="1330037" y="1579417"/>
            <a:ext cx="2992582" cy="2246769"/>
          </a:xfrm>
          <a:prstGeom prst="rect">
            <a:avLst/>
          </a:prstGeom>
          <a:noFill/>
        </p:spPr>
        <p:txBody>
          <a:bodyPr wrap="square" rtlCol="0">
            <a:spAutoFit/>
          </a:bodyPr>
          <a:lstStyle/>
          <a:p>
            <a:r>
              <a:rPr lang="en-US" sz="2800" b="1" dirty="0" smtClean="0">
                <a:solidFill>
                  <a:srgbClr val="00B0F0"/>
                </a:solidFill>
              </a:rPr>
              <a:t>ERP SAP</a:t>
            </a:r>
            <a:endParaRPr lang="el-GR" sz="2800" b="1" dirty="0" smtClean="0">
              <a:solidFill>
                <a:srgbClr val="00B0F0"/>
              </a:solidFill>
            </a:endParaRPr>
          </a:p>
          <a:p>
            <a:r>
              <a:rPr lang="el-GR" sz="2800" b="1" dirty="0" smtClean="0">
                <a:solidFill>
                  <a:srgbClr val="00B0F0"/>
                </a:solidFill>
              </a:rPr>
              <a:t>Αναλυτική κατάσταση αποθέματος για προϊόν</a:t>
            </a:r>
            <a:endParaRPr lang="en-US" sz="2800" b="1" dirty="0">
              <a:solidFill>
                <a:srgbClr val="00B0F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Λειτουργίες Συστήματος Διαχείρισης Αποθήκης (1)</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44</a:t>
            </a:fld>
            <a:endParaRPr lang="en-US"/>
          </a:p>
        </p:txBody>
      </p:sp>
      <p:sp>
        <p:nvSpPr>
          <p:cNvPr id="4" name="Content Placeholder 3"/>
          <p:cNvSpPr>
            <a:spLocks noGrp="1"/>
          </p:cNvSpPr>
          <p:nvPr>
            <p:ph sz="quarter" idx="1"/>
          </p:nvPr>
        </p:nvSpPr>
        <p:spPr>
          <a:xfrm>
            <a:off x="1219200" y="1447800"/>
            <a:ext cx="10363200" cy="5410200"/>
          </a:xfrm>
        </p:spPr>
        <p:txBody>
          <a:bodyPr>
            <a:normAutofit fontScale="77500" lnSpcReduction="20000"/>
          </a:bodyPr>
          <a:lstStyle/>
          <a:p>
            <a:r>
              <a:rPr lang="el-GR" dirty="0" smtClean="0"/>
              <a:t>Διαχείριση πολύπλοκων δομών αποθήκης, καθώς και πολλαπλών λειτουργιών, όπως:</a:t>
            </a:r>
          </a:p>
          <a:p>
            <a:pPr lvl="1"/>
            <a:r>
              <a:rPr lang="el-GR" dirty="0" smtClean="0"/>
              <a:t>Αυτοματοποιημένες αποθήκες, </a:t>
            </a:r>
          </a:p>
          <a:p>
            <a:pPr lvl="1"/>
            <a:r>
              <a:rPr lang="el-GR" dirty="0" smtClean="0"/>
              <a:t>Παραμετροποιημένος σχεδιασμός αποθηκευτικών περιοχών, </a:t>
            </a:r>
          </a:p>
          <a:p>
            <a:pPr lvl="1"/>
            <a:r>
              <a:rPr lang="el-GR" dirty="0" smtClean="0"/>
              <a:t>Αποθήκευση σε ράφια διαφόρων διαστάσεων, </a:t>
            </a:r>
          </a:p>
          <a:p>
            <a:pPr lvl="1"/>
            <a:r>
              <a:rPr lang="el-GR" dirty="0" smtClean="0"/>
              <a:t>Αποθήκευση </a:t>
            </a:r>
            <a:r>
              <a:rPr lang="el-GR" dirty="0" err="1" smtClean="0"/>
              <a:t>στοίβαξης</a:t>
            </a:r>
            <a:r>
              <a:rPr lang="el-GR" dirty="0" smtClean="0"/>
              <a:t> (</a:t>
            </a:r>
            <a:r>
              <a:rPr lang="en-US" dirty="0" smtClean="0"/>
              <a:t>Bulk), </a:t>
            </a:r>
          </a:p>
          <a:p>
            <a:pPr lvl="1"/>
            <a:r>
              <a:rPr lang="el-GR" dirty="0" smtClean="0"/>
              <a:t>Αποθήκευση σε σταθερές θέσεις (</a:t>
            </a:r>
            <a:r>
              <a:rPr lang="el-GR" dirty="0" err="1" smtClean="0"/>
              <a:t>Fixed</a:t>
            </a:r>
            <a:r>
              <a:rPr lang="el-GR" dirty="0" smtClean="0"/>
              <a:t> </a:t>
            </a:r>
            <a:r>
              <a:rPr lang="el-GR" dirty="0" err="1" smtClean="0"/>
              <a:t>Bin</a:t>
            </a:r>
            <a:r>
              <a:rPr lang="el-GR" dirty="0" smtClean="0"/>
              <a:t>). </a:t>
            </a:r>
          </a:p>
          <a:p>
            <a:r>
              <a:rPr lang="el-GR" dirty="0" err="1" smtClean="0"/>
              <a:t>Oρισμός</a:t>
            </a:r>
            <a:r>
              <a:rPr lang="el-GR" dirty="0" smtClean="0"/>
              <a:t> και υιοθέτηση απεριόριστου πλήθους θέσεων αποθήκευσης. </a:t>
            </a:r>
          </a:p>
          <a:p>
            <a:r>
              <a:rPr lang="el-GR" dirty="0" err="1" smtClean="0"/>
              <a:t>Eπεξεργασία</a:t>
            </a:r>
            <a:r>
              <a:rPr lang="el-GR" dirty="0" smtClean="0"/>
              <a:t> όλων των δραστηριοτήτων που σχετίζονται με την αποθήκευση, όπως: </a:t>
            </a:r>
          </a:p>
          <a:p>
            <a:pPr lvl="1"/>
            <a:r>
              <a:rPr lang="el-GR" dirty="0" smtClean="0"/>
              <a:t>Παραλαβές – παραδόσεις, </a:t>
            </a:r>
          </a:p>
          <a:p>
            <a:pPr lvl="1"/>
            <a:r>
              <a:rPr lang="el-GR" dirty="0" smtClean="0"/>
              <a:t>Εσωτερικές και εξωτερικές μεταφορές αποθεμάτων, </a:t>
            </a:r>
          </a:p>
          <a:p>
            <a:pPr lvl="1"/>
            <a:r>
              <a:rPr lang="el-GR" dirty="0" smtClean="0"/>
              <a:t>Αυτοματοποιημένος ανεφοδιασμός των αποθηκευτικών θέσεων, </a:t>
            </a:r>
          </a:p>
          <a:p>
            <a:pPr lvl="1"/>
            <a:r>
              <a:rPr lang="el-GR" dirty="0" smtClean="0"/>
              <a:t>Οργάνωση των υλικών στους χώρους παραγωγής, </a:t>
            </a:r>
          </a:p>
          <a:p>
            <a:pPr lvl="1"/>
            <a:r>
              <a:rPr lang="el-GR" dirty="0" smtClean="0"/>
              <a:t>Διαχείριση αποκλίσεων αποθεμάτων. </a:t>
            </a:r>
          </a:p>
          <a:p>
            <a:r>
              <a:rPr lang="el-GR" dirty="0" smtClean="0"/>
              <a:t>Βελτιστοποίηση της χωρητικότητας και της διακίνησης υλικών με τη χρήση μονάδων αποθήκευσης μέσα στην αποθήκη. </a:t>
            </a:r>
          </a:p>
          <a:p>
            <a:r>
              <a:rPr lang="el-GR" dirty="0" smtClean="0"/>
              <a:t>Έλεγχος των αποθεμάτων κάθε στιγμή και περιληπτικές εκτιμήσεις για όλους τους τύπους διακινήσεων αγαθών, χρησιμοποιώντας εργαλεία ελέγχου </a:t>
            </a:r>
          </a:p>
          <a:p>
            <a:pPr>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95C939-2FA7-DA46-BEC7-5018676AC871}" type="slidenum">
              <a:rPr lang="en-US" smtClean="0"/>
              <a:pPr/>
              <a:t>45</a:t>
            </a:fld>
            <a:endParaRPr lang="en-US"/>
          </a:p>
        </p:txBody>
      </p:sp>
      <p:sp>
        <p:nvSpPr>
          <p:cNvPr id="4" name="Content Placeholder 3"/>
          <p:cNvSpPr>
            <a:spLocks noGrp="1"/>
          </p:cNvSpPr>
          <p:nvPr>
            <p:ph sz="quarter" idx="1"/>
          </p:nvPr>
        </p:nvSpPr>
        <p:spPr>
          <a:xfrm>
            <a:off x="1219200" y="1447800"/>
            <a:ext cx="10363200" cy="5063836"/>
          </a:xfrm>
        </p:spPr>
        <p:txBody>
          <a:bodyPr>
            <a:normAutofit fontScale="85000" lnSpcReduction="20000"/>
          </a:bodyPr>
          <a:lstStyle/>
          <a:p>
            <a:r>
              <a:rPr lang="el-GR" dirty="0" smtClean="0"/>
              <a:t>Ποικιλία στρατηγικών για την αποθήκευση και συλλογή καθώς και τη δυνατότητα δημιουργίας νέων στρατηγικών. </a:t>
            </a:r>
          </a:p>
          <a:p>
            <a:r>
              <a:rPr lang="el-GR" dirty="0" smtClean="0"/>
              <a:t>Υποστήριξη της αποθήκευσης και της διακίνησης των επικίνδυνων υλικών και όλων των άλλων αγαθών που απαιτούν ειδική μεταχείριση. </a:t>
            </a:r>
          </a:p>
          <a:p>
            <a:r>
              <a:rPr lang="el-GR" dirty="0" smtClean="0"/>
              <a:t>Επεξεργασία πολλαπλών κινήσεων αγαθών, πληρώντας ταυτόχρονα τις προδιαγραφές για την έκδοση των απαραίτητων εγγράφων. </a:t>
            </a:r>
          </a:p>
          <a:p>
            <a:r>
              <a:rPr lang="el-GR" dirty="0" smtClean="0"/>
              <a:t>Υποστήριξη απογραφής. Η φυσική απογραφή είναι μια διαδικασία που εκτελείται σε τακτά χρονικά διαστήματα με στόχο να γίνει φυσική καταμέτρηση των αποθεμάτων στους αποθηκευτικούς χώρους και στη συνέχεια να ενημερωθεί κατάλληλα το λογιστικό υπόλοιπό τους. </a:t>
            </a:r>
            <a:endParaRPr lang="en-US" dirty="0" smtClean="0"/>
          </a:p>
          <a:p>
            <a:r>
              <a:rPr lang="el-GR" dirty="0" smtClean="0"/>
              <a:t>Υποστήριξη της χρήσης των συστημάτων ραβδωτού κώδικα (</a:t>
            </a:r>
            <a:r>
              <a:rPr lang="el-GR" dirty="0" err="1" smtClean="0"/>
              <a:t>bar</a:t>
            </a:r>
            <a:r>
              <a:rPr lang="el-GR" dirty="0" smtClean="0"/>
              <a:t> </a:t>
            </a:r>
            <a:r>
              <a:rPr lang="el-GR" dirty="0" err="1" smtClean="0"/>
              <a:t>code</a:t>
            </a:r>
            <a:r>
              <a:rPr lang="el-GR" dirty="0" smtClean="0"/>
              <a:t> </a:t>
            </a:r>
            <a:r>
              <a:rPr lang="el-GR" dirty="0" err="1" smtClean="0"/>
              <a:t>scanners</a:t>
            </a:r>
            <a:r>
              <a:rPr lang="el-GR" dirty="0" smtClean="0"/>
              <a:t>), της τεχνολογίας ραδιοσυχνοτήτων (</a:t>
            </a:r>
            <a:r>
              <a:rPr lang="el-GR" dirty="0" err="1" smtClean="0"/>
              <a:t>Radio</a:t>
            </a:r>
            <a:r>
              <a:rPr lang="el-GR" dirty="0" smtClean="0"/>
              <a:t> </a:t>
            </a:r>
            <a:r>
              <a:rPr lang="el-GR" dirty="0" err="1" smtClean="0"/>
              <a:t>Frequency</a:t>
            </a:r>
            <a:r>
              <a:rPr lang="el-GR" dirty="0" smtClean="0"/>
              <a:t>) και αυτοματοποιημένων συστημάτων περονοφόρων (</a:t>
            </a:r>
            <a:r>
              <a:rPr lang="el-GR" dirty="0" err="1" smtClean="0"/>
              <a:t>forklift</a:t>
            </a:r>
            <a:r>
              <a:rPr lang="el-GR" dirty="0" smtClean="0"/>
              <a:t>) για όλες τις κινήσεις των αποθεμάτων μέσω αυτοματοποιημένης διασύνδεσης για τον έλεγχο της αποθήκης. </a:t>
            </a:r>
          </a:p>
          <a:p>
            <a:r>
              <a:rPr lang="el-GR" dirty="0" smtClean="0"/>
              <a:t>Δημιουργία περιοχών συλλογής και περιοχών παραγωγής με αυτόματο και συνεχή ανεφοδιασμό </a:t>
            </a:r>
          </a:p>
        </p:txBody>
      </p:sp>
      <p:sp>
        <p:nvSpPr>
          <p:cNvPr id="5" name="Title 1"/>
          <p:cNvSpPr>
            <a:spLocks noGrp="1"/>
          </p:cNvSpPr>
          <p:nvPr>
            <p:ph type="title"/>
          </p:nvPr>
        </p:nvSpPr>
        <p:spPr/>
        <p:txBody>
          <a:bodyPr>
            <a:normAutofit fontScale="90000"/>
          </a:bodyPr>
          <a:lstStyle/>
          <a:p>
            <a:r>
              <a:rPr lang="el-GR" dirty="0" smtClean="0"/>
              <a:t>Λειτουργίες Συστήματος Διαχείρισης Αποθήκης (2)</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SoftOne</a:t>
            </a:r>
            <a:r>
              <a:rPr lang="en-US" dirty="0" smtClean="0"/>
              <a:t> - </a:t>
            </a:r>
            <a:r>
              <a:rPr lang="el-GR" dirty="0" smtClean="0"/>
              <a:t>Αρχείο ειδών Αποθήκης</a:t>
            </a:r>
            <a:r>
              <a:rPr lang="en-US" dirty="0" smtClean="0"/>
              <a:t> – </a:t>
            </a:r>
            <a:r>
              <a:rPr lang="el-GR" dirty="0" smtClean="0"/>
              <a:t>Βασικά στοιχεία</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46</a:t>
            </a:fld>
            <a:endParaRPr lang="en-US"/>
          </a:p>
        </p:txBody>
      </p:sp>
      <p:sp>
        <p:nvSpPr>
          <p:cNvPr id="4" name="Content Placeholder 3"/>
          <p:cNvSpPr>
            <a:spLocks noGrp="1"/>
          </p:cNvSpPr>
          <p:nvPr>
            <p:ph sz="quarter" idx="1"/>
          </p:nvPr>
        </p:nvSpPr>
        <p:spPr/>
        <p:txBody>
          <a:bodyPr/>
          <a:lstStyle/>
          <a:p>
            <a:endParaRPr lang="en-US"/>
          </a:p>
        </p:txBody>
      </p:sp>
      <p:pic>
        <p:nvPicPr>
          <p:cNvPr id="21506" name="Picture 2" descr="s1_020 2011.07.12.gif"/>
          <p:cNvPicPr>
            <a:picLocks noChangeAspect="1" noChangeArrowheads="1"/>
          </p:cNvPicPr>
          <p:nvPr/>
        </p:nvPicPr>
        <p:blipFill>
          <a:blip r:embed="rId2"/>
          <a:srcRect/>
          <a:stretch>
            <a:fillRect/>
          </a:stretch>
        </p:blipFill>
        <p:spPr bwMode="auto">
          <a:xfrm>
            <a:off x="1607127" y="1623246"/>
            <a:ext cx="9227127" cy="5234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7" y="274638"/>
            <a:ext cx="10889673" cy="1143000"/>
          </a:xfrm>
        </p:spPr>
        <p:txBody>
          <a:bodyPr>
            <a:normAutofit fontScale="90000"/>
          </a:bodyPr>
          <a:lstStyle/>
          <a:p>
            <a:r>
              <a:rPr lang="en-US" dirty="0" err="1" smtClean="0"/>
              <a:t>SoftOne</a:t>
            </a:r>
            <a:r>
              <a:rPr lang="en-US" dirty="0" smtClean="0"/>
              <a:t> - </a:t>
            </a:r>
            <a:r>
              <a:rPr lang="el-GR" dirty="0" smtClean="0"/>
              <a:t>Αρχείο ειδών Αποθήκης – Μέτρηση, Απόθεμα</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47</a:t>
            </a:fld>
            <a:endParaRPr lang="en-US"/>
          </a:p>
        </p:txBody>
      </p:sp>
      <p:pic>
        <p:nvPicPr>
          <p:cNvPr id="22530" name="Picture 2" descr="=s1_022_2011"/>
          <p:cNvPicPr>
            <a:picLocks noChangeAspect="1" noChangeArrowheads="1"/>
          </p:cNvPicPr>
          <p:nvPr/>
        </p:nvPicPr>
        <p:blipFill>
          <a:blip r:embed="rId2"/>
          <a:srcRect/>
          <a:stretch>
            <a:fillRect/>
          </a:stretch>
        </p:blipFill>
        <p:spPr bwMode="auto">
          <a:xfrm>
            <a:off x="1551709" y="1302328"/>
            <a:ext cx="9389121" cy="5112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Βασικές επιχειρησιακές διεργασίες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48</a:t>
            </a:fld>
            <a:endParaRPr lang="en-US"/>
          </a:p>
        </p:txBody>
      </p:sp>
      <p:pic>
        <p:nvPicPr>
          <p:cNvPr id="1026" name="Picture 2"/>
          <p:cNvPicPr>
            <a:picLocks noChangeAspect="1" noChangeArrowheads="1"/>
          </p:cNvPicPr>
          <p:nvPr/>
        </p:nvPicPr>
        <p:blipFill>
          <a:blip r:embed="rId3"/>
          <a:srcRect/>
          <a:stretch>
            <a:fillRect/>
          </a:stretch>
        </p:blipFill>
        <p:spPr bwMode="auto">
          <a:xfrm>
            <a:off x="1826315" y="1329025"/>
            <a:ext cx="8870665" cy="5197899"/>
          </a:xfrm>
          <a:prstGeom prst="rect">
            <a:avLst/>
          </a:prstGeom>
          <a:noFill/>
          <a:ln w="9525">
            <a:noFill/>
            <a:miter lim="800000"/>
            <a:headEnd/>
            <a:tailEnd/>
          </a:ln>
          <a:effectLst/>
        </p:spPr>
      </p:pic>
      <p:sp>
        <p:nvSpPr>
          <p:cNvPr id="6" name="Rectangle 5"/>
          <p:cNvSpPr/>
          <p:nvPr/>
        </p:nvSpPr>
        <p:spPr>
          <a:xfrm>
            <a:off x="4885808" y="6274675"/>
            <a:ext cx="2744703" cy="381429"/>
          </a:xfrm>
          <a:prstGeom prst="rect">
            <a:avLst/>
          </a:prstGeom>
        </p:spPr>
        <p:txBody>
          <a:bodyPr wrap="square">
            <a:spAutoFit/>
          </a:bodyPr>
          <a:lstStyle/>
          <a:p>
            <a:r>
              <a:rPr lang="en-US" dirty="0" smtClean="0"/>
              <a:t>( </a:t>
            </a:r>
            <a:r>
              <a:rPr lang="en-US" dirty="0" err="1" smtClean="0"/>
              <a:t>Magal</a:t>
            </a:r>
            <a:r>
              <a:rPr lang="en-US" dirty="0" smtClean="0"/>
              <a:t> and Word, 2011)</a:t>
            </a:r>
            <a:endParaRPr lang="en-US" dirty="0"/>
          </a:p>
        </p:txBody>
      </p:sp>
      <p:sp>
        <p:nvSpPr>
          <p:cNvPr id="8" name="Rounded Rectangle 7"/>
          <p:cNvSpPr/>
          <p:nvPr/>
        </p:nvSpPr>
        <p:spPr>
          <a:xfrm>
            <a:off x="2805153" y="1466882"/>
            <a:ext cx="1683328" cy="1163782"/>
          </a:xfrm>
          <a:prstGeom prst="roundRect">
            <a:avLst/>
          </a:prstGeom>
          <a:noFill/>
          <a:ln w="889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ERP SAP – </a:t>
            </a:r>
            <a:r>
              <a:rPr lang="el-GR" dirty="0" smtClean="0"/>
              <a:t>Προγραμματισμός απαιτήσεων υλικών (</a:t>
            </a:r>
            <a:r>
              <a:rPr lang="en-US" dirty="0" smtClean="0"/>
              <a:t>MRP</a:t>
            </a:r>
            <a:r>
              <a:rPr lang="el-GR" dirty="0" smtClean="0"/>
              <a:t>)</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49</a:t>
            </a:fld>
            <a:endParaRPr lang="en-US"/>
          </a:p>
        </p:txBody>
      </p:sp>
      <p:pic>
        <p:nvPicPr>
          <p:cNvPr id="23554" name="Picture 2"/>
          <p:cNvPicPr>
            <a:picLocks noChangeAspect="1" noChangeArrowheads="1"/>
          </p:cNvPicPr>
          <p:nvPr/>
        </p:nvPicPr>
        <p:blipFill>
          <a:blip r:embed="rId3"/>
          <a:srcRect/>
          <a:stretch>
            <a:fillRect/>
          </a:stretch>
        </p:blipFill>
        <p:spPr bwMode="auto">
          <a:xfrm>
            <a:off x="5263263" y="1300904"/>
            <a:ext cx="5958919" cy="5196877"/>
          </a:xfrm>
          <a:prstGeom prst="rect">
            <a:avLst/>
          </a:prstGeom>
          <a:noFill/>
          <a:ln w="9525">
            <a:noFill/>
            <a:miter lim="800000"/>
            <a:headEnd/>
            <a:tailEnd/>
          </a:ln>
          <a:effectLst/>
        </p:spPr>
      </p:pic>
      <p:sp>
        <p:nvSpPr>
          <p:cNvPr id="6" name="TextBox 5"/>
          <p:cNvSpPr txBox="1"/>
          <p:nvPr/>
        </p:nvSpPr>
        <p:spPr>
          <a:xfrm>
            <a:off x="942111" y="2410691"/>
            <a:ext cx="3158836" cy="1200329"/>
          </a:xfrm>
          <a:prstGeom prst="rect">
            <a:avLst/>
          </a:prstGeom>
          <a:noFill/>
        </p:spPr>
        <p:txBody>
          <a:bodyPr wrap="square" rtlCol="0">
            <a:spAutoFit/>
          </a:bodyPr>
          <a:lstStyle/>
          <a:p>
            <a:r>
              <a:rPr lang="el-GR" sz="2400" b="1" dirty="0" smtClean="0">
                <a:solidFill>
                  <a:srgbClr val="00B0F0"/>
                </a:solidFill>
              </a:rPr>
              <a:t>Βήματα προγραμματισμού παραγωγής</a:t>
            </a:r>
            <a:endParaRPr lang="en-US" sz="2400" b="1" dirty="0">
              <a:solidFill>
                <a:srgbClr val="00B0F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Προγραμματισμός και έλεγχος παραγωγής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a:t>
            </a:fld>
            <a:endParaRPr lang="en-US"/>
          </a:p>
        </p:txBody>
      </p:sp>
      <p:sp>
        <p:nvSpPr>
          <p:cNvPr id="4" name="Content Placeholder 3"/>
          <p:cNvSpPr>
            <a:spLocks noGrp="1"/>
          </p:cNvSpPr>
          <p:nvPr>
            <p:ph sz="quarter" idx="1"/>
          </p:nvPr>
        </p:nvSpPr>
        <p:spPr/>
        <p:txBody>
          <a:bodyPr/>
          <a:lstStyle/>
          <a:p>
            <a:pPr>
              <a:buNone/>
            </a:pPr>
            <a:r>
              <a:rPr lang="el-GR" dirty="0" smtClean="0"/>
              <a:t>Τύποι των διαδικασιών παραγωγής: </a:t>
            </a:r>
          </a:p>
          <a:p>
            <a:pPr lvl="1"/>
            <a:r>
              <a:rPr lang="el-GR" dirty="0" smtClean="0">
                <a:solidFill>
                  <a:srgbClr val="0070C0"/>
                </a:solidFill>
              </a:rPr>
              <a:t>Διακριτή παραγωγή </a:t>
            </a:r>
            <a:r>
              <a:rPr lang="el-GR" dirty="0" smtClean="0"/>
              <a:t>(</a:t>
            </a:r>
            <a:r>
              <a:rPr lang="el-GR" dirty="0" err="1" smtClean="0"/>
              <a:t>discrete</a:t>
            </a:r>
            <a:r>
              <a:rPr lang="el-GR" dirty="0" smtClean="0"/>
              <a:t> </a:t>
            </a:r>
            <a:r>
              <a:rPr lang="el-GR" dirty="0" err="1" smtClean="0"/>
              <a:t>manufacturing</a:t>
            </a:r>
            <a:r>
              <a:rPr lang="el-GR" dirty="0" smtClean="0"/>
              <a:t>), </a:t>
            </a:r>
          </a:p>
          <a:p>
            <a:pPr lvl="1"/>
            <a:r>
              <a:rPr lang="el-GR" dirty="0" smtClean="0">
                <a:solidFill>
                  <a:srgbClr val="0070C0"/>
                </a:solidFill>
              </a:rPr>
              <a:t>Επαναληπτική παραγωγή</a:t>
            </a:r>
            <a:r>
              <a:rPr lang="el-GR" dirty="0" smtClean="0"/>
              <a:t>(</a:t>
            </a:r>
            <a:r>
              <a:rPr lang="el-GR" dirty="0" err="1" smtClean="0"/>
              <a:t>repetitive</a:t>
            </a:r>
            <a:r>
              <a:rPr lang="el-GR" dirty="0" smtClean="0"/>
              <a:t> </a:t>
            </a:r>
            <a:r>
              <a:rPr lang="el-GR" dirty="0" err="1" smtClean="0"/>
              <a:t>manufacturing</a:t>
            </a:r>
            <a:r>
              <a:rPr lang="el-GR" dirty="0" smtClean="0"/>
              <a:t>). </a:t>
            </a:r>
          </a:p>
          <a:p>
            <a:pPr lvl="1"/>
            <a:r>
              <a:rPr lang="el-GR" dirty="0" smtClean="0">
                <a:solidFill>
                  <a:srgbClr val="0070C0"/>
                </a:solidFill>
              </a:rPr>
              <a:t>Συνεχής παραγωγή με βάση τη διεργασία</a:t>
            </a:r>
            <a:r>
              <a:rPr lang="el-GR" dirty="0" smtClean="0"/>
              <a:t> (</a:t>
            </a:r>
            <a:r>
              <a:rPr lang="el-GR" dirty="0" err="1" smtClean="0"/>
              <a:t>continuous</a:t>
            </a:r>
            <a:r>
              <a:rPr lang="el-GR" dirty="0" smtClean="0"/>
              <a:t> </a:t>
            </a:r>
            <a:r>
              <a:rPr lang="el-GR" dirty="0" err="1" smtClean="0"/>
              <a:t>process</a:t>
            </a:r>
            <a:r>
              <a:rPr lang="el-GR" dirty="0" smtClean="0"/>
              <a:t> </a:t>
            </a:r>
            <a:r>
              <a:rPr lang="el-GR" dirty="0" err="1" smtClean="0"/>
              <a:t>manufacturing</a:t>
            </a:r>
            <a:r>
              <a:rPr lang="el-GR" dirty="0" smtClean="0"/>
              <a:t>)</a:t>
            </a:r>
          </a:p>
          <a:p>
            <a:endParaRPr lang="en-US" dirty="0"/>
          </a:p>
        </p:txBody>
      </p:sp>
      <p:pic>
        <p:nvPicPr>
          <p:cNvPr id="1026" name="Picture 2"/>
          <p:cNvPicPr>
            <a:picLocks noChangeAspect="1" noChangeArrowheads="1"/>
          </p:cNvPicPr>
          <p:nvPr/>
        </p:nvPicPr>
        <p:blipFill>
          <a:blip r:embed="rId3"/>
          <a:srcRect/>
          <a:stretch>
            <a:fillRect/>
          </a:stretch>
        </p:blipFill>
        <p:spPr bwMode="auto">
          <a:xfrm>
            <a:off x="810860" y="3570878"/>
            <a:ext cx="5079576" cy="286579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220473" y="3891517"/>
            <a:ext cx="5390279" cy="24561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Βήμα 1 – Ιστορικά στοιχεία</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50</a:t>
            </a:fld>
            <a:endParaRPr lang="en-US"/>
          </a:p>
        </p:txBody>
      </p:sp>
      <p:pic>
        <p:nvPicPr>
          <p:cNvPr id="24578" name="Picture 2"/>
          <p:cNvPicPr>
            <a:picLocks noChangeAspect="1" noChangeArrowheads="1"/>
          </p:cNvPicPr>
          <p:nvPr/>
        </p:nvPicPr>
        <p:blipFill>
          <a:blip r:embed="rId3"/>
          <a:srcRect/>
          <a:stretch>
            <a:fillRect/>
          </a:stretch>
        </p:blipFill>
        <p:spPr bwMode="auto">
          <a:xfrm>
            <a:off x="3000808" y="1428318"/>
            <a:ext cx="5857875" cy="4943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Βήμα 2 – Δημιουργία ομάδας προϊόντων</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51</a:t>
            </a:fld>
            <a:endParaRPr lang="en-US"/>
          </a:p>
        </p:txBody>
      </p:sp>
      <p:sp>
        <p:nvSpPr>
          <p:cNvPr id="4" name="Content Placeholder 3"/>
          <p:cNvSpPr>
            <a:spLocks noGrp="1"/>
          </p:cNvSpPr>
          <p:nvPr>
            <p:ph sz="quarter" idx="1"/>
          </p:nvPr>
        </p:nvSpPr>
        <p:spPr/>
        <p:txBody>
          <a:bodyPr/>
          <a:lstStyle/>
          <a:p>
            <a:endParaRPr lang="en-US"/>
          </a:p>
        </p:txBody>
      </p:sp>
      <p:pic>
        <p:nvPicPr>
          <p:cNvPr id="25602" name="Picture 2"/>
          <p:cNvPicPr>
            <a:picLocks noChangeAspect="1" noChangeArrowheads="1"/>
          </p:cNvPicPr>
          <p:nvPr/>
        </p:nvPicPr>
        <p:blipFill>
          <a:blip r:embed="rId3"/>
          <a:srcRect/>
          <a:stretch>
            <a:fillRect/>
          </a:stretch>
        </p:blipFill>
        <p:spPr bwMode="auto">
          <a:xfrm>
            <a:off x="1964464" y="1634836"/>
            <a:ext cx="7573541" cy="47105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Βήμα 3 – Προγραμματισμός πωλήσεων </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52</a:t>
            </a:fld>
            <a:endParaRPr lang="en-US"/>
          </a:p>
        </p:txBody>
      </p:sp>
      <p:sp>
        <p:nvSpPr>
          <p:cNvPr id="4" name="Content Placeholder 3"/>
          <p:cNvSpPr>
            <a:spLocks noGrp="1"/>
          </p:cNvSpPr>
          <p:nvPr>
            <p:ph sz="quarter" idx="1"/>
          </p:nvPr>
        </p:nvSpPr>
        <p:spPr/>
        <p:txBody>
          <a:bodyPr/>
          <a:lstStyle/>
          <a:p>
            <a:endParaRPr lang="en-US"/>
          </a:p>
        </p:txBody>
      </p:sp>
      <p:pic>
        <p:nvPicPr>
          <p:cNvPr id="26626" name="Picture 2"/>
          <p:cNvPicPr>
            <a:picLocks noChangeAspect="1" noChangeArrowheads="1"/>
          </p:cNvPicPr>
          <p:nvPr/>
        </p:nvPicPr>
        <p:blipFill>
          <a:blip r:embed="rId3"/>
          <a:srcRect/>
          <a:stretch>
            <a:fillRect/>
          </a:stretch>
        </p:blipFill>
        <p:spPr bwMode="auto">
          <a:xfrm>
            <a:off x="702321" y="1584259"/>
            <a:ext cx="10932306" cy="4484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Βήμα 4 – Πρόβλεψη παραγωγής προϊόντων</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53</a:t>
            </a:fld>
            <a:endParaRPr lang="en-US"/>
          </a:p>
        </p:txBody>
      </p:sp>
      <p:pic>
        <p:nvPicPr>
          <p:cNvPr id="27650" name="Picture 2"/>
          <p:cNvPicPr>
            <a:picLocks noGrp="1" noChangeAspect="1" noChangeArrowheads="1"/>
          </p:cNvPicPr>
          <p:nvPr>
            <p:ph sz="quarter" idx="1"/>
          </p:nvPr>
        </p:nvPicPr>
        <p:blipFill>
          <a:blip r:embed="rId3"/>
          <a:srcRect/>
          <a:stretch>
            <a:fillRect/>
          </a:stretch>
        </p:blipFill>
        <p:spPr bwMode="auto">
          <a:xfrm>
            <a:off x="1047792" y="1717964"/>
            <a:ext cx="9868152" cy="44057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Βήμα 5 – Κατανομή προβλέψεων  στα προϊόντα</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54</a:t>
            </a:fld>
            <a:endParaRPr lang="en-US"/>
          </a:p>
        </p:txBody>
      </p:sp>
      <p:pic>
        <p:nvPicPr>
          <p:cNvPr id="28674" name="Picture 2"/>
          <p:cNvPicPr>
            <a:picLocks noChangeAspect="1" noChangeArrowheads="1"/>
          </p:cNvPicPr>
          <p:nvPr/>
        </p:nvPicPr>
        <p:blipFill>
          <a:blip r:embed="rId3"/>
          <a:srcRect/>
          <a:stretch>
            <a:fillRect/>
          </a:stretch>
        </p:blipFill>
        <p:spPr bwMode="auto">
          <a:xfrm>
            <a:off x="2050473" y="1487055"/>
            <a:ext cx="8478982" cy="48583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Βήμα 6 – Κύριο Πρόγραμμα Παραγωγής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55</a:t>
            </a:fld>
            <a:endParaRPr lang="en-US"/>
          </a:p>
        </p:txBody>
      </p:sp>
      <p:pic>
        <p:nvPicPr>
          <p:cNvPr id="29698" name="Picture 2"/>
          <p:cNvPicPr>
            <a:picLocks noChangeAspect="1" noChangeArrowheads="1"/>
          </p:cNvPicPr>
          <p:nvPr/>
        </p:nvPicPr>
        <p:blipFill>
          <a:blip r:embed="rId3"/>
          <a:srcRect/>
          <a:stretch>
            <a:fillRect/>
          </a:stretch>
        </p:blipFill>
        <p:spPr bwMode="auto">
          <a:xfrm>
            <a:off x="2438401" y="1274618"/>
            <a:ext cx="6927273" cy="51954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Βήμα 6 – Κατάσταση αποθέματος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56</a:t>
            </a:fld>
            <a:endParaRPr lang="en-US"/>
          </a:p>
        </p:txBody>
      </p:sp>
      <p:pic>
        <p:nvPicPr>
          <p:cNvPr id="30722" name="Picture 2"/>
          <p:cNvPicPr>
            <a:picLocks noGrp="1" noChangeAspect="1" noChangeArrowheads="1"/>
          </p:cNvPicPr>
          <p:nvPr>
            <p:ph sz="quarter" idx="1"/>
          </p:nvPr>
        </p:nvPicPr>
        <p:blipFill>
          <a:blip r:embed="rId3"/>
          <a:srcRect/>
          <a:stretch>
            <a:fillRect/>
          </a:stretch>
        </p:blipFill>
        <p:spPr bwMode="auto">
          <a:xfrm>
            <a:off x="1674838" y="1487449"/>
            <a:ext cx="9461630" cy="48856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57</a:t>
            </a:fld>
            <a:endParaRPr lang="en-US"/>
          </a:p>
        </p:txBody>
      </p:sp>
      <p:sp>
        <p:nvSpPr>
          <p:cNvPr id="4" name="Content Placeholder 3"/>
          <p:cNvSpPr>
            <a:spLocks noGrp="1"/>
          </p:cNvSpPr>
          <p:nvPr>
            <p:ph sz="quarter" idx="1"/>
          </p:nvPr>
        </p:nvSpPr>
        <p:spPr/>
        <p:txBody>
          <a:bodyPr>
            <a:normAutofit/>
          </a:bodyPr>
          <a:lstStyle/>
          <a:p>
            <a:r>
              <a:rPr lang="en-US" sz="2400" dirty="0" err="1" smtClean="0"/>
              <a:t>Magal</a:t>
            </a:r>
            <a:r>
              <a:rPr lang="en-US" sz="2400" dirty="0" smtClean="0"/>
              <a:t>, </a:t>
            </a:r>
            <a:r>
              <a:rPr lang="en-US" sz="2400" dirty="0" smtClean="0"/>
              <a:t>S. and </a:t>
            </a:r>
            <a:r>
              <a:rPr lang="en-US" sz="2400" dirty="0" smtClean="0"/>
              <a:t>Word, </a:t>
            </a:r>
            <a:r>
              <a:rPr lang="en-US" sz="2400" dirty="0" smtClean="0"/>
              <a:t>J. (2011). Integrated Processes with ERP Systems, Wiley </a:t>
            </a:r>
          </a:p>
          <a:p>
            <a:r>
              <a:rPr lang="el-GR" sz="2400" dirty="0" smtClean="0"/>
              <a:t>SAP </a:t>
            </a:r>
            <a:r>
              <a:rPr lang="el-GR" sz="2400" dirty="0" err="1" smtClean="0"/>
              <a:t>Business</a:t>
            </a:r>
            <a:r>
              <a:rPr lang="el-GR" sz="2400" dirty="0" smtClean="0"/>
              <a:t> </a:t>
            </a:r>
            <a:r>
              <a:rPr lang="el-GR" sz="2400" dirty="0" err="1" smtClean="0"/>
              <a:t>One</a:t>
            </a:r>
            <a:r>
              <a:rPr lang="el-GR" sz="2400" dirty="0" smtClean="0"/>
              <a:t> 9.0 (2015). Ανακτήθηκε 22/09/2015 από </a:t>
            </a:r>
            <a:r>
              <a:rPr lang="el-GR" sz="2400" dirty="0" smtClean="0">
                <a:hlinkClick r:id="rId3"/>
              </a:rPr>
              <a:t>http://help.sap.com/businessone</a:t>
            </a:r>
            <a:r>
              <a:rPr lang="el-GR" sz="2400" dirty="0" smtClean="0"/>
              <a:t>.</a:t>
            </a:r>
          </a:p>
          <a:p>
            <a:r>
              <a:rPr lang="en-US" sz="2400" dirty="0" err="1" smtClean="0"/>
              <a:t>SoftOne</a:t>
            </a:r>
            <a:r>
              <a:rPr lang="en-US" sz="2400" dirty="0" smtClean="0"/>
              <a:t> (2020). </a:t>
            </a:r>
            <a:r>
              <a:rPr lang="en-US" sz="2400" dirty="0" err="1" smtClean="0"/>
              <a:t>SoftOne</a:t>
            </a:r>
            <a:r>
              <a:rPr lang="en-US" sz="2400" dirty="0" smtClean="0"/>
              <a:t> Series 5</a:t>
            </a:r>
            <a:r>
              <a:rPr lang="el-GR" sz="2400" dirty="0" smtClean="0"/>
              <a:t>.</a:t>
            </a:r>
            <a:r>
              <a:rPr lang="en-US" sz="2400" dirty="0" smtClean="0"/>
              <a:t> </a:t>
            </a:r>
            <a:r>
              <a:rPr lang="el-GR" sz="2400" dirty="0" smtClean="0"/>
              <a:t>Βιβλιοθήκη τεκμηρίωσης.</a:t>
            </a:r>
            <a:r>
              <a:rPr lang="en-US" sz="2400" dirty="0" smtClean="0"/>
              <a:t>   </a:t>
            </a:r>
            <a:r>
              <a:rPr lang="en-US" sz="2400" dirty="0" smtClean="0">
                <a:hlinkClick r:id="rId4"/>
              </a:rPr>
              <a:t>https://wiki.soft1.eu/display/SS5EL</a:t>
            </a:r>
            <a:r>
              <a:rPr lang="en-US" sz="2400" dirty="0" smtClean="0"/>
              <a:t> </a:t>
            </a:r>
          </a:p>
          <a:p>
            <a:r>
              <a:rPr lang="en-US" sz="2400" dirty="0" smtClean="0"/>
              <a:t>Wagner</a:t>
            </a:r>
            <a:r>
              <a:rPr lang="en-US" sz="2400" dirty="0" smtClean="0"/>
              <a:t>, B. &amp; Weidner, S. (2011). Production Planning and Execution (PP) Case Study</a:t>
            </a:r>
            <a:r>
              <a:rPr lang="en-US" sz="2400" i="1" dirty="0" smtClean="0"/>
              <a:t>. SAP University Alliances. SAP AG. </a:t>
            </a:r>
            <a:endParaRPr lang="en-US" sz="2400" i="1" dirty="0" smtClean="0"/>
          </a:p>
          <a:p>
            <a:r>
              <a:rPr lang="el-GR" sz="2400" dirty="0" smtClean="0"/>
              <a:t>Πετρόπουλος</a:t>
            </a:r>
            <a:r>
              <a:rPr lang="el-GR" sz="2400" dirty="0" smtClean="0"/>
              <a:t>, Φ. &amp; Ασημακόπουλος, Β. (2011). </a:t>
            </a:r>
            <a:r>
              <a:rPr lang="el-GR" sz="2400" i="1" dirty="0" smtClean="0"/>
              <a:t>Επιχειρησιακές Προβλέψεις. </a:t>
            </a:r>
            <a:r>
              <a:rPr lang="el-GR" sz="2400" dirty="0" smtClean="0"/>
              <a:t>Εκδόσεις Συμμετρία. </a:t>
            </a:r>
            <a:endParaRPr lang="en-US" sz="2400" dirty="0" smtClean="0"/>
          </a:p>
          <a:p>
            <a:endParaRPr lang="el-GR"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3">
            <a:extLst>
              <a:ext uri="{FF2B5EF4-FFF2-40B4-BE49-F238E27FC236}">
                <a16:creationId xmlns:a16="http://schemas.microsoft.com/office/drawing/2014/main" xmlns="" id="{1DE2A4FC-7620-7C4B-AEC3-7E2C88E2E41D}"/>
              </a:ext>
            </a:extLst>
          </p:cNvPr>
          <p:cNvSpPr txBox="1">
            <a:spLocks noChangeArrowheads="1"/>
          </p:cNvSpPr>
          <p:nvPr/>
        </p:nvSpPr>
        <p:spPr bwMode="auto">
          <a:xfrm>
            <a:off x="646113" y="2584450"/>
            <a:ext cx="11299825"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l-GR" altLang="en-US" sz="3200" b="1"/>
              <a:t>Ευχαριστώ για την παρακολούθηση </a:t>
            </a:r>
            <a:endParaRPr lang="el-GR" altLang="en-US" sz="3200"/>
          </a:p>
          <a:p>
            <a:pPr eaLnBrk="1" hangingPunct="1">
              <a:spcBef>
                <a:spcPct val="0"/>
              </a:spcBef>
              <a:buClrTx/>
              <a:buSzTx/>
              <a:buFontTx/>
              <a:buNone/>
            </a:pPr>
            <a:endParaRPr lang="el-GR" altLang="en-US" sz="3200" dirty="0"/>
          </a:p>
        </p:txBody>
      </p:sp>
      <p:sp>
        <p:nvSpPr>
          <p:cNvPr id="4" name="Slide Number Placeholder 3"/>
          <p:cNvSpPr>
            <a:spLocks noGrp="1"/>
          </p:cNvSpPr>
          <p:nvPr>
            <p:ph type="sldNum" sz="quarter" idx="12"/>
          </p:nvPr>
        </p:nvSpPr>
        <p:spPr/>
        <p:txBody>
          <a:bodyPr/>
          <a:lstStyle/>
          <a:p>
            <a:fld id="{8B95C939-2FA7-DA46-BEC7-5018676AC871}" type="slidenum">
              <a:rPr lang="en-US" smtClean="0"/>
              <a:pPr/>
              <a:t>58</a:t>
            </a:fld>
            <a:endParaRPr lang="en-US"/>
          </a:p>
        </p:txBody>
      </p:sp>
    </p:spTree>
  </p:cSld>
  <p:clrMapOvr>
    <a:masterClrMapping/>
  </p:clrMapOvr>
  <p:timing>
    <p:tnLst>
      <p:par>
        <p:cTn id="1" dur="indefinite" restart="never" nodeType="tmRoot">
          <p:childTnLst>
            <p:par>
              <p:cTn id="2"/>
            </p:par>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Βήματα παραγωγής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6</a:t>
            </a:fld>
            <a:endParaRPr lang="en-US"/>
          </a:p>
        </p:txBody>
      </p:sp>
      <p:pic>
        <p:nvPicPr>
          <p:cNvPr id="2050" name="Picture 2"/>
          <p:cNvPicPr>
            <a:picLocks noChangeAspect="1" noChangeArrowheads="1"/>
          </p:cNvPicPr>
          <p:nvPr/>
        </p:nvPicPr>
        <p:blipFill>
          <a:blip r:embed="rId3"/>
          <a:srcRect/>
          <a:stretch>
            <a:fillRect/>
          </a:stretch>
        </p:blipFill>
        <p:spPr bwMode="auto">
          <a:xfrm>
            <a:off x="1637415" y="2083980"/>
            <a:ext cx="9276500" cy="29786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Στρατηγικές παραγωγής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7</a:t>
            </a:fld>
            <a:endParaRPr lang="en-US"/>
          </a:p>
        </p:txBody>
      </p:sp>
      <p:sp>
        <p:nvSpPr>
          <p:cNvPr id="4" name="Content Placeholder 3"/>
          <p:cNvSpPr>
            <a:spLocks noGrp="1"/>
          </p:cNvSpPr>
          <p:nvPr>
            <p:ph sz="quarter" idx="1"/>
          </p:nvPr>
        </p:nvSpPr>
        <p:spPr>
          <a:xfrm>
            <a:off x="1219200" y="1447800"/>
            <a:ext cx="10363200" cy="4719084"/>
          </a:xfrm>
        </p:spPr>
        <p:txBody>
          <a:bodyPr>
            <a:normAutofit fontScale="92500" lnSpcReduction="20000"/>
          </a:bodyPr>
          <a:lstStyle/>
          <a:p>
            <a:r>
              <a:rPr lang="el-GR" b="1" dirty="0" err="1" smtClean="0">
                <a:solidFill>
                  <a:srgbClr val="0070C0"/>
                </a:solidFill>
              </a:rPr>
              <a:t>make</a:t>
            </a:r>
            <a:r>
              <a:rPr lang="el-GR" b="1" dirty="0" smtClean="0">
                <a:solidFill>
                  <a:srgbClr val="0070C0"/>
                </a:solidFill>
              </a:rPr>
              <a:t>-</a:t>
            </a:r>
            <a:r>
              <a:rPr lang="el-GR" b="1" dirty="0" err="1" smtClean="0">
                <a:solidFill>
                  <a:srgbClr val="0070C0"/>
                </a:solidFill>
              </a:rPr>
              <a:t>to</a:t>
            </a:r>
            <a:r>
              <a:rPr lang="el-GR" b="1" dirty="0" smtClean="0">
                <a:solidFill>
                  <a:srgbClr val="0070C0"/>
                </a:solidFill>
              </a:rPr>
              <a:t>-</a:t>
            </a:r>
            <a:r>
              <a:rPr lang="el-GR" b="1" dirty="0" err="1" smtClean="0">
                <a:solidFill>
                  <a:srgbClr val="0070C0"/>
                </a:solidFill>
              </a:rPr>
              <a:t>stock</a:t>
            </a:r>
            <a:r>
              <a:rPr lang="el-GR" b="1" dirty="0" smtClean="0"/>
              <a:t> (παραγωγή και αποθεματοποίηση) </a:t>
            </a:r>
          </a:p>
          <a:p>
            <a:pPr lvl="1"/>
            <a:r>
              <a:rPr lang="el-GR" dirty="0" smtClean="0"/>
              <a:t>χρησιμοποιείται από επιχειρήσεις που επιλέγουν να διατηρούν υψηλό απόθεμα προϊόντων με σκοπό την άμεση ικανοποίηση της ζήτησης</a:t>
            </a:r>
          </a:p>
          <a:p>
            <a:pPr lvl="1"/>
            <a:r>
              <a:rPr lang="el-GR" dirty="0" smtClean="0"/>
              <a:t>κατάλληλη όταν τα προϊόντα είναι: α) τυποποιημένα β) υπάρχει μαζική παραγωγή και γ) η πρόβλεψη για τη ζήτηση είναι ακριβής</a:t>
            </a:r>
          </a:p>
          <a:p>
            <a:r>
              <a:rPr lang="el-GR" b="1" dirty="0" err="1" smtClean="0">
                <a:solidFill>
                  <a:srgbClr val="0070C0"/>
                </a:solidFill>
              </a:rPr>
              <a:t>make</a:t>
            </a:r>
            <a:r>
              <a:rPr lang="el-GR" b="1" dirty="0" smtClean="0">
                <a:solidFill>
                  <a:srgbClr val="0070C0"/>
                </a:solidFill>
              </a:rPr>
              <a:t>-</a:t>
            </a:r>
            <a:r>
              <a:rPr lang="el-GR" b="1" dirty="0" err="1" smtClean="0">
                <a:solidFill>
                  <a:srgbClr val="0070C0"/>
                </a:solidFill>
              </a:rPr>
              <a:t>to</a:t>
            </a:r>
            <a:r>
              <a:rPr lang="el-GR" b="1" dirty="0" smtClean="0">
                <a:solidFill>
                  <a:srgbClr val="0070C0"/>
                </a:solidFill>
              </a:rPr>
              <a:t>-</a:t>
            </a:r>
            <a:r>
              <a:rPr lang="el-GR" b="1" dirty="0" err="1" smtClean="0">
                <a:solidFill>
                  <a:srgbClr val="0070C0"/>
                </a:solidFill>
              </a:rPr>
              <a:t>order</a:t>
            </a:r>
            <a:r>
              <a:rPr lang="el-GR" b="1" dirty="0" smtClean="0"/>
              <a:t> (παραγωγή με βάση την παραγγελία) </a:t>
            </a:r>
          </a:p>
          <a:p>
            <a:pPr lvl="1"/>
            <a:r>
              <a:rPr lang="el-GR" dirty="0" smtClean="0"/>
              <a:t>κατάλληλη για επιχειρήσεις που παράγουν προϊόντα με βάση τις προδιαγραφές του πελάτη σε μικρές ποσότητες. </a:t>
            </a:r>
          </a:p>
          <a:p>
            <a:pPr lvl="1"/>
            <a:r>
              <a:rPr lang="el-GR" dirty="0" smtClean="0"/>
              <a:t>απαιτεί μικρές γραμμές παραγωγής, δημιουργεί μικρά αποθέματα και δεν χρειάζεται να είναι γνωστή η ζήτηση</a:t>
            </a:r>
          </a:p>
          <a:p>
            <a:r>
              <a:rPr lang="el-GR" b="1" dirty="0" err="1" smtClean="0">
                <a:solidFill>
                  <a:srgbClr val="0070C0"/>
                </a:solidFill>
              </a:rPr>
              <a:t>assemble</a:t>
            </a:r>
            <a:r>
              <a:rPr lang="el-GR" b="1" dirty="0" smtClean="0">
                <a:solidFill>
                  <a:srgbClr val="0070C0"/>
                </a:solidFill>
              </a:rPr>
              <a:t>-</a:t>
            </a:r>
            <a:r>
              <a:rPr lang="el-GR" b="1" dirty="0" err="1" smtClean="0">
                <a:solidFill>
                  <a:srgbClr val="0070C0"/>
                </a:solidFill>
              </a:rPr>
              <a:t>to</a:t>
            </a:r>
            <a:r>
              <a:rPr lang="el-GR" b="1" dirty="0" smtClean="0">
                <a:solidFill>
                  <a:srgbClr val="0070C0"/>
                </a:solidFill>
              </a:rPr>
              <a:t>-</a:t>
            </a:r>
            <a:r>
              <a:rPr lang="el-GR" b="1" dirty="0" err="1" smtClean="0">
                <a:solidFill>
                  <a:srgbClr val="0070C0"/>
                </a:solidFill>
              </a:rPr>
              <a:t>order</a:t>
            </a:r>
            <a:r>
              <a:rPr lang="el-GR" b="1" dirty="0" smtClean="0">
                <a:solidFill>
                  <a:srgbClr val="0070C0"/>
                </a:solidFill>
              </a:rPr>
              <a:t> </a:t>
            </a:r>
            <a:r>
              <a:rPr lang="el-GR" b="1" dirty="0" smtClean="0"/>
              <a:t>(συναρμολόγηση με βάση την παραγγελία)</a:t>
            </a:r>
          </a:p>
          <a:p>
            <a:pPr lvl="1"/>
            <a:r>
              <a:rPr lang="el-GR" dirty="0" smtClean="0"/>
              <a:t>Δημιουργούνται </a:t>
            </a:r>
            <a:r>
              <a:rPr lang="el-GR" dirty="0" err="1" smtClean="0"/>
              <a:t>ημιέτοιμα</a:t>
            </a:r>
            <a:r>
              <a:rPr lang="el-GR" dirty="0" smtClean="0"/>
              <a:t> (</a:t>
            </a:r>
            <a:r>
              <a:rPr lang="el-GR" dirty="0" err="1" smtClean="0"/>
              <a:t>semi</a:t>
            </a:r>
            <a:r>
              <a:rPr lang="el-GR" dirty="0" smtClean="0"/>
              <a:t>-</a:t>
            </a:r>
            <a:r>
              <a:rPr lang="el-GR" dirty="0" err="1" smtClean="0"/>
              <a:t>finished</a:t>
            </a:r>
            <a:r>
              <a:rPr lang="el-GR" dirty="0" smtClean="0"/>
              <a:t>) προϊόντα. Η ολοκλήρωση του προϊόντος γίνεται με βάση την παραγγελία του πελάτη.</a:t>
            </a:r>
          </a:p>
          <a:p>
            <a:pPr lvl="1"/>
            <a:r>
              <a:rPr lang="el-GR" dirty="0" smtClean="0"/>
              <a:t>κατάλληλη όταν υπάρχει μεγάλη διαφοροποίηση των προϊόντων, κάνοντας την πρόβλεψη της ζήτησης αδύνατη</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Διαδικασία παραγωγής</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8</a:t>
            </a:fld>
            <a:endParaRPr lang="en-US"/>
          </a:p>
        </p:txBody>
      </p:sp>
      <p:sp>
        <p:nvSpPr>
          <p:cNvPr id="4" name="Content Placeholder 3"/>
          <p:cNvSpPr>
            <a:spLocks noGrp="1"/>
          </p:cNvSpPr>
          <p:nvPr>
            <p:ph sz="quarter" idx="1"/>
          </p:nvPr>
        </p:nvSpPr>
        <p:spPr/>
        <p:txBody>
          <a:bodyPr/>
          <a:lstStyle/>
          <a:p>
            <a:pPr lvl="0"/>
            <a:r>
              <a:rPr lang="el-GR" sz="2400" dirty="0" smtClean="0"/>
              <a:t>Η διαδικασία παραγωγής αρχίζει συνήθως με το αίτημα για την παραγωγή προϊόντος</a:t>
            </a:r>
          </a:p>
          <a:p>
            <a:pPr lvl="0"/>
            <a:r>
              <a:rPr lang="el-GR" sz="2400" dirty="0" smtClean="0"/>
              <a:t>Το αίτημα παραγωγής συνδέεται με μια εντολή παραγγελίας πελάτη (στην περίπτωση </a:t>
            </a:r>
            <a:r>
              <a:rPr lang="el-GR" sz="2400" dirty="0" err="1" smtClean="0"/>
              <a:t>make</a:t>
            </a:r>
            <a:r>
              <a:rPr lang="el-GR" sz="2400" dirty="0" smtClean="0"/>
              <a:t>-</a:t>
            </a:r>
            <a:r>
              <a:rPr lang="el-GR" sz="2400" dirty="0" err="1" smtClean="0"/>
              <a:t>to</a:t>
            </a:r>
            <a:r>
              <a:rPr lang="el-GR" sz="2400" dirty="0" smtClean="0"/>
              <a:t>-</a:t>
            </a:r>
            <a:r>
              <a:rPr lang="el-GR" sz="2400" dirty="0" err="1" smtClean="0"/>
              <a:t>order</a:t>
            </a:r>
            <a:r>
              <a:rPr lang="el-GR" sz="2400" dirty="0" smtClean="0"/>
              <a:t>  ή </a:t>
            </a:r>
            <a:r>
              <a:rPr lang="en-US" sz="2400" dirty="0" smtClean="0"/>
              <a:t>assemble-to –order </a:t>
            </a:r>
            <a:r>
              <a:rPr lang="el-GR" sz="2400" dirty="0" smtClean="0"/>
              <a:t>στρατηγικής) ή με κάποια απόφαση της διοίκησης της επιχείρησης, η οποία αποφασίζει να αυξήσει τα επίπεδα αποθεμάτων (στην περίπτωση </a:t>
            </a:r>
            <a:r>
              <a:rPr lang="el-GR" sz="2400" dirty="0" err="1" smtClean="0"/>
              <a:t>make</a:t>
            </a:r>
            <a:r>
              <a:rPr lang="el-GR" sz="2400" dirty="0" smtClean="0"/>
              <a:t>-</a:t>
            </a:r>
            <a:r>
              <a:rPr lang="el-GR" sz="2400" dirty="0" err="1" smtClean="0"/>
              <a:t>to</a:t>
            </a:r>
            <a:r>
              <a:rPr lang="el-GR" sz="2400" dirty="0" smtClean="0"/>
              <a:t>-</a:t>
            </a:r>
            <a:r>
              <a:rPr lang="el-GR" sz="2400" dirty="0" err="1" smtClean="0"/>
              <a:t>stock</a:t>
            </a:r>
            <a:r>
              <a:rPr lang="el-GR" sz="2400" dirty="0" smtClean="0"/>
              <a:t> στρατηγικής) για το συγκεκριμένο προϊόν. </a:t>
            </a:r>
          </a:p>
          <a:p>
            <a:pPr lvl="0"/>
            <a:r>
              <a:rPr lang="el-GR" sz="2400" dirty="0" smtClean="0"/>
              <a:t>Το επόμενο βήμα είναι η έκδοση εντολής παραγωγής (</a:t>
            </a:r>
            <a:r>
              <a:rPr lang="el-GR" sz="2400" dirty="0" err="1" smtClean="0"/>
              <a:t>production</a:t>
            </a:r>
            <a:r>
              <a:rPr lang="el-GR" sz="2400" dirty="0" smtClean="0"/>
              <a:t> </a:t>
            </a:r>
            <a:r>
              <a:rPr lang="el-GR" sz="2400" dirty="0" err="1" smtClean="0"/>
              <a:t>order</a:t>
            </a:r>
            <a:r>
              <a:rPr lang="el-GR" sz="2400" dirty="0" smtClean="0"/>
              <a:t>) ώστε να διατεθούν τα απαραίτητα υλικά από το διαθέσιμο απόθεμα. </a:t>
            </a:r>
          </a:p>
          <a:p>
            <a:pPr lvl="0"/>
            <a:r>
              <a:rPr lang="el-GR" sz="2400" dirty="0" smtClean="0"/>
              <a:t>Ακολουθεί η παραγωγή και η μεταφορά των προϊόντων στην αποθήκη. </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 υλικών παραγωγής </a:t>
            </a:r>
            <a:r>
              <a:rPr lang="en-US" dirty="0" smtClean="0"/>
              <a:t>(BOM)</a:t>
            </a:r>
            <a:endParaRPr lang="en-US" dirty="0"/>
          </a:p>
        </p:txBody>
      </p:sp>
      <p:sp>
        <p:nvSpPr>
          <p:cNvPr id="3" name="Slide Number Placeholder 2"/>
          <p:cNvSpPr>
            <a:spLocks noGrp="1"/>
          </p:cNvSpPr>
          <p:nvPr>
            <p:ph type="sldNum" sz="quarter" idx="12"/>
          </p:nvPr>
        </p:nvSpPr>
        <p:spPr/>
        <p:txBody>
          <a:bodyPr/>
          <a:lstStyle/>
          <a:p>
            <a:fld id="{8B95C939-2FA7-DA46-BEC7-5018676AC871}" type="slidenum">
              <a:rPr lang="en-US" smtClean="0"/>
              <a:pPr/>
              <a:t>9</a:t>
            </a:fld>
            <a:endParaRPr lang="en-US"/>
          </a:p>
        </p:txBody>
      </p:sp>
      <p:sp>
        <p:nvSpPr>
          <p:cNvPr id="4" name="Content Placeholder 3"/>
          <p:cNvSpPr>
            <a:spLocks noGrp="1"/>
          </p:cNvSpPr>
          <p:nvPr>
            <p:ph sz="quarter" idx="1"/>
          </p:nvPr>
        </p:nvSpPr>
        <p:spPr/>
        <p:txBody>
          <a:bodyPr>
            <a:normAutofit lnSpcReduction="10000"/>
          </a:bodyPr>
          <a:lstStyle/>
          <a:p>
            <a:r>
              <a:rPr lang="el-GR" dirty="0" smtClean="0"/>
              <a:t>Οι πίνακες υλικών παραγωγής (</a:t>
            </a:r>
            <a:r>
              <a:rPr lang="el-GR" dirty="0" err="1" smtClean="0"/>
              <a:t>Bill</a:t>
            </a:r>
            <a:r>
              <a:rPr lang="el-GR" dirty="0" smtClean="0"/>
              <a:t> </a:t>
            </a:r>
            <a:r>
              <a:rPr lang="el-GR" dirty="0" err="1" smtClean="0"/>
              <a:t>of</a:t>
            </a:r>
            <a:r>
              <a:rPr lang="el-GR" dirty="0" smtClean="0"/>
              <a:t> </a:t>
            </a:r>
            <a:r>
              <a:rPr lang="el-GR" dirty="0" err="1" smtClean="0"/>
              <a:t>Material</a:t>
            </a:r>
            <a:r>
              <a:rPr lang="el-GR" dirty="0" smtClean="0"/>
              <a:t> - ΒΟΜ) παρουσιάζουν τα συστατικά που είναι απαραίτητα για την παραγωγή ενός προϊόντος καθώς και την ποσότητα που απαιτείται για την κατασκευή του προϊόντος </a:t>
            </a:r>
            <a:endParaRPr lang="en-US" dirty="0" smtClean="0"/>
          </a:p>
          <a:p>
            <a:r>
              <a:rPr lang="el-GR" dirty="0" smtClean="0"/>
              <a:t>Στη διακριτή ή στην επαναλαμβανόμενη παραγωγή, το ΒΟΜ είναι μια ολοκληρωμένη λίστα όλων των υλικών, των πρώτων υλών και των ημιτελών προϊόντων, που χρειάζονται για να παραχθεί μια συγκεκριμένη ποσότητα του προϊόντος. </a:t>
            </a:r>
            <a:endParaRPr lang="en-US" dirty="0" smtClean="0"/>
          </a:p>
          <a:p>
            <a:r>
              <a:rPr lang="el-GR" dirty="0" smtClean="0"/>
              <a:t>Στη συνεχή παραγωγή, το ΒΟΜ συχνά είναι ένας τύπος ή μια συνταγή που περιλαμβάνει μια λίστα συστατικών που χρειάζονται για να δημιουργηθεί μια συγκεκριμένη ποσότητα του προϊόντος.</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4928</TotalTime>
  <Words>5309</Words>
  <Application>Microsoft Macintosh PowerPoint</Application>
  <PresentationFormat>Custom</PresentationFormat>
  <Paragraphs>395</Paragraphs>
  <Slides>58</Slides>
  <Notes>38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Equity</vt:lpstr>
      <vt:lpstr>LOG601 - ΣΥΣΤΗΜΑΤΑ ΔΙΑΧΕΙΡΙΣΗΣ ΕΠΙΧΕΙΡΗΣΙΑΚΩΝ ΠΟΡΩΝ</vt:lpstr>
      <vt:lpstr> Ενότητα 6:  H λειτουργικότητα των συστημάτων ERP – μέρος Δ΄</vt:lpstr>
      <vt:lpstr>Βασικές επιχειρησιακές διεργασίες</vt:lpstr>
      <vt:lpstr>Διοίκηση Παραγωγής</vt:lpstr>
      <vt:lpstr>Προγραμματισμός και έλεγχος παραγωγής</vt:lpstr>
      <vt:lpstr>Βήματα παραγωγής</vt:lpstr>
      <vt:lpstr>Στρατηγικές παραγωγής</vt:lpstr>
      <vt:lpstr>Διαδικασία παραγωγής</vt:lpstr>
      <vt:lpstr>Πίνακες υλικών παραγωγής (BOM)</vt:lpstr>
      <vt:lpstr>Πίνακες υλικών παραγωγής (BOM)</vt:lpstr>
      <vt:lpstr>ERP SAP – Παράδειγμα BOM</vt:lpstr>
      <vt:lpstr>ERP SAP – BOM explosion </vt:lpstr>
      <vt:lpstr>Φασεολόγιο προϊόντων</vt:lpstr>
      <vt:lpstr>Κέντρο εργασίας</vt:lpstr>
      <vt:lpstr>Κέντρο εργασίας</vt:lpstr>
      <vt:lpstr>Φασεολόγιο προϊόντων – Παραγωγικοί χρόνοι</vt:lpstr>
      <vt:lpstr>Φασεολόγιο προϊόντων – Μη Παραγωγικοί χρόνοι</vt:lpstr>
      <vt:lpstr>ERP SAP – Φασεολόγιο κατασκευής ποδηλάτου</vt:lpstr>
      <vt:lpstr>ERP SAP - Χρονοπρόγραμμα κατασκευής ποδηλάτων</vt:lpstr>
      <vt:lpstr>ERP SAP – Συνδυασμός φασεολογίου - BOM</vt:lpstr>
      <vt:lpstr>Λογιστικό Σχέδιο</vt:lpstr>
      <vt:lpstr>Προγραμματισμός παραγωγής</vt:lpstr>
      <vt:lpstr>Συγκεντρωτικός προγραμματισμός παραγωγής</vt:lpstr>
      <vt:lpstr>Κύριο Πρόγραμμα Παραγωγής</vt:lpstr>
      <vt:lpstr>Κύριο Πρόγραμμα Παραγωγής</vt:lpstr>
      <vt:lpstr>Προβλέψεις Πωλήσεων και Παραγωγής</vt:lpstr>
      <vt:lpstr>ERP SAP – Sales and Operation Planning (SOP)</vt:lpstr>
      <vt:lpstr>Slide 28</vt:lpstr>
      <vt:lpstr>Μοντέλα πρόβλεψης πωλήσεων</vt:lpstr>
      <vt:lpstr>ERP SAP - Επιλογή μοντέλου πρόβλεψης</vt:lpstr>
      <vt:lpstr>Δημιουργία εντολών παραγωγής</vt:lpstr>
      <vt:lpstr>Είδη εντολών παραγωγής</vt:lpstr>
      <vt:lpstr>Καταστάσεις εντολής παραγωγής</vt:lpstr>
      <vt:lpstr>Αλγόριθμος χρονοπρογραμματισμού παραγγελίας</vt:lpstr>
      <vt:lpstr>ERP SAP - Κόστος εντολής παραγωγής</vt:lpstr>
      <vt:lpstr>Βασικές επιχειρησιακές διεργασίες</vt:lpstr>
      <vt:lpstr>Διαχείριση των αποθεμάτων και της αποθήκης</vt:lpstr>
      <vt:lpstr>Διαχείριση αποθεμάτων </vt:lpstr>
      <vt:lpstr>Slide 39</vt:lpstr>
      <vt:lpstr>Παραστατικά κινήσεων αποθέματος</vt:lpstr>
      <vt:lpstr>Παραστατικά κινήσεων αποθέματος</vt:lpstr>
      <vt:lpstr>ERP SAP – Διαθέσιμο συνολικό απόθεμα</vt:lpstr>
      <vt:lpstr>Slide 43</vt:lpstr>
      <vt:lpstr>Λειτουργίες Συστήματος Διαχείρισης Αποθήκης (1)</vt:lpstr>
      <vt:lpstr>Λειτουργίες Συστήματος Διαχείρισης Αποθήκης (2)</vt:lpstr>
      <vt:lpstr>SoftOne - Αρχείο ειδών Αποθήκης – Βασικά στοιχεία</vt:lpstr>
      <vt:lpstr>SoftOne - Αρχείο ειδών Αποθήκης – Μέτρηση, Απόθεμα</vt:lpstr>
      <vt:lpstr>Βασικές επιχειρησιακές διεργασίες</vt:lpstr>
      <vt:lpstr>ERP SAP – Προγραμματισμός απαιτήσεων υλικών (MRP)</vt:lpstr>
      <vt:lpstr>Βήμα 1 – Ιστορικά στοιχεία</vt:lpstr>
      <vt:lpstr>Βήμα 2 – Δημιουργία ομάδας προϊόντων</vt:lpstr>
      <vt:lpstr>Βήμα 3 – Προγραμματισμός πωλήσεων </vt:lpstr>
      <vt:lpstr>Βήμα 4 – Πρόβλεψη παραγωγής προϊόντων</vt:lpstr>
      <vt:lpstr>Βήμα 5 – Κατανομή προβλέψεων  στα προϊόντα</vt:lpstr>
      <vt:lpstr>Βήμα 6 – Κύριο Πρόγραμμα Παραγωγής</vt:lpstr>
      <vt:lpstr>Βήμα 6 – Κατάσταση αποθέματος</vt:lpstr>
      <vt:lpstr>Βιβλιογραφία</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ERP 06</dc:title>
  <dc:creator>Microsoft Office User</dc:creator>
  <cp:lastModifiedBy>User</cp:lastModifiedBy>
  <cp:revision>441</cp:revision>
  <dcterms:created xsi:type="dcterms:W3CDTF">2020-03-03T10:19:12Z</dcterms:created>
  <dcterms:modified xsi:type="dcterms:W3CDTF">2021-04-06T12:50:42Z</dcterms:modified>
</cp:coreProperties>
</file>