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9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27/10/2015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D1D6F-DFAC-40F8-A822-C50E64F60F9B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5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9.wmf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0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ύγραμμο βέλος σύνδεσης 4"/>
          <p:cNvCxnSpPr/>
          <p:nvPr/>
        </p:nvCxnSpPr>
        <p:spPr>
          <a:xfrm>
            <a:off x="2500837" y="4313269"/>
            <a:ext cx="42757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V="1">
            <a:off x="2500837" y="648349"/>
            <a:ext cx="0" cy="3664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 flipV="1">
            <a:off x="2500837" y="1717284"/>
            <a:ext cx="3717696" cy="1985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18533" y="14077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6862575" y="431326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2042722" y="64834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l-GR" dirty="0"/>
          </a:p>
        </p:txBody>
      </p:sp>
      <p:cxnSp>
        <p:nvCxnSpPr>
          <p:cNvPr id="17" name="Ευθεία γραμμή σύνδεσης 16"/>
          <p:cNvCxnSpPr/>
          <p:nvPr/>
        </p:nvCxnSpPr>
        <p:spPr>
          <a:xfrm flipV="1">
            <a:off x="2500837" y="2480809"/>
            <a:ext cx="2290575" cy="8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4791412" y="2489547"/>
            <a:ext cx="0" cy="1832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Ελεύθερη σχεδίαση 23"/>
          <p:cNvSpPr/>
          <p:nvPr/>
        </p:nvSpPr>
        <p:spPr>
          <a:xfrm>
            <a:off x="2499474" y="2482104"/>
            <a:ext cx="2291938" cy="1235033"/>
          </a:xfrm>
          <a:custGeom>
            <a:avLst/>
            <a:gdLst>
              <a:gd name="connsiteX0" fmla="*/ 0 w 2291938"/>
              <a:gd name="connsiteY0" fmla="*/ 11875 h 1235033"/>
              <a:gd name="connsiteX1" fmla="*/ 2291938 w 2291938"/>
              <a:gd name="connsiteY1" fmla="*/ 0 h 1235033"/>
              <a:gd name="connsiteX2" fmla="*/ 0 w 2291938"/>
              <a:gd name="connsiteY2" fmla="*/ 1235033 h 1235033"/>
              <a:gd name="connsiteX3" fmla="*/ 0 w 2291938"/>
              <a:gd name="connsiteY3" fmla="*/ 11875 h 123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938" h="1235033">
                <a:moveTo>
                  <a:pt x="0" y="11875"/>
                </a:moveTo>
                <a:lnTo>
                  <a:pt x="2291938" y="0"/>
                </a:lnTo>
                <a:lnTo>
                  <a:pt x="0" y="1235033"/>
                </a:lnTo>
                <a:lnTo>
                  <a:pt x="0" y="11875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5" name="Αντικείμενο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20347"/>
              </p:ext>
            </p:extLst>
          </p:nvPr>
        </p:nvGraphicFramePr>
        <p:xfrm>
          <a:off x="2040600" y="2187942"/>
          <a:ext cx="305410" cy="45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0600" y="2187942"/>
                        <a:ext cx="305410" cy="458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742682"/>
              </p:ext>
            </p:extLst>
          </p:nvPr>
        </p:nvGraphicFramePr>
        <p:xfrm>
          <a:off x="4655022" y="4497935"/>
          <a:ext cx="358775" cy="418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Αντικείμενο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022" y="4497935"/>
                        <a:ext cx="358775" cy="418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03989"/>
              </p:ext>
            </p:extLst>
          </p:nvPr>
        </p:nvGraphicFramePr>
        <p:xfrm>
          <a:off x="2116952" y="4148487"/>
          <a:ext cx="458115" cy="32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6952" y="4148487"/>
                        <a:ext cx="458115" cy="329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417067" y="833015"/>
            <a:ext cx="283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Πλεόνασμα του παραγωγού</a:t>
            </a:r>
            <a:endParaRPr lang="el-GR" dirty="0"/>
          </a:p>
        </p:txBody>
      </p:sp>
      <p:cxnSp>
        <p:nvCxnSpPr>
          <p:cNvPr id="30" name="Ευθύγραμμο βέλος σύνδεσης 29"/>
          <p:cNvCxnSpPr/>
          <p:nvPr/>
        </p:nvCxnSpPr>
        <p:spPr>
          <a:xfrm flipH="1">
            <a:off x="3264362" y="1202347"/>
            <a:ext cx="1374345" cy="15838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1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320988"/>
              </p:ext>
            </p:extLst>
          </p:nvPr>
        </p:nvGraphicFramePr>
        <p:xfrm>
          <a:off x="2686199" y="2786219"/>
          <a:ext cx="537514" cy="39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86199" y="2786219"/>
                        <a:ext cx="537514" cy="39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196649"/>
              </p:ext>
            </p:extLst>
          </p:nvPr>
        </p:nvGraphicFramePr>
        <p:xfrm>
          <a:off x="996586" y="4699485"/>
          <a:ext cx="52990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1" imgW="2273040" imgH="482400" progId="Equation.DSMT4">
                  <p:embed/>
                </p:oleObj>
              </mc:Choice>
              <mc:Fallback>
                <p:oleObj name="Equation" r:id="rId11" imgW="22730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6586" y="4699485"/>
                        <a:ext cx="5299075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062691" y="5261460"/>
            <a:ext cx="119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Quasi-rent</a:t>
            </a:r>
            <a:endParaRPr lang="el-GR" b="1" dirty="0"/>
          </a:p>
        </p:txBody>
      </p:sp>
      <p:graphicFrame>
        <p:nvGraphicFramePr>
          <p:cNvPr id="34" name="Αντικείμενο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403483"/>
              </p:ext>
            </p:extLst>
          </p:nvPr>
        </p:nvGraphicFramePr>
        <p:xfrm>
          <a:off x="74995" y="5624631"/>
          <a:ext cx="69865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3" imgW="2997000" imgH="482400" progId="Equation.DSMT4">
                  <p:embed/>
                </p:oleObj>
              </mc:Choice>
              <mc:Fallback>
                <p:oleObj name="Equation" r:id="rId13" imgW="2997000" imgH="482400" progId="Equation.DSMT4">
                  <p:embed/>
                  <p:pic>
                    <p:nvPicPr>
                      <p:cNvPr id="0" name="Αντικείμενο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5" y="5624631"/>
                        <a:ext cx="69865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Ευθύγραμμο βέλος σύνδεσης 35"/>
          <p:cNvCxnSpPr/>
          <p:nvPr/>
        </p:nvCxnSpPr>
        <p:spPr>
          <a:xfrm>
            <a:off x="5946345" y="5446126"/>
            <a:ext cx="0" cy="4261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/>
          <p:cNvCxnSpPr/>
          <p:nvPr/>
        </p:nvCxnSpPr>
        <p:spPr>
          <a:xfrm flipH="1">
            <a:off x="4359685" y="5446126"/>
            <a:ext cx="517725" cy="4261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2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 smtClean="0"/>
              <a:t>Στόχοι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Γιατί υπάρχει (αγροτική) πολιτική;</a:t>
            </a:r>
            <a:endParaRPr lang="en-US" dirty="0" smtClean="0"/>
          </a:p>
          <a:p>
            <a:r>
              <a:rPr lang="el-GR" dirty="0" smtClean="0"/>
              <a:t>Πως αξιολογούμε εναλλακτικές πολιτικές;</a:t>
            </a:r>
            <a:endParaRPr lang="en-US" dirty="0" smtClean="0"/>
          </a:p>
          <a:p>
            <a:r>
              <a:rPr lang="el-GR" dirty="0" smtClean="0"/>
              <a:t>Πλεονάσματα και ανάλυση κοινωνικής ευημερίας;</a:t>
            </a:r>
            <a:endParaRPr lang="en-US" dirty="0" smtClean="0"/>
          </a:p>
          <a:p>
            <a:r>
              <a:rPr lang="el-GR" dirty="0" smtClean="0"/>
              <a:t>Γενεαλογία των μέτρων πολιτικής της ΚΑΠ</a:t>
            </a:r>
            <a:endParaRPr lang="en-US" dirty="0" smtClean="0"/>
          </a:p>
          <a:p>
            <a:r>
              <a:rPr lang="el-GR" dirty="0" smtClean="0"/>
              <a:t>Αλλαγές και αναμορφώσεις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"/>
    </mc:Choice>
    <mc:Fallback xmlns="">
      <p:transition spd="slow" advTm="48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Μερική Ισορροπία</a:t>
            </a:r>
            <a:endParaRPr lang="en-US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l-GR" b="1" u="sng" dirty="0"/>
              <a:t>Βασική Παραδοχή</a:t>
            </a:r>
            <a:r>
              <a:rPr lang="el-GR" dirty="0"/>
              <a:t>:  </a:t>
            </a:r>
            <a:r>
              <a:rPr lang="el-GR" dirty="0" smtClean="0"/>
              <a:t>Όλες </a:t>
            </a:r>
            <a:r>
              <a:rPr lang="el-GR" dirty="0"/>
              <a:t>οι σχετικές μεταβλητές , με εξαίρεση την τιμή της εν λόγω αγοράς, είναι σταθερές. Με άλλα λόγια, η μεταβολή της τιμής στην εξεταζόμενη αγορά </a:t>
            </a:r>
            <a:r>
              <a:rPr lang="el-GR" b="1" u="sng" dirty="0">
                <a:solidFill>
                  <a:srgbClr val="FF0000"/>
                </a:solidFill>
              </a:rPr>
              <a:t>δεν </a:t>
            </a:r>
            <a:r>
              <a:rPr lang="el-GR" dirty="0"/>
              <a:t>επηρεάζει τις τιμές των ανταγωνιστικών ή συμπληρωματικών </a:t>
            </a:r>
            <a:r>
              <a:rPr lang="el-GR" dirty="0" smtClean="0"/>
              <a:t>προϊόντων </a:t>
            </a:r>
            <a:r>
              <a:rPr lang="el-GR" dirty="0"/>
              <a:t>αλλά ούτε και το εισόδημα των καταναλωτών. </a:t>
            </a:r>
            <a:endParaRPr lang="en-US" dirty="0" smtClean="0"/>
          </a:p>
          <a:p>
            <a:pPr>
              <a:lnSpc>
                <a:spcPct val="170000"/>
              </a:lnSpc>
            </a:pPr>
            <a:endParaRPr lang="en-US" dirty="0"/>
          </a:p>
          <a:p>
            <a:pPr>
              <a:lnSpc>
                <a:spcPct val="170000"/>
              </a:lnSpc>
            </a:pPr>
            <a:r>
              <a:rPr lang="el-GR" dirty="0" smtClean="0"/>
              <a:t> Διαφορετικά, </a:t>
            </a:r>
            <a:r>
              <a:rPr lang="el-GR" dirty="0"/>
              <a:t>θεωρούμε αμελητέα τα έμμεσα αποτελέσματα της μεταβολής της τιμής (</a:t>
            </a:r>
            <a:r>
              <a:rPr lang="en-US" dirty="0"/>
              <a:t>second round effects</a:t>
            </a:r>
            <a:r>
              <a:rPr lang="el-GR" dirty="0"/>
              <a:t>) και εξετάζουμε μόνο τα άμεσα αποτελέσματα </a:t>
            </a:r>
            <a:r>
              <a:rPr lang="el-GR" b="1" u="sng" dirty="0">
                <a:solidFill>
                  <a:srgbClr val="FF0000"/>
                </a:solidFill>
              </a:rPr>
              <a:t>(</a:t>
            </a:r>
            <a:r>
              <a:rPr lang="en-US" b="1" u="sng" dirty="0">
                <a:solidFill>
                  <a:srgbClr val="FF0000"/>
                </a:solidFill>
              </a:rPr>
              <a:t>first round</a:t>
            </a:r>
            <a:r>
              <a:rPr lang="el-GR" b="1" u="sng" dirty="0">
                <a:solidFill>
                  <a:srgbClr val="FF0000"/>
                </a:solidFill>
              </a:rPr>
              <a:t>).</a:t>
            </a: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"/>
    </mc:Choice>
    <mc:Fallback xmlns="">
      <p:transition spd="slow" advTm="53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/>
              <a:t>Απουσία (αρχικά) εμπορίου (χωρίς εισαγωγές και εξαγωγές).</a:t>
            </a:r>
          </a:p>
          <a:p>
            <a:pPr lvl="0"/>
            <a:r>
              <a:rPr lang="el-GR" sz="2400" dirty="0"/>
              <a:t> Πλήρως ανταγωνιστικές αγορές προϊόντων και συντελεστών</a:t>
            </a:r>
          </a:p>
          <a:p>
            <a:pPr lvl="0"/>
            <a:r>
              <a:rPr lang="el-GR" sz="2400" dirty="0"/>
              <a:t>Σταθερές αποδόσεις κλίμακας</a:t>
            </a:r>
          </a:p>
          <a:p>
            <a:pPr lvl="0"/>
            <a:r>
              <a:rPr lang="el-GR" sz="2400" dirty="0"/>
              <a:t>Απουσία εξωτερικών οικονομιών</a:t>
            </a:r>
          </a:p>
          <a:p>
            <a:pPr lvl="0"/>
            <a:r>
              <a:rPr lang="el-GR" sz="2400" dirty="0"/>
              <a:t>Απουσία δημόσιας παρέμβασης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Τι είναι η αγορά; (το ξέρετε)</a:t>
            </a:r>
            <a:endParaRPr lang="el-GR" dirty="0"/>
          </a:p>
        </p:txBody>
      </p:sp>
      <p:sp>
        <p:nvSpPr>
          <p:cNvPr id="5" name="Καμπύλο δεξιό βέλος 4"/>
          <p:cNvSpPr/>
          <p:nvPr/>
        </p:nvSpPr>
        <p:spPr>
          <a:xfrm>
            <a:off x="601670" y="2765145"/>
            <a:ext cx="916230" cy="32598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Αριστερό άγκιστρο 5"/>
          <p:cNvSpPr/>
          <p:nvPr/>
        </p:nvSpPr>
        <p:spPr>
          <a:xfrm>
            <a:off x="1517900" y="1443835"/>
            <a:ext cx="458115" cy="30541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744212" y="5108755"/>
            <a:ext cx="4803110" cy="12958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Επομένως, οι μεταβολές των ιδιωτικών μεγεθών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(</a:t>
            </a:r>
            <a:r>
              <a:rPr lang="el-GR" dirty="0"/>
              <a:t>κόστους ή οφέλους) αθροιζόμενες οδηγούν σε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μεταβολές </a:t>
            </a:r>
            <a:r>
              <a:rPr lang="el-GR" dirty="0"/>
              <a:t>κοινωνικών μεγεθών. </a:t>
            </a: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126864"/>
              </p:ext>
            </p:extLst>
          </p:nvPr>
        </p:nvGraphicFramePr>
        <p:xfrm>
          <a:off x="6404460" y="2970885"/>
          <a:ext cx="2122867" cy="31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358640" imgH="203040" progId="Equation.DSMT4">
                  <p:embed/>
                </p:oleObj>
              </mc:Choice>
              <mc:Fallback>
                <p:oleObj name="Equation" r:id="rId3" imgW="1358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4460" y="2970885"/>
                        <a:ext cx="2122867" cy="31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46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"/>
    </mc:Choice>
    <mc:Fallback xmlns="">
      <p:transition spd="slow" advTm="42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 (ιδιωτικών) # κοινωνικό</a:t>
            </a:r>
            <a:r>
              <a:rPr lang="en-US" dirty="0" smtClean="0"/>
              <a:t> ??</a:t>
            </a:r>
            <a:endParaRPr lang="el-GR" dirty="0"/>
          </a:p>
        </p:txBody>
      </p:sp>
      <p:cxnSp>
        <p:nvCxnSpPr>
          <p:cNvPr id="3" name="Straight Connector 3"/>
          <p:cNvCxnSpPr/>
          <p:nvPr/>
        </p:nvCxnSpPr>
        <p:spPr>
          <a:xfrm>
            <a:off x="1772816" y="2267744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5"/>
          <p:cNvCxnSpPr/>
          <p:nvPr/>
        </p:nvCxnSpPr>
        <p:spPr>
          <a:xfrm>
            <a:off x="1772816" y="5292080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 flipV="1">
            <a:off x="1772816" y="2555776"/>
            <a:ext cx="3024336" cy="259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13176" y="25557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941168" y="550810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l-GR" dirty="0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980728" y="3491880"/>
          <a:ext cx="564852" cy="681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4" imgW="177480" imgH="228600" progId="Equation.DSMT4">
                  <p:embed/>
                </p:oleObj>
              </mc:Choice>
              <mc:Fallback>
                <p:oleObj name="Equation" r:id="rId4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728" y="3491880"/>
                        <a:ext cx="564852" cy="6812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13"/>
          <p:cNvCxnSpPr/>
          <p:nvPr/>
        </p:nvCxnSpPr>
        <p:spPr>
          <a:xfrm>
            <a:off x="1772816" y="3923928"/>
            <a:ext cx="14401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16"/>
          <p:cNvCxnSpPr/>
          <p:nvPr/>
        </p:nvCxnSpPr>
        <p:spPr>
          <a:xfrm>
            <a:off x="3212976" y="3923928"/>
            <a:ext cx="0" cy="13681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227093"/>
              </p:ext>
            </p:extLst>
          </p:nvPr>
        </p:nvGraphicFramePr>
        <p:xfrm>
          <a:off x="2866442" y="5508104"/>
          <a:ext cx="405036" cy="520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6" imgW="177480" imgH="228600" progId="Equation.DSMT4">
                  <p:embed/>
                </p:oleObj>
              </mc:Choice>
              <mc:Fallback>
                <p:oleObj name="Equation" r:id="rId6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6442" y="5508104"/>
                        <a:ext cx="405036" cy="5207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106488" y="2411413"/>
          <a:ext cx="60483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8" imgW="190440" imgH="228600" progId="Equation.DSMT4">
                  <p:embed/>
                </p:oleObj>
              </mc:Choice>
              <mc:Fallback>
                <p:oleObj name="Equation" r:id="rId8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411413"/>
                        <a:ext cx="604837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9"/>
          <p:cNvCxnSpPr/>
          <p:nvPr/>
        </p:nvCxnSpPr>
        <p:spPr>
          <a:xfrm>
            <a:off x="1772816" y="2915816"/>
            <a:ext cx="25922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21"/>
          <p:cNvCxnSpPr/>
          <p:nvPr/>
        </p:nvCxnSpPr>
        <p:spPr>
          <a:xfrm>
            <a:off x="4365104" y="2987824"/>
            <a:ext cx="0" cy="23042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ight Arrow 24"/>
          <p:cNvSpPr/>
          <p:nvPr/>
        </p:nvSpPr>
        <p:spPr>
          <a:xfrm>
            <a:off x="3501008" y="449999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758461"/>
              </p:ext>
            </p:extLst>
          </p:nvPr>
        </p:nvGraphicFramePr>
        <p:xfrm>
          <a:off x="4148410" y="5559830"/>
          <a:ext cx="4333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10" imgW="190440" imgH="228600" progId="Equation.DSMT4">
                  <p:embed/>
                </p:oleObj>
              </mc:Choice>
              <mc:Fallback>
                <p:oleObj name="Equation" r:id="rId10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410" y="5559830"/>
                        <a:ext cx="433388" cy="52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Ορθογώνιο 27"/>
          <p:cNvSpPr/>
          <p:nvPr/>
        </p:nvSpPr>
        <p:spPr>
          <a:xfrm>
            <a:off x="1772816" y="2925108"/>
            <a:ext cx="1440160" cy="9988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9" name="Ορθογώνιο 28"/>
          <p:cNvSpPr/>
          <p:nvPr/>
        </p:nvSpPr>
        <p:spPr>
          <a:xfrm>
            <a:off x="1772816" y="3923928"/>
            <a:ext cx="1440160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0" name="TextBox 29"/>
          <p:cNvSpPr txBox="1"/>
          <p:nvPr/>
        </p:nvSpPr>
        <p:spPr>
          <a:xfrm>
            <a:off x="296260" y="5508104"/>
            <a:ext cx="16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Κοινωνική αξία</a:t>
            </a:r>
          </a:p>
          <a:p>
            <a:r>
              <a:rPr lang="el-GR" dirty="0" smtClean="0"/>
              <a:t>παραγωγής</a:t>
            </a:r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2521239" y="1533849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μεταβιβάσεις</a:t>
            </a:r>
            <a:endParaRPr lang="el-GR" dirty="0"/>
          </a:p>
        </p:txBody>
      </p:sp>
      <p:cxnSp>
        <p:nvCxnSpPr>
          <p:cNvPr id="33" name="Ευθύγραμμο βέλος σύνδεσης 32"/>
          <p:cNvCxnSpPr>
            <a:stCxn id="30" idx="0"/>
          </p:cNvCxnSpPr>
          <p:nvPr/>
        </p:nvCxnSpPr>
        <p:spPr>
          <a:xfrm flipV="1">
            <a:off x="1097666" y="4680012"/>
            <a:ext cx="1183759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ύγραμμο βέλος σύνδεσης 34"/>
          <p:cNvCxnSpPr/>
          <p:nvPr/>
        </p:nvCxnSpPr>
        <p:spPr>
          <a:xfrm flipH="1">
            <a:off x="2378385" y="1903181"/>
            <a:ext cx="666565" cy="152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10686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8"/>
    </mc:Choice>
    <mc:Fallback xmlns="">
      <p:transition spd="slow" advTm="120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 animBg="1"/>
      <p:bldP spid="29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Αγορά</a:t>
            </a:r>
            <a:endParaRPr lang="el-GR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3310" y="2054655"/>
            <a:ext cx="547211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65253" y="2521148"/>
            <a:ext cx="1104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Καμπύλη </a:t>
            </a:r>
          </a:p>
          <a:p>
            <a:r>
              <a:rPr lang="el-GR" dirty="0" smtClean="0"/>
              <a:t>οριακής</a:t>
            </a:r>
          </a:p>
          <a:p>
            <a:r>
              <a:rPr lang="el-GR" dirty="0" smtClean="0"/>
              <a:t>ωφέλειας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030115" y="3900873"/>
            <a:ext cx="1093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Καμπύλη </a:t>
            </a:r>
          </a:p>
          <a:p>
            <a:r>
              <a:rPr lang="el-GR" dirty="0" smtClean="0"/>
              <a:t>οριακού</a:t>
            </a:r>
          </a:p>
          <a:p>
            <a:r>
              <a:rPr lang="el-GR" dirty="0" smtClean="0"/>
              <a:t>κόστους</a:t>
            </a:r>
            <a:endParaRPr lang="el-GR" dirty="0"/>
          </a:p>
        </p:txBody>
      </p:sp>
      <p:sp>
        <p:nvSpPr>
          <p:cNvPr id="6" name="Καμπύλο βέλος προς τα επάνω 5"/>
          <p:cNvSpPr/>
          <p:nvPr/>
        </p:nvSpPr>
        <p:spPr>
          <a:xfrm rot="16200000">
            <a:off x="5793640" y="3581705"/>
            <a:ext cx="1068935" cy="6108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Καμπύλο αριστερό βέλος 6"/>
          <p:cNvSpPr/>
          <p:nvPr/>
        </p:nvSpPr>
        <p:spPr>
          <a:xfrm>
            <a:off x="3970043" y="2982813"/>
            <a:ext cx="589323" cy="120971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230476"/>
              </p:ext>
            </p:extLst>
          </p:nvPr>
        </p:nvGraphicFramePr>
        <p:xfrm>
          <a:off x="2586835" y="2054655"/>
          <a:ext cx="2857500" cy="707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3" imgW="1269449" imgH="304668" progId="Equation.DSMT4">
                  <p:embed/>
                </p:oleObj>
              </mc:Choice>
              <mc:Fallback>
                <p:oleObj name="Equation" r:id="rId3" imgW="1269449" imgH="30466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835" y="2054655"/>
                        <a:ext cx="2857500" cy="707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297098"/>
              </p:ext>
            </p:extLst>
          </p:nvPr>
        </p:nvGraphicFramePr>
        <p:xfrm>
          <a:off x="2892245" y="3123590"/>
          <a:ext cx="244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5" imgW="1269449" imgH="444307" progId="Equation.DSMT4">
                  <p:embed/>
                </p:oleObj>
              </mc:Choice>
              <mc:Fallback>
                <p:oleObj name="Equation" r:id="rId5" imgW="1269449" imgH="444307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245" y="3123590"/>
                        <a:ext cx="24479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823310" y="680310"/>
            <a:ext cx="6410794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sz="2400" dirty="0">
                <a:solidFill>
                  <a:srgbClr val="000000"/>
                </a:solidFill>
              </a:rPr>
              <a:t>ΠΡΟΒΛΗΜΑ : ΜΑΧ ΚΟΙΝΩΝΙΚΟΥ ΠΛΕΟΝΑΣΜΑΤΟΣ</a:t>
            </a:r>
          </a:p>
        </p:txBody>
      </p:sp>
      <p:sp>
        <p:nvSpPr>
          <p:cNvPr id="6" name="Καμπύλο δεξιό βέλος 5"/>
          <p:cNvSpPr/>
          <p:nvPr/>
        </p:nvSpPr>
        <p:spPr>
          <a:xfrm>
            <a:off x="1517900" y="2302888"/>
            <a:ext cx="916230" cy="15270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990974"/>
              </p:ext>
            </p:extLst>
          </p:nvPr>
        </p:nvGraphicFramePr>
        <p:xfrm>
          <a:off x="601670" y="4497935"/>
          <a:ext cx="4978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Equation" r:id="rId7" imgW="2527300" imgH="444500" progId="Equation.DSMT4">
                  <p:embed/>
                </p:oleObj>
              </mc:Choice>
              <mc:Fallback>
                <p:oleObj name="Equation" r:id="rId7" imgW="25273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70" y="4497935"/>
                        <a:ext cx="49784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9286"/>
              </p:ext>
            </p:extLst>
          </p:nvPr>
        </p:nvGraphicFramePr>
        <p:xfrm>
          <a:off x="601670" y="5566870"/>
          <a:ext cx="4533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Equation" r:id="rId9" imgW="2692400" imgH="444500" progId="Equation.DSMT4">
                  <p:embed/>
                </p:oleObj>
              </mc:Choice>
              <mc:Fallback>
                <p:oleObj name="Equation" r:id="rId9" imgW="2692400" imgH="444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70" y="5566870"/>
                        <a:ext cx="45339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Δεξιό άγκιστρο 8"/>
          <p:cNvSpPr/>
          <p:nvPr/>
        </p:nvSpPr>
        <p:spPr>
          <a:xfrm>
            <a:off x="5335525" y="3276295"/>
            <a:ext cx="916230" cy="29013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801983"/>
              </p:ext>
            </p:extLst>
          </p:nvPr>
        </p:nvGraphicFramePr>
        <p:xfrm>
          <a:off x="6305801" y="4418223"/>
          <a:ext cx="23002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Equation" r:id="rId11" imgW="1054080" imgH="279360" progId="Equation.DSMT4">
                  <p:embed/>
                </p:oleObj>
              </mc:Choice>
              <mc:Fallback>
                <p:oleObj name="Equation" r:id="rId11" imgW="105408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801" y="4418223"/>
                        <a:ext cx="2300288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2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29600" cy="1143000"/>
          </a:xfrm>
        </p:spPr>
        <p:txBody>
          <a:bodyPr/>
          <a:lstStyle/>
          <a:p>
            <a:r>
              <a:rPr lang="el-GR" dirty="0" smtClean="0"/>
              <a:t>Συνολική Ζήτηση</a:t>
            </a:r>
            <a:endParaRPr lang="el-GR" dirty="0"/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754375" y="2164611"/>
            <a:ext cx="0" cy="274869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754375" y="4948099"/>
            <a:ext cx="24432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3655770" y="2199409"/>
            <a:ext cx="0" cy="274869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3655770" y="4948099"/>
            <a:ext cx="24432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>
            <a:off x="6557165" y="2207360"/>
            <a:ext cx="0" cy="274869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>
            <a:off x="6557165" y="4964001"/>
            <a:ext cx="24432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>
            <a:off x="754375" y="2512770"/>
            <a:ext cx="1068935" cy="24512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655770" y="3276295"/>
            <a:ext cx="1832460" cy="12216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619492"/>
              </p:ext>
            </p:extLst>
          </p:nvPr>
        </p:nvGraphicFramePr>
        <p:xfrm>
          <a:off x="143555" y="3106737"/>
          <a:ext cx="361723" cy="33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4" imgW="203040" imgH="190440" progId="Equation.DSMT4">
                  <p:embed/>
                </p:oleObj>
              </mc:Choice>
              <mc:Fallback>
                <p:oleObj name="Equation" r:id="rId4" imgW="2030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555" y="3106737"/>
                        <a:ext cx="361723" cy="339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Ευθεία γραμμή σύνδεσης 10"/>
          <p:cNvCxnSpPr/>
          <p:nvPr/>
        </p:nvCxnSpPr>
        <p:spPr>
          <a:xfrm flipH="1">
            <a:off x="754376" y="3276295"/>
            <a:ext cx="6719019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1059785" y="3276295"/>
            <a:ext cx="0" cy="167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Αντικείμενο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859191"/>
              </p:ext>
            </p:extLst>
          </p:nvPr>
        </p:nvGraphicFramePr>
        <p:xfrm>
          <a:off x="143555" y="4022662"/>
          <a:ext cx="3159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6" imgW="177480" imgH="190440" progId="Equation.DSMT4">
                  <p:embed/>
                </p:oleObj>
              </mc:Choice>
              <mc:Fallback>
                <p:oleObj name="Equation" r:id="rId6" imgW="177480" imgH="190440" progId="Equation.DSMT4">
                  <p:embed/>
                  <p:pic>
                    <p:nvPicPr>
                      <p:cNvPr id="0" name="Αντικείμενο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55" y="4022662"/>
                        <a:ext cx="3159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Ευθεία γραμμή σύνδεσης 19"/>
          <p:cNvCxnSpPr/>
          <p:nvPr/>
        </p:nvCxnSpPr>
        <p:spPr>
          <a:xfrm flipH="1">
            <a:off x="754377" y="4179377"/>
            <a:ext cx="824606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88842" y="2360065"/>
            <a:ext cx="165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Καταναλωτής Α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4152729" y="2360065"/>
            <a:ext cx="165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Καταναλωτής Β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7015280" y="2327799"/>
            <a:ext cx="866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Σύνολο</a:t>
            </a:r>
            <a:endParaRPr lang="el-GR" dirty="0"/>
          </a:p>
        </p:txBody>
      </p:sp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687000"/>
              </p:ext>
            </p:extLst>
          </p:nvPr>
        </p:nvGraphicFramePr>
        <p:xfrm>
          <a:off x="754063" y="5064125"/>
          <a:ext cx="3619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8" imgW="203040" imgH="241200" progId="Equation.DSMT4">
                  <p:embed/>
                </p:oleObj>
              </mc:Choice>
              <mc:Fallback>
                <p:oleObj name="Equation" r:id="rId8" imgW="203040" imgH="241200" progId="Equation.DSMT4">
                  <p:embed/>
                  <p:pic>
                    <p:nvPicPr>
                      <p:cNvPr id="0" name="Αντικείμενο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5064125"/>
                        <a:ext cx="3619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704653"/>
              </p:ext>
            </p:extLst>
          </p:nvPr>
        </p:nvGraphicFramePr>
        <p:xfrm>
          <a:off x="1340352" y="5108755"/>
          <a:ext cx="3619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10" imgW="203040" imgH="241200" progId="Equation.DSMT4">
                  <p:embed/>
                </p:oleObj>
              </mc:Choice>
              <mc:Fallback>
                <p:oleObj name="Equation" r:id="rId10" imgW="203040" imgH="241200" progId="Equation.DSMT4">
                  <p:embed/>
                  <p:pic>
                    <p:nvPicPr>
                      <p:cNvPr id="0" name="Αντικείμενο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352" y="5108755"/>
                        <a:ext cx="3619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Ευθεία γραμμή σύνδεσης 28"/>
          <p:cNvCxnSpPr/>
          <p:nvPr/>
        </p:nvCxnSpPr>
        <p:spPr>
          <a:xfrm>
            <a:off x="1517900" y="4179377"/>
            <a:ext cx="0" cy="776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Αντικείμενο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349790"/>
              </p:ext>
            </p:extLst>
          </p:nvPr>
        </p:nvGraphicFramePr>
        <p:xfrm>
          <a:off x="4796916" y="5108755"/>
          <a:ext cx="3619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12" imgW="203040" imgH="241200" progId="Equation.DSMT4">
                  <p:embed/>
                </p:oleObj>
              </mc:Choice>
              <mc:Fallback>
                <p:oleObj name="Equation" r:id="rId12" imgW="203040" imgH="241200" progId="Equation.DSMT4">
                  <p:embed/>
                  <p:pic>
                    <p:nvPicPr>
                      <p:cNvPr id="0" name="Αντικείμενο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916" y="5108755"/>
                        <a:ext cx="3619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Ευθεία γραμμή σύνδεσης 31"/>
          <p:cNvCxnSpPr/>
          <p:nvPr/>
        </p:nvCxnSpPr>
        <p:spPr>
          <a:xfrm>
            <a:off x="4977891" y="4179377"/>
            <a:ext cx="0" cy="768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>
            <a:off x="6557165" y="2544731"/>
            <a:ext cx="313972" cy="7315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>
            <a:off x="6862575" y="3276295"/>
            <a:ext cx="0" cy="1687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>
            <a:off x="6871137" y="3276295"/>
            <a:ext cx="1832460" cy="12216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>
            <a:off x="8236920" y="4179377"/>
            <a:ext cx="0" cy="784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Αντικείμενο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603604"/>
              </p:ext>
            </p:extLst>
          </p:nvPr>
        </p:nvGraphicFramePr>
        <p:xfrm>
          <a:off x="6731965" y="5108755"/>
          <a:ext cx="3619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14" imgW="203040" imgH="241200" progId="Equation.DSMT4">
                  <p:embed/>
                </p:oleObj>
              </mc:Choice>
              <mc:Fallback>
                <p:oleObj name="Equation" r:id="rId14" imgW="203040" imgH="241200" progId="Equation.DSMT4">
                  <p:embed/>
                  <p:pic>
                    <p:nvPicPr>
                      <p:cNvPr id="0" name="Αντικείμενο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965" y="5108755"/>
                        <a:ext cx="3619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Αντικείμενο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883113"/>
              </p:ext>
            </p:extLst>
          </p:nvPr>
        </p:nvGraphicFramePr>
        <p:xfrm>
          <a:off x="7773370" y="5108755"/>
          <a:ext cx="9271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16" imgW="520560" imgH="241200" progId="Equation.DSMT4">
                  <p:embed/>
                </p:oleObj>
              </mc:Choice>
              <mc:Fallback>
                <p:oleObj name="Equation" r:id="rId16" imgW="520560" imgH="241200" progId="Equation.DSMT4">
                  <p:embed/>
                  <p:pic>
                    <p:nvPicPr>
                      <p:cNvPr id="0" name="Αντικείμενο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3370" y="5108755"/>
                        <a:ext cx="9271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7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7808" y="985720"/>
            <a:ext cx="547211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Ελεύθερη σχεδίαση 3"/>
          <p:cNvSpPr/>
          <p:nvPr/>
        </p:nvSpPr>
        <p:spPr>
          <a:xfrm>
            <a:off x="3010329" y="2360065"/>
            <a:ext cx="1376736" cy="1179382"/>
          </a:xfrm>
          <a:custGeom>
            <a:avLst/>
            <a:gdLst>
              <a:gd name="connsiteX0" fmla="*/ 20548 w 1458930"/>
              <a:gd name="connsiteY0" fmla="*/ 0 h 1222625"/>
              <a:gd name="connsiteX1" fmla="*/ 0 w 1458930"/>
              <a:gd name="connsiteY1" fmla="*/ 1222625 h 1222625"/>
              <a:gd name="connsiteX2" fmla="*/ 1458930 w 1458930"/>
              <a:gd name="connsiteY2" fmla="*/ 1222625 h 1222625"/>
              <a:gd name="connsiteX3" fmla="*/ 20548 w 1458930"/>
              <a:gd name="connsiteY3" fmla="*/ 0 h 12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8930" h="1222625">
                <a:moveTo>
                  <a:pt x="20548" y="0"/>
                </a:moveTo>
                <a:lnTo>
                  <a:pt x="0" y="1222625"/>
                </a:lnTo>
                <a:lnTo>
                  <a:pt x="1458930" y="1222625"/>
                </a:lnTo>
                <a:lnTo>
                  <a:pt x="20548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Ελεύθερη σχεδίαση 4"/>
          <p:cNvSpPr/>
          <p:nvPr/>
        </p:nvSpPr>
        <p:spPr>
          <a:xfrm>
            <a:off x="3010328" y="3534310"/>
            <a:ext cx="1407560" cy="965771"/>
          </a:xfrm>
          <a:custGeom>
            <a:avLst/>
            <a:gdLst>
              <a:gd name="connsiteX0" fmla="*/ 0 w 1407560"/>
              <a:gd name="connsiteY0" fmla="*/ 965771 h 965771"/>
              <a:gd name="connsiteX1" fmla="*/ 20548 w 1407560"/>
              <a:gd name="connsiteY1" fmla="*/ 30823 h 965771"/>
              <a:gd name="connsiteX2" fmla="*/ 1407560 w 1407560"/>
              <a:gd name="connsiteY2" fmla="*/ 0 h 965771"/>
              <a:gd name="connsiteX3" fmla="*/ 0 w 1407560"/>
              <a:gd name="connsiteY3" fmla="*/ 965771 h 96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560" h="965771">
                <a:moveTo>
                  <a:pt x="0" y="965771"/>
                </a:moveTo>
                <a:lnTo>
                  <a:pt x="20548" y="30823"/>
                </a:lnTo>
                <a:lnTo>
                  <a:pt x="1407560" y="0"/>
                </a:lnTo>
                <a:lnTo>
                  <a:pt x="0" y="965771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907080" y="5840319"/>
            <a:ext cx="26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ΚΟΙΝΩΝΙΚΟ</a:t>
            </a:r>
            <a:r>
              <a:rPr lang="en-US" dirty="0" smtClean="0"/>
              <a:t>  </a:t>
            </a:r>
            <a:r>
              <a:rPr lang="el-GR" dirty="0" smtClean="0"/>
              <a:t>ΠΛΕΟΝΑΣΜΑ </a:t>
            </a:r>
          </a:p>
        </p:txBody>
      </p:sp>
      <p:sp>
        <p:nvSpPr>
          <p:cNvPr id="7" name="Αριστερό άγκιστρο 6"/>
          <p:cNvSpPr/>
          <p:nvPr/>
        </p:nvSpPr>
        <p:spPr>
          <a:xfrm>
            <a:off x="3716006" y="5566870"/>
            <a:ext cx="397879" cy="9162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4266590" y="5382204"/>
            <a:ext cx="324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ΠΛΕΟΝΑΣΜΑ</a:t>
            </a:r>
            <a:r>
              <a:rPr lang="en-US" dirty="0" smtClean="0"/>
              <a:t> </a:t>
            </a:r>
            <a:r>
              <a:rPr lang="el-GR" dirty="0" smtClean="0"/>
              <a:t>ΤΟΥ ΚΑΤΑΝΑΛΩΤΗ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4410" y="6298434"/>
            <a:ext cx="302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ΠΛΕΟΝΑΣΜΑ ΤΟΥ ΠΑΡΑΓΩΓΟΥ</a:t>
            </a:r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52436"/>
              </p:ext>
            </p:extLst>
          </p:nvPr>
        </p:nvGraphicFramePr>
        <p:xfrm>
          <a:off x="1281444" y="6212712"/>
          <a:ext cx="970940" cy="485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1444" y="6212712"/>
                        <a:ext cx="970940" cy="485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08507"/>
              </p:ext>
            </p:extLst>
          </p:nvPr>
        </p:nvGraphicFramePr>
        <p:xfrm>
          <a:off x="7499921" y="5268090"/>
          <a:ext cx="1210692" cy="483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Αντικείμενο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921" y="5268090"/>
                        <a:ext cx="1210692" cy="483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48285"/>
              </p:ext>
            </p:extLst>
          </p:nvPr>
        </p:nvGraphicFramePr>
        <p:xfrm>
          <a:off x="7191201" y="6157964"/>
          <a:ext cx="12112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8" imgW="507960" imgH="203040" progId="Equation.DSMT4">
                  <p:embed/>
                </p:oleObj>
              </mc:Choice>
              <mc:Fallback>
                <p:oleObj name="Equation" r:id="rId8" imgW="507960" imgH="203040" progId="Equation.DSMT4">
                  <p:embed/>
                  <p:pic>
                    <p:nvPicPr>
                      <p:cNvPr id="0" name="Αντικείμενο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201" y="6157964"/>
                        <a:ext cx="121126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8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0.6|0.6|0.9|0.8|0.9|0.8|1|0.8|0.9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213</Words>
  <Application>Microsoft Office PowerPoint</Application>
  <PresentationFormat>Προβολή στην οθόνη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ΑΓΡΟΤΙΚΗ ΠΟΛΙΤΙΚΗ</vt:lpstr>
      <vt:lpstr>Στόχοι</vt:lpstr>
      <vt:lpstr>Μερική Ισορροπία</vt:lpstr>
      <vt:lpstr>Τι είναι η αγορά; (το ξέρετε)</vt:lpstr>
      <vt:lpstr>Σ (ιδιωτικών) # κοινωνικό ??</vt:lpstr>
      <vt:lpstr>Αγορά</vt:lpstr>
      <vt:lpstr>ΠΡΟΒΛΗΜΑ : ΜΑΧ ΚΟΙΝΩΝΙΚΟΥ ΠΛΕΟΝΑΣΜΑΤΟΣ</vt:lpstr>
      <vt:lpstr>Συνολική Ζήτηση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55</cp:revision>
  <dcterms:created xsi:type="dcterms:W3CDTF">2013-08-21T19:17:07Z</dcterms:created>
  <dcterms:modified xsi:type="dcterms:W3CDTF">2015-10-27T17:11:08Z</dcterms:modified>
</cp:coreProperties>
</file>