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30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4705"/>
  </p:normalViewPr>
  <p:slideViewPr>
    <p:cSldViewPr>
      <p:cViewPr varScale="1">
        <p:scale>
          <a:sx n="102" d="100"/>
          <a:sy n="102" d="100"/>
        </p:scale>
        <p:origin x="223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6755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0286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7402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3625" y="2971876"/>
            <a:ext cx="7616748" cy="48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4540" y="3788130"/>
            <a:ext cx="7614919" cy="976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3519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4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3017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4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299717"/>
            <a:ext cx="3681095" cy="3559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06243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6424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3092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889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146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9476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1095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759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548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5"/>
              <a:t>Copyright ©2015 Pearson Education </a:t>
            </a:r>
            <a:r>
              <a:rPr lang="en-US"/>
              <a:t>Inc. </a:t>
            </a:r>
            <a:r>
              <a:rPr lang="en-US" spc="-5"/>
              <a:t>All rights</a:t>
            </a:r>
            <a:r>
              <a:rPr lang="en-US" spc="100"/>
              <a:t> </a:t>
            </a:r>
            <a:r>
              <a:rPr lang="en-US" spc="-5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l-GR" spc="-5"/>
              <a:t>6-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690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9.png"/><Relationship Id="rId7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5.png"/><Relationship Id="rId5" Type="http://schemas.openxmlformats.org/officeDocument/2006/relationships/image" Target="../media/image32.png"/><Relationship Id="rId10" Type="http://schemas.openxmlformats.org/officeDocument/2006/relationships/image" Target="../media/image54.pn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24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3.png"/><Relationship Id="rId3" Type="http://schemas.openxmlformats.org/officeDocument/2006/relationships/image" Target="../media/image70.png"/><Relationship Id="rId7" Type="http://schemas.openxmlformats.org/officeDocument/2006/relationships/image" Target="../media/image24.png"/><Relationship Id="rId12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71.png"/><Relationship Id="rId9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BB4E13-4435-C940-AA64-575A47E4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Αποτ</a:t>
            </a:r>
            <a:r>
              <a:rPr lang="en-US" dirty="0" err="1"/>
              <a:t>ί</a:t>
            </a:r>
            <a:r>
              <a:rPr lang="el-GR" dirty="0" err="1"/>
              <a:t>μηση</a:t>
            </a:r>
            <a:r>
              <a:rPr lang="el-GR" dirty="0"/>
              <a:t> Αποθεμάτων</a:t>
            </a:r>
          </a:p>
        </p:txBody>
      </p:sp>
    </p:spTree>
    <p:extLst>
      <p:ext uri="{BB962C8B-B14F-4D97-AF65-F5344CB8AC3E}">
        <p14:creationId xmlns:p14="http://schemas.microsoft.com/office/powerpoint/2010/main" val="344980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068" y="1871598"/>
            <a:ext cx="280924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6890" marR="5080" indent="-504825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Arial"/>
                <a:cs typeface="Arial"/>
              </a:rPr>
              <a:t>Σύστημα </a:t>
            </a:r>
            <a:r>
              <a:rPr sz="2500" b="1" spc="-20" dirty="0">
                <a:latin typeface="Arial"/>
                <a:cs typeface="Arial"/>
              </a:rPr>
              <a:t>διαρκούς  </a:t>
            </a:r>
            <a:r>
              <a:rPr sz="2500" b="1" spc="-15" dirty="0">
                <a:latin typeface="Arial"/>
                <a:cs typeface="Arial"/>
              </a:rPr>
              <a:t>απογραφής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0353" y="1871598"/>
            <a:ext cx="31178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9290" marR="5080" indent="-657225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Arial"/>
                <a:cs typeface="Arial"/>
              </a:rPr>
              <a:t>Σύστημα </a:t>
            </a:r>
            <a:r>
              <a:rPr sz="2500" b="1" spc="-5" dirty="0">
                <a:latin typeface="Arial"/>
                <a:cs typeface="Arial"/>
              </a:rPr>
              <a:t>περιοδικής  </a:t>
            </a:r>
            <a:r>
              <a:rPr sz="2500" b="1" spc="-15" dirty="0">
                <a:latin typeface="Arial"/>
                <a:cs typeface="Arial"/>
              </a:rPr>
              <a:t>απογραφής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5406309"/>
            <a:ext cx="4171950" cy="8248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75615" indent="-463550">
              <a:lnSpc>
                <a:spcPct val="100000"/>
              </a:lnSpc>
              <a:spcBef>
                <a:spcPts val="725"/>
              </a:spcBef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250" algn="l"/>
              </a:tabLst>
            </a:pPr>
            <a:r>
              <a:rPr sz="2100" dirty="0">
                <a:latin typeface="Arial"/>
                <a:cs typeface="Arial"/>
              </a:rPr>
              <a:t>Η </a:t>
            </a:r>
            <a:r>
              <a:rPr sz="2100" spc="-5" dirty="0">
                <a:latin typeface="Arial"/>
                <a:cs typeface="Arial"/>
              </a:rPr>
              <a:t>φυσική </a:t>
            </a:r>
            <a:r>
              <a:rPr sz="2100" spc="-10" dirty="0">
                <a:latin typeface="Arial"/>
                <a:cs typeface="Arial"/>
              </a:rPr>
              <a:t>απογραφή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γίνεται</a:t>
            </a:r>
            <a:endParaRPr sz="2100" dirty="0">
              <a:latin typeface="Arial"/>
              <a:cs typeface="Arial"/>
            </a:endParaRPr>
          </a:p>
          <a:p>
            <a:pPr marL="475615">
              <a:lnSpc>
                <a:spcPct val="100000"/>
              </a:lnSpc>
              <a:spcBef>
                <a:spcPts val="625"/>
              </a:spcBef>
            </a:pPr>
            <a:r>
              <a:rPr sz="2100" spc="-15" dirty="0">
                <a:latin typeface="Arial"/>
                <a:cs typeface="Arial"/>
              </a:rPr>
              <a:t>τουλάχιστον </a:t>
            </a:r>
            <a:r>
              <a:rPr sz="2100" spc="-5" dirty="0">
                <a:latin typeface="Arial"/>
                <a:cs typeface="Arial"/>
              </a:rPr>
              <a:t>μια φορά </a:t>
            </a:r>
            <a:r>
              <a:rPr sz="2100" spc="-15" dirty="0">
                <a:latin typeface="Arial"/>
                <a:cs typeface="Arial"/>
              </a:rPr>
              <a:t>το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χρόνο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776774"/>
            <a:ext cx="4504055" cy="25393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75615" indent="-463550">
              <a:lnSpc>
                <a:spcPct val="100000"/>
              </a:lnSpc>
              <a:spcBef>
                <a:spcPts val="725"/>
              </a:spcBef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250" algn="l"/>
              </a:tabLst>
            </a:pPr>
            <a:r>
              <a:rPr sz="2100" spc="-10" dirty="0">
                <a:latin typeface="Arial"/>
                <a:cs typeface="Arial"/>
              </a:rPr>
              <a:t>Χρησιμοποιείται </a:t>
            </a:r>
            <a:r>
              <a:rPr sz="2100" dirty="0">
                <a:latin typeface="Arial"/>
                <a:cs typeface="Arial"/>
              </a:rPr>
              <a:t>για </a:t>
            </a:r>
            <a:r>
              <a:rPr sz="2100" spc="-25" dirty="0">
                <a:latin typeface="Arial"/>
                <a:cs typeface="Arial"/>
              </a:rPr>
              <a:t>όλα </a:t>
            </a:r>
            <a:r>
              <a:rPr sz="2100" spc="-15" dirty="0">
                <a:latin typeface="Arial"/>
                <a:cs typeface="Arial"/>
              </a:rPr>
              <a:t>τα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είδη</a:t>
            </a:r>
            <a:endParaRPr sz="2100" dirty="0">
              <a:latin typeface="Arial"/>
              <a:cs typeface="Arial"/>
            </a:endParaRPr>
          </a:p>
          <a:p>
            <a:pPr marL="475615">
              <a:lnSpc>
                <a:spcPct val="100000"/>
              </a:lnSpc>
              <a:spcBef>
                <a:spcPts val="625"/>
              </a:spcBef>
            </a:pPr>
            <a:r>
              <a:rPr sz="2100" spc="-5" dirty="0">
                <a:latin typeface="Arial"/>
                <a:cs typeface="Arial"/>
              </a:rPr>
              <a:t>αγαθών</a:t>
            </a:r>
            <a:endParaRPr sz="2100" dirty="0">
              <a:latin typeface="Arial"/>
              <a:cs typeface="Arial"/>
            </a:endParaRPr>
          </a:p>
          <a:p>
            <a:pPr marL="475615" indent="-463550">
              <a:lnSpc>
                <a:spcPct val="100000"/>
              </a:lnSpc>
              <a:spcBef>
                <a:spcPts val="1535"/>
              </a:spcBef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250" algn="l"/>
              </a:tabLst>
            </a:pPr>
            <a:r>
              <a:rPr sz="2100" spc="-5" dirty="0">
                <a:latin typeface="Arial"/>
                <a:cs typeface="Arial"/>
              </a:rPr>
              <a:t>Διατηρεί </a:t>
            </a:r>
            <a:r>
              <a:rPr sz="2100" spc="-15" dirty="0">
                <a:latin typeface="Arial"/>
                <a:cs typeface="Arial"/>
              </a:rPr>
              <a:t>συνεχώς </a:t>
            </a:r>
            <a:r>
              <a:rPr sz="2100" spc="-5" dirty="0">
                <a:latin typeface="Arial"/>
                <a:cs typeface="Arial"/>
              </a:rPr>
              <a:t>ενημερωμένο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740000"/>
                </a:solidFill>
                <a:latin typeface="Wingdings"/>
                <a:cs typeface="Wingdings"/>
              </a:rPr>
              <a:t></a:t>
            </a:r>
            <a:endParaRPr sz="1650" dirty="0">
              <a:latin typeface="Wingdings"/>
              <a:cs typeface="Wingdings"/>
            </a:endParaRPr>
          </a:p>
          <a:p>
            <a:pPr marL="475615">
              <a:lnSpc>
                <a:spcPct val="100000"/>
              </a:lnSpc>
              <a:spcBef>
                <a:spcPts val="625"/>
              </a:spcBef>
            </a:pPr>
            <a:r>
              <a:rPr sz="2100" spc="-5" dirty="0">
                <a:latin typeface="Arial"/>
                <a:cs typeface="Arial"/>
              </a:rPr>
              <a:t>αρχείο </a:t>
            </a:r>
            <a:r>
              <a:rPr sz="2100" spc="-20" dirty="0">
                <a:latin typeface="Arial"/>
                <a:cs typeface="Arial"/>
              </a:rPr>
              <a:t>όλων </a:t>
            </a:r>
            <a:r>
              <a:rPr sz="2100" spc="-10" dirty="0">
                <a:latin typeface="Arial"/>
                <a:cs typeface="Arial"/>
              </a:rPr>
              <a:t>των </a:t>
            </a:r>
            <a:r>
              <a:rPr sz="2100" spc="-5" dirty="0">
                <a:latin typeface="Arial"/>
                <a:cs typeface="Arial"/>
              </a:rPr>
              <a:t>αγαθών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που</a:t>
            </a:r>
            <a:endParaRPr sz="2100" dirty="0">
              <a:latin typeface="Arial"/>
              <a:cs typeface="Arial"/>
            </a:endParaRPr>
          </a:p>
          <a:p>
            <a:pPr marL="475615" marR="717550">
              <a:lnSpc>
                <a:spcPct val="124800"/>
              </a:lnSpc>
              <a:spcBef>
                <a:spcPts val="15"/>
              </a:spcBef>
            </a:pPr>
            <a:r>
              <a:rPr sz="2100" spc="-15" dirty="0">
                <a:latin typeface="Arial"/>
                <a:cs typeface="Arial"/>
              </a:rPr>
              <a:t>έχουν </a:t>
            </a:r>
            <a:r>
              <a:rPr sz="2100" spc="-5" dirty="0">
                <a:latin typeface="Arial"/>
                <a:cs typeface="Arial"/>
              </a:rPr>
              <a:t>αγοραστεί, </a:t>
            </a:r>
            <a:r>
              <a:rPr sz="2100" spc="-10" dirty="0">
                <a:latin typeface="Arial"/>
                <a:cs typeface="Arial"/>
              </a:rPr>
              <a:t>πωληθεί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ή  </a:t>
            </a:r>
            <a:r>
              <a:rPr sz="2100" spc="-5" dirty="0">
                <a:latin typeface="Arial"/>
                <a:cs typeface="Arial"/>
              </a:rPr>
              <a:t>είναι </a:t>
            </a:r>
            <a:r>
              <a:rPr sz="2100" spc="-10" dirty="0">
                <a:latin typeface="Arial"/>
                <a:cs typeface="Arial"/>
              </a:rPr>
              <a:t>διαθέσιμα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8975" y="2776774"/>
            <a:ext cx="4444365" cy="34544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76250" indent="-463550">
              <a:lnSpc>
                <a:spcPct val="100000"/>
              </a:lnSpc>
              <a:spcBef>
                <a:spcPts val="725"/>
              </a:spcBef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250" algn="l"/>
              </a:tabLst>
            </a:pPr>
            <a:r>
              <a:rPr sz="2100" spc="-10" dirty="0">
                <a:latin typeface="Arial"/>
                <a:cs typeface="Arial"/>
              </a:rPr>
              <a:t>Χρησιμοποιείται </a:t>
            </a:r>
            <a:r>
              <a:rPr sz="2100" dirty="0">
                <a:latin typeface="Arial"/>
                <a:cs typeface="Arial"/>
              </a:rPr>
              <a:t>για </a:t>
            </a:r>
            <a:r>
              <a:rPr sz="2100" spc="-5" dirty="0">
                <a:latin typeface="Arial"/>
                <a:cs typeface="Arial"/>
              </a:rPr>
              <a:t>είδη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χαμηλής</a:t>
            </a:r>
            <a:endParaRPr sz="2100" dirty="0">
              <a:latin typeface="Arial"/>
              <a:cs typeface="Arial"/>
            </a:endParaRPr>
          </a:p>
          <a:p>
            <a:pPr marL="476250">
              <a:lnSpc>
                <a:spcPct val="100000"/>
              </a:lnSpc>
              <a:spcBef>
                <a:spcPts val="625"/>
              </a:spcBef>
            </a:pPr>
            <a:r>
              <a:rPr sz="2100" spc="-10" dirty="0">
                <a:latin typeface="Arial"/>
                <a:cs typeface="Arial"/>
              </a:rPr>
              <a:t>αξίας</a:t>
            </a:r>
            <a:endParaRPr sz="2100" dirty="0">
              <a:latin typeface="Arial"/>
              <a:cs typeface="Arial"/>
            </a:endParaRPr>
          </a:p>
          <a:p>
            <a:pPr marL="476250">
              <a:lnSpc>
                <a:spcPct val="100000"/>
              </a:lnSpc>
              <a:spcBef>
                <a:spcPts val="1535"/>
              </a:spcBef>
            </a:pPr>
            <a:r>
              <a:rPr sz="2100" dirty="0">
                <a:latin typeface="Arial"/>
                <a:cs typeface="Arial"/>
              </a:rPr>
              <a:t>Δεν </a:t>
            </a:r>
            <a:r>
              <a:rPr sz="2100" spc="-5" dirty="0">
                <a:latin typeface="Arial"/>
                <a:cs typeface="Arial"/>
              </a:rPr>
              <a:t>διατηρεί </a:t>
            </a:r>
            <a:r>
              <a:rPr sz="2100" spc="-15" dirty="0">
                <a:latin typeface="Arial"/>
                <a:cs typeface="Arial"/>
              </a:rPr>
              <a:t>συνεχώς</a:t>
            </a:r>
            <a:endParaRPr sz="2100" dirty="0">
              <a:latin typeface="Arial"/>
              <a:cs typeface="Arial"/>
            </a:endParaRPr>
          </a:p>
          <a:p>
            <a:pPr marL="476250">
              <a:lnSpc>
                <a:spcPct val="100000"/>
              </a:lnSpc>
              <a:spcBef>
                <a:spcPts val="625"/>
              </a:spcBef>
            </a:pPr>
            <a:r>
              <a:rPr sz="2100" spc="-5" dirty="0">
                <a:latin typeface="Arial"/>
                <a:cs typeface="Arial"/>
              </a:rPr>
              <a:t>ενημερωμένο αρχείο </a:t>
            </a:r>
            <a:r>
              <a:rPr sz="2100" spc="-10" dirty="0">
                <a:latin typeface="Arial"/>
                <a:cs typeface="Arial"/>
              </a:rPr>
              <a:t>των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αγαθών</a:t>
            </a:r>
            <a:endParaRPr sz="2100" dirty="0">
              <a:latin typeface="Arial"/>
              <a:cs typeface="Arial"/>
            </a:endParaRPr>
          </a:p>
          <a:p>
            <a:pPr marL="476250" marR="109855">
              <a:lnSpc>
                <a:spcPct val="124800"/>
              </a:lnSpc>
              <a:spcBef>
                <a:spcPts val="15"/>
              </a:spcBef>
            </a:pPr>
            <a:r>
              <a:rPr sz="2100" spc="-10" dirty="0">
                <a:latin typeface="Arial"/>
                <a:cs typeface="Arial"/>
              </a:rPr>
              <a:t>που </a:t>
            </a:r>
            <a:r>
              <a:rPr sz="2100" spc="-15" dirty="0">
                <a:latin typeface="Arial"/>
                <a:cs typeface="Arial"/>
              </a:rPr>
              <a:t>έχουν </a:t>
            </a:r>
            <a:r>
              <a:rPr sz="2100" spc="-5" dirty="0">
                <a:latin typeface="Arial"/>
                <a:cs typeface="Arial"/>
              </a:rPr>
              <a:t>αγοραστεί, </a:t>
            </a:r>
            <a:r>
              <a:rPr sz="2100" spc="-10" dirty="0">
                <a:latin typeface="Arial"/>
                <a:cs typeface="Arial"/>
              </a:rPr>
              <a:t>πωληθεί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ή  </a:t>
            </a:r>
            <a:r>
              <a:rPr sz="2100" spc="-5" dirty="0">
                <a:latin typeface="Arial"/>
                <a:cs typeface="Arial"/>
              </a:rPr>
              <a:t>είναι </a:t>
            </a:r>
            <a:r>
              <a:rPr sz="2100" spc="-10" dirty="0">
                <a:latin typeface="Arial"/>
                <a:cs typeface="Arial"/>
              </a:rPr>
              <a:t>διαθέσιμα</a:t>
            </a:r>
            <a:endParaRPr sz="2100" dirty="0">
              <a:latin typeface="Arial"/>
              <a:cs typeface="Arial"/>
            </a:endParaRPr>
          </a:p>
          <a:p>
            <a:pPr marL="476250" indent="-463550">
              <a:lnSpc>
                <a:spcPct val="100000"/>
              </a:lnSpc>
              <a:spcBef>
                <a:spcPts val="1535"/>
              </a:spcBef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250" algn="l"/>
              </a:tabLst>
            </a:pPr>
            <a:r>
              <a:rPr sz="2100" dirty="0">
                <a:latin typeface="Arial"/>
                <a:cs typeface="Arial"/>
              </a:rPr>
              <a:t>Η </a:t>
            </a:r>
            <a:r>
              <a:rPr sz="2100" spc="-5" dirty="0">
                <a:latin typeface="Arial"/>
                <a:cs typeface="Arial"/>
              </a:rPr>
              <a:t>φυσική </a:t>
            </a:r>
            <a:r>
              <a:rPr sz="2100" spc="-10" dirty="0">
                <a:latin typeface="Arial"/>
                <a:cs typeface="Arial"/>
              </a:rPr>
              <a:t>απογραφή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γίνεται</a:t>
            </a:r>
            <a:endParaRPr sz="2100" dirty="0">
              <a:latin typeface="Arial"/>
              <a:cs typeface="Arial"/>
            </a:endParaRPr>
          </a:p>
          <a:p>
            <a:pPr marL="476250">
              <a:lnSpc>
                <a:spcPct val="100000"/>
              </a:lnSpc>
              <a:spcBef>
                <a:spcPts val="625"/>
              </a:spcBef>
            </a:pPr>
            <a:r>
              <a:rPr sz="2100" spc="-15" dirty="0">
                <a:latin typeface="Arial"/>
                <a:cs typeface="Arial"/>
              </a:rPr>
              <a:t>τουλάχιστον </a:t>
            </a:r>
            <a:r>
              <a:rPr sz="2100" spc="-5" dirty="0">
                <a:latin typeface="Arial"/>
                <a:cs typeface="Arial"/>
              </a:rPr>
              <a:t>μια φορά </a:t>
            </a:r>
            <a:r>
              <a:rPr sz="2100" spc="-15" dirty="0">
                <a:latin typeface="Arial"/>
                <a:cs typeface="Arial"/>
              </a:rPr>
              <a:t>το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χρόνο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9282" y="339889"/>
            <a:ext cx="72009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1795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Λογιστική </a:t>
            </a:r>
            <a:r>
              <a:rPr sz="3200" spc="-30" dirty="0"/>
              <a:t>των </a:t>
            </a:r>
            <a:r>
              <a:rPr sz="3200" spc="-20" dirty="0"/>
              <a:t>αποθεμάτων </a:t>
            </a:r>
            <a:r>
              <a:rPr sz="3200" spc="-30" dirty="0"/>
              <a:t>στο</a:t>
            </a:r>
            <a:r>
              <a:rPr sz="3200" spc="-114" dirty="0"/>
              <a:t> </a:t>
            </a:r>
            <a:r>
              <a:rPr sz="3200" spc="-5" dirty="0"/>
              <a:t>σύστημα  </a:t>
            </a:r>
            <a:r>
              <a:rPr sz="3200" spc="-20" dirty="0"/>
              <a:t>διαρκούς</a:t>
            </a:r>
            <a:r>
              <a:rPr sz="3200" spc="-45" dirty="0"/>
              <a:t> </a:t>
            </a:r>
            <a:r>
              <a:rPr sz="3200" spc="-10" dirty="0"/>
              <a:t>απογραφής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56989" y="1752600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2667000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6400800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233" y="6460947"/>
            <a:ext cx="316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</a:t>
            </a:r>
            <a:r>
              <a:rPr sz="1200" b="1" spc="-6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302" y="6430771"/>
            <a:ext cx="47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788" y="2281834"/>
            <a:ext cx="5679440" cy="141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marR="5080" indent="-451484">
              <a:lnSpc>
                <a:spcPct val="125000"/>
              </a:lnSpc>
              <a:spcBef>
                <a:spcPts val="10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63550" algn="l"/>
                <a:tab pos="464184" algn="l"/>
              </a:tabLst>
            </a:pPr>
            <a:r>
              <a:rPr sz="2200" spc="-5" dirty="0">
                <a:latin typeface="Arial"/>
                <a:cs typeface="Arial"/>
              </a:rPr>
              <a:t>Ο ηλεκτρονικός </a:t>
            </a:r>
            <a:r>
              <a:rPr sz="2200" spc="-15" dirty="0">
                <a:latin typeface="Arial"/>
                <a:cs typeface="Arial"/>
              </a:rPr>
              <a:t>οπτικός σαρωτής </a:t>
            </a:r>
            <a:r>
              <a:rPr sz="2200" spc="-5" dirty="0">
                <a:latin typeface="Arial"/>
                <a:cs typeface="Arial"/>
              </a:rPr>
              <a:t>διαβάζει  </a:t>
            </a:r>
            <a:r>
              <a:rPr sz="2200" spc="-20" dirty="0">
                <a:latin typeface="Arial"/>
                <a:cs typeface="Arial"/>
              </a:rPr>
              <a:t>τον </a:t>
            </a:r>
            <a:r>
              <a:rPr sz="2200" spc="-10" dirty="0">
                <a:latin typeface="Arial"/>
                <a:cs typeface="Arial"/>
              </a:rPr>
              <a:t>κώδικα </a:t>
            </a:r>
            <a:r>
              <a:rPr sz="2200" spc="-15" dirty="0">
                <a:latin typeface="Arial"/>
                <a:cs typeface="Arial"/>
              </a:rPr>
              <a:t>και </a:t>
            </a:r>
            <a:r>
              <a:rPr sz="2200" spc="-5" dirty="0">
                <a:latin typeface="Arial"/>
                <a:cs typeface="Arial"/>
              </a:rPr>
              <a:t>ο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υπολογιστής</a:t>
            </a:r>
            <a:endParaRPr sz="2200">
              <a:latin typeface="Arial"/>
              <a:cs typeface="Arial"/>
            </a:endParaRPr>
          </a:p>
          <a:p>
            <a:pPr marL="1164590" lvl="1" indent="-469900">
              <a:lnSpc>
                <a:spcPct val="100000"/>
              </a:lnSpc>
              <a:spcBef>
                <a:spcPts val="1839"/>
              </a:spcBef>
              <a:buClr>
                <a:srgbClr val="740000"/>
              </a:buClr>
              <a:buSzPct val="78571"/>
              <a:buChar char="►"/>
              <a:tabLst>
                <a:tab pos="1164590" algn="l"/>
                <a:tab pos="1165225" algn="l"/>
              </a:tabLst>
            </a:pPr>
            <a:r>
              <a:rPr sz="2100" spc="-15" dirty="0">
                <a:latin typeface="Arial"/>
                <a:cs typeface="Arial"/>
              </a:rPr>
              <a:t>Καταχωρεί </a:t>
            </a:r>
            <a:r>
              <a:rPr sz="2100" dirty="0">
                <a:latin typeface="Arial"/>
                <a:cs typeface="Arial"/>
              </a:rPr>
              <a:t>την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πώληση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788" y="3907282"/>
            <a:ext cx="6588759" cy="245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738505" indent="-469265" algn="r">
              <a:lnSpc>
                <a:spcPct val="100000"/>
              </a:lnSpc>
              <a:spcBef>
                <a:spcPts val="100"/>
              </a:spcBef>
              <a:buClr>
                <a:srgbClr val="740000"/>
              </a:buClr>
              <a:buSzPct val="78571"/>
              <a:buChar char="►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Ενημερώνει </a:t>
            </a:r>
            <a:r>
              <a:rPr sz="2100" spc="-15" dirty="0">
                <a:latin typeface="Arial"/>
                <a:cs typeface="Arial"/>
              </a:rPr>
              <a:t>τα </a:t>
            </a:r>
            <a:r>
              <a:rPr sz="2100" spc="-5" dirty="0">
                <a:latin typeface="Arial"/>
                <a:cs typeface="Arial"/>
              </a:rPr>
              <a:t>αρχεία </a:t>
            </a:r>
            <a:r>
              <a:rPr sz="2100" spc="-10" dirty="0">
                <a:latin typeface="Arial"/>
                <a:cs typeface="Arial"/>
              </a:rPr>
              <a:t>των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αποθεμάτων</a:t>
            </a:r>
            <a:endParaRPr sz="2100">
              <a:latin typeface="Arial"/>
              <a:cs typeface="Arial"/>
            </a:endParaRPr>
          </a:p>
          <a:p>
            <a:pPr marL="450850" marR="805815" indent="-450850" algn="r">
              <a:lnSpc>
                <a:spcPct val="100000"/>
              </a:lnSpc>
              <a:spcBef>
                <a:spcPts val="1845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50850" algn="l"/>
                <a:tab pos="451484" algn="l"/>
              </a:tabLst>
            </a:pPr>
            <a:r>
              <a:rPr sz="2200" spc="-5" dirty="0">
                <a:latin typeface="Arial"/>
                <a:cs typeface="Arial"/>
              </a:rPr>
              <a:t>Δύο εγγραφές </a:t>
            </a:r>
            <a:r>
              <a:rPr sz="2200" spc="-10" dirty="0">
                <a:latin typeface="Arial"/>
                <a:cs typeface="Arial"/>
              </a:rPr>
              <a:t>γίνονται </a:t>
            </a:r>
            <a:r>
              <a:rPr sz="2200" dirty="0">
                <a:latin typeface="Arial"/>
                <a:cs typeface="Arial"/>
              </a:rPr>
              <a:t>για </a:t>
            </a:r>
            <a:r>
              <a:rPr sz="2200" spc="-10" dirty="0">
                <a:latin typeface="Arial"/>
                <a:cs typeface="Arial"/>
              </a:rPr>
              <a:t>κάθε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συναλλαγή</a:t>
            </a:r>
            <a:endParaRPr sz="2200">
              <a:latin typeface="Arial"/>
              <a:cs typeface="Arial"/>
            </a:endParaRPr>
          </a:p>
          <a:p>
            <a:pPr marL="1164590" lvl="1" indent="-469900">
              <a:lnSpc>
                <a:spcPct val="100000"/>
              </a:lnSpc>
              <a:spcBef>
                <a:spcPts val="1860"/>
              </a:spcBef>
              <a:buClr>
                <a:srgbClr val="740000"/>
              </a:buClr>
              <a:buSzPct val="79545"/>
              <a:buChar char="►"/>
              <a:tabLst>
                <a:tab pos="1164590" algn="l"/>
                <a:tab pos="1165225" algn="l"/>
              </a:tabLst>
            </a:pPr>
            <a:r>
              <a:rPr sz="2200" spc="-20" dirty="0">
                <a:latin typeface="Arial"/>
                <a:cs typeface="Arial"/>
              </a:rPr>
              <a:t>Καταχώριση </a:t>
            </a:r>
            <a:r>
              <a:rPr sz="2200" spc="-5" dirty="0">
                <a:latin typeface="Arial"/>
                <a:cs typeface="Arial"/>
              </a:rPr>
              <a:t>εσόδου </a:t>
            </a:r>
            <a:r>
              <a:rPr sz="2200" spc="-10" dirty="0">
                <a:latin typeface="Arial"/>
                <a:cs typeface="Arial"/>
              </a:rPr>
              <a:t>και αύξηση </a:t>
            </a:r>
            <a:r>
              <a:rPr sz="2200" spc="-40" dirty="0">
                <a:latin typeface="Arial"/>
                <a:cs typeface="Arial"/>
              </a:rPr>
              <a:t>Ταμείου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ή</a:t>
            </a:r>
            <a:endParaRPr sz="2200">
              <a:latin typeface="Arial"/>
              <a:cs typeface="Arial"/>
            </a:endParaRPr>
          </a:p>
          <a:p>
            <a:pPr marL="1164590">
              <a:lnSpc>
                <a:spcPct val="100000"/>
              </a:lnSpc>
              <a:spcBef>
                <a:spcPts val="665"/>
              </a:spcBef>
            </a:pPr>
            <a:r>
              <a:rPr sz="2200" spc="-10" dirty="0">
                <a:latin typeface="Arial"/>
                <a:cs typeface="Arial"/>
              </a:rPr>
              <a:t>απαιτήσεων</a:t>
            </a:r>
            <a:endParaRPr sz="2200">
              <a:latin typeface="Arial"/>
              <a:cs typeface="Arial"/>
            </a:endParaRPr>
          </a:p>
          <a:p>
            <a:pPr marL="1164590" lvl="1" indent="-469900">
              <a:lnSpc>
                <a:spcPct val="100000"/>
              </a:lnSpc>
              <a:spcBef>
                <a:spcPts val="1840"/>
              </a:spcBef>
              <a:buClr>
                <a:srgbClr val="740000"/>
              </a:buClr>
              <a:buSzPct val="78571"/>
              <a:buChar char="►"/>
              <a:tabLst>
                <a:tab pos="1164590" algn="l"/>
                <a:tab pos="1165225" algn="l"/>
              </a:tabLst>
            </a:pPr>
            <a:r>
              <a:rPr sz="2100" spc="-15" dirty="0">
                <a:latin typeface="Arial"/>
                <a:cs typeface="Arial"/>
              </a:rPr>
              <a:t>Καταχώριση </a:t>
            </a:r>
            <a:r>
              <a:rPr sz="2100" spc="-10" dirty="0">
                <a:latin typeface="Arial"/>
                <a:cs typeface="Arial"/>
              </a:rPr>
              <a:t>κόστους πωληθέντων και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μείωση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6185" y="6422542"/>
            <a:ext cx="15278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Arial"/>
                <a:cs typeface="Arial"/>
              </a:rPr>
              <a:t>αποθεμάτων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16725" y="2743200"/>
            <a:ext cx="2022475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140" y="1741119"/>
            <a:ext cx="8047990" cy="70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Arial"/>
                <a:cs typeface="Arial"/>
              </a:rPr>
              <a:t>Πως </a:t>
            </a:r>
            <a:r>
              <a:rPr sz="2500" b="1" spc="-10" dirty="0">
                <a:latin typeface="Arial"/>
                <a:cs typeface="Arial"/>
              </a:rPr>
              <a:t>λειτουργεί </a:t>
            </a:r>
            <a:r>
              <a:rPr sz="2500" b="1" spc="-40" dirty="0">
                <a:latin typeface="Arial"/>
                <a:cs typeface="Arial"/>
              </a:rPr>
              <a:t>το </a:t>
            </a:r>
            <a:r>
              <a:rPr sz="2500" b="1" spc="-10" dirty="0">
                <a:latin typeface="Arial"/>
                <a:cs typeface="Arial"/>
              </a:rPr>
              <a:t>σύστημα </a:t>
            </a:r>
            <a:r>
              <a:rPr sz="2500" b="1" spc="-15" dirty="0">
                <a:latin typeface="Arial"/>
                <a:cs typeface="Arial"/>
              </a:rPr>
              <a:t>διαρκούς</a:t>
            </a:r>
            <a:r>
              <a:rPr sz="2500" b="1" spc="6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απογραφής</a:t>
            </a:r>
            <a:endParaRPr sz="25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85"/>
              </a:spcBef>
            </a:pPr>
            <a:r>
              <a:rPr sz="1200" b="1" spc="-15" dirty="0" err="1">
                <a:latin typeface="Arial"/>
                <a:cs typeface="Arial"/>
              </a:rPr>
              <a:t>Πίν</a:t>
            </a:r>
            <a:r>
              <a:rPr sz="1200" b="1" spc="-15" dirty="0">
                <a:latin typeface="Arial"/>
                <a:cs typeface="Arial"/>
              </a:rPr>
              <a:t>α</a:t>
            </a:r>
            <a:r>
              <a:rPr sz="1200" b="1" spc="-15" dirty="0" err="1">
                <a:latin typeface="Arial"/>
                <a:cs typeface="Arial"/>
              </a:rPr>
              <a:t>κ</a:t>
            </a:r>
            <a:r>
              <a:rPr sz="1200" b="1" spc="-15" dirty="0">
                <a:latin typeface="Arial"/>
                <a:cs typeface="Arial"/>
              </a:rPr>
              <a:t>α</a:t>
            </a:r>
            <a:r>
              <a:rPr sz="1200" b="1" spc="-15" dirty="0" err="1">
                <a:latin typeface="Arial"/>
                <a:cs typeface="Arial"/>
              </a:rPr>
              <a:t>ς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4 </a:t>
            </a:r>
            <a:r>
              <a:rPr sz="1200" dirty="0">
                <a:latin typeface="Arial"/>
                <a:cs typeface="Arial"/>
              </a:rPr>
              <a:t>|</a:t>
            </a:r>
            <a:r>
              <a:rPr sz="1200" spc="-5" dirty="0">
                <a:latin typeface="Arial"/>
                <a:cs typeface="Arial"/>
              </a:rPr>
              <a:t> Γραμμικός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6033" y="2416809"/>
            <a:ext cx="18694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κώδικας </a:t>
            </a:r>
            <a:r>
              <a:rPr sz="1200" dirty="0">
                <a:latin typeface="Arial"/>
                <a:cs typeface="Arial"/>
              </a:rPr>
              <a:t>για </a:t>
            </a:r>
            <a:r>
              <a:rPr sz="1200" spc="-5" dirty="0">
                <a:latin typeface="Arial"/>
                <a:cs typeface="Arial"/>
              </a:rPr>
              <a:t>οπτικό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σαρωτή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3290" y="6660895"/>
            <a:ext cx="27476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Copyright ©2015 Pearson Education </a:t>
            </a:r>
            <a:r>
              <a:rPr sz="800" dirty="0">
                <a:latin typeface="Arial"/>
                <a:cs typeface="Arial"/>
              </a:rPr>
              <a:t>Inc. </a:t>
            </a:r>
            <a:r>
              <a:rPr sz="800" spc="-5" dirty="0">
                <a:latin typeface="Arial"/>
                <a:cs typeface="Arial"/>
              </a:rPr>
              <a:t>All rights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35685" y="449146"/>
            <a:ext cx="72009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1795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Λογιστική </a:t>
            </a:r>
            <a:r>
              <a:rPr sz="3200" spc="-30" dirty="0"/>
              <a:t>των </a:t>
            </a:r>
            <a:r>
              <a:rPr sz="3200" spc="-20" dirty="0"/>
              <a:t>αποθεμάτων </a:t>
            </a:r>
            <a:r>
              <a:rPr sz="3200" spc="-30" dirty="0"/>
              <a:t>στο</a:t>
            </a:r>
            <a:r>
              <a:rPr sz="3200" spc="-114" dirty="0"/>
              <a:t> </a:t>
            </a:r>
            <a:r>
              <a:rPr sz="3200" spc="-5" dirty="0"/>
              <a:t>σύστημα  </a:t>
            </a:r>
            <a:r>
              <a:rPr sz="3200" spc="-20" dirty="0"/>
              <a:t>διαρκούς</a:t>
            </a:r>
            <a:r>
              <a:rPr sz="3200" spc="-45" dirty="0"/>
              <a:t> </a:t>
            </a:r>
            <a:r>
              <a:rPr sz="3200" spc="-10" dirty="0"/>
              <a:t>απογραφής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13791"/>
            <a:ext cx="8619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0000"/>
                </a:solidFill>
              </a:rPr>
              <a:t>Καταχώριση </a:t>
            </a:r>
            <a:r>
              <a:rPr sz="3000" spc="-5" dirty="0">
                <a:solidFill>
                  <a:srgbClr val="000000"/>
                </a:solidFill>
              </a:rPr>
              <a:t>συναλλαγών (Διαρκής</a:t>
            </a:r>
            <a:r>
              <a:rPr sz="3000" spc="-10" dirty="0">
                <a:solidFill>
                  <a:srgbClr val="000000"/>
                </a:solidFill>
              </a:rPr>
              <a:t> απογραφή)</a:t>
            </a:r>
            <a:endParaRPr sz="30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246378"/>
            <a:ext cx="7564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 err="1">
                <a:latin typeface="Arial"/>
                <a:cs typeface="Arial"/>
              </a:rPr>
              <a:t>Πίν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κ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 </a:t>
            </a:r>
            <a:r>
              <a:rPr sz="1800" dirty="0">
                <a:latin typeface="Arial"/>
                <a:cs typeface="Arial"/>
              </a:rPr>
              <a:t>| </a:t>
            </a:r>
            <a:r>
              <a:rPr sz="1800" spc="-15" dirty="0">
                <a:latin typeface="Arial"/>
                <a:cs typeface="Arial"/>
              </a:rPr>
              <a:t>Καταχώριση </a:t>
            </a:r>
            <a:r>
              <a:rPr sz="1800" spc="-10" dirty="0">
                <a:latin typeface="Arial"/>
                <a:cs typeface="Arial"/>
              </a:rPr>
              <a:t>και </a:t>
            </a:r>
            <a:r>
              <a:rPr sz="1800" spc="-5" dirty="0">
                <a:latin typeface="Arial"/>
                <a:cs typeface="Arial"/>
              </a:rPr>
              <a:t>παρουσίαση </a:t>
            </a:r>
            <a:r>
              <a:rPr sz="1800" spc="-10" dirty="0">
                <a:latin typeface="Arial"/>
                <a:cs typeface="Arial"/>
              </a:rPr>
              <a:t>των αποθεμάτων στο </a:t>
            </a:r>
            <a:r>
              <a:rPr sz="1800" spc="-5" dirty="0">
                <a:latin typeface="Arial"/>
                <a:cs typeface="Arial"/>
              </a:rPr>
              <a:t>σύστημα  </a:t>
            </a:r>
            <a:r>
              <a:rPr sz="1800" spc="-10" dirty="0">
                <a:latin typeface="Arial"/>
                <a:cs typeface="Arial"/>
              </a:rPr>
              <a:t>διαρκούς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απογραφής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0513" y="6276847"/>
            <a:ext cx="398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Μέρος </a:t>
            </a:r>
            <a:r>
              <a:rPr sz="1800" b="1" spc="-15" dirty="0">
                <a:latin typeface="Arial"/>
                <a:cs typeface="Arial"/>
              </a:rPr>
              <a:t>A—Καταχώριση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συναλλαγών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1904873"/>
            <a:ext cx="6553200" cy="3297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4689" y="6670568"/>
            <a:ext cx="274764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Copyright ©2015 Pearson Education </a:t>
            </a:r>
            <a:r>
              <a:rPr sz="800" dirty="0">
                <a:latin typeface="Arial"/>
                <a:cs typeface="Arial"/>
              </a:rPr>
              <a:t>Inc. </a:t>
            </a:r>
            <a:r>
              <a:rPr sz="800" spc="-5" dirty="0">
                <a:latin typeface="Arial"/>
                <a:cs typeface="Arial"/>
              </a:rPr>
              <a:t>All rights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595754"/>
            <a:ext cx="66135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 err="1">
                <a:latin typeface="Arial"/>
                <a:cs typeface="Arial"/>
              </a:rPr>
              <a:t>Πίν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κ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 </a:t>
            </a:r>
            <a:r>
              <a:rPr sz="1800" dirty="0">
                <a:latin typeface="Arial"/>
                <a:cs typeface="Arial"/>
              </a:rPr>
              <a:t>| </a:t>
            </a:r>
            <a:r>
              <a:rPr sz="1800" spc="-15" dirty="0">
                <a:latin typeface="Arial"/>
                <a:cs typeface="Arial"/>
              </a:rPr>
              <a:t>Καταχώριση </a:t>
            </a:r>
            <a:r>
              <a:rPr sz="1800" spc="-10" dirty="0">
                <a:latin typeface="Arial"/>
                <a:cs typeface="Arial"/>
              </a:rPr>
              <a:t>και </a:t>
            </a:r>
            <a:r>
              <a:rPr sz="1800" spc="-5" dirty="0">
                <a:latin typeface="Arial"/>
                <a:cs typeface="Arial"/>
              </a:rPr>
              <a:t>παρουσίαση </a:t>
            </a:r>
            <a:r>
              <a:rPr sz="1800" spc="-10" dirty="0">
                <a:latin typeface="Arial"/>
                <a:cs typeface="Arial"/>
              </a:rPr>
              <a:t>των αποθεμάτων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στο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σύστημα </a:t>
            </a:r>
            <a:r>
              <a:rPr sz="1800" spc="-10" dirty="0">
                <a:latin typeface="Arial"/>
                <a:cs typeface="Arial"/>
              </a:rPr>
              <a:t>διαρκούς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απογραφής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398" y="6276847"/>
            <a:ext cx="277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Μέρος </a:t>
            </a:r>
            <a:r>
              <a:rPr sz="1800" b="1" spc="-5" dirty="0">
                <a:latin typeface="Arial"/>
                <a:cs typeface="Arial"/>
              </a:rPr>
              <a:t>A—Λογαριασμοί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360957"/>
            <a:ext cx="8619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0000"/>
                </a:solidFill>
              </a:rPr>
              <a:t>Καταχώριση </a:t>
            </a:r>
            <a:r>
              <a:rPr sz="3000" spc="-5" dirty="0">
                <a:solidFill>
                  <a:srgbClr val="000000"/>
                </a:solidFill>
              </a:rPr>
              <a:t>συναλλαγών (Διαρκής</a:t>
            </a:r>
            <a:r>
              <a:rPr sz="3000" spc="-10" dirty="0">
                <a:solidFill>
                  <a:srgbClr val="000000"/>
                </a:solidFill>
              </a:rPr>
              <a:t> απογραφή)</a:t>
            </a:r>
            <a:endParaRPr sz="3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1447800" y="2509901"/>
            <a:ext cx="5486400" cy="312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4689" y="6670568"/>
            <a:ext cx="274764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Copyright ©2015 Pearson Education </a:t>
            </a:r>
            <a:r>
              <a:rPr sz="800" dirty="0">
                <a:latin typeface="Arial"/>
                <a:cs typeface="Arial"/>
              </a:rPr>
              <a:t>Inc. </a:t>
            </a:r>
            <a:r>
              <a:rPr sz="800" spc="-5" dirty="0">
                <a:latin typeface="Arial"/>
                <a:cs typeface="Arial"/>
              </a:rPr>
              <a:t>All rights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470" y="381000"/>
            <a:ext cx="23545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0000"/>
                </a:solidFill>
              </a:rPr>
              <a:t>Καταχώριση  </a:t>
            </a:r>
            <a:r>
              <a:rPr sz="3000" spc="-5" dirty="0">
                <a:solidFill>
                  <a:srgbClr val="000000"/>
                </a:solidFill>
              </a:rPr>
              <a:t>συν</a:t>
            </a:r>
            <a:r>
              <a:rPr sz="3000" spc="5" dirty="0">
                <a:solidFill>
                  <a:srgbClr val="000000"/>
                </a:solidFill>
              </a:rPr>
              <a:t>α</a:t>
            </a:r>
            <a:r>
              <a:rPr sz="3000" spc="-5" dirty="0">
                <a:solidFill>
                  <a:srgbClr val="000000"/>
                </a:solidFill>
              </a:rPr>
              <a:t>λ</a:t>
            </a:r>
            <a:r>
              <a:rPr sz="3000" spc="-40" dirty="0">
                <a:solidFill>
                  <a:srgbClr val="000000"/>
                </a:solidFill>
              </a:rPr>
              <a:t>λ</a:t>
            </a:r>
            <a:r>
              <a:rPr sz="3000" dirty="0">
                <a:solidFill>
                  <a:srgbClr val="000000"/>
                </a:solidFill>
              </a:rPr>
              <a:t>αγών  </a:t>
            </a:r>
            <a:r>
              <a:rPr sz="3000" spc="-5" dirty="0">
                <a:solidFill>
                  <a:srgbClr val="000000"/>
                </a:solidFill>
              </a:rPr>
              <a:t>(Διαρκής</a:t>
            </a:r>
            <a:endParaRPr sz="30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spc="-10" dirty="0">
                <a:solidFill>
                  <a:srgbClr val="000000"/>
                </a:solidFill>
              </a:rPr>
              <a:t>απογραφή)</a:t>
            </a:r>
            <a:endParaRPr sz="3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3810000"/>
            <a:ext cx="18891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 err="1">
                <a:latin typeface="Arial"/>
                <a:cs typeface="Arial"/>
              </a:rPr>
              <a:t>Πίν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κ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 </a:t>
            </a:r>
            <a:r>
              <a:rPr sz="1800" dirty="0">
                <a:latin typeface="Arial"/>
                <a:cs typeface="Arial"/>
              </a:rPr>
              <a:t>|  </a:t>
            </a:r>
            <a:r>
              <a:rPr sz="1800" spc="-15" dirty="0">
                <a:latin typeface="Arial"/>
                <a:cs typeface="Arial"/>
              </a:rPr>
              <a:t>Καταχώριση και  </a:t>
            </a:r>
            <a:r>
              <a:rPr sz="1800" spc="-5" dirty="0">
                <a:latin typeface="Arial"/>
                <a:cs typeface="Arial"/>
              </a:rPr>
              <a:t>παρουσίαση </a:t>
            </a:r>
            <a:r>
              <a:rPr sz="1800" spc="-10" dirty="0">
                <a:latin typeface="Arial"/>
                <a:cs typeface="Arial"/>
              </a:rPr>
              <a:t>των  αποθεμάτων στο  </a:t>
            </a:r>
            <a:r>
              <a:rPr sz="1800" spc="-5" dirty="0">
                <a:latin typeface="Arial"/>
                <a:cs typeface="Arial"/>
              </a:rPr>
              <a:t>σύστημα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διαρκούς  απογραφής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609473"/>
            <a:ext cx="5029200" cy="2062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2895600"/>
            <a:ext cx="5029200" cy="287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7760" y="6374702"/>
            <a:ext cx="511937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Μέρος </a:t>
            </a:r>
            <a:r>
              <a:rPr sz="1800" b="1" spc="-20" dirty="0">
                <a:latin typeface="Arial"/>
                <a:cs typeface="Arial"/>
              </a:rPr>
              <a:t>B—Αναφορά </a:t>
            </a:r>
            <a:r>
              <a:rPr sz="1800" b="1" spc="-5" dirty="0">
                <a:latin typeface="Arial"/>
                <a:cs typeface="Arial"/>
              </a:rPr>
              <a:t>στις </a:t>
            </a:r>
            <a:r>
              <a:rPr sz="1800" b="1" dirty="0">
                <a:latin typeface="Arial"/>
                <a:cs typeface="Arial"/>
              </a:rPr>
              <a:t>χρημ/κές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καταστάσεις</a:t>
            </a:r>
            <a:endParaRPr sz="1800">
              <a:latin typeface="Arial"/>
              <a:cs typeface="Arial"/>
            </a:endParaRPr>
          </a:p>
          <a:p>
            <a:pPr marL="1349375">
              <a:lnSpc>
                <a:spcPct val="100000"/>
              </a:lnSpc>
              <a:spcBef>
                <a:spcPts val="869"/>
              </a:spcBef>
            </a:pPr>
            <a:r>
              <a:rPr sz="800" spc="-5" dirty="0">
                <a:latin typeface="Arial"/>
                <a:cs typeface="Arial"/>
              </a:rPr>
              <a:t>Copyright ©2015 </a:t>
            </a:r>
            <a:r>
              <a:rPr sz="800" dirty="0">
                <a:latin typeface="Arial"/>
                <a:cs typeface="Arial"/>
              </a:rPr>
              <a:t>Pearson Education Inc. All </a:t>
            </a:r>
            <a:r>
              <a:rPr sz="800" spc="-5" dirty="0">
                <a:latin typeface="Arial"/>
                <a:cs typeface="Arial"/>
              </a:rPr>
              <a:t>rights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202805"/>
            <a:ext cx="7012305" cy="9010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300" spc="-130" dirty="0">
                <a:latin typeface="Arial"/>
                <a:cs typeface="Arial"/>
              </a:rPr>
              <a:t>Το </a:t>
            </a:r>
            <a:r>
              <a:rPr sz="2300" spc="-10" dirty="0">
                <a:latin typeface="Arial"/>
                <a:cs typeface="Arial"/>
              </a:rPr>
              <a:t>κόστος των αποθεμάτων </a:t>
            </a:r>
            <a:r>
              <a:rPr sz="2300" spc="-5" dirty="0">
                <a:latin typeface="Arial"/>
                <a:cs typeface="Arial"/>
              </a:rPr>
              <a:t>είναι </a:t>
            </a:r>
            <a:r>
              <a:rPr sz="2300" spc="-20" dirty="0">
                <a:latin typeface="Arial"/>
                <a:cs typeface="Arial"/>
              </a:rPr>
              <a:t>το </a:t>
            </a:r>
            <a:r>
              <a:rPr sz="2300" spc="-10" dirty="0">
                <a:latin typeface="Arial"/>
                <a:cs typeface="Arial"/>
              </a:rPr>
              <a:t>καθαρό ποσό</a:t>
            </a:r>
            <a:r>
              <a:rPr sz="2300" spc="3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των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300" spc="-5" dirty="0">
                <a:latin typeface="Arial"/>
                <a:cs typeface="Arial"/>
              </a:rPr>
              <a:t>αγορών, </a:t>
            </a:r>
            <a:r>
              <a:rPr sz="2300" spc="-15" dirty="0">
                <a:latin typeface="Arial"/>
                <a:cs typeface="Arial"/>
              </a:rPr>
              <a:t>που </a:t>
            </a:r>
            <a:r>
              <a:rPr sz="2300" spc="-10" dirty="0">
                <a:latin typeface="Arial"/>
                <a:cs typeface="Arial"/>
              </a:rPr>
              <a:t>καθορίζεται </a:t>
            </a:r>
            <a:r>
              <a:rPr sz="2300" dirty="0">
                <a:latin typeface="Arial"/>
                <a:cs typeface="Arial"/>
              </a:rPr>
              <a:t>ως εξής </a:t>
            </a:r>
            <a:r>
              <a:rPr sz="2300" spc="-10" dirty="0">
                <a:latin typeface="Arial"/>
                <a:cs typeface="Arial"/>
              </a:rPr>
              <a:t>(υποθετικά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ποσά):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79103"/>
            <a:ext cx="8619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0000"/>
                </a:solidFill>
              </a:rPr>
              <a:t>Καταχώριση </a:t>
            </a:r>
            <a:r>
              <a:rPr sz="3000" spc="-5" dirty="0">
                <a:solidFill>
                  <a:srgbClr val="000000"/>
                </a:solidFill>
              </a:rPr>
              <a:t>συναλλαγών (Διαρκής</a:t>
            </a:r>
            <a:r>
              <a:rPr sz="3000" spc="-10" dirty="0">
                <a:solidFill>
                  <a:srgbClr val="000000"/>
                </a:solidFill>
              </a:rPr>
              <a:t> απογραφή)</a:t>
            </a:r>
            <a:endParaRPr sz="30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838200" y="2514600"/>
            <a:ext cx="7924800" cy="203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199149"/>
            <a:ext cx="7349490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95"/>
              </a:spcBef>
            </a:pPr>
            <a:r>
              <a:rPr sz="2400" dirty="0">
                <a:latin typeface="Arial"/>
                <a:cs typeface="Arial"/>
              </a:rPr>
              <a:t>Η εγγραφή για επιστροφές </a:t>
            </a:r>
            <a:r>
              <a:rPr sz="2400" spc="-5" dirty="0">
                <a:latin typeface="Arial"/>
                <a:cs typeface="Arial"/>
              </a:rPr>
              <a:t>αγορών αξίας $500 </a:t>
            </a:r>
            <a:r>
              <a:rPr sz="2400" dirty="0">
                <a:latin typeface="Arial"/>
                <a:cs typeface="Arial"/>
              </a:rPr>
              <a:t>έχει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ως  </a:t>
            </a:r>
            <a:r>
              <a:rPr sz="2400" spc="-5" dirty="0">
                <a:latin typeface="Arial"/>
                <a:cs typeface="Arial"/>
              </a:rPr>
              <a:t>εξής</a:t>
            </a:r>
            <a:r>
              <a:rPr sz="2300" spc="-5" dirty="0"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8927" y="2502788"/>
            <a:ext cx="8232648" cy="2343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23075"/>
              </p:ext>
            </p:extLst>
          </p:nvPr>
        </p:nvGraphicFramePr>
        <p:xfrm>
          <a:off x="922851" y="2663824"/>
          <a:ext cx="7924800" cy="202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Λογαριασμοί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Χρέωση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Πίστωση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Προμηθευτές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Αποθέματα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Επιστροφές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αγορών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463132"/>
            <a:ext cx="8619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0000"/>
                </a:solidFill>
              </a:rPr>
              <a:t>Καταχώριση </a:t>
            </a:r>
            <a:r>
              <a:rPr sz="3000" spc="-5" dirty="0">
                <a:solidFill>
                  <a:srgbClr val="000000"/>
                </a:solidFill>
              </a:rPr>
              <a:t>συναλλαγών (Διαρκής</a:t>
            </a:r>
            <a:r>
              <a:rPr sz="3000" spc="-10" dirty="0">
                <a:solidFill>
                  <a:srgbClr val="000000"/>
                </a:solidFill>
              </a:rPr>
              <a:t> απογραφή)</a:t>
            </a:r>
            <a:endParaRPr sz="30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202805"/>
            <a:ext cx="7971790" cy="9010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300" dirty="0">
                <a:latin typeface="Arial"/>
                <a:cs typeface="Arial"/>
              </a:rPr>
              <a:t>Η εγγραφή </a:t>
            </a:r>
            <a:r>
              <a:rPr sz="2300" spc="-15" dirty="0">
                <a:latin typeface="Arial"/>
                <a:cs typeface="Arial"/>
              </a:rPr>
              <a:t>καταχώρισης </a:t>
            </a:r>
            <a:r>
              <a:rPr sz="2300" spc="-5" dirty="0">
                <a:latin typeface="Arial"/>
                <a:cs typeface="Arial"/>
              </a:rPr>
              <a:t>αγοράς </a:t>
            </a:r>
            <a:r>
              <a:rPr sz="2300" spc="-10" dirty="0">
                <a:latin typeface="Arial"/>
                <a:cs typeface="Arial"/>
              </a:rPr>
              <a:t>εμπορευμάτων </a:t>
            </a:r>
            <a:r>
              <a:rPr sz="2300" spc="-5" dirty="0">
                <a:latin typeface="Arial"/>
                <a:cs typeface="Arial"/>
              </a:rPr>
              <a:t>αξίας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$1.000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300" dirty="0">
                <a:latin typeface="Arial"/>
                <a:cs typeface="Arial"/>
              </a:rPr>
              <a:t>έχει ως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εξής: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676" y="2513076"/>
            <a:ext cx="8232648" cy="2343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2663825"/>
          <a:ext cx="7924800" cy="202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Λογαριασμοί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Χρέωση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Πίστωση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Αποθέματα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092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1.000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Προμηθευτές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092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1.000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Αγορά</a:t>
                      </a:r>
                      <a:r>
                        <a:rPr sz="18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εμπορευμάτων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433444"/>
            <a:ext cx="8619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0000"/>
                </a:solidFill>
              </a:rPr>
              <a:t>Καταχώριση </a:t>
            </a:r>
            <a:r>
              <a:rPr sz="3000" spc="-5" dirty="0">
                <a:solidFill>
                  <a:srgbClr val="000000"/>
                </a:solidFill>
              </a:rPr>
              <a:t>συναλλαγών (Διαρκής</a:t>
            </a:r>
            <a:r>
              <a:rPr sz="3000" spc="-10" dirty="0">
                <a:solidFill>
                  <a:srgbClr val="000000"/>
                </a:solidFill>
              </a:rPr>
              <a:t> απογραφή)</a:t>
            </a:r>
            <a:endParaRPr sz="30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199149"/>
            <a:ext cx="7795259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Η εγγραφή </a:t>
            </a:r>
            <a:r>
              <a:rPr sz="2400" spc="-5" dirty="0">
                <a:latin typeface="Arial"/>
                <a:cs typeface="Arial"/>
              </a:rPr>
              <a:t>της πληρωμής οφειλής ύψους $1.000 από την  αγορά </a:t>
            </a:r>
            <a:r>
              <a:rPr sz="2400" spc="-15" dirty="0">
                <a:latin typeface="Arial"/>
                <a:cs typeface="Arial"/>
              </a:rPr>
              <a:t>των </a:t>
            </a:r>
            <a:r>
              <a:rPr sz="2400" spc="-10" dirty="0">
                <a:latin typeface="Arial"/>
                <a:cs typeface="Arial"/>
              </a:rPr>
              <a:t>εμπορευμάτων </a:t>
            </a:r>
            <a:r>
              <a:rPr sz="2400" spc="-5" dirty="0">
                <a:latin typeface="Arial"/>
                <a:cs typeface="Arial"/>
              </a:rPr>
              <a:t>μέσα σε </a:t>
            </a:r>
            <a:r>
              <a:rPr sz="2300" dirty="0">
                <a:latin typeface="Arial"/>
                <a:cs typeface="Arial"/>
              </a:rPr>
              <a:t>10 μέρες, </a:t>
            </a:r>
            <a:r>
              <a:rPr sz="2300" spc="-20" dirty="0">
                <a:latin typeface="Arial"/>
                <a:cs typeface="Arial"/>
              </a:rPr>
              <a:t>όταν </a:t>
            </a:r>
            <a:r>
              <a:rPr sz="2300" dirty="0">
                <a:latin typeface="Arial"/>
                <a:cs typeface="Arial"/>
              </a:rPr>
              <a:t>οι </a:t>
            </a:r>
            <a:r>
              <a:rPr sz="2300" spc="-5" dirty="0">
                <a:latin typeface="Arial"/>
                <a:cs typeface="Arial"/>
              </a:rPr>
              <a:t>όροι  έκπτωσης είναι </a:t>
            </a:r>
            <a:r>
              <a:rPr sz="2300" dirty="0">
                <a:latin typeface="Arial"/>
                <a:cs typeface="Arial"/>
              </a:rPr>
              <a:t>2/10</a:t>
            </a:r>
            <a:r>
              <a:rPr lang="el-GR" sz="2300" dirty="0">
                <a:latin typeface="Arial"/>
                <a:cs typeface="Arial"/>
              </a:rPr>
              <a:t>0</a:t>
            </a:r>
            <a:r>
              <a:rPr sz="2300" dirty="0">
                <a:latin typeface="Arial"/>
                <a:cs typeface="Arial"/>
              </a:rPr>
              <a:t>, έχει ως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εξής:</a:t>
            </a:r>
          </a:p>
        </p:txBody>
      </p:sp>
      <p:sp>
        <p:nvSpPr>
          <p:cNvPr id="3" name="object 3"/>
          <p:cNvSpPr/>
          <p:nvPr/>
        </p:nvSpPr>
        <p:spPr>
          <a:xfrm>
            <a:off x="603250" y="2915411"/>
            <a:ext cx="8085074" cy="2343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3065526"/>
          <a:ext cx="7924800" cy="202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Λογαριασμοί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Χρέωση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Πίστωση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Προμηθευτές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092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1.000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Αποθέματα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Ταμειακά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διαθέσιμα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980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Πληρωμή στην περίοδο της</a:t>
                      </a:r>
                      <a:r>
                        <a:rPr sz="18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έκπτωσης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2140" y="526144"/>
            <a:ext cx="8619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000000"/>
                </a:solidFill>
              </a:rPr>
              <a:t>Καταχώριση </a:t>
            </a:r>
            <a:r>
              <a:rPr sz="3000" spc="-5" dirty="0">
                <a:solidFill>
                  <a:srgbClr val="000000"/>
                </a:solidFill>
              </a:rPr>
              <a:t>συναλλαγών (Διαρκής</a:t>
            </a:r>
            <a:r>
              <a:rPr sz="3000" spc="-10" dirty="0">
                <a:solidFill>
                  <a:srgbClr val="000000"/>
                </a:solidFill>
              </a:rPr>
              <a:t> απογραφή)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993444" y="5591047"/>
            <a:ext cx="3318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Έκπτωση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5" dirty="0">
                <a:latin typeface="Arial"/>
                <a:cs typeface="Arial"/>
              </a:rPr>
              <a:t>$1.000 x 2%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3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$20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185" y="646094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76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5" y="3657600"/>
            <a:ext cx="9140824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3788130"/>
            <a:ext cx="698373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2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600" b="1" dirty="0">
                <a:solidFill>
                  <a:srgbClr val="AC0000"/>
                </a:solidFill>
                <a:latin typeface="Arial"/>
                <a:cs typeface="Arial"/>
              </a:rPr>
              <a:t>2.	</a:t>
            </a:r>
            <a:r>
              <a:rPr sz="2600" b="1" dirty="0">
                <a:latin typeface="Arial"/>
                <a:cs typeface="Arial"/>
              </a:rPr>
              <a:t>Εφαρμογή </a:t>
            </a:r>
            <a:r>
              <a:rPr sz="2600" b="1" spc="-30" dirty="0">
                <a:latin typeface="Arial"/>
                <a:cs typeface="Arial"/>
              </a:rPr>
              <a:t>και </a:t>
            </a:r>
            <a:r>
              <a:rPr sz="2600" b="1" spc="-5" dirty="0">
                <a:latin typeface="Arial"/>
                <a:cs typeface="Arial"/>
              </a:rPr>
              <a:t>σύγκριση </a:t>
            </a:r>
            <a:r>
              <a:rPr sz="2600" spc="-10" dirty="0">
                <a:latin typeface="Arial"/>
                <a:cs typeface="Arial"/>
              </a:rPr>
              <a:t>μεταξύ </a:t>
            </a:r>
            <a:r>
              <a:rPr sz="2600" dirty="0">
                <a:latin typeface="Arial"/>
                <a:cs typeface="Arial"/>
              </a:rPr>
              <a:t>διαφόρων  μεθόδων </a:t>
            </a:r>
            <a:r>
              <a:rPr sz="2600" spc="-10" dirty="0">
                <a:latin typeface="Arial"/>
                <a:cs typeface="Arial"/>
              </a:rPr>
              <a:t>αποτίμησης των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αποθεμάτων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2739" y="3233927"/>
            <a:ext cx="45719" cy="9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3625" y="2971876"/>
            <a:ext cx="383730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AC0000"/>
                </a:solidFill>
                <a:latin typeface="Arial"/>
                <a:cs typeface="Arial"/>
              </a:rPr>
              <a:t>Αντικείμενο</a:t>
            </a:r>
            <a:r>
              <a:rPr sz="3000" b="1" spc="-60" dirty="0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AC0000"/>
                </a:solidFill>
                <a:latin typeface="Arial"/>
                <a:cs typeface="Arial"/>
              </a:rPr>
              <a:t>μάθησης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4689" y="6584695"/>
            <a:ext cx="27476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Copyright ©2015 Pearson Education </a:t>
            </a:r>
            <a:r>
              <a:rPr sz="800" dirty="0">
                <a:latin typeface="Arial"/>
                <a:cs typeface="Arial"/>
              </a:rPr>
              <a:t>Inc. </a:t>
            </a:r>
            <a:r>
              <a:rPr sz="800" spc="-5" dirty="0">
                <a:latin typeface="Arial"/>
                <a:cs typeface="Arial"/>
              </a:rPr>
              <a:t>All rights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600" y="914400"/>
            <a:ext cx="3721100" cy="1123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857" y="6460947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76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5" y="3657600"/>
            <a:ext cx="9140824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3866769"/>
            <a:ext cx="46316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</a:tabLst>
            </a:pPr>
            <a:r>
              <a:rPr sz="2600" b="1" dirty="0">
                <a:solidFill>
                  <a:srgbClr val="AC0000"/>
                </a:solidFill>
                <a:latin typeface="Arial"/>
                <a:cs typeface="Arial"/>
              </a:rPr>
              <a:t>1.	</a:t>
            </a:r>
            <a:r>
              <a:rPr sz="2600" b="1" spc="-5" dirty="0">
                <a:latin typeface="Arial"/>
                <a:cs typeface="Arial"/>
              </a:rPr>
              <a:t>Λογιστική </a:t>
            </a:r>
            <a:r>
              <a:rPr sz="2600" spc="-10" dirty="0">
                <a:latin typeface="Arial"/>
                <a:cs typeface="Arial"/>
              </a:rPr>
              <a:t>των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αποθεμάτων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7416" y="3233927"/>
            <a:ext cx="48768" cy="9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3625" y="2971876"/>
            <a:ext cx="381507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AC0000"/>
                </a:solidFill>
                <a:latin typeface="Arial"/>
                <a:cs typeface="Arial"/>
              </a:rPr>
              <a:t>Αντικείμενο</a:t>
            </a:r>
            <a:r>
              <a:rPr sz="3000" b="1" spc="-229" dirty="0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AC0000"/>
                </a:solidFill>
                <a:latin typeface="Arial"/>
                <a:cs typeface="Arial"/>
              </a:rPr>
              <a:t>μάθησης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4689" y="6584695"/>
            <a:ext cx="27476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Copyright ©2015 Pearson Education </a:t>
            </a:r>
            <a:r>
              <a:rPr sz="800" dirty="0">
                <a:latin typeface="Arial"/>
                <a:cs typeface="Arial"/>
              </a:rPr>
              <a:t>Inc. </a:t>
            </a:r>
            <a:r>
              <a:rPr sz="800" spc="-5" dirty="0">
                <a:latin typeface="Arial"/>
                <a:cs typeface="Arial"/>
              </a:rPr>
              <a:t>All rights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600" y="914400"/>
            <a:ext cx="3721100" cy="1123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BE"/>
                </a:solidFill>
              </a:rPr>
              <a:t>Εφαρμογή </a:t>
            </a:r>
            <a:r>
              <a:rPr sz="3000" spc="-35" dirty="0">
                <a:solidFill>
                  <a:srgbClr val="0000BE"/>
                </a:solidFill>
              </a:rPr>
              <a:t>και </a:t>
            </a:r>
            <a:r>
              <a:rPr sz="3000" spc="-5" dirty="0">
                <a:solidFill>
                  <a:srgbClr val="0000BE"/>
                </a:solidFill>
              </a:rPr>
              <a:t>σύγκριση </a:t>
            </a:r>
            <a:r>
              <a:rPr sz="3000" spc="-15" dirty="0">
                <a:solidFill>
                  <a:srgbClr val="0000BE"/>
                </a:solidFill>
              </a:rPr>
              <a:t>μεταξύ </a:t>
            </a:r>
            <a:r>
              <a:rPr sz="3000" dirty="0">
                <a:solidFill>
                  <a:srgbClr val="0000BE"/>
                </a:solidFill>
              </a:rPr>
              <a:t>διαφόρων  μεθόδων </a:t>
            </a:r>
            <a:r>
              <a:rPr sz="3000" spc="-25" dirty="0">
                <a:solidFill>
                  <a:srgbClr val="0000BE"/>
                </a:solidFill>
              </a:rPr>
              <a:t>αποτίμησης </a:t>
            </a:r>
            <a:r>
              <a:rPr sz="3000" spc="-30" dirty="0">
                <a:solidFill>
                  <a:srgbClr val="0000BE"/>
                </a:solidFill>
              </a:rPr>
              <a:t>των</a:t>
            </a:r>
            <a:r>
              <a:rPr sz="3000" spc="30" dirty="0">
                <a:solidFill>
                  <a:srgbClr val="0000BE"/>
                </a:solidFill>
              </a:rPr>
              <a:t> </a:t>
            </a:r>
            <a:r>
              <a:rPr sz="3000" spc="-20" dirty="0">
                <a:solidFill>
                  <a:srgbClr val="0000BE"/>
                </a:solidFill>
              </a:rPr>
              <a:t>αποθεμάτων</a:t>
            </a:r>
            <a:endParaRPr sz="30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765172"/>
            <a:ext cx="7926070" cy="3082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Η </a:t>
            </a:r>
            <a:r>
              <a:rPr sz="2400" b="1" spc="-5" dirty="0">
                <a:latin typeface="Arial"/>
                <a:cs typeface="Arial"/>
              </a:rPr>
              <a:t>λογιστική </a:t>
            </a:r>
            <a:r>
              <a:rPr sz="2400" b="1" spc="5" dirty="0">
                <a:latin typeface="Arial"/>
                <a:cs typeface="Arial"/>
              </a:rPr>
              <a:t>μέθοδος </a:t>
            </a:r>
            <a:r>
              <a:rPr sz="2400" b="1" spc="-25" dirty="0">
                <a:latin typeface="Arial"/>
                <a:cs typeface="Arial"/>
              </a:rPr>
              <a:t>που </a:t>
            </a:r>
            <a:r>
              <a:rPr sz="2400" b="1" dirty="0">
                <a:latin typeface="Arial"/>
                <a:cs typeface="Arial"/>
              </a:rPr>
              <a:t>θα </a:t>
            </a:r>
            <a:r>
              <a:rPr sz="2400" b="1" spc="-5" dirty="0">
                <a:latin typeface="Arial"/>
                <a:cs typeface="Arial"/>
              </a:rPr>
              <a:t>επιλεγεί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επηρεάζει</a:t>
            </a:r>
          </a:p>
          <a:p>
            <a:pPr marL="233679" indent="-221615">
              <a:lnSpc>
                <a:spcPct val="100000"/>
              </a:lnSpc>
              <a:spcBef>
                <a:spcPts val="1889"/>
              </a:spcBef>
              <a:buClr>
                <a:srgbClr val="740000"/>
              </a:buClr>
              <a:buSzPct val="75000"/>
              <a:buFont typeface="Wingdings"/>
              <a:buChar char=""/>
              <a:tabLst>
                <a:tab pos="234315" algn="l"/>
              </a:tabLst>
            </a:pPr>
            <a:r>
              <a:rPr sz="2200" spc="-125" dirty="0">
                <a:latin typeface="Arial"/>
                <a:cs typeface="Arial"/>
              </a:rPr>
              <a:t>Τα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κέρδη</a:t>
            </a:r>
            <a:endParaRPr sz="2200" dirty="0">
              <a:latin typeface="Arial"/>
              <a:cs typeface="Arial"/>
            </a:endParaRPr>
          </a:p>
          <a:p>
            <a:pPr marL="233679" indent="-221615">
              <a:lnSpc>
                <a:spcPct val="100000"/>
              </a:lnSpc>
              <a:spcBef>
                <a:spcPts val="1864"/>
              </a:spcBef>
              <a:buClr>
                <a:srgbClr val="740000"/>
              </a:buClr>
              <a:buSzPct val="75000"/>
              <a:buFont typeface="Wingdings"/>
              <a:buChar char=""/>
              <a:tabLst>
                <a:tab pos="234315" algn="l"/>
              </a:tabLst>
            </a:pPr>
            <a:r>
              <a:rPr sz="2200" spc="-125" dirty="0">
                <a:latin typeface="Arial"/>
                <a:cs typeface="Arial"/>
              </a:rPr>
              <a:t>Το </a:t>
            </a:r>
            <a:r>
              <a:rPr sz="2200" spc="-15" dirty="0">
                <a:latin typeface="Arial"/>
                <a:cs typeface="Arial"/>
              </a:rPr>
              <a:t>ποσό </a:t>
            </a:r>
            <a:r>
              <a:rPr sz="2200" spc="-20" dirty="0">
                <a:latin typeface="Arial"/>
                <a:cs typeface="Arial"/>
              </a:rPr>
              <a:t>του </a:t>
            </a:r>
            <a:r>
              <a:rPr sz="2200" spc="-5" dirty="0">
                <a:latin typeface="Arial"/>
                <a:cs typeface="Arial"/>
              </a:rPr>
              <a:t>φόρου </a:t>
            </a:r>
            <a:r>
              <a:rPr sz="2200" spc="-10" dirty="0">
                <a:latin typeface="Arial"/>
                <a:cs typeface="Arial"/>
              </a:rPr>
              <a:t>εισοδήματος </a:t>
            </a:r>
            <a:r>
              <a:rPr sz="2200" spc="-20" dirty="0">
                <a:latin typeface="Arial"/>
                <a:cs typeface="Arial"/>
              </a:rPr>
              <a:t>που </a:t>
            </a:r>
            <a:r>
              <a:rPr sz="2200" spc="-5" dirty="0">
                <a:latin typeface="Arial"/>
                <a:cs typeface="Arial"/>
              </a:rPr>
              <a:t>θα</a:t>
            </a:r>
            <a:r>
              <a:rPr sz="2200" spc="22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καταβληθεί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200"/>
              </a:spcBef>
              <a:buClr>
                <a:srgbClr val="740000"/>
              </a:buClr>
              <a:buSzPct val="75000"/>
              <a:buFont typeface="Wingdings"/>
              <a:buChar char=""/>
              <a:tabLst>
                <a:tab pos="234315" algn="l"/>
              </a:tabLst>
            </a:pPr>
            <a:r>
              <a:rPr sz="2200" spc="-60" dirty="0">
                <a:latin typeface="Arial"/>
                <a:cs typeface="Arial"/>
              </a:rPr>
              <a:t>Την </a:t>
            </a:r>
            <a:r>
              <a:rPr sz="2200" spc="-10" dirty="0">
                <a:latin typeface="Arial"/>
                <a:cs typeface="Arial"/>
              </a:rPr>
              <a:t>τιμή </a:t>
            </a:r>
            <a:r>
              <a:rPr sz="2200" spc="-20" dirty="0">
                <a:latin typeface="Arial"/>
                <a:cs typeface="Arial"/>
              </a:rPr>
              <a:t>του </a:t>
            </a:r>
            <a:r>
              <a:rPr sz="2200" spc="-5" dirty="0">
                <a:latin typeface="Arial"/>
                <a:cs typeface="Arial"/>
              </a:rPr>
              <a:t>δείκτη κυκλοφοριακής </a:t>
            </a:r>
            <a:r>
              <a:rPr sz="2200" spc="-15" dirty="0">
                <a:latin typeface="Arial"/>
                <a:cs typeface="Arial"/>
              </a:rPr>
              <a:t>ταχύτητας αποθεμάτων και</a:t>
            </a:r>
            <a:endParaRPr lang="el-GR" sz="2200" spc="-15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200"/>
              </a:spcBef>
              <a:buClr>
                <a:srgbClr val="740000"/>
              </a:buClr>
              <a:buSzPct val="75000"/>
              <a:buFont typeface="Wingdings"/>
              <a:buChar char=""/>
              <a:tabLst>
                <a:tab pos="234315" algn="l"/>
              </a:tabLst>
            </a:pPr>
            <a:r>
              <a:rPr sz="2200" spc="-15" dirty="0">
                <a:latin typeface="Arial"/>
                <a:cs typeface="Arial"/>
              </a:rPr>
              <a:t> </a:t>
            </a:r>
            <a:r>
              <a:rPr lang="el-GR" sz="2200" spc="-15" dirty="0">
                <a:latin typeface="Arial"/>
                <a:cs typeface="Arial"/>
              </a:rPr>
              <a:t>Τ</a:t>
            </a:r>
            <a:r>
              <a:rPr sz="2200" spc="-20" dirty="0" err="1">
                <a:latin typeface="Arial"/>
                <a:cs typeface="Arial"/>
              </a:rPr>
              <a:t>ου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ποσοστού μικτού </a:t>
            </a:r>
            <a:r>
              <a:rPr sz="2200" spc="-5" dirty="0">
                <a:latin typeface="Arial"/>
                <a:cs typeface="Arial"/>
              </a:rPr>
              <a:t>κέρδους </a:t>
            </a:r>
            <a:r>
              <a:rPr sz="2200" spc="-20" dirty="0">
                <a:latin typeface="Arial"/>
                <a:cs typeface="Arial"/>
              </a:rPr>
              <a:t>που </a:t>
            </a:r>
            <a:r>
              <a:rPr sz="2200" spc="-5" dirty="0">
                <a:latin typeface="Arial"/>
                <a:cs typeface="Arial"/>
              </a:rPr>
              <a:t>θα προκύψουν από </a:t>
            </a:r>
            <a:r>
              <a:rPr sz="2200" spc="-10" dirty="0">
                <a:latin typeface="Arial"/>
                <a:cs typeface="Arial"/>
              </a:rPr>
              <a:t>τις  οικονομικές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καταστάσεις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508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Τι </a:t>
            </a:r>
            <a:r>
              <a:rPr spc="-10" dirty="0"/>
              <a:t>συμπεριλαμβάνεται </a:t>
            </a:r>
            <a:r>
              <a:rPr spc="-30" dirty="0"/>
              <a:t>στο κόστος</a:t>
            </a:r>
            <a:r>
              <a:rPr spc="-114" dirty="0"/>
              <a:t> </a:t>
            </a:r>
            <a:r>
              <a:rPr spc="-30" dirty="0"/>
              <a:t>των  </a:t>
            </a:r>
            <a:r>
              <a:rPr spc="-20" dirty="0"/>
              <a:t>αποθεμάτων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458975"/>
            <a:ext cx="8153400" cy="19335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vert="horz" wrap="square" lIns="0" tIns="1263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5"/>
              </a:spcBef>
            </a:pPr>
            <a:r>
              <a:rPr sz="2200" b="1" spc="-85" dirty="0">
                <a:latin typeface="Arial"/>
                <a:cs typeface="Arial"/>
              </a:rPr>
              <a:t>Το </a:t>
            </a:r>
            <a:r>
              <a:rPr sz="2200" b="1" spc="-25" dirty="0">
                <a:latin typeface="Arial"/>
                <a:cs typeface="Arial"/>
              </a:rPr>
              <a:t>κόστος κάθε </a:t>
            </a:r>
            <a:r>
              <a:rPr sz="2200" b="1" spc="-10" dirty="0">
                <a:latin typeface="Arial"/>
                <a:cs typeface="Arial"/>
              </a:rPr>
              <a:t>περιουσιακού στοιχείου, </a:t>
            </a:r>
            <a:r>
              <a:rPr sz="2200" b="1" spc="-35" dirty="0">
                <a:latin typeface="Arial"/>
                <a:cs typeface="Arial"/>
              </a:rPr>
              <a:t>όπως</a:t>
            </a:r>
            <a:r>
              <a:rPr sz="2200" b="1" spc="240" dirty="0">
                <a:latin typeface="Arial"/>
                <a:cs typeface="Arial"/>
              </a:rPr>
              <a:t> </a:t>
            </a:r>
            <a:r>
              <a:rPr sz="2200" b="1" spc="-35" dirty="0">
                <a:latin typeface="Arial"/>
                <a:cs typeface="Arial"/>
              </a:rPr>
              <a:t>τα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200" b="1" spc="-15" dirty="0">
                <a:latin typeface="Arial"/>
                <a:cs typeface="Arial"/>
              </a:rPr>
              <a:t>αποθέματα, </a:t>
            </a:r>
            <a:r>
              <a:rPr sz="2200" b="1" spc="-20" dirty="0">
                <a:latin typeface="Arial"/>
                <a:cs typeface="Arial"/>
              </a:rPr>
              <a:t>αποτελεί </a:t>
            </a:r>
            <a:r>
              <a:rPr sz="2200" b="1" spc="-35" dirty="0">
                <a:latin typeface="Arial"/>
                <a:cs typeface="Arial"/>
              </a:rPr>
              <a:t>το </a:t>
            </a:r>
            <a:r>
              <a:rPr sz="2200" b="1" spc="-10" dirty="0">
                <a:latin typeface="Arial"/>
                <a:cs typeface="Arial"/>
              </a:rPr>
              <a:t>σύνολο όλων </a:t>
            </a:r>
            <a:r>
              <a:rPr sz="2200" b="1" spc="-25" dirty="0">
                <a:latin typeface="Arial"/>
                <a:cs typeface="Arial"/>
              </a:rPr>
              <a:t>των </a:t>
            </a:r>
            <a:r>
              <a:rPr sz="2200" b="1" spc="-15" dirty="0">
                <a:latin typeface="Arial"/>
                <a:cs typeface="Arial"/>
              </a:rPr>
              <a:t>δαπανών</a:t>
            </a:r>
            <a:r>
              <a:rPr sz="2200" b="1" spc="17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που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200" b="1" spc="-20" dirty="0">
                <a:latin typeface="Arial"/>
                <a:cs typeface="Arial"/>
              </a:rPr>
              <a:t>πραγματοποιήθηκαν </a:t>
            </a:r>
            <a:r>
              <a:rPr sz="2200" b="1" dirty="0">
                <a:latin typeface="Arial"/>
                <a:cs typeface="Arial"/>
              </a:rPr>
              <a:t>προκειμένου </a:t>
            </a:r>
            <a:r>
              <a:rPr sz="2200" b="1" spc="-5" dirty="0">
                <a:latin typeface="Arial"/>
                <a:cs typeface="Arial"/>
              </a:rPr>
              <a:t>να </a:t>
            </a:r>
            <a:r>
              <a:rPr sz="2200" b="1" spc="-10" dirty="0">
                <a:latin typeface="Arial"/>
                <a:cs typeface="Arial"/>
              </a:rPr>
              <a:t>αποκτήσει </a:t>
            </a:r>
            <a:r>
              <a:rPr sz="2200" b="1" spc="-5" dirty="0">
                <a:latin typeface="Arial"/>
                <a:cs typeface="Arial"/>
              </a:rPr>
              <a:t>τη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τελική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200" b="1" spc="-25" dirty="0">
                <a:latin typeface="Arial"/>
                <a:cs typeface="Arial"/>
              </a:rPr>
              <a:t>του </a:t>
            </a:r>
            <a:r>
              <a:rPr sz="2200" b="1" spc="-10" dirty="0">
                <a:latin typeface="Arial"/>
                <a:cs typeface="Arial"/>
              </a:rPr>
              <a:t>μορφή, </a:t>
            </a:r>
            <a:r>
              <a:rPr sz="2200" b="1" spc="-5" dirty="0">
                <a:latin typeface="Arial"/>
                <a:cs typeface="Arial"/>
              </a:rPr>
              <a:t>μείον </a:t>
            </a:r>
            <a:r>
              <a:rPr sz="2200" b="1" spc="-25" dirty="0">
                <a:latin typeface="Arial"/>
                <a:cs typeface="Arial"/>
              </a:rPr>
              <a:t>τυχόν</a:t>
            </a:r>
            <a:r>
              <a:rPr sz="2200" b="1" spc="1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εκπτώσεις.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3405327"/>
            <a:ext cx="3485515" cy="932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85" dirty="0">
                <a:latin typeface="Arial"/>
                <a:cs typeface="Arial"/>
              </a:rPr>
              <a:t>Το </a:t>
            </a:r>
            <a:r>
              <a:rPr sz="2300" b="1" spc="-25" dirty="0">
                <a:latin typeface="Arial"/>
                <a:cs typeface="Arial"/>
              </a:rPr>
              <a:t>κόστος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περιλαμβάνει:</a:t>
            </a:r>
            <a:endParaRPr sz="2300" dirty="0">
              <a:latin typeface="Arial"/>
              <a:cs typeface="Arial"/>
            </a:endParaRPr>
          </a:p>
          <a:p>
            <a:pPr marL="224154" indent="-212090">
              <a:lnSpc>
                <a:spcPct val="100000"/>
              </a:lnSpc>
              <a:spcBef>
                <a:spcPts val="1855"/>
              </a:spcBef>
              <a:buClr>
                <a:srgbClr val="740000"/>
              </a:buClr>
              <a:buSzPct val="73809"/>
              <a:buFont typeface="Wingdings"/>
              <a:buChar char=""/>
              <a:tabLst>
                <a:tab pos="224790" algn="l"/>
              </a:tabLst>
            </a:pPr>
            <a:r>
              <a:rPr sz="2100" spc="-25" dirty="0">
                <a:latin typeface="Arial"/>
                <a:cs typeface="Arial"/>
              </a:rPr>
              <a:t>Τιμή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αγοράς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4545838"/>
            <a:ext cx="1674495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indent="-212090">
              <a:lnSpc>
                <a:spcPct val="100000"/>
              </a:lnSpc>
              <a:spcBef>
                <a:spcPts val="100"/>
              </a:spcBef>
              <a:buClr>
                <a:srgbClr val="740000"/>
              </a:buClr>
              <a:buSzPct val="73809"/>
              <a:buFont typeface="Wingdings"/>
              <a:buChar char=""/>
              <a:tabLst>
                <a:tab pos="224790" algn="l"/>
              </a:tabLst>
            </a:pPr>
            <a:r>
              <a:rPr sz="2100" spc="-10" dirty="0">
                <a:latin typeface="Arial"/>
                <a:cs typeface="Arial"/>
              </a:rPr>
              <a:t>Ναύλους</a:t>
            </a:r>
            <a:endParaRPr sz="2100" dirty="0">
              <a:latin typeface="Arial"/>
              <a:cs typeface="Arial"/>
            </a:endParaRPr>
          </a:p>
          <a:p>
            <a:pPr marL="224154" indent="-212090">
              <a:lnSpc>
                <a:spcPct val="100000"/>
              </a:lnSpc>
              <a:spcBef>
                <a:spcPts val="1820"/>
              </a:spcBef>
              <a:buClr>
                <a:srgbClr val="740000"/>
              </a:buClr>
              <a:buSzPct val="73809"/>
              <a:buFont typeface="Wingdings"/>
              <a:buChar char=""/>
              <a:tabLst>
                <a:tab pos="224790" algn="l"/>
              </a:tabLst>
            </a:pPr>
            <a:r>
              <a:rPr sz="2100" spc="-5" dirty="0">
                <a:latin typeface="Arial"/>
                <a:cs typeface="Arial"/>
              </a:rPr>
              <a:t>Ασφάλιστρα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575" y="3654298"/>
            <a:ext cx="3807460" cy="162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  <a:buClr>
                <a:srgbClr val="740000"/>
              </a:buClr>
              <a:buSzPct val="73809"/>
              <a:buFont typeface="Wingdings"/>
              <a:buChar char=""/>
              <a:tabLst>
                <a:tab pos="224790" algn="l"/>
              </a:tabLst>
            </a:pPr>
            <a:r>
              <a:rPr sz="2100" spc="-5" dirty="0">
                <a:latin typeface="Arial"/>
                <a:cs typeface="Arial"/>
              </a:rPr>
              <a:t>Αμοιβές </a:t>
            </a:r>
            <a:r>
              <a:rPr sz="2100" spc="-10" dirty="0">
                <a:latin typeface="Arial"/>
                <a:cs typeface="Arial"/>
              </a:rPr>
              <a:t>και </a:t>
            </a:r>
            <a:r>
              <a:rPr sz="2100" spc="-5" dirty="0">
                <a:latin typeface="Arial"/>
                <a:cs typeface="Arial"/>
              </a:rPr>
              <a:t>φόρους </a:t>
            </a:r>
            <a:r>
              <a:rPr sz="2100" spc="-10" dirty="0">
                <a:latin typeface="Arial"/>
                <a:cs typeface="Arial"/>
              </a:rPr>
              <a:t>που  καταβλήθηκαν </a:t>
            </a:r>
            <a:r>
              <a:rPr sz="2100" spc="-5" dirty="0">
                <a:latin typeface="Arial"/>
                <a:cs typeface="Arial"/>
              </a:rPr>
              <a:t>για </a:t>
            </a:r>
            <a:r>
              <a:rPr sz="2100" dirty="0">
                <a:latin typeface="Arial"/>
                <a:cs typeface="Arial"/>
              </a:rPr>
              <a:t>να </a:t>
            </a:r>
            <a:r>
              <a:rPr sz="2100" spc="-15" dirty="0">
                <a:latin typeface="Arial"/>
                <a:cs typeface="Arial"/>
              </a:rPr>
              <a:t>καταστούν  τα </a:t>
            </a:r>
            <a:r>
              <a:rPr sz="2100" spc="-10" dirty="0">
                <a:latin typeface="Arial"/>
                <a:cs typeface="Arial"/>
              </a:rPr>
              <a:t>αποθέματα κατάλληλα </a:t>
            </a:r>
            <a:r>
              <a:rPr sz="2100" spc="-5" dirty="0">
                <a:latin typeface="Arial"/>
                <a:cs typeface="Arial"/>
              </a:rPr>
              <a:t>για  </a:t>
            </a:r>
            <a:r>
              <a:rPr sz="2100" spc="-10" dirty="0">
                <a:latin typeface="Arial"/>
                <a:cs typeface="Arial"/>
              </a:rPr>
              <a:t>πώληση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575" y="5407558"/>
            <a:ext cx="3513454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100"/>
              </a:spcBef>
              <a:buClr>
                <a:srgbClr val="740000"/>
              </a:buClr>
              <a:buSzPct val="73809"/>
              <a:buFont typeface="Wingdings"/>
              <a:buChar char=""/>
              <a:tabLst>
                <a:tab pos="224790" algn="l"/>
              </a:tabLst>
            </a:pPr>
            <a:r>
              <a:rPr sz="2100" spc="-5" dirty="0">
                <a:latin typeface="Arial"/>
                <a:cs typeface="Arial"/>
              </a:rPr>
              <a:t>Μείον </a:t>
            </a:r>
            <a:r>
              <a:rPr sz="2100" dirty="0">
                <a:latin typeface="Arial"/>
                <a:cs typeface="Arial"/>
              </a:rPr>
              <a:t>επιστροφές,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παροχές  </a:t>
            </a:r>
            <a:r>
              <a:rPr sz="2100" spc="-10" dirty="0">
                <a:latin typeface="Arial"/>
                <a:cs typeface="Arial"/>
              </a:rPr>
              <a:t>και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εκπτώσεις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29232"/>
            <a:ext cx="72009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Εφαρμογή </a:t>
            </a:r>
            <a:r>
              <a:rPr sz="3200" spc="-30" dirty="0"/>
              <a:t>των </a:t>
            </a:r>
            <a:r>
              <a:rPr sz="3200" spc="-5" dirty="0"/>
              <a:t>διαφόρων</a:t>
            </a:r>
            <a:r>
              <a:rPr sz="3200" spc="-90" dirty="0"/>
              <a:t> </a:t>
            </a:r>
            <a:r>
              <a:rPr sz="3200" dirty="0"/>
              <a:t>μεθόδων  </a:t>
            </a:r>
            <a:r>
              <a:rPr sz="3200" spc="-25" dirty="0"/>
              <a:t>αποτίμησης </a:t>
            </a:r>
            <a:r>
              <a:rPr sz="3200" spc="-30" dirty="0"/>
              <a:t>των</a:t>
            </a:r>
            <a:r>
              <a:rPr sz="3200" spc="-55" dirty="0"/>
              <a:t> </a:t>
            </a:r>
            <a:r>
              <a:rPr sz="3200" spc="-20" dirty="0"/>
              <a:t>αποθεμάτων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533525"/>
            <a:ext cx="7192009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Η </a:t>
            </a:r>
            <a:r>
              <a:rPr sz="2300" b="1" spc="-5" dirty="0">
                <a:latin typeface="Arial"/>
                <a:cs typeface="Arial"/>
              </a:rPr>
              <a:t>λογιστική </a:t>
            </a:r>
            <a:r>
              <a:rPr sz="2300" b="1" spc="-15" dirty="0">
                <a:latin typeface="Arial"/>
                <a:cs typeface="Arial"/>
              </a:rPr>
              <a:t>χρησιμοποιεί </a:t>
            </a:r>
            <a:r>
              <a:rPr sz="2300" b="1" dirty="0">
                <a:latin typeface="Arial"/>
                <a:cs typeface="Arial"/>
              </a:rPr>
              <a:t>τέσσερις </a:t>
            </a:r>
            <a:r>
              <a:rPr sz="2300" spc="-10" dirty="0">
                <a:latin typeface="Arial"/>
                <a:cs typeface="Arial"/>
              </a:rPr>
              <a:t>γενικά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αποδεκτές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970913"/>
            <a:ext cx="4205605" cy="934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Arial"/>
                <a:cs typeface="Arial"/>
              </a:rPr>
              <a:t>μεθόδους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αποτίμησης: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2100" spc="-10" dirty="0">
                <a:latin typeface="Arial"/>
                <a:cs typeface="Arial"/>
              </a:rPr>
              <a:t>1.Κόστος εξατομικευμένης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μονάδας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3110941"/>
            <a:ext cx="293052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2.Μέσο </a:t>
            </a:r>
            <a:r>
              <a:rPr sz="2100" spc="-15" dirty="0">
                <a:latin typeface="Arial"/>
                <a:cs typeface="Arial"/>
              </a:rPr>
              <a:t>σταθμικό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κόστος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3585350"/>
            <a:ext cx="4409440" cy="8242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100" spc="-5" dirty="0">
                <a:latin typeface="Arial"/>
                <a:cs typeface="Arial"/>
              </a:rPr>
              <a:t>3.Σειρά </a:t>
            </a:r>
            <a:r>
              <a:rPr sz="2100" spc="-10" dirty="0">
                <a:latin typeface="Arial"/>
                <a:cs typeface="Arial"/>
              </a:rPr>
              <a:t>εξάντλησης των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αποθεμάτων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100" dirty="0">
                <a:latin typeface="Arial"/>
                <a:cs typeface="Arial"/>
              </a:rPr>
              <a:t>(First-in, </a:t>
            </a:r>
            <a:r>
              <a:rPr sz="2100" spc="-5" dirty="0">
                <a:latin typeface="Arial"/>
                <a:cs typeface="Arial"/>
              </a:rPr>
              <a:t>first-out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-FIFO)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4537964"/>
            <a:ext cx="4368800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2100" spc="-10" dirty="0">
                <a:latin typeface="Arial"/>
                <a:cs typeface="Arial"/>
              </a:rPr>
              <a:t>4.Αντίστροφή </a:t>
            </a:r>
            <a:r>
              <a:rPr sz="2100" spc="-5" dirty="0">
                <a:latin typeface="Arial"/>
                <a:cs typeface="Arial"/>
              </a:rPr>
              <a:t>σειρά </a:t>
            </a:r>
            <a:r>
              <a:rPr sz="2100" spc="-10" dirty="0">
                <a:latin typeface="Arial"/>
                <a:cs typeface="Arial"/>
              </a:rPr>
              <a:t>εξάντλησης των  αποθεμάτων </a:t>
            </a:r>
            <a:r>
              <a:rPr sz="2100" spc="-5" dirty="0">
                <a:latin typeface="Arial"/>
                <a:cs typeface="Arial"/>
              </a:rPr>
              <a:t>(Last-in, first-out-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LIFO)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0" y="1978025"/>
            <a:ext cx="3352800" cy="44989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434975" marR="490220" indent="-342900">
              <a:lnSpc>
                <a:spcPct val="125099"/>
              </a:lnSpc>
              <a:spcBef>
                <a:spcPts val="385"/>
              </a:spcBef>
              <a:buClr>
                <a:srgbClr val="740000"/>
              </a:buClr>
              <a:buFont typeface="Wingdings"/>
              <a:buChar char=""/>
              <a:tabLst>
                <a:tab pos="434975" algn="l"/>
                <a:tab pos="435609" algn="l"/>
              </a:tabLst>
            </a:pPr>
            <a:r>
              <a:rPr sz="1900" spc="-5" dirty="0">
                <a:latin typeface="Arial"/>
                <a:cs typeface="Arial"/>
              </a:rPr>
              <a:t>Μια </a:t>
            </a:r>
            <a:r>
              <a:rPr sz="1900" spc="-10" dirty="0">
                <a:latin typeface="Arial"/>
                <a:cs typeface="Arial"/>
              </a:rPr>
              <a:t>εταιρεία μπορεί </a:t>
            </a:r>
            <a:r>
              <a:rPr sz="1900" spc="-5" dirty="0">
                <a:latin typeface="Arial"/>
                <a:cs typeface="Arial"/>
              </a:rPr>
              <a:t>να  </a:t>
            </a:r>
            <a:r>
              <a:rPr sz="1900" spc="-10" dirty="0">
                <a:latin typeface="Arial"/>
                <a:cs typeface="Arial"/>
              </a:rPr>
              <a:t>χρησιμοποιήσει  </a:t>
            </a:r>
            <a:r>
              <a:rPr sz="1900" spc="-15" dirty="0">
                <a:latin typeface="Arial"/>
                <a:cs typeface="Arial"/>
              </a:rPr>
              <a:t>οποιαδήποτε </a:t>
            </a:r>
            <a:r>
              <a:rPr sz="1900" spc="-10" dirty="0">
                <a:latin typeface="Arial"/>
                <a:cs typeface="Arial"/>
              </a:rPr>
              <a:t>από </a:t>
            </a:r>
            <a:r>
              <a:rPr sz="1900" spc="-5" dirty="0">
                <a:latin typeface="Arial"/>
                <a:cs typeface="Arial"/>
              </a:rPr>
              <a:t>τις  </a:t>
            </a:r>
            <a:r>
              <a:rPr sz="1900" spc="-15" dirty="0">
                <a:latin typeface="Arial"/>
                <a:cs typeface="Arial"/>
              </a:rPr>
              <a:t>παραπάνω</a:t>
            </a:r>
            <a:r>
              <a:rPr sz="1900" spc="-10" dirty="0">
                <a:latin typeface="Arial"/>
                <a:cs typeface="Arial"/>
              </a:rPr>
              <a:t> μεθόδους</a:t>
            </a:r>
            <a:endParaRPr sz="1900">
              <a:latin typeface="Arial"/>
              <a:cs typeface="Arial"/>
            </a:endParaRPr>
          </a:p>
          <a:p>
            <a:pPr marL="434975" indent="-343535">
              <a:lnSpc>
                <a:spcPct val="100000"/>
              </a:lnSpc>
              <a:spcBef>
                <a:spcPts val="1165"/>
              </a:spcBef>
              <a:buClr>
                <a:srgbClr val="740000"/>
              </a:buClr>
              <a:buFont typeface="Wingdings"/>
              <a:buChar char=""/>
              <a:tabLst>
                <a:tab pos="434975" algn="l"/>
                <a:tab pos="435609" algn="l"/>
              </a:tabLst>
            </a:pPr>
            <a:r>
              <a:rPr sz="1900" spc="-15" dirty="0">
                <a:latin typeface="Arial"/>
                <a:cs typeface="Arial"/>
              </a:rPr>
              <a:t>Κάθε </a:t>
            </a:r>
            <a:r>
              <a:rPr sz="1900" spc="-10" dirty="0">
                <a:latin typeface="Arial"/>
                <a:cs typeface="Arial"/>
              </a:rPr>
              <a:t>μέθοδος μπορεί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να</a:t>
            </a:r>
            <a:endParaRPr sz="1900">
              <a:latin typeface="Arial"/>
              <a:cs typeface="Arial"/>
            </a:endParaRPr>
          </a:p>
          <a:p>
            <a:pPr marL="434975" marR="1094105">
              <a:lnSpc>
                <a:spcPct val="125099"/>
              </a:lnSpc>
              <a:spcBef>
                <a:spcPts val="5"/>
              </a:spcBef>
            </a:pPr>
            <a:r>
              <a:rPr sz="1900" spc="-10" dirty="0">
                <a:latin typeface="Arial"/>
                <a:cs typeface="Arial"/>
              </a:rPr>
              <a:t>έχει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διαφορετικές  </a:t>
            </a:r>
            <a:r>
              <a:rPr sz="1900" spc="-10" dirty="0">
                <a:latin typeface="Arial"/>
                <a:cs typeface="Arial"/>
              </a:rPr>
              <a:t>επιπτώσεις </a:t>
            </a:r>
            <a:r>
              <a:rPr sz="1900" spc="-15" dirty="0">
                <a:latin typeface="Arial"/>
                <a:cs typeface="Arial"/>
              </a:rPr>
              <a:t>στα  </a:t>
            </a:r>
            <a:r>
              <a:rPr sz="1900" spc="-10" dirty="0">
                <a:latin typeface="Arial"/>
                <a:cs typeface="Arial"/>
              </a:rPr>
              <a:t>αναφερόμενα</a:t>
            </a:r>
            <a:endParaRPr sz="1900">
              <a:latin typeface="Arial"/>
              <a:cs typeface="Arial"/>
            </a:endParaRPr>
          </a:p>
          <a:p>
            <a:pPr marL="892175" lvl="1" indent="-343535">
              <a:lnSpc>
                <a:spcPct val="100000"/>
              </a:lnSpc>
              <a:spcBef>
                <a:spcPts val="1165"/>
              </a:spcBef>
              <a:buClr>
                <a:srgbClr val="740000"/>
              </a:buClr>
              <a:buFont typeface="Wingdings"/>
              <a:buChar char=""/>
              <a:tabLst>
                <a:tab pos="892175" algn="l"/>
                <a:tab pos="892810" algn="l"/>
              </a:tabLst>
            </a:pPr>
            <a:r>
              <a:rPr sz="1900" spc="-5" dirty="0">
                <a:latin typeface="Arial"/>
                <a:cs typeface="Arial"/>
              </a:rPr>
              <a:t>κέρδη,</a:t>
            </a:r>
            <a:endParaRPr sz="1900">
              <a:latin typeface="Arial"/>
              <a:cs typeface="Arial"/>
            </a:endParaRPr>
          </a:p>
          <a:p>
            <a:pPr marL="892175" lvl="1" indent="-343535">
              <a:lnSpc>
                <a:spcPct val="100000"/>
              </a:lnSpc>
              <a:spcBef>
                <a:spcPts val="1175"/>
              </a:spcBef>
              <a:buClr>
                <a:srgbClr val="740000"/>
              </a:buClr>
              <a:buFont typeface="Wingdings"/>
              <a:buChar char=""/>
              <a:tabLst>
                <a:tab pos="892175" algn="l"/>
                <a:tab pos="892810" algn="l"/>
              </a:tabLst>
            </a:pPr>
            <a:r>
              <a:rPr sz="1900" spc="-10" dirty="0">
                <a:latin typeface="Arial"/>
                <a:cs typeface="Arial"/>
              </a:rPr>
              <a:t>φόρους εισοδήματος,</a:t>
            </a:r>
            <a:endParaRPr sz="1900">
              <a:latin typeface="Arial"/>
              <a:cs typeface="Arial"/>
            </a:endParaRPr>
          </a:p>
          <a:p>
            <a:pPr marL="892175" lvl="1" indent="-343535">
              <a:lnSpc>
                <a:spcPct val="100000"/>
              </a:lnSpc>
              <a:spcBef>
                <a:spcPts val="1165"/>
              </a:spcBef>
              <a:buClr>
                <a:srgbClr val="740000"/>
              </a:buClr>
              <a:buFont typeface="Wingdings"/>
              <a:buChar char=""/>
              <a:tabLst>
                <a:tab pos="892175" algn="l"/>
                <a:tab pos="892810" algn="l"/>
              </a:tabLst>
            </a:pPr>
            <a:r>
              <a:rPr sz="1900" spc="-15" dirty="0">
                <a:latin typeface="Arial"/>
                <a:cs typeface="Arial"/>
              </a:rPr>
              <a:t>ταμειακές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ροές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8188" y="1370075"/>
            <a:ext cx="1830324" cy="12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0420" y="1536191"/>
            <a:ext cx="1333500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0" y="1879092"/>
            <a:ext cx="1493520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5300" y="1879092"/>
            <a:ext cx="515112" cy="521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8950" y="1371600"/>
            <a:ext cx="182880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02260" rIns="0" bIns="0" rtlCol="0">
            <a:spAutoFit/>
          </a:bodyPr>
          <a:lstStyle/>
          <a:p>
            <a:pPr marL="407670" marR="345440" indent="121920">
              <a:lnSpc>
                <a:spcPts val="2700"/>
              </a:lnSpc>
              <a:spcBef>
                <a:spcPts val="2380"/>
              </a:spcBef>
            </a:pP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Μέσο  </a:t>
            </a:r>
            <a:r>
              <a:rPr sz="2500" b="1" spc="-90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όσ</a:t>
            </a:r>
            <a:r>
              <a:rPr sz="25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ος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6476" y="1370075"/>
            <a:ext cx="1831848" cy="1298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6307" y="1536191"/>
            <a:ext cx="1078992" cy="521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88580" y="1536191"/>
            <a:ext cx="531876" cy="521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93735" y="1536191"/>
            <a:ext cx="886968" cy="521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2780" y="1879092"/>
            <a:ext cx="1025651" cy="521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1711" y="1879092"/>
            <a:ext cx="531876" cy="521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6868" y="1879092"/>
            <a:ext cx="918972" cy="521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99119" y="1879092"/>
            <a:ext cx="515112" cy="521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58000" y="1371600"/>
            <a:ext cx="182880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02260" rIns="0" bIns="0" rtlCol="0">
            <a:spAutoFit/>
          </a:bodyPr>
          <a:lstStyle/>
          <a:p>
            <a:pPr marL="344170" marR="280035" indent="33020">
              <a:lnSpc>
                <a:spcPts val="2700"/>
              </a:lnSpc>
              <a:spcBef>
                <a:spcPts val="238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Last-in,  first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-out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2484" y="3179740"/>
            <a:ext cx="7368540" cy="326517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08305" indent="-396240">
              <a:lnSpc>
                <a:spcPct val="100000"/>
              </a:lnSpc>
              <a:spcBef>
                <a:spcPts val="7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5" dirty="0">
                <a:latin typeface="Arial"/>
                <a:cs typeface="Arial"/>
              </a:rPr>
              <a:t>Από επιχειρήσεις </a:t>
            </a:r>
            <a:r>
              <a:rPr sz="2200" spc="-20" dirty="0">
                <a:latin typeface="Arial"/>
                <a:cs typeface="Arial"/>
              </a:rPr>
              <a:t>που </a:t>
            </a:r>
            <a:r>
              <a:rPr sz="2200" spc="-10" dirty="0">
                <a:latin typeface="Arial"/>
                <a:cs typeface="Arial"/>
              </a:rPr>
              <a:t>τηρούν </a:t>
            </a:r>
            <a:r>
              <a:rPr sz="2200" spc="-5" dirty="0">
                <a:latin typeface="Arial"/>
                <a:cs typeface="Arial"/>
              </a:rPr>
              <a:t>συγκεκριμένα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είδη</a:t>
            </a:r>
            <a:endParaRPr sz="22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660"/>
              </a:spcBef>
            </a:pPr>
            <a:r>
              <a:rPr sz="2200" spc="-15" dirty="0">
                <a:latin typeface="Arial"/>
                <a:cs typeface="Arial"/>
              </a:rPr>
              <a:t>αποθεμάτων</a:t>
            </a:r>
            <a:endParaRPr sz="22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12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15" dirty="0">
                <a:latin typeface="Arial"/>
                <a:cs typeface="Arial"/>
              </a:rPr>
              <a:t>Αυτοκίνητα, </a:t>
            </a:r>
            <a:r>
              <a:rPr sz="2200" spc="-5" dirty="0">
                <a:latin typeface="Arial"/>
                <a:cs typeface="Arial"/>
              </a:rPr>
              <a:t>αντίκες, </a:t>
            </a:r>
            <a:r>
              <a:rPr sz="2200" spc="-15" dirty="0">
                <a:latin typeface="Arial"/>
                <a:cs typeface="Arial"/>
              </a:rPr>
              <a:t>κοσμήματα,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ακίνητα</a:t>
            </a:r>
            <a:endParaRPr sz="22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12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5" dirty="0">
                <a:latin typeface="Arial"/>
                <a:cs typeface="Arial"/>
              </a:rPr>
              <a:t>Οι επιχειρήσεις </a:t>
            </a:r>
            <a:r>
              <a:rPr sz="2200" spc="-15" dirty="0">
                <a:latin typeface="Arial"/>
                <a:cs typeface="Arial"/>
              </a:rPr>
              <a:t>αποτιμούν </a:t>
            </a:r>
            <a:r>
              <a:rPr sz="2200" spc="-25" dirty="0">
                <a:latin typeface="Arial"/>
                <a:cs typeface="Arial"/>
              </a:rPr>
              <a:t>τα </a:t>
            </a:r>
            <a:r>
              <a:rPr sz="2200" spc="-15" dirty="0">
                <a:latin typeface="Arial"/>
                <a:cs typeface="Arial"/>
              </a:rPr>
              <a:t>αποθέματά τους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στο</a:t>
            </a:r>
            <a:endParaRPr sz="22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665"/>
              </a:spcBef>
            </a:pPr>
            <a:r>
              <a:rPr sz="2200" spc="-15" dirty="0">
                <a:latin typeface="Arial"/>
                <a:cs typeface="Arial"/>
              </a:rPr>
              <a:t>εξατομικευμένο κόστος </a:t>
            </a:r>
            <a:r>
              <a:rPr sz="2200" spc="-5" dirty="0">
                <a:latin typeface="Arial"/>
                <a:cs typeface="Arial"/>
              </a:rPr>
              <a:t>της συγκεκριμένης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μονάδας</a:t>
            </a:r>
            <a:endParaRPr sz="22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12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25" dirty="0">
                <a:latin typeface="Arial"/>
                <a:cs typeface="Arial"/>
              </a:rPr>
              <a:t>Πολύ </a:t>
            </a:r>
            <a:r>
              <a:rPr sz="2200" spc="-10" dirty="0">
                <a:latin typeface="Arial"/>
                <a:cs typeface="Arial"/>
              </a:rPr>
              <a:t>δαπανηρή </a:t>
            </a:r>
            <a:r>
              <a:rPr sz="2200" spc="-5" dirty="0">
                <a:latin typeface="Arial"/>
                <a:cs typeface="Arial"/>
              </a:rPr>
              <a:t>για </a:t>
            </a:r>
            <a:r>
              <a:rPr sz="2200" spc="-15" dirty="0">
                <a:latin typeface="Arial"/>
                <a:cs typeface="Arial"/>
              </a:rPr>
              <a:t>αποθέματα </a:t>
            </a:r>
            <a:r>
              <a:rPr sz="2200" spc="-5" dirty="0">
                <a:latin typeface="Arial"/>
                <a:cs typeface="Arial"/>
              </a:rPr>
              <a:t>με </a:t>
            </a:r>
            <a:r>
              <a:rPr sz="2200" spc="-10" dirty="0">
                <a:latin typeface="Arial"/>
                <a:cs typeface="Arial"/>
              </a:rPr>
              <a:t>κοινά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χαρακτηριστικά</a:t>
            </a:r>
            <a:endParaRPr sz="22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12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10" dirty="0">
                <a:latin typeface="Arial"/>
                <a:cs typeface="Arial"/>
              </a:rPr>
              <a:t>Καλείται </a:t>
            </a:r>
            <a:r>
              <a:rPr sz="2200" spc="-5" dirty="0">
                <a:latin typeface="Arial"/>
                <a:cs typeface="Arial"/>
              </a:rPr>
              <a:t>επίσης </a:t>
            </a:r>
            <a:r>
              <a:rPr sz="2200" i="1" spc="-10" dirty="0">
                <a:latin typeface="Arial"/>
                <a:cs typeface="Arial"/>
              </a:rPr>
              <a:t>μέθοδος </a:t>
            </a:r>
            <a:r>
              <a:rPr sz="2200" i="1" spc="-15" dirty="0">
                <a:latin typeface="Arial"/>
                <a:cs typeface="Arial"/>
              </a:rPr>
              <a:t>εξατομικευμένης</a:t>
            </a:r>
            <a:r>
              <a:rPr sz="2200" i="1" spc="8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αναγνώρισης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0321" y="2687573"/>
            <a:ext cx="171450" cy="400685"/>
          </a:xfrm>
          <a:custGeom>
            <a:avLst/>
            <a:gdLst/>
            <a:ahLst/>
            <a:cxnLst/>
            <a:rect l="l" t="t" r="r" b="b"/>
            <a:pathLst>
              <a:path w="171450" h="400685">
                <a:moveTo>
                  <a:pt x="16446" y="229183"/>
                </a:moveTo>
                <a:lnTo>
                  <a:pt x="9251" y="231648"/>
                </a:lnTo>
                <a:lnTo>
                  <a:pt x="3643" y="236698"/>
                </a:lnTo>
                <a:lnTo>
                  <a:pt x="488" y="243284"/>
                </a:lnTo>
                <a:lnTo>
                  <a:pt x="0" y="250561"/>
                </a:lnTo>
                <a:lnTo>
                  <a:pt x="2393" y="257683"/>
                </a:lnTo>
                <a:lnTo>
                  <a:pt x="85578" y="400176"/>
                </a:lnTo>
                <a:lnTo>
                  <a:pt x="107671" y="362330"/>
                </a:lnTo>
                <a:lnTo>
                  <a:pt x="66528" y="362330"/>
                </a:lnTo>
                <a:lnTo>
                  <a:pt x="66528" y="291845"/>
                </a:lnTo>
                <a:lnTo>
                  <a:pt x="35413" y="238505"/>
                </a:lnTo>
                <a:lnTo>
                  <a:pt x="30360" y="232826"/>
                </a:lnTo>
                <a:lnTo>
                  <a:pt x="23760" y="229647"/>
                </a:lnTo>
                <a:lnTo>
                  <a:pt x="16446" y="229183"/>
                </a:lnTo>
                <a:close/>
              </a:path>
              <a:path w="171450" h="400685">
                <a:moveTo>
                  <a:pt x="66528" y="291845"/>
                </a:moveTo>
                <a:lnTo>
                  <a:pt x="66528" y="362330"/>
                </a:lnTo>
                <a:lnTo>
                  <a:pt x="104628" y="362330"/>
                </a:lnTo>
                <a:lnTo>
                  <a:pt x="104628" y="352805"/>
                </a:lnTo>
                <a:lnTo>
                  <a:pt x="69068" y="352805"/>
                </a:lnTo>
                <a:lnTo>
                  <a:pt x="85578" y="324503"/>
                </a:lnTo>
                <a:lnTo>
                  <a:pt x="66528" y="291845"/>
                </a:lnTo>
                <a:close/>
              </a:path>
              <a:path w="171450" h="400685">
                <a:moveTo>
                  <a:pt x="154709" y="229183"/>
                </a:moveTo>
                <a:lnTo>
                  <a:pt x="147395" y="229647"/>
                </a:lnTo>
                <a:lnTo>
                  <a:pt x="140795" y="232826"/>
                </a:lnTo>
                <a:lnTo>
                  <a:pt x="135743" y="238505"/>
                </a:lnTo>
                <a:lnTo>
                  <a:pt x="104628" y="291845"/>
                </a:lnTo>
                <a:lnTo>
                  <a:pt x="104628" y="362330"/>
                </a:lnTo>
                <a:lnTo>
                  <a:pt x="107671" y="362330"/>
                </a:lnTo>
                <a:lnTo>
                  <a:pt x="168763" y="257683"/>
                </a:lnTo>
                <a:lnTo>
                  <a:pt x="171156" y="250561"/>
                </a:lnTo>
                <a:lnTo>
                  <a:pt x="170668" y="243284"/>
                </a:lnTo>
                <a:lnTo>
                  <a:pt x="167512" y="236698"/>
                </a:lnTo>
                <a:lnTo>
                  <a:pt x="161905" y="231648"/>
                </a:lnTo>
                <a:lnTo>
                  <a:pt x="154709" y="229183"/>
                </a:lnTo>
                <a:close/>
              </a:path>
              <a:path w="171450" h="400685">
                <a:moveTo>
                  <a:pt x="85578" y="324503"/>
                </a:moveTo>
                <a:lnTo>
                  <a:pt x="69068" y="352805"/>
                </a:lnTo>
                <a:lnTo>
                  <a:pt x="102088" y="352805"/>
                </a:lnTo>
                <a:lnTo>
                  <a:pt x="85578" y="324503"/>
                </a:lnTo>
                <a:close/>
              </a:path>
              <a:path w="171450" h="400685">
                <a:moveTo>
                  <a:pt x="104628" y="291845"/>
                </a:moveTo>
                <a:lnTo>
                  <a:pt x="85578" y="324503"/>
                </a:lnTo>
                <a:lnTo>
                  <a:pt x="102088" y="352805"/>
                </a:lnTo>
                <a:lnTo>
                  <a:pt x="104628" y="352805"/>
                </a:lnTo>
                <a:lnTo>
                  <a:pt x="104628" y="291845"/>
                </a:lnTo>
                <a:close/>
              </a:path>
              <a:path w="171450" h="400685">
                <a:moveTo>
                  <a:pt x="104628" y="0"/>
                </a:moveTo>
                <a:lnTo>
                  <a:pt x="66528" y="0"/>
                </a:lnTo>
                <a:lnTo>
                  <a:pt x="66528" y="291845"/>
                </a:lnTo>
                <a:lnTo>
                  <a:pt x="85578" y="324503"/>
                </a:lnTo>
                <a:lnTo>
                  <a:pt x="104628" y="291845"/>
                </a:lnTo>
                <a:lnTo>
                  <a:pt x="104628" y="0"/>
                </a:lnTo>
                <a:close/>
              </a:path>
            </a:pathLst>
          </a:custGeom>
          <a:solidFill>
            <a:srgbClr val="7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5" y="1389888"/>
            <a:ext cx="2913888" cy="1296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323" y="1390650"/>
            <a:ext cx="2911475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53340" algn="ctr">
              <a:lnSpc>
                <a:spcPts val="2850"/>
              </a:lnSpc>
              <a:spcBef>
                <a:spcPts val="685"/>
              </a:spcBef>
            </a:pPr>
            <a:r>
              <a:rPr sz="2500" b="1" spc="-30" dirty="0">
                <a:latin typeface="Arial"/>
                <a:cs typeface="Arial"/>
              </a:rPr>
              <a:t>Κόστος</a:t>
            </a:r>
            <a:endParaRPr sz="2500">
              <a:latin typeface="Arial"/>
              <a:cs typeface="Arial"/>
            </a:endParaRPr>
          </a:p>
          <a:p>
            <a:pPr marL="240665" marR="181610" algn="ctr">
              <a:lnSpc>
                <a:spcPts val="2700"/>
              </a:lnSpc>
              <a:spcBef>
                <a:spcPts val="195"/>
              </a:spcBef>
            </a:pPr>
            <a:r>
              <a:rPr sz="2500" b="1" spc="-5" dirty="0">
                <a:latin typeface="Arial"/>
                <a:cs typeface="Arial"/>
              </a:rPr>
              <a:t>ε</a:t>
            </a:r>
            <a:r>
              <a:rPr sz="2500" b="1" spc="-35" dirty="0">
                <a:latin typeface="Arial"/>
                <a:cs typeface="Arial"/>
              </a:rPr>
              <a:t>ξ</a:t>
            </a:r>
            <a:r>
              <a:rPr sz="2500" b="1" spc="-5" dirty="0">
                <a:latin typeface="Arial"/>
                <a:cs typeface="Arial"/>
              </a:rPr>
              <a:t>α</a:t>
            </a:r>
            <a:r>
              <a:rPr sz="2500" b="1" spc="-75" dirty="0">
                <a:latin typeface="Arial"/>
                <a:cs typeface="Arial"/>
              </a:rPr>
              <a:t>τ</a:t>
            </a:r>
            <a:r>
              <a:rPr sz="2500" b="1" spc="-5" dirty="0">
                <a:latin typeface="Arial"/>
                <a:cs typeface="Arial"/>
              </a:rPr>
              <a:t>ομικευμ</a:t>
            </a:r>
            <a:r>
              <a:rPr sz="2500" b="1" spc="35" dirty="0">
                <a:latin typeface="Arial"/>
                <a:cs typeface="Arial"/>
              </a:rPr>
              <a:t>έ</a:t>
            </a:r>
            <a:r>
              <a:rPr sz="2500" b="1" spc="-10" dirty="0">
                <a:latin typeface="Arial"/>
                <a:cs typeface="Arial"/>
              </a:rPr>
              <a:t>νης  </a:t>
            </a:r>
            <a:r>
              <a:rPr sz="2500" b="1" spc="-5" dirty="0">
                <a:latin typeface="Arial"/>
                <a:cs typeface="Arial"/>
              </a:rPr>
              <a:t>μονάδας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33188" y="1370075"/>
            <a:ext cx="1830323" cy="12984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6255" y="1536191"/>
            <a:ext cx="1114044" cy="5212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3579" y="1536191"/>
            <a:ext cx="531876" cy="521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8735" y="1536191"/>
            <a:ext cx="888491" cy="521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79491" y="1879092"/>
            <a:ext cx="1025651" cy="5212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8423" y="1879092"/>
            <a:ext cx="531876" cy="521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83579" y="1879092"/>
            <a:ext cx="918972" cy="521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5832" y="1879092"/>
            <a:ext cx="515112" cy="521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33950" y="1371600"/>
            <a:ext cx="182880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02260" rIns="0" bIns="0" rtlCol="0">
            <a:spAutoFit/>
          </a:bodyPr>
          <a:lstStyle/>
          <a:p>
            <a:pPr marL="343535" marR="280035" indent="16510">
              <a:lnSpc>
                <a:spcPts val="2700"/>
              </a:lnSpc>
              <a:spcBef>
                <a:spcPts val="238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First-in,  first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-out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182710" y="263870"/>
            <a:ext cx="682053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Εφαρμογή </a:t>
            </a:r>
            <a:r>
              <a:rPr sz="2800" spc="-30" dirty="0"/>
              <a:t>των </a:t>
            </a:r>
            <a:r>
              <a:rPr sz="2800" spc="-5" dirty="0"/>
              <a:t>διαφόρων</a:t>
            </a:r>
            <a:r>
              <a:rPr sz="2800" spc="-130" dirty="0"/>
              <a:t> </a:t>
            </a:r>
            <a:r>
              <a:rPr sz="2800" spc="-5" dirty="0"/>
              <a:t>μεθόδων  </a:t>
            </a:r>
            <a:r>
              <a:rPr sz="2800" spc="-25" dirty="0"/>
              <a:t>αποτίμησης </a:t>
            </a:r>
            <a:r>
              <a:rPr sz="2800" spc="-30" dirty="0"/>
              <a:t>των</a:t>
            </a:r>
            <a:r>
              <a:rPr sz="2800" spc="-55" dirty="0"/>
              <a:t> </a:t>
            </a:r>
            <a:r>
              <a:rPr sz="2800" spc="-20" dirty="0"/>
              <a:t>αποθεμάτων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6476" y="1370075"/>
            <a:ext cx="1831848" cy="12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0" y="1706879"/>
            <a:ext cx="1149096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1376" y="1706879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0" y="1371600"/>
            <a:ext cx="182880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Times New Roman"/>
              <a:cs typeface="Times New Roman"/>
            </a:endParaRPr>
          </a:p>
          <a:p>
            <a:pPr marL="580390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LIFO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484" y="3103623"/>
            <a:ext cx="7127875" cy="143573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08305" indent="-396240">
              <a:lnSpc>
                <a:spcPct val="100000"/>
              </a:lnSpc>
              <a:spcBef>
                <a:spcPts val="13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10" dirty="0">
                <a:latin typeface="Arial"/>
                <a:cs typeface="Arial"/>
              </a:rPr>
              <a:t>Καλείται </a:t>
            </a:r>
            <a:r>
              <a:rPr sz="2200" spc="-15" dirty="0">
                <a:latin typeface="Arial"/>
                <a:cs typeface="Arial"/>
              </a:rPr>
              <a:t>και </a:t>
            </a:r>
            <a:r>
              <a:rPr sz="2200" spc="-10" dirty="0">
                <a:latin typeface="Arial"/>
                <a:cs typeface="Arial"/>
              </a:rPr>
              <a:t>μέσο </a:t>
            </a:r>
            <a:r>
              <a:rPr sz="2200" spc="-15" dirty="0">
                <a:latin typeface="Arial"/>
                <a:cs typeface="Arial"/>
              </a:rPr>
              <a:t>σταθμικό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κόστος</a:t>
            </a:r>
            <a:endParaRPr sz="22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12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10" dirty="0">
                <a:latin typeface="Arial"/>
                <a:cs typeface="Arial"/>
              </a:rPr>
              <a:t>Βασίζεται </a:t>
            </a:r>
            <a:r>
              <a:rPr sz="2200" spc="-20" dirty="0">
                <a:latin typeface="Arial"/>
                <a:cs typeface="Arial"/>
              </a:rPr>
              <a:t>στο </a:t>
            </a:r>
            <a:r>
              <a:rPr sz="2200" spc="-5" dirty="0">
                <a:latin typeface="Arial"/>
                <a:cs typeface="Arial"/>
              </a:rPr>
              <a:t>μέσο </a:t>
            </a:r>
            <a:r>
              <a:rPr sz="2200" spc="-15" dirty="0">
                <a:latin typeface="Arial"/>
                <a:cs typeface="Arial"/>
              </a:rPr>
              <a:t>κόστος των αποθεμάτων </a:t>
            </a:r>
            <a:r>
              <a:rPr sz="2200" spc="-20" dirty="0">
                <a:latin typeface="Arial"/>
                <a:cs typeface="Arial"/>
              </a:rPr>
              <a:t>που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ήταν</a:t>
            </a:r>
            <a:endParaRPr sz="22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660"/>
              </a:spcBef>
            </a:pPr>
            <a:r>
              <a:rPr sz="2200" spc="-5" dirty="0">
                <a:latin typeface="Arial"/>
                <a:cs typeface="Arial"/>
              </a:rPr>
              <a:t>διαθέσιμα </a:t>
            </a:r>
            <a:r>
              <a:rPr sz="2200" spc="-20" dirty="0">
                <a:latin typeface="Arial"/>
                <a:cs typeface="Arial"/>
              </a:rPr>
              <a:t>κατά </a:t>
            </a:r>
            <a:r>
              <a:rPr sz="2200" spc="-5" dirty="0">
                <a:latin typeface="Arial"/>
                <a:cs typeface="Arial"/>
              </a:rPr>
              <a:t>τη διάρκεια </a:t>
            </a:r>
            <a:r>
              <a:rPr sz="2200" spc="-10" dirty="0">
                <a:latin typeface="Arial"/>
                <a:cs typeface="Arial"/>
              </a:rPr>
              <a:t>της λογιστικής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περιόδου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00621" y="2647950"/>
            <a:ext cx="171450" cy="400685"/>
          </a:xfrm>
          <a:custGeom>
            <a:avLst/>
            <a:gdLst/>
            <a:ahLst/>
            <a:cxnLst/>
            <a:rect l="l" t="t" r="r" b="b"/>
            <a:pathLst>
              <a:path w="171450" h="400685">
                <a:moveTo>
                  <a:pt x="23760" y="229616"/>
                </a:moveTo>
                <a:lnTo>
                  <a:pt x="14978" y="229616"/>
                </a:lnTo>
                <a:lnTo>
                  <a:pt x="9251" y="231521"/>
                </a:lnTo>
                <a:lnTo>
                  <a:pt x="3643" y="236573"/>
                </a:lnTo>
                <a:lnTo>
                  <a:pt x="488" y="243173"/>
                </a:lnTo>
                <a:lnTo>
                  <a:pt x="0" y="250487"/>
                </a:lnTo>
                <a:lnTo>
                  <a:pt x="2393" y="257683"/>
                </a:lnTo>
                <a:lnTo>
                  <a:pt x="85578" y="400176"/>
                </a:lnTo>
                <a:lnTo>
                  <a:pt x="107671" y="362330"/>
                </a:lnTo>
                <a:lnTo>
                  <a:pt x="66528" y="362330"/>
                </a:lnTo>
                <a:lnTo>
                  <a:pt x="66528" y="291718"/>
                </a:lnTo>
                <a:lnTo>
                  <a:pt x="35413" y="238378"/>
                </a:lnTo>
                <a:lnTo>
                  <a:pt x="30360" y="232771"/>
                </a:lnTo>
                <a:lnTo>
                  <a:pt x="23760" y="229616"/>
                </a:lnTo>
                <a:close/>
              </a:path>
              <a:path w="171450" h="400685">
                <a:moveTo>
                  <a:pt x="66528" y="291718"/>
                </a:moveTo>
                <a:lnTo>
                  <a:pt x="66528" y="362330"/>
                </a:lnTo>
                <a:lnTo>
                  <a:pt x="104628" y="362330"/>
                </a:lnTo>
                <a:lnTo>
                  <a:pt x="104628" y="352678"/>
                </a:lnTo>
                <a:lnTo>
                  <a:pt x="69068" y="352678"/>
                </a:lnTo>
                <a:lnTo>
                  <a:pt x="85578" y="324376"/>
                </a:lnTo>
                <a:lnTo>
                  <a:pt x="66528" y="291718"/>
                </a:lnTo>
                <a:close/>
              </a:path>
              <a:path w="171450" h="400685">
                <a:moveTo>
                  <a:pt x="154709" y="229127"/>
                </a:moveTo>
                <a:lnTo>
                  <a:pt x="147395" y="229616"/>
                </a:lnTo>
                <a:lnTo>
                  <a:pt x="140795" y="232771"/>
                </a:lnTo>
                <a:lnTo>
                  <a:pt x="135743" y="238378"/>
                </a:lnTo>
                <a:lnTo>
                  <a:pt x="104628" y="291718"/>
                </a:lnTo>
                <a:lnTo>
                  <a:pt x="104628" y="362330"/>
                </a:lnTo>
                <a:lnTo>
                  <a:pt x="107671" y="362330"/>
                </a:lnTo>
                <a:lnTo>
                  <a:pt x="168763" y="257683"/>
                </a:lnTo>
                <a:lnTo>
                  <a:pt x="171156" y="250487"/>
                </a:lnTo>
                <a:lnTo>
                  <a:pt x="170668" y="243173"/>
                </a:lnTo>
                <a:lnTo>
                  <a:pt x="167512" y="236573"/>
                </a:lnTo>
                <a:lnTo>
                  <a:pt x="161905" y="231521"/>
                </a:lnTo>
                <a:lnTo>
                  <a:pt x="154709" y="229127"/>
                </a:lnTo>
                <a:close/>
              </a:path>
              <a:path w="171450" h="400685">
                <a:moveTo>
                  <a:pt x="85578" y="324376"/>
                </a:moveTo>
                <a:lnTo>
                  <a:pt x="69068" y="352678"/>
                </a:lnTo>
                <a:lnTo>
                  <a:pt x="102088" y="352678"/>
                </a:lnTo>
                <a:lnTo>
                  <a:pt x="85578" y="324376"/>
                </a:lnTo>
                <a:close/>
              </a:path>
              <a:path w="171450" h="400685">
                <a:moveTo>
                  <a:pt x="104628" y="291718"/>
                </a:moveTo>
                <a:lnTo>
                  <a:pt x="85578" y="324376"/>
                </a:lnTo>
                <a:lnTo>
                  <a:pt x="102088" y="352678"/>
                </a:lnTo>
                <a:lnTo>
                  <a:pt x="104628" y="352678"/>
                </a:lnTo>
                <a:lnTo>
                  <a:pt x="104628" y="291718"/>
                </a:lnTo>
                <a:close/>
              </a:path>
              <a:path w="171450" h="400685">
                <a:moveTo>
                  <a:pt x="104628" y="0"/>
                </a:moveTo>
                <a:lnTo>
                  <a:pt x="66528" y="0"/>
                </a:lnTo>
                <a:lnTo>
                  <a:pt x="66528" y="291718"/>
                </a:lnTo>
                <a:lnTo>
                  <a:pt x="85578" y="324376"/>
                </a:lnTo>
                <a:lnTo>
                  <a:pt x="104628" y="291718"/>
                </a:lnTo>
                <a:lnTo>
                  <a:pt x="104628" y="0"/>
                </a:lnTo>
                <a:close/>
              </a:path>
              <a:path w="171450" h="400685">
                <a:moveTo>
                  <a:pt x="16446" y="229127"/>
                </a:moveTo>
                <a:lnTo>
                  <a:pt x="23760" y="229616"/>
                </a:lnTo>
                <a:lnTo>
                  <a:pt x="14978" y="229616"/>
                </a:lnTo>
                <a:lnTo>
                  <a:pt x="16446" y="229127"/>
                </a:lnTo>
                <a:close/>
              </a:path>
            </a:pathLst>
          </a:custGeom>
          <a:solidFill>
            <a:srgbClr val="7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5" y="1370075"/>
            <a:ext cx="2913888" cy="1298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23" y="1371600"/>
            <a:ext cx="2911475" cy="1295400"/>
          </a:xfrm>
          <a:custGeom>
            <a:avLst/>
            <a:gdLst/>
            <a:ahLst/>
            <a:cxnLst/>
            <a:rect l="l" t="t" r="r" b="b"/>
            <a:pathLst>
              <a:path w="2911475" h="1295400">
                <a:moveTo>
                  <a:pt x="0" y="1295400"/>
                </a:moveTo>
                <a:lnTo>
                  <a:pt x="2911094" y="1295400"/>
                </a:lnTo>
                <a:lnTo>
                  <a:pt x="2911094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855" y="1363980"/>
            <a:ext cx="1638300" cy="521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52" y="1706879"/>
            <a:ext cx="2990088" cy="521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368" y="2049779"/>
            <a:ext cx="1737360" cy="521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007" y="2049779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8572" y="1447037"/>
            <a:ext cx="250634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2850"/>
              </a:lnSpc>
              <a:spcBef>
                <a:spcPts val="95"/>
              </a:spcBef>
            </a:pPr>
            <a:r>
              <a:rPr sz="2500" b="1" spc="-30" dirty="0">
                <a:solidFill>
                  <a:srgbClr val="FFFFFF"/>
                </a:solidFill>
                <a:latin typeface="Arial"/>
                <a:cs typeface="Arial"/>
              </a:rPr>
              <a:t>Κόστος</a:t>
            </a:r>
            <a:endParaRPr sz="2500">
              <a:latin typeface="Arial"/>
              <a:cs typeface="Arial"/>
            </a:endParaRPr>
          </a:p>
          <a:p>
            <a:pPr marL="12700" marR="5080" algn="ctr">
              <a:lnSpc>
                <a:spcPts val="2700"/>
              </a:lnSpc>
              <a:spcBef>
                <a:spcPts val="19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500" b="1" spc="-35" dirty="0">
                <a:solidFill>
                  <a:srgbClr val="FFFFFF"/>
                </a:solidFill>
                <a:latin typeface="Arial"/>
                <a:cs typeface="Arial"/>
              </a:rPr>
              <a:t>ξ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500" b="1" spc="-7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ομικευμ</a:t>
            </a:r>
            <a:r>
              <a:rPr sz="2500" b="1" spc="3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νης  μονάδας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33188" y="1370075"/>
            <a:ext cx="1830323" cy="1298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15711" y="1706879"/>
            <a:ext cx="1149096" cy="521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38088" y="1706879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33950" y="1371600"/>
            <a:ext cx="182880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Times New Roman"/>
              <a:cs typeface="Times New Roman"/>
            </a:endParaRPr>
          </a:p>
          <a:p>
            <a:pPr marL="579755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FIFO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28188" y="1370075"/>
            <a:ext cx="1830324" cy="1298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28950" y="1371600"/>
            <a:ext cx="1828800" cy="1295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02260" rIns="0" bIns="0" rtlCol="0">
            <a:spAutoFit/>
          </a:bodyPr>
          <a:lstStyle/>
          <a:p>
            <a:pPr marL="407670" marR="345440" indent="121920">
              <a:lnSpc>
                <a:spcPts val="2700"/>
              </a:lnSpc>
              <a:spcBef>
                <a:spcPts val="2380"/>
              </a:spcBef>
            </a:pPr>
            <a:r>
              <a:rPr sz="2500" b="1" spc="5" dirty="0">
                <a:latin typeface="Arial"/>
                <a:cs typeface="Arial"/>
              </a:rPr>
              <a:t>Μέσο  </a:t>
            </a:r>
            <a:r>
              <a:rPr sz="2500" b="1" spc="-90" dirty="0">
                <a:latin typeface="Arial"/>
                <a:cs typeface="Arial"/>
              </a:rPr>
              <a:t>κ</a:t>
            </a:r>
            <a:r>
              <a:rPr sz="2500" b="1" spc="-5" dirty="0">
                <a:latin typeface="Arial"/>
                <a:cs typeface="Arial"/>
              </a:rPr>
              <a:t>όσ</a:t>
            </a:r>
            <a:r>
              <a:rPr sz="2500" b="1" spc="-80" dirty="0">
                <a:latin typeface="Arial"/>
                <a:cs typeface="Arial"/>
              </a:rPr>
              <a:t>τ</a:t>
            </a:r>
            <a:r>
              <a:rPr sz="2500" b="1" spc="-5" dirty="0">
                <a:latin typeface="Arial"/>
                <a:cs typeface="Arial"/>
              </a:rPr>
              <a:t>ος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11225" y="400634"/>
            <a:ext cx="68256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Εφαρμογή </a:t>
            </a:r>
            <a:r>
              <a:rPr sz="3600" spc="-30" dirty="0"/>
              <a:t>των </a:t>
            </a:r>
            <a:r>
              <a:rPr sz="3600" spc="-5" dirty="0"/>
              <a:t>διαφόρων</a:t>
            </a:r>
            <a:r>
              <a:rPr sz="3600" spc="-90" dirty="0"/>
              <a:t> </a:t>
            </a:r>
            <a:r>
              <a:rPr sz="3600" dirty="0"/>
              <a:t>μεθόδων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22" name="object 22"/>
          <p:cNvSpPr txBox="1"/>
          <p:nvPr/>
        </p:nvSpPr>
        <p:spPr>
          <a:xfrm>
            <a:off x="611225" y="888619"/>
            <a:ext cx="5751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740000"/>
                </a:solidFill>
                <a:latin typeface="Arial"/>
                <a:cs typeface="Arial"/>
              </a:rPr>
              <a:t>αποτίμησης </a:t>
            </a:r>
            <a:r>
              <a:rPr sz="3200" b="1" spc="-30" dirty="0">
                <a:solidFill>
                  <a:srgbClr val="740000"/>
                </a:solidFill>
                <a:latin typeface="Arial"/>
                <a:cs typeface="Arial"/>
              </a:rPr>
              <a:t>των</a:t>
            </a:r>
            <a:r>
              <a:rPr sz="3200" b="1" spc="-65" dirty="0">
                <a:solidFill>
                  <a:srgbClr val="74000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740000"/>
                </a:solidFill>
                <a:latin typeface="Arial"/>
                <a:cs typeface="Arial"/>
              </a:rPr>
              <a:t>αποθεμάτων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4" y="476834"/>
            <a:ext cx="502757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Παράδειγμα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246378"/>
            <a:ext cx="3629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 err="1">
                <a:latin typeface="Arial"/>
                <a:cs typeface="Arial"/>
              </a:rPr>
              <a:t>Πίν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κ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6 </a:t>
            </a:r>
            <a:r>
              <a:rPr sz="1800" dirty="0">
                <a:latin typeface="Arial"/>
                <a:cs typeface="Arial"/>
              </a:rPr>
              <a:t>| </a:t>
            </a:r>
            <a:r>
              <a:rPr sz="1800" spc="-20" dirty="0">
                <a:latin typeface="Arial"/>
                <a:cs typeface="Arial"/>
              </a:rPr>
              <a:t>Στοιχεία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αποθεμάτων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377690"/>
            <a:ext cx="7525384" cy="1624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95"/>
              </a:spcBef>
              <a:tabLst>
                <a:tab pos="3501390" algn="l"/>
              </a:tabLst>
            </a:pPr>
            <a:r>
              <a:rPr sz="2100" dirty="0">
                <a:latin typeface="Arial"/>
                <a:cs typeface="Arial"/>
              </a:rPr>
              <a:t>Η </a:t>
            </a:r>
            <a:r>
              <a:rPr sz="2100" spc="-10" dirty="0">
                <a:latin typeface="Arial"/>
                <a:cs typeface="Arial"/>
              </a:rPr>
              <a:t>εταιρεία </a:t>
            </a:r>
            <a:r>
              <a:rPr sz="2100" spc="-5" dirty="0">
                <a:latin typeface="Arial"/>
                <a:cs typeface="Arial"/>
              </a:rPr>
              <a:t>ξεκίνησε </a:t>
            </a:r>
            <a:r>
              <a:rPr sz="2100" dirty="0">
                <a:latin typeface="Arial"/>
                <a:cs typeface="Arial"/>
              </a:rPr>
              <a:t>την </a:t>
            </a:r>
            <a:r>
              <a:rPr sz="2100" spc="-5" dirty="0">
                <a:latin typeface="Arial"/>
                <a:cs typeface="Arial"/>
              </a:rPr>
              <a:t>περίοδο με 10 μονάδες </a:t>
            </a:r>
            <a:r>
              <a:rPr sz="2100" spc="-10" dirty="0">
                <a:latin typeface="Arial"/>
                <a:cs typeface="Arial"/>
              </a:rPr>
              <a:t>αποθεμάτων  </a:t>
            </a:r>
            <a:r>
              <a:rPr sz="2100" spc="-15" dirty="0">
                <a:latin typeface="Arial"/>
                <a:cs typeface="Arial"/>
              </a:rPr>
              <a:t>κόστος </a:t>
            </a:r>
            <a:r>
              <a:rPr sz="2100" spc="-5" dirty="0">
                <a:latin typeface="Arial"/>
                <a:cs typeface="Arial"/>
              </a:rPr>
              <a:t>€10 </a:t>
            </a:r>
            <a:r>
              <a:rPr sz="2100" dirty="0">
                <a:latin typeface="Arial"/>
                <a:cs typeface="Arial"/>
              </a:rPr>
              <a:t>η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μια,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επομένως	</a:t>
            </a:r>
            <a:r>
              <a:rPr sz="2100" spc="-15" dirty="0">
                <a:latin typeface="Arial"/>
                <a:cs typeface="Arial"/>
              </a:rPr>
              <a:t>τα </a:t>
            </a:r>
            <a:r>
              <a:rPr sz="2100" spc="-10" dirty="0">
                <a:latin typeface="Arial"/>
                <a:cs typeface="Arial"/>
              </a:rPr>
              <a:t>αποθέματα </a:t>
            </a:r>
            <a:r>
              <a:rPr sz="2100" spc="-5" dirty="0">
                <a:latin typeface="Arial"/>
                <a:cs typeface="Arial"/>
              </a:rPr>
              <a:t>έναρξης είναι €100.  </a:t>
            </a:r>
            <a:r>
              <a:rPr sz="2100" spc="-15" dirty="0">
                <a:latin typeface="Arial"/>
                <a:cs typeface="Arial"/>
              </a:rPr>
              <a:t>Κατά </a:t>
            </a:r>
            <a:r>
              <a:rPr sz="2100" spc="-5" dirty="0">
                <a:latin typeface="Arial"/>
                <a:cs typeface="Arial"/>
              </a:rPr>
              <a:t>τη διάρκεια </a:t>
            </a:r>
            <a:r>
              <a:rPr sz="2100" dirty="0">
                <a:latin typeface="Arial"/>
                <a:cs typeface="Arial"/>
              </a:rPr>
              <a:t>της </a:t>
            </a:r>
            <a:r>
              <a:rPr sz="2100" spc="-5" dirty="0">
                <a:latin typeface="Arial"/>
                <a:cs typeface="Arial"/>
              </a:rPr>
              <a:t>χρήσης, </a:t>
            </a:r>
            <a:r>
              <a:rPr sz="2100" dirty="0">
                <a:latin typeface="Arial"/>
                <a:cs typeface="Arial"/>
              </a:rPr>
              <a:t>η </a:t>
            </a:r>
            <a:r>
              <a:rPr sz="2100" spc="-10" dirty="0">
                <a:latin typeface="Arial"/>
                <a:cs typeface="Arial"/>
              </a:rPr>
              <a:t>εταιρεία </a:t>
            </a:r>
            <a:r>
              <a:rPr sz="2100" spc="-5" dirty="0">
                <a:latin typeface="Arial"/>
                <a:cs typeface="Arial"/>
              </a:rPr>
              <a:t>αγόρασε 50 επιπλέον  μονάδες, </a:t>
            </a:r>
            <a:r>
              <a:rPr sz="2100" spc="-10" dirty="0">
                <a:latin typeface="Arial"/>
                <a:cs typeface="Arial"/>
              </a:rPr>
              <a:t>πώλησε </a:t>
            </a:r>
            <a:r>
              <a:rPr sz="2100" spc="-5" dirty="0">
                <a:latin typeface="Arial"/>
                <a:cs typeface="Arial"/>
              </a:rPr>
              <a:t>40 </a:t>
            </a:r>
            <a:r>
              <a:rPr sz="2100" spc="-10" dirty="0">
                <a:latin typeface="Arial"/>
                <a:cs typeface="Arial"/>
              </a:rPr>
              <a:t>και </a:t>
            </a:r>
            <a:r>
              <a:rPr sz="2100" dirty="0">
                <a:latin typeface="Arial"/>
                <a:cs typeface="Arial"/>
              </a:rPr>
              <a:t>έκλεισε </a:t>
            </a:r>
            <a:r>
              <a:rPr sz="2100" spc="-5" dirty="0">
                <a:latin typeface="Arial"/>
                <a:cs typeface="Arial"/>
              </a:rPr>
              <a:t>τη </a:t>
            </a:r>
            <a:r>
              <a:rPr sz="2100" dirty="0">
                <a:latin typeface="Arial"/>
                <a:cs typeface="Arial"/>
              </a:rPr>
              <a:t>χρήση </a:t>
            </a:r>
            <a:r>
              <a:rPr sz="2100" spc="-5" dirty="0">
                <a:latin typeface="Arial"/>
                <a:cs typeface="Arial"/>
              </a:rPr>
              <a:t>με 20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μονάδες.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803400"/>
            <a:ext cx="7848600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476834"/>
            <a:ext cx="2346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Παράδειγμα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83245" y="909649"/>
            <a:ext cx="11537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 err="1">
                <a:latin typeface="Arial"/>
                <a:cs typeface="Arial"/>
              </a:rPr>
              <a:t>Πίν</a:t>
            </a:r>
            <a:r>
              <a:rPr sz="1600" b="1" spc="-20" dirty="0">
                <a:latin typeface="Arial"/>
                <a:cs typeface="Arial"/>
              </a:rPr>
              <a:t>α</a:t>
            </a:r>
            <a:r>
              <a:rPr sz="1600" b="1" spc="-20" dirty="0" err="1">
                <a:latin typeface="Arial"/>
                <a:cs typeface="Arial"/>
              </a:rPr>
              <a:t>κ</a:t>
            </a:r>
            <a:r>
              <a:rPr sz="1600" b="1" spc="-20" dirty="0">
                <a:latin typeface="Arial"/>
                <a:cs typeface="Arial"/>
              </a:rPr>
              <a:t>α</a:t>
            </a:r>
            <a:r>
              <a:rPr sz="1600" b="1" spc="-20" dirty="0" err="1">
                <a:latin typeface="Arial"/>
                <a:cs typeface="Arial"/>
              </a:rPr>
              <a:t>ς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447800"/>
            <a:ext cx="8534400" cy="201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733800"/>
            <a:ext cx="8458200" cy="1990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185" y="646094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302" y="6430771"/>
            <a:ext cx="47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224" y="476834"/>
            <a:ext cx="380837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Παράδειγμα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3245" y="909649"/>
            <a:ext cx="11537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 err="1">
                <a:latin typeface="Arial"/>
                <a:cs typeface="Arial"/>
              </a:rPr>
              <a:t>Πίν</a:t>
            </a:r>
            <a:r>
              <a:rPr sz="1600" b="1" spc="-20" dirty="0">
                <a:latin typeface="Arial"/>
                <a:cs typeface="Arial"/>
              </a:rPr>
              <a:t>α</a:t>
            </a:r>
            <a:r>
              <a:rPr sz="1600" b="1" spc="-20" dirty="0" err="1">
                <a:latin typeface="Arial"/>
                <a:cs typeface="Arial"/>
              </a:rPr>
              <a:t>κ</a:t>
            </a:r>
            <a:r>
              <a:rPr sz="1600" b="1" spc="-20" dirty="0">
                <a:latin typeface="Arial"/>
                <a:cs typeface="Arial"/>
              </a:rPr>
              <a:t>α</a:t>
            </a:r>
            <a:r>
              <a:rPr sz="1600" b="1" spc="-20" dirty="0" err="1">
                <a:latin typeface="Arial"/>
                <a:cs typeface="Arial"/>
              </a:rPr>
              <a:t>ς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3845128"/>
            <a:ext cx="7233284" cy="1885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5" dirty="0">
                <a:latin typeface="Arial"/>
                <a:cs typeface="Arial"/>
              </a:rPr>
              <a:t>Ερωτήματα </a:t>
            </a:r>
            <a:r>
              <a:rPr sz="2300" b="1" dirty="0">
                <a:latin typeface="Arial"/>
                <a:cs typeface="Arial"/>
              </a:rPr>
              <a:t>από </a:t>
            </a:r>
            <a:r>
              <a:rPr sz="2300" b="1" spc="-5" dirty="0">
                <a:latin typeface="Arial"/>
                <a:cs typeface="Arial"/>
              </a:rPr>
              <a:t>την </a:t>
            </a:r>
            <a:r>
              <a:rPr sz="2300" b="1" spc="-15" dirty="0">
                <a:latin typeface="Arial"/>
                <a:cs typeface="Arial"/>
              </a:rPr>
              <a:t>πλευρά </a:t>
            </a:r>
            <a:r>
              <a:rPr sz="2300" b="1" dirty="0">
                <a:latin typeface="Arial"/>
                <a:cs typeface="Arial"/>
              </a:rPr>
              <a:t>της</a:t>
            </a:r>
            <a:r>
              <a:rPr sz="2300" b="1" spc="-12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λογιστικής: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25200"/>
              </a:lnSpc>
              <a:spcBef>
                <a:spcPts val="1220"/>
              </a:spcBef>
              <a:buSzPct val="95238"/>
              <a:buAutoNum type="arabicPeriod"/>
              <a:tabLst>
                <a:tab pos="235585" algn="l"/>
              </a:tabLst>
            </a:pPr>
            <a:r>
              <a:rPr sz="2100" spc="-10" dirty="0">
                <a:latin typeface="Arial"/>
                <a:cs typeface="Arial"/>
              </a:rPr>
              <a:t>Ποιό </a:t>
            </a:r>
            <a:r>
              <a:rPr sz="2100" spc="-5" dirty="0">
                <a:latin typeface="Arial"/>
                <a:cs typeface="Arial"/>
              </a:rPr>
              <a:t>είναι </a:t>
            </a:r>
            <a:r>
              <a:rPr sz="2100" spc="-15" dirty="0">
                <a:latin typeface="Arial"/>
                <a:cs typeface="Arial"/>
              </a:rPr>
              <a:t>το </a:t>
            </a:r>
            <a:r>
              <a:rPr sz="2100" b="1" spc="-25" dirty="0">
                <a:latin typeface="Arial"/>
                <a:cs typeface="Arial"/>
              </a:rPr>
              <a:t>κόστος </a:t>
            </a:r>
            <a:r>
              <a:rPr sz="2100" b="1" spc="-10" dirty="0">
                <a:latin typeface="Arial"/>
                <a:cs typeface="Arial"/>
              </a:rPr>
              <a:t>πωληθέντων </a:t>
            </a:r>
            <a:r>
              <a:rPr sz="2100" spc="-10" dirty="0">
                <a:latin typeface="Arial"/>
                <a:cs typeface="Arial"/>
              </a:rPr>
              <a:t>που </a:t>
            </a:r>
            <a:r>
              <a:rPr sz="2100" spc="-5" dirty="0">
                <a:latin typeface="Arial"/>
                <a:cs typeface="Arial"/>
              </a:rPr>
              <a:t>θα αναφερθεί στην  </a:t>
            </a:r>
            <a:r>
              <a:rPr sz="2100" spc="-15" dirty="0">
                <a:latin typeface="Arial"/>
                <a:cs typeface="Arial"/>
              </a:rPr>
              <a:t>κατάσταση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αποτελεσμάτων;</a:t>
            </a:r>
            <a:endParaRPr sz="2100" dirty="0">
              <a:latin typeface="Arial"/>
              <a:cs typeface="Arial"/>
            </a:endParaRPr>
          </a:p>
          <a:p>
            <a:pPr marL="234950" indent="-222885">
              <a:lnSpc>
                <a:spcPct val="100000"/>
              </a:lnSpc>
              <a:spcBef>
                <a:spcPts val="1825"/>
              </a:spcBef>
              <a:buSzPct val="95238"/>
              <a:buAutoNum type="arabicPeriod"/>
              <a:tabLst>
                <a:tab pos="235585" algn="l"/>
              </a:tabLst>
            </a:pPr>
            <a:r>
              <a:rPr sz="2100" spc="-10" dirty="0">
                <a:latin typeface="Arial"/>
                <a:cs typeface="Arial"/>
              </a:rPr>
              <a:t>Ποιο </a:t>
            </a:r>
            <a:r>
              <a:rPr sz="2100" spc="-5" dirty="0">
                <a:latin typeface="Arial"/>
                <a:cs typeface="Arial"/>
              </a:rPr>
              <a:t>θα είναι </a:t>
            </a:r>
            <a:r>
              <a:rPr sz="2100" spc="-15" dirty="0">
                <a:latin typeface="Arial"/>
                <a:cs typeface="Arial"/>
              </a:rPr>
              <a:t>το κόστος </a:t>
            </a:r>
            <a:r>
              <a:rPr sz="2100" spc="-10" dirty="0">
                <a:latin typeface="Arial"/>
                <a:cs typeface="Arial"/>
              </a:rPr>
              <a:t>των </a:t>
            </a:r>
            <a:r>
              <a:rPr sz="2100" b="1" spc="-15" dirty="0">
                <a:latin typeface="Arial"/>
                <a:cs typeface="Arial"/>
              </a:rPr>
              <a:t>αποθεμάτων </a:t>
            </a:r>
            <a:r>
              <a:rPr sz="2100" b="1" spc="-5" dirty="0">
                <a:latin typeface="Arial"/>
                <a:cs typeface="Arial"/>
              </a:rPr>
              <a:t>λήξεως</a:t>
            </a:r>
            <a:r>
              <a:rPr sz="2100" b="1" spc="3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στον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5785815"/>
            <a:ext cx="14014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Arial"/>
                <a:cs typeface="Arial"/>
              </a:rPr>
              <a:t>ισολογισμό;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1279" y="5876544"/>
            <a:ext cx="5798820" cy="70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23311" y="5878423"/>
            <a:ext cx="5795010" cy="7035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220"/>
              </a:lnSpc>
            </a:pPr>
            <a:r>
              <a:rPr sz="2000" b="1" dirty="0">
                <a:latin typeface="Arial"/>
                <a:cs typeface="Arial"/>
              </a:rPr>
              <a:t>Η </a:t>
            </a:r>
            <a:r>
              <a:rPr sz="2000" b="1" spc="-10" dirty="0">
                <a:latin typeface="Arial"/>
                <a:cs typeface="Arial"/>
              </a:rPr>
              <a:t>απάντηση </a:t>
            </a:r>
            <a:r>
              <a:rPr sz="2000" b="1" spc="-25" dirty="0">
                <a:latin typeface="Arial"/>
                <a:cs typeface="Arial"/>
              </a:rPr>
              <a:t>εξαρτάται </a:t>
            </a:r>
            <a:r>
              <a:rPr sz="2000" b="1" dirty="0">
                <a:latin typeface="Arial"/>
                <a:cs typeface="Arial"/>
              </a:rPr>
              <a:t>από τη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μέθοδο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600"/>
              </a:spcBef>
            </a:pPr>
            <a:r>
              <a:rPr sz="2000" b="1" spc="-15" dirty="0">
                <a:latin typeface="Arial"/>
                <a:cs typeface="Arial"/>
              </a:rPr>
              <a:t>αποτίμησης </a:t>
            </a:r>
            <a:r>
              <a:rPr sz="2000" b="1" spc="-20" dirty="0">
                <a:latin typeface="Arial"/>
                <a:cs typeface="Arial"/>
              </a:rPr>
              <a:t>που </a:t>
            </a:r>
            <a:r>
              <a:rPr sz="2000" b="1" dirty="0">
                <a:latin typeface="Arial"/>
                <a:cs typeface="Arial"/>
              </a:rPr>
              <a:t>θα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ακολουθηθεί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4689" y="6660895"/>
            <a:ext cx="27476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Copyright ©2015 Pearson Education </a:t>
            </a:r>
            <a:r>
              <a:rPr sz="800" dirty="0">
                <a:latin typeface="Arial"/>
                <a:cs typeface="Arial"/>
              </a:rPr>
              <a:t>Inc. </a:t>
            </a:r>
            <a:r>
              <a:rPr sz="800" spc="-5" dirty="0">
                <a:latin typeface="Arial"/>
                <a:cs typeface="Arial"/>
              </a:rPr>
              <a:t>All rights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" y="1447800"/>
            <a:ext cx="7848600" cy="185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4645" y="638302"/>
            <a:ext cx="11531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 err="1">
                <a:latin typeface="Arial"/>
                <a:cs typeface="Arial"/>
              </a:rPr>
              <a:t>Πίν</a:t>
            </a:r>
            <a:r>
              <a:rPr sz="1600" b="1" spc="-20" dirty="0">
                <a:latin typeface="Arial"/>
                <a:cs typeface="Arial"/>
              </a:rPr>
              <a:t>α</a:t>
            </a:r>
            <a:r>
              <a:rPr sz="1600" b="1" spc="-20" dirty="0" err="1">
                <a:latin typeface="Arial"/>
                <a:cs typeface="Arial"/>
              </a:rPr>
              <a:t>κ</a:t>
            </a:r>
            <a:r>
              <a:rPr sz="1600" b="1" spc="-20" dirty="0">
                <a:latin typeface="Arial"/>
                <a:cs typeface="Arial"/>
              </a:rPr>
              <a:t>α</a:t>
            </a:r>
            <a:r>
              <a:rPr sz="1600" b="1" spc="-20" dirty="0" err="1">
                <a:latin typeface="Arial"/>
                <a:cs typeface="Arial"/>
              </a:rPr>
              <a:t>ς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225" y="324357"/>
            <a:ext cx="41893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Μέσο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κόστος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659885" y="3210813"/>
            <a:ext cx="2206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Κόστος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διαθέσιμων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8790" y="3436061"/>
            <a:ext cx="5924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€900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2978" y="3817365"/>
            <a:ext cx="4084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7775" algn="l"/>
              </a:tabLst>
            </a:pPr>
            <a:r>
              <a:rPr sz="2000" dirty="0">
                <a:latin typeface="Arial"/>
                <a:cs typeface="Arial"/>
              </a:rPr>
              <a:t>Αρι</a:t>
            </a:r>
            <a:r>
              <a:rPr sz="2000" spc="-5" dirty="0">
                <a:latin typeface="Arial"/>
                <a:cs typeface="Arial"/>
              </a:rPr>
              <a:t>θμό</a:t>
            </a:r>
            <a:r>
              <a:rPr sz="2000" dirty="0">
                <a:latin typeface="Arial"/>
                <a:cs typeface="Arial"/>
              </a:rPr>
              <a:t>ς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δ</a:t>
            </a:r>
            <a:r>
              <a:rPr sz="2000" spc="5" dirty="0">
                <a:latin typeface="Arial"/>
                <a:cs typeface="Arial"/>
              </a:rPr>
              <a:t>ι</a:t>
            </a:r>
            <a:r>
              <a:rPr sz="2000" spc="-5" dirty="0">
                <a:latin typeface="Arial"/>
                <a:cs typeface="Arial"/>
              </a:rPr>
              <a:t>α</a:t>
            </a:r>
            <a:r>
              <a:rPr sz="2000" spc="5" dirty="0">
                <a:latin typeface="Arial"/>
                <a:cs typeface="Arial"/>
              </a:rPr>
              <a:t>θ</a:t>
            </a:r>
            <a:r>
              <a:rPr sz="2000" dirty="0">
                <a:latin typeface="Arial"/>
                <a:cs typeface="Arial"/>
              </a:rPr>
              <a:t>έ</a:t>
            </a:r>
            <a:r>
              <a:rPr sz="2000" spc="-10" dirty="0">
                <a:latin typeface="Arial"/>
                <a:cs typeface="Arial"/>
              </a:rPr>
              <a:t>σ</a:t>
            </a:r>
            <a:r>
              <a:rPr sz="2000" spc="5" dirty="0">
                <a:latin typeface="Arial"/>
                <a:cs typeface="Arial"/>
              </a:rPr>
              <a:t>ι</a:t>
            </a:r>
            <a:r>
              <a:rPr sz="2000" spc="-5" dirty="0">
                <a:latin typeface="Arial"/>
                <a:cs typeface="Arial"/>
              </a:rPr>
              <a:t>μ</a:t>
            </a:r>
            <a:r>
              <a:rPr sz="2000" spc="-10" dirty="0">
                <a:latin typeface="Arial"/>
                <a:cs typeface="Arial"/>
              </a:rPr>
              <a:t>ω</a:t>
            </a:r>
            <a:r>
              <a:rPr sz="2000" dirty="0">
                <a:latin typeface="Arial"/>
                <a:cs typeface="Arial"/>
              </a:rPr>
              <a:t>ν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μο</a:t>
            </a:r>
            <a:r>
              <a:rPr sz="2000" spc="-10" dirty="0">
                <a:latin typeface="Arial"/>
                <a:cs typeface="Arial"/>
              </a:rPr>
              <a:t>ν</a:t>
            </a:r>
            <a:r>
              <a:rPr sz="2000" spc="-5" dirty="0">
                <a:latin typeface="Arial"/>
                <a:cs typeface="Arial"/>
              </a:rPr>
              <a:t>άδω</a:t>
            </a:r>
            <a:r>
              <a:rPr sz="2000" dirty="0">
                <a:latin typeface="Arial"/>
                <a:cs typeface="Arial"/>
              </a:rPr>
              <a:t>ν	</a:t>
            </a:r>
            <a:r>
              <a:rPr sz="2000" b="1" dirty="0"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3668014"/>
            <a:ext cx="6436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50970" algn="l"/>
                <a:tab pos="6118225" algn="l"/>
                <a:tab pos="6272530" algn="l"/>
              </a:tabLst>
            </a:pPr>
            <a:r>
              <a:rPr sz="2000" spc="-5" dirty="0">
                <a:latin typeface="Arial"/>
                <a:cs typeface="Arial"/>
              </a:rPr>
              <a:t>Μέσο </a:t>
            </a:r>
            <a:r>
              <a:rPr sz="2000" spc="-10" dirty="0">
                <a:latin typeface="Arial"/>
                <a:cs typeface="Arial"/>
              </a:rPr>
              <a:t>κόστος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ανά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μονάδα=</a:t>
            </a:r>
            <a:r>
              <a:rPr sz="3000" u="heavy" baseline="3333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3000" u="heavy" spc="-7" baseline="3333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προϊόντων	</a:t>
            </a:r>
            <a:r>
              <a:rPr sz="3000" spc="-7" baseline="33333" dirty="0">
                <a:latin typeface="Arial"/>
                <a:cs typeface="Arial"/>
              </a:rPr>
              <a:t>	</a:t>
            </a:r>
            <a:r>
              <a:rPr sz="3000" baseline="12500" dirty="0">
                <a:latin typeface="Arial"/>
                <a:cs typeface="Arial"/>
              </a:rPr>
              <a:t>=</a:t>
            </a:r>
          </a:p>
        </p:txBody>
      </p:sp>
      <p:sp>
        <p:nvSpPr>
          <p:cNvPr id="8" name="object 8"/>
          <p:cNvSpPr/>
          <p:nvPr/>
        </p:nvSpPr>
        <p:spPr>
          <a:xfrm>
            <a:off x="6819900" y="38100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09078" y="3607689"/>
            <a:ext cx="770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2000" dirty="0">
                <a:latin typeface="Arial"/>
                <a:cs typeface="Arial"/>
              </a:rPr>
              <a:t>=	</a:t>
            </a:r>
            <a:r>
              <a:rPr sz="2000" b="1" dirty="0">
                <a:latin typeface="Arial"/>
                <a:cs typeface="Arial"/>
              </a:rPr>
              <a:t>€15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004" y="4398435"/>
            <a:ext cx="2381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Πωληθείσες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μονάδες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9889" y="4446270"/>
            <a:ext cx="5775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X </a:t>
            </a:r>
            <a:r>
              <a:rPr sz="2000" spc="-5" dirty="0">
                <a:latin typeface="Arial"/>
                <a:cs typeface="Arial"/>
              </a:rPr>
              <a:t>Μέσο </a:t>
            </a:r>
            <a:r>
              <a:rPr sz="2000" spc="-10" dirty="0">
                <a:latin typeface="Arial"/>
                <a:cs typeface="Arial"/>
              </a:rPr>
              <a:t>κόστος </a:t>
            </a:r>
            <a:r>
              <a:rPr sz="2000" spc="-5" dirty="0">
                <a:latin typeface="Arial"/>
                <a:cs typeface="Arial"/>
              </a:rPr>
              <a:t>ανά μονάδα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10" dirty="0">
                <a:latin typeface="Arial"/>
                <a:cs typeface="Arial"/>
              </a:rPr>
              <a:t>Κόστος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πωληθέντων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485" y="4921781"/>
            <a:ext cx="8306434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100"/>
              </a:spcBef>
              <a:tabLst>
                <a:tab pos="2128520" algn="l"/>
                <a:tab pos="3274695" algn="l"/>
                <a:tab pos="4871720" algn="l"/>
                <a:tab pos="5716270" algn="l"/>
              </a:tabLst>
            </a:pPr>
            <a:r>
              <a:rPr sz="2000" b="1" dirty="0">
                <a:latin typeface="Arial"/>
                <a:cs typeface="Arial"/>
              </a:rPr>
              <a:t>40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μονάδες	</a:t>
            </a:r>
            <a:r>
              <a:rPr sz="2000" b="1" dirty="0">
                <a:latin typeface="Arial"/>
                <a:cs typeface="Arial"/>
              </a:rPr>
              <a:t>X	€15	=	€600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latin typeface="Arial"/>
                <a:cs typeface="Arial"/>
              </a:rPr>
              <a:t>Τελικές </a:t>
            </a:r>
            <a:r>
              <a:rPr sz="2000" dirty="0">
                <a:latin typeface="Arial"/>
                <a:cs typeface="Arial"/>
              </a:rPr>
              <a:t>διαθέσιμες </a:t>
            </a:r>
            <a:r>
              <a:rPr sz="2000" spc="-5" dirty="0">
                <a:latin typeface="Arial"/>
                <a:cs typeface="Arial"/>
              </a:rPr>
              <a:t>μονάδες </a:t>
            </a:r>
            <a:r>
              <a:rPr sz="2000" dirty="0">
                <a:latin typeface="Arial"/>
                <a:cs typeface="Arial"/>
              </a:rPr>
              <a:t>X </a:t>
            </a:r>
            <a:r>
              <a:rPr sz="2000" spc="-5" dirty="0">
                <a:latin typeface="Arial"/>
                <a:cs typeface="Arial"/>
              </a:rPr>
              <a:t>Μέσο </a:t>
            </a:r>
            <a:r>
              <a:rPr sz="2000" spc="-10" dirty="0">
                <a:latin typeface="Arial"/>
                <a:cs typeface="Arial"/>
              </a:rPr>
              <a:t>κόστος </a:t>
            </a:r>
            <a:r>
              <a:rPr sz="2000" spc="-5" dirty="0">
                <a:latin typeface="Arial"/>
                <a:cs typeface="Arial"/>
              </a:rPr>
              <a:t>ανά μονάδα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Απόθεμα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λήξης</a:t>
            </a:r>
          </a:p>
          <a:p>
            <a:pPr marL="157480" algn="ctr">
              <a:lnSpc>
                <a:spcPct val="100000"/>
              </a:lnSpc>
              <a:spcBef>
                <a:spcPts val="1205"/>
              </a:spcBef>
              <a:tabLst>
                <a:tab pos="2058035" algn="l"/>
                <a:tab pos="3204210" algn="l"/>
                <a:tab pos="5219065" algn="l"/>
                <a:tab pos="5576570" algn="l"/>
              </a:tabLst>
            </a:pPr>
            <a:r>
              <a:rPr sz="2000" b="1" dirty="0">
                <a:latin typeface="Arial"/>
                <a:cs typeface="Arial"/>
              </a:rPr>
              <a:t>20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μονάδες	X	€15	=	€300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" y="1295272"/>
            <a:ext cx="7696200" cy="1817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4645" y="1171702"/>
            <a:ext cx="11531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 err="1">
                <a:latin typeface="Arial"/>
                <a:cs typeface="Arial"/>
              </a:rPr>
              <a:t>Πίν</a:t>
            </a:r>
            <a:r>
              <a:rPr sz="1600" b="1" spc="-20" dirty="0">
                <a:latin typeface="Arial"/>
                <a:cs typeface="Arial"/>
              </a:rPr>
              <a:t>α</a:t>
            </a:r>
            <a:r>
              <a:rPr sz="1600" b="1" spc="-20" dirty="0" err="1">
                <a:latin typeface="Arial"/>
                <a:cs typeface="Arial"/>
              </a:rPr>
              <a:t>κ</a:t>
            </a:r>
            <a:r>
              <a:rPr sz="1600" b="1" spc="-20" dirty="0">
                <a:latin typeface="Arial"/>
                <a:cs typeface="Arial"/>
              </a:rPr>
              <a:t>α</a:t>
            </a:r>
            <a:r>
              <a:rPr sz="1600" b="1" spc="-20" dirty="0" err="1">
                <a:latin typeface="Arial"/>
                <a:cs typeface="Arial"/>
              </a:rPr>
              <a:t>ς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681" y="3453205"/>
            <a:ext cx="72510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Οι </a:t>
            </a:r>
            <a:r>
              <a:rPr sz="2000" spc="-5" dirty="0">
                <a:latin typeface="Arial"/>
                <a:cs typeface="Arial"/>
              </a:rPr>
              <a:t>επιπτώσεις </a:t>
            </a:r>
            <a:r>
              <a:rPr sz="2000" spc="-10" dirty="0">
                <a:latin typeface="Arial"/>
                <a:cs typeface="Arial"/>
              </a:rPr>
              <a:t>του </a:t>
            </a:r>
            <a:r>
              <a:rPr sz="2000" spc="-5" dirty="0">
                <a:latin typeface="Arial"/>
                <a:cs typeface="Arial"/>
              </a:rPr>
              <a:t>μέσου </a:t>
            </a:r>
            <a:r>
              <a:rPr sz="2000" spc="-10" dirty="0">
                <a:latin typeface="Arial"/>
                <a:cs typeface="Arial"/>
              </a:rPr>
              <a:t>κόστους </a:t>
            </a:r>
            <a:r>
              <a:rPr sz="2000" spc="-15" dirty="0">
                <a:latin typeface="Arial"/>
                <a:cs typeface="Arial"/>
              </a:rPr>
              <a:t>απεικονίζονται </a:t>
            </a:r>
            <a:r>
              <a:rPr sz="2000" spc="-10" dirty="0">
                <a:latin typeface="Arial"/>
                <a:cs typeface="Arial"/>
              </a:rPr>
              <a:t>στον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ακόλουθο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λογαριασμό: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225" y="324357"/>
            <a:ext cx="37321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Μέσο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κόστος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457200" y="1524000"/>
            <a:ext cx="7848600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4191000"/>
            <a:ext cx="5943600" cy="199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857" y="6460947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302" y="6430771"/>
            <a:ext cx="47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225" y="478358"/>
            <a:ext cx="50152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BE"/>
                </a:solidFill>
              </a:rPr>
              <a:t>Λογιστική </a:t>
            </a:r>
            <a:r>
              <a:rPr sz="3000" spc="-25" dirty="0">
                <a:solidFill>
                  <a:srgbClr val="0000BE"/>
                </a:solidFill>
              </a:rPr>
              <a:t>των</a:t>
            </a:r>
            <a:r>
              <a:rPr sz="3000" spc="-20" dirty="0">
                <a:solidFill>
                  <a:srgbClr val="0000BE"/>
                </a:solidFill>
              </a:rPr>
              <a:t> αποθεμάτων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611225" y="1158802"/>
            <a:ext cx="846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 err="1">
                <a:latin typeface="Arial"/>
                <a:cs typeface="Arial"/>
              </a:rPr>
              <a:t>Πίν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κ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| </a:t>
            </a:r>
            <a:r>
              <a:rPr sz="1800" spc="-10" dirty="0">
                <a:latin typeface="Arial"/>
                <a:cs typeface="Arial"/>
              </a:rPr>
              <a:t>Αντιπαράθεση </a:t>
            </a:r>
            <a:r>
              <a:rPr sz="1800" spc="-5" dirty="0">
                <a:latin typeface="Arial"/>
                <a:cs typeface="Arial"/>
              </a:rPr>
              <a:t>μιας </a:t>
            </a:r>
            <a:r>
              <a:rPr sz="1800" spc="-10" dirty="0">
                <a:latin typeface="Arial"/>
                <a:cs typeface="Arial"/>
              </a:rPr>
              <a:t>εταιρείας </a:t>
            </a:r>
            <a:r>
              <a:rPr sz="1800" spc="-15" dirty="0">
                <a:latin typeface="Arial"/>
                <a:cs typeface="Arial"/>
              </a:rPr>
              <a:t>παροχής </a:t>
            </a:r>
            <a:r>
              <a:rPr sz="1800" spc="-5" dirty="0">
                <a:latin typeface="Arial"/>
                <a:cs typeface="Arial"/>
              </a:rPr>
              <a:t>υπηρεσιών </a:t>
            </a:r>
            <a:r>
              <a:rPr sz="1800" spc="-10" dirty="0">
                <a:latin typeface="Arial"/>
                <a:cs typeface="Arial"/>
              </a:rPr>
              <a:t>και </a:t>
            </a:r>
            <a:r>
              <a:rPr sz="1800" spc="-5" dirty="0">
                <a:latin typeface="Arial"/>
                <a:cs typeface="Arial"/>
              </a:rPr>
              <a:t>μιας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εμπορικής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5248423"/>
            <a:ext cx="7065645" cy="788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Arial"/>
                <a:cs typeface="Arial"/>
              </a:rPr>
              <a:t>Οι </a:t>
            </a:r>
            <a:r>
              <a:rPr sz="2000" spc="-5" dirty="0">
                <a:latin typeface="Arial"/>
                <a:cs typeface="Arial"/>
              </a:rPr>
              <a:t>εμπορικές εταιρείες </a:t>
            </a:r>
            <a:r>
              <a:rPr sz="2000" spc="-15" dirty="0">
                <a:latin typeface="Arial"/>
                <a:cs typeface="Arial"/>
              </a:rPr>
              <a:t>έχουν </a:t>
            </a:r>
            <a:r>
              <a:rPr sz="2000" dirty="0">
                <a:latin typeface="Arial"/>
                <a:cs typeface="Arial"/>
              </a:rPr>
              <a:t>2 </a:t>
            </a:r>
            <a:r>
              <a:rPr sz="2000" spc="-5" dirty="0">
                <a:latin typeface="Arial"/>
                <a:cs typeface="Arial"/>
              </a:rPr>
              <a:t>λογαριασμούς </a:t>
            </a:r>
            <a:r>
              <a:rPr sz="2000" spc="-10" dirty="0">
                <a:latin typeface="Arial"/>
                <a:cs typeface="Arial"/>
              </a:rPr>
              <a:t>που </a:t>
            </a:r>
            <a:r>
              <a:rPr sz="2000" spc="-5" dirty="0">
                <a:latin typeface="Arial"/>
                <a:cs typeface="Arial"/>
              </a:rPr>
              <a:t>δεν </a:t>
            </a:r>
            <a:r>
              <a:rPr sz="2000" spc="-15" dirty="0">
                <a:latin typeface="Arial"/>
                <a:cs typeface="Arial"/>
              </a:rPr>
              <a:t>έχουν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οι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Arial"/>
                <a:cs typeface="Arial"/>
              </a:rPr>
              <a:t>εταιρείες </a:t>
            </a:r>
            <a:r>
              <a:rPr sz="2000" spc="-10" dirty="0">
                <a:latin typeface="Arial"/>
                <a:cs typeface="Arial"/>
              </a:rPr>
              <a:t>παροχής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υπηρεσιών: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091" y="6011062"/>
            <a:ext cx="6616700" cy="7512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spc="-20" dirty="0">
                <a:latin typeface="Arial"/>
                <a:cs typeface="Arial"/>
              </a:rPr>
              <a:t>Κόστος </a:t>
            </a:r>
            <a:r>
              <a:rPr sz="1900" b="1" spc="-15" dirty="0">
                <a:latin typeface="Arial"/>
                <a:cs typeface="Arial"/>
              </a:rPr>
              <a:t>πωληθέντων </a:t>
            </a:r>
            <a:r>
              <a:rPr sz="1900" spc="-5" dirty="0">
                <a:latin typeface="Arial"/>
                <a:cs typeface="Arial"/>
              </a:rPr>
              <a:t>στην </a:t>
            </a:r>
            <a:r>
              <a:rPr sz="1900" b="1" spc="-20" dirty="0">
                <a:latin typeface="Arial"/>
                <a:cs typeface="Arial"/>
              </a:rPr>
              <a:t>Κατάσταση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Αποτελεσμάτων</a:t>
            </a:r>
            <a:endParaRPr sz="19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1900" spc="-5" dirty="0">
                <a:latin typeface="Arial"/>
                <a:cs typeface="Arial"/>
              </a:rPr>
              <a:t>Α</a:t>
            </a:r>
            <a:r>
              <a:rPr sz="1900" spc="-35" dirty="0">
                <a:latin typeface="Arial"/>
                <a:cs typeface="Arial"/>
              </a:rPr>
              <a:t>π</a:t>
            </a:r>
            <a:r>
              <a:rPr sz="1900" spc="-10" dirty="0">
                <a:latin typeface="Arial"/>
                <a:cs typeface="Arial"/>
              </a:rPr>
              <a:t>οθέμ</a:t>
            </a:r>
            <a:r>
              <a:rPr sz="1900" spc="-15" dirty="0">
                <a:latin typeface="Arial"/>
                <a:cs typeface="Arial"/>
              </a:rPr>
              <a:t>α</a:t>
            </a:r>
            <a:r>
              <a:rPr sz="1900" spc="-35" dirty="0">
                <a:latin typeface="Arial"/>
                <a:cs typeface="Arial"/>
              </a:rPr>
              <a:t>τ</a:t>
            </a:r>
            <a:r>
              <a:rPr sz="1900" spc="-5" dirty="0">
                <a:latin typeface="Arial"/>
                <a:cs typeface="Arial"/>
              </a:rPr>
              <a:t>α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 err="1">
                <a:latin typeface="Arial"/>
                <a:cs typeface="Arial"/>
              </a:rPr>
              <a:t>σ</a:t>
            </a:r>
            <a:r>
              <a:rPr sz="1900" spc="-35" dirty="0" err="1">
                <a:latin typeface="Arial"/>
                <a:cs typeface="Arial"/>
              </a:rPr>
              <a:t>τ</a:t>
            </a:r>
            <a:r>
              <a:rPr sz="1900" spc="-10" dirty="0" err="1">
                <a:latin typeface="Arial"/>
                <a:cs typeface="Arial"/>
              </a:rPr>
              <a:t>ο</a:t>
            </a:r>
            <a:r>
              <a:rPr sz="1900" spc="-5" dirty="0" err="1">
                <a:latin typeface="Arial"/>
                <a:cs typeface="Arial"/>
              </a:rPr>
              <a:t>ν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lang="el-GR" sz="1900" spc="-50" dirty="0">
                <a:latin typeface="Arial"/>
                <a:cs typeface="Arial"/>
              </a:rPr>
              <a:t>Ισολογισμό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1752600"/>
            <a:ext cx="7848600" cy="3279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8188" y="1370075"/>
            <a:ext cx="1830324" cy="12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8950" y="1371600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1295400"/>
                </a:moveTo>
                <a:lnTo>
                  <a:pt x="1828800" y="1295400"/>
                </a:lnTo>
                <a:lnTo>
                  <a:pt x="18288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1632" y="1706879"/>
            <a:ext cx="1667256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2167" y="1706879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6476" y="1370075"/>
            <a:ext cx="1831848" cy="1298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1706879"/>
            <a:ext cx="1149096" cy="521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1376" y="1706879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2484" y="3179740"/>
            <a:ext cx="7651750" cy="177863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08305" indent="-396240">
              <a:lnSpc>
                <a:spcPct val="100000"/>
              </a:lnSpc>
              <a:spcBef>
                <a:spcPts val="7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5" dirty="0">
                <a:latin typeface="Arial"/>
                <a:cs typeface="Arial"/>
              </a:rPr>
              <a:t>Οι </a:t>
            </a:r>
            <a:r>
              <a:rPr sz="2200" spc="-15" dirty="0">
                <a:latin typeface="Arial"/>
                <a:cs typeface="Arial"/>
              </a:rPr>
              <a:t>πρώτες </a:t>
            </a:r>
            <a:r>
              <a:rPr sz="2200" spc="-5" dirty="0">
                <a:latin typeface="Arial"/>
                <a:cs typeface="Arial"/>
              </a:rPr>
              <a:t>-χρονικά- </a:t>
            </a:r>
            <a:r>
              <a:rPr sz="2200" spc="-10" dirty="0">
                <a:latin typeface="Arial"/>
                <a:cs typeface="Arial"/>
              </a:rPr>
              <a:t>μονάδες </a:t>
            </a:r>
            <a:r>
              <a:rPr sz="2200" spc="-20" dirty="0">
                <a:latin typeface="Arial"/>
                <a:cs typeface="Arial"/>
              </a:rPr>
              <a:t>στα </a:t>
            </a:r>
            <a:r>
              <a:rPr sz="2200" spc="-15" dirty="0">
                <a:latin typeface="Arial"/>
                <a:cs typeface="Arial"/>
              </a:rPr>
              <a:t>αποθέματα, </a:t>
            </a:r>
            <a:r>
              <a:rPr sz="2200" spc="-5" dirty="0">
                <a:latin typeface="Arial"/>
                <a:cs typeface="Arial"/>
              </a:rPr>
              <a:t>είναι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εκείνες</a:t>
            </a:r>
            <a:endParaRPr sz="22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660"/>
              </a:spcBef>
            </a:pPr>
            <a:r>
              <a:rPr sz="2200" spc="-20" dirty="0">
                <a:latin typeface="Arial"/>
                <a:cs typeface="Arial"/>
              </a:rPr>
              <a:t>που </a:t>
            </a:r>
            <a:r>
              <a:rPr sz="2200" spc="-5" dirty="0">
                <a:latin typeface="Arial"/>
                <a:cs typeface="Arial"/>
              </a:rPr>
              <a:t>θα </a:t>
            </a:r>
            <a:r>
              <a:rPr sz="2200" spc="-15" dirty="0">
                <a:latin typeface="Arial"/>
                <a:cs typeface="Arial"/>
              </a:rPr>
              <a:t>πωληθούν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πρώτες</a:t>
            </a:r>
            <a:endParaRPr sz="2200">
              <a:latin typeface="Arial"/>
              <a:cs typeface="Arial"/>
            </a:endParaRPr>
          </a:p>
          <a:p>
            <a:pPr marL="408305" marR="233045" indent="-396240">
              <a:lnSpc>
                <a:spcPct val="125000"/>
              </a:lnSpc>
              <a:spcBef>
                <a:spcPts val="60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125" dirty="0">
                <a:latin typeface="Arial"/>
                <a:cs typeface="Arial"/>
              </a:rPr>
              <a:t>Το </a:t>
            </a:r>
            <a:r>
              <a:rPr sz="2200" spc="-10" dirty="0">
                <a:latin typeface="Arial"/>
                <a:cs typeface="Arial"/>
              </a:rPr>
              <a:t>απόθεμα τέλους βασίζεται </a:t>
            </a:r>
            <a:r>
              <a:rPr sz="2200" spc="-15" dirty="0">
                <a:latin typeface="Arial"/>
                <a:cs typeface="Arial"/>
              </a:rPr>
              <a:t>στο κόστος </a:t>
            </a:r>
            <a:r>
              <a:rPr sz="2200" spc="-20" dirty="0">
                <a:latin typeface="Arial"/>
                <a:cs typeface="Arial"/>
              </a:rPr>
              <a:t>των </a:t>
            </a:r>
            <a:r>
              <a:rPr sz="2200" spc="-10" dirty="0">
                <a:latin typeface="Arial"/>
                <a:cs typeface="Arial"/>
              </a:rPr>
              <a:t>τελευταίων  </a:t>
            </a:r>
            <a:r>
              <a:rPr sz="2200" spc="-15" dirty="0">
                <a:latin typeface="Arial"/>
                <a:cs typeface="Arial"/>
              </a:rPr>
              <a:t>αποθεμάτων </a:t>
            </a:r>
            <a:r>
              <a:rPr sz="2200" spc="-20" dirty="0">
                <a:latin typeface="Arial"/>
                <a:cs typeface="Arial"/>
              </a:rPr>
              <a:t>που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αποκτήθηκαν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81821" y="2647950"/>
            <a:ext cx="171450" cy="400685"/>
          </a:xfrm>
          <a:custGeom>
            <a:avLst/>
            <a:gdLst/>
            <a:ahLst/>
            <a:cxnLst/>
            <a:rect l="l" t="t" r="r" b="b"/>
            <a:pathLst>
              <a:path w="171450" h="400685">
                <a:moveTo>
                  <a:pt x="23760" y="229616"/>
                </a:moveTo>
                <a:lnTo>
                  <a:pt x="14978" y="229616"/>
                </a:lnTo>
                <a:lnTo>
                  <a:pt x="9251" y="231521"/>
                </a:lnTo>
                <a:lnTo>
                  <a:pt x="3643" y="236573"/>
                </a:lnTo>
                <a:lnTo>
                  <a:pt x="488" y="243173"/>
                </a:lnTo>
                <a:lnTo>
                  <a:pt x="0" y="250487"/>
                </a:lnTo>
                <a:lnTo>
                  <a:pt x="2393" y="257683"/>
                </a:lnTo>
                <a:lnTo>
                  <a:pt x="85578" y="400176"/>
                </a:lnTo>
                <a:lnTo>
                  <a:pt x="107671" y="362330"/>
                </a:lnTo>
                <a:lnTo>
                  <a:pt x="66528" y="362330"/>
                </a:lnTo>
                <a:lnTo>
                  <a:pt x="66528" y="291718"/>
                </a:lnTo>
                <a:lnTo>
                  <a:pt x="35413" y="238378"/>
                </a:lnTo>
                <a:lnTo>
                  <a:pt x="30360" y="232771"/>
                </a:lnTo>
                <a:lnTo>
                  <a:pt x="23760" y="229616"/>
                </a:lnTo>
                <a:close/>
              </a:path>
              <a:path w="171450" h="400685">
                <a:moveTo>
                  <a:pt x="66528" y="291718"/>
                </a:moveTo>
                <a:lnTo>
                  <a:pt x="66528" y="362330"/>
                </a:lnTo>
                <a:lnTo>
                  <a:pt x="104628" y="362330"/>
                </a:lnTo>
                <a:lnTo>
                  <a:pt x="104628" y="352678"/>
                </a:lnTo>
                <a:lnTo>
                  <a:pt x="69068" y="352678"/>
                </a:lnTo>
                <a:lnTo>
                  <a:pt x="85578" y="324376"/>
                </a:lnTo>
                <a:lnTo>
                  <a:pt x="66528" y="291718"/>
                </a:lnTo>
                <a:close/>
              </a:path>
              <a:path w="171450" h="400685">
                <a:moveTo>
                  <a:pt x="154709" y="229127"/>
                </a:moveTo>
                <a:lnTo>
                  <a:pt x="147395" y="229616"/>
                </a:lnTo>
                <a:lnTo>
                  <a:pt x="140795" y="232771"/>
                </a:lnTo>
                <a:lnTo>
                  <a:pt x="135743" y="238378"/>
                </a:lnTo>
                <a:lnTo>
                  <a:pt x="104628" y="291718"/>
                </a:lnTo>
                <a:lnTo>
                  <a:pt x="104628" y="362330"/>
                </a:lnTo>
                <a:lnTo>
                  <a:pt x="107671" y="362330"/>
                </a:lnTo>
                <a:lnTo>
                  <a:pt x="168763" y="257683"/>
                </a:lnTo>
                <a:lnTo>
                  <a:pt x="171156" y="250487"/>
                </a:lnTo>
                <a:lnTo>
                  <a:pt x="170668" y="243173"/>
                </a:lnTo>
                <a:lnTo>
                  <a:pt x="167512" y="236573"/>
                </a:lnTo>
                <a:lnTo>
                  <a:pt x="161905" y="231521"/>
                </a:lnTo>
                <a:lnTo>
                  <a:pt x="154709" y="229127"/>
                </a:lnTo>
                <a:close/>
              </a:path>
              <a:path w="171450" h="400685">
                <a:moveTo>
                  <a:pt x="85578" y="324376"/>
                </a:moveTo>
                <a:lnTo>
                  <a:pt x="69068" y="352678"/>
                </a:lnTo>
                <a:lnTo>
                  <a:pt x="102088" y="352678"/>
                </a:lnTo>
                <a:lnTo>
                  <a:pt x="85578" y="324376"/>
                </a:lnTo>
                <a:close/>
              </a:path>
              <a:path w="171450" h="400685">
                <a:moveTo>
                  <a:pt x="104628" y="291718"/>
                </a:moveTo>
                <a:lnTo>
                  <a:pt x="85578" y="324376"/>
                </a:lnTo>
                <a:lnTo>
                  <a:pt x="102088" y="352678"/>
                </a:lnTo>
                <a:lnTo>
                  <a:pt x="104628" y="352678"/>
                </a:lnTo>
                <a:lnTo>
                  <a:pt x="104628" y="291718"/>
                </a:lnTo>
                <a:close/>
              </a:path>
              <a:path w="171450" h="400685">
                <a:moveTo>
                  <a:pt x="104628" y="0"/>
                </a:moveTo>
                <a:lnTo>
                  <a:pt x="66528" y="0"/>
                </a:lnTo>
                <a:lnTo>
                  <a:pt x="66528" y="291718"/>
                </a:lnTo>
                <a:lnTo>
                  <a:pt x="85578" y="324376"/>
                </a:lnTo>
                <a:lnTo>
                  <a:pt x="104628" y="291718"/>
                </a:lnTo>
                <a:lnTo>
                  <a:pt x="104628" y="0"/>
                </a:lnTo>
                <a:close/>
              </a:path>
              <a:path w="171450" h="400685">
                <a:moveTo>
                  <a:pt x="16446" y="229127"/>
                </a:moveTo>
                <a:lnTo>
                  <a:pt x="23760" y="229616"/>
                </a:lnTo>
                <a:lnTo>
                  <a:pt x="14978" y="229616"/>
                </a:lnTo>
                <a:lnTo>
                  <a:pt x="16446" y="229127"/>
                </a:lnTo>
                <a:close/>
              </a:path>
            </a:pathLst>
          </a:custGeom>
          <a:solidFill>
            <a:srgbClr val="7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3188" y="1370075"/>
            <a:ext cx="1830323" cy="1298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37052" y="1789937"/>
            <a:ext cx="53498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76780" algn="l"/>
                <a:tab pos="4101465" algn="l"/>
              </a:tabLst>
            </a:pP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Average	</a:t>
            </a:r>
            <a:r>
              <a:rPr sz="2500" b="1" spc="-5" dirty="0">
                <a:latin typeface="Arial"/>
                <a:cs typeface="Arial"/>
              </a:rPr>
              <a:t>FIFO	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LIFO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93014" y="217468"/>
            <a:ext cx="682053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Εφαρμογή </a:t>
            </a:r>
            <a:r>
              <a:rPr sz="3200" spc="-30" dirty="0"/>
              <a:t>των </a:t>
            </a:r>
            <a:r>
              <a:rPr sz="3200" spc="-5" dirty="0"/>
              <a:t>διαφόρων</a:t>
            </a:r>
            <a:r>
              <a:rPr sz="3200" spc="-130" dirty="0"/>
              <a:t> </a:t>
            </a:r>
            <a:r>
              <a:rPr sz="3200" spc="-5" dirty="0"/>
              <a:t>μεθόδων  </a:t>
            </a:r>
            <a:r>
              <a:rPr sz="3200" spc="-25" dirty="0"/>
              <a:t>αποτίμησης </a:t>
            </a:r>
            <a:r>
              <a:rPr sz="3200" spc="-30" dirty="0"/>
              <a:t>των</a:t>
            </a:r>
            <a:r>
              <a:rPr sz="3200" spc="-55" dirty="0"/>
              <a:t> </a:t>
            </a:r>
            <a:r>
              <a:rPr sz="3200" spc="-20" dirty="0"/>
              <a:t>αποθεμάτων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14" name="object 14"/>
          <p:cNvSpPr/>
          <p:nvPr/>
        </p:nvSpPr>
        <p:spPr>
          <a:xfrm>
            <a:off x="28955" y="1370075"/>
            <a:ext cx="2913888" cy="1298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3" y="1371600"/>
            <a:ext cx="2911475" cy="1295400"/>
          </a:xfrm>
          <a:custGeom>
            <a:avLst/>
            <a:gdLst/>
            <a:ahLst/>
            <a:cxnLst/>
            <a:rect l="l" t="t" r="r" b="b"/>
            <a:pathLst>
              <a:path w="2911475" h="1295400">
                <a:moveTo>
                  <a:pt x="0" y="1295400"/>
                </a:moveTo>
                <a:lnTo>
                  <a:pt x="2911094" y="1295400"/>
                </a:lnTo>
                <a:lnTo>
                  <a:pt x="2911094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855" y="1363980"/>
            <a:ext cx="1638300" cy="521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152" y="1706879"/>
            <a:ext cx="2990088" cy="521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368" y="2049779"/>
            <a:ext cx="1737360" cy="521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69007" y="2049779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8572" y="1447037"/>
            <a:ext cx="250634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2850"/>
              </a:lnSpc>
              <a:spcBef>
                <a:spcPts val="95"/>
              </a:spcBef>
            </a:pPr>
            <a:r>
              <a:rPr sz="2500" b="1" spc="-30" dirty="0">
                <a:solidFill>
                  <a:srgbClr val="FFFFFF"/>
                </a:solidFill>
                <a:latin typeface="Arial"/>
                <a:cs typeface="Arial"/>
              </a:rPr>
              <a:t>Κόστος</a:t>
            </a:r>
            <a:endParaRPr sz="2500">
              <a:latin typeface="Arial"/>
              <a:cs typeface="Arial"/>
            </a:endParaRPr>
          </a:p>
          <a:p>
            <a:pPr marL="12700" marR="5080" algn="ctr">
              <a:lnSpc>
                <a:spcPts val="2700"/>
              </a:lnSpc>
              <a:spcBef>
                <a:spcPts val="19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500" b="1" spc="-35" dirty="0">
                <a:solidFill>
                  <a:srgbClr val="FFFFFF"/>
                </a:solidFill>
                <a:latin typeface="Arial"/>
                <a:cs typeface="Arial"/>
              </a:rPr>
              <a:t>ξ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500" b="1" spc="-7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ομικευμ</a:t>
            </a:r>
            <a:r>
              <a:rPr sz="2500" b="1" spc="3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νης  μονάδας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4" y="324357"/>
            <a:ext cx="20557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FIFO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04800" y="1447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74442" y="940054"/>
            <a:ext cx="35966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Arial"/>
                <a:cs typeface="Arial"/>
              </a:rPr>
              <a:t>Αποθέματα </a:t>
            </a:r>
            <a:r>
              <a:rPr sz="2200" b="1" dirty="0">
                <a:latin typeface="Arial"/>
                <a:cs typeface="Arial"/>
              </a:rPr>
              <a:t>(μέθοδος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FIFO)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124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8770" y="1447800"/>
          <a:ext cx="8378188" cy="2122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1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282">
                <a:tc>
                  <a:txBody>
                    <a:bodyPr/>
                    <a:lstStyle/>
                    <a:p>
                      <a:pPr marL="76835" marR="407670">
                        <a:lnSpc>
                          <a:spcPct val="133100"/>
                        </a:lnSpc>
                        <a:spcBef>
                          <a:spcPts val="4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Υπ.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αρχής (10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μον.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€10)  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Αγορές: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5825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(10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6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60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22364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No.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(25 μον.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€14)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350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646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(25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8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350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56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22364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No.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	(25 μον.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582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(5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7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50"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20"/>
                        </a:spcBef>
                        <a:tabLst>
                          <a:tab pos="3696970" algn="l"/>
                        </a:tabLst>
                      </a:pP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Υπ.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λήξης (20 μον.</a:t>
                      </a:r>
                      <a:r>
                        <a:rPr sz="1800" b="1" spc="2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1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€18)	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360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684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4800" y="4495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67633" y="3988689"/>
            <a:ext cx="28086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Arial"/>
                <a:cs typeface="Arial"/>
              </a:rPr>
              <a:t>Κόστος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πωληθέντων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4495800"/>
            <a:ext cx="0" cy="1741805"/>
          </a:xfrm>
          <a:custGeom>
            <a:avLst/>
            <a:gdLst/>
            <a:ahLst/>
            <a:cxnLst/>
            <a:rect l="l" t="t" r="r" b="b"/>
            <a:pathLst>
              <a:path h="1741804">
                <a:moveTo>
                  <a:pt x="0" y="0"/>
                </a:moveTo>
                <a:lnTo>
                  <a:pt x="0" y="17414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5791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96137" y="4661345"/>
          <a:ext cx="3831589" cy="990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96">
                <a:tc>
                  <a:txBody>
                    <a:bodyPr/>
                    <a:lstStyle/>
                    <a:p>
                      <a:pPr marR="886460" algn="r">
                        <a:lnSpc>
                          <a:spcPts val="1989"/>
                        </a:lnSpc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(10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6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89"/>
                        </a:lnSpc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R="88646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(25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6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350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69">
                <a:tc>
                  <a:txBody>
                    <a:bodyPr/>
                    <a:lstStyle/>
                    <a:p>
                      <a:pPr marR="886460" algn="r">
                        <a:lnSpc>
                          <a:spcPts val="208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(5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5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8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83540" y="5895847"/>
            <a:ext cx="255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Υπ.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λήξης (40</a:t>
            </a:r>
            <a:r>
              <a:rPr sz="1800" b="1" spc="-5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μονάδες)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3675" y="5895847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540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6667" y="227075"/>
            <a:ext cx="2807208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07684" y="228574"/>
            <a:ext cx="280416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40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πωλήθηκαν</a:t>
            </a:r>
            <a:endParaRPr sz="18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20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διαθέσιμες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8188" y="1370075"/>
            <a:ext cx="1830324" cy="12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8950" y="1371600"/>
            <a:ext cx="1828800" cy="1295400"/>
          </a:xfrm>
          <a:custGeom>
            <a:avLst/>
            <a:gdLst/>
            <a:ahLst/>
            <a:cxnLst/>
            <a:rect l="l" t="t" r="r" b="b"/>
            <a:pathLst>
              <a:path w="1828800" h="1295400">
                <a:moveTo>
                  <a:pt x="0" y="1295400"/>
                </a:moveTo>
                <a:lnTo>
                  <a:pt x="1828800" y="1295400"/>
                </a:lnTo>
                <a:lnTo>
                  <a:pt x="18288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1632" y="1706879"/>
            <a:ext cx="1667256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2167" y="1706879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2484" y="3103623"/>
            <a:ext cx="7397750" cy="235013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08305" indent="-396240">
              <a:lnSpc>
                <a:spcPct val="100000"/>
              </a:lnSpc>
              <a:spcBef>
                <a:spcPts val="13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5" dirty="0">
                <a:latin typeface="Arial"/>
                <a:cs typeface="Arial"/>
              </a:rPr>
              <a:t>Μέθοδος αντίθετη </a:t>
            </a:r>
            <a:r>
              <a:rPr sz="2200" spc="-10" dirty="0">
                <a:latin typeface="Arial"/>
                <a:cs typeface="Arial"/>
              </a:rPr>
              <a:t>της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FIFO</a:t>
            </a:r>
            <a:endParaRPr sz="22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12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408305" algn="l"/>
                <a:tab pos="408940" algn="l"/>
              </a:tabLst>
            </a:pPr>
            <a:r>
              <a:rPr sz="2200" spc="-5" dirty="0">
                <a:latin typeface="Arial"/>
                <a:cs typeface="Arial"/>
              </a:rPr>
              <a:t>Οι </a:t>
            </a:r>
            <a:r>
              <a:rPr sz="2200" spc="-10" dirty="0">
                <a:latin typeface="Arial"/>
                <a:cs typeface="Arial"/>
              </a:rPr>
              <a:t>μονάδες </a:t>
            </a:r>
            <a:r>
              <a:rPr sz="2200" spc="-5" dirty="0">
                <a:latin typeface="Arial"/>
                <a:cs typeface="Arial"/>
              </a:rPr>
              <a:t>ενός αγαθού </a:t>
            </a:r>
            <a:r>
              <a:rPr sz="2200" spc="-20" dirty="0">
                <a:latin typeface="Arial"/>
                <a:cs typeface="Arial"/>
              </a:rPr>
              <a:t>που </a:t>
            </a:r>
            <a:r>
              <a:rPr sz="2200" spc="-10" dirty="0">
                <a:latin typeface="Arial"/>
                <a:cs typeface="Arial"/>
              </a:rPr>
              <a:t>μπήκαν χρονικά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τελευταίες</a:t>
            </a:r>
            <a:endParaRPr sz="2200">
              <a:latin typeface="Arial"/>
              <a:cs typeface="Arial"/>
            </a:endParaRPr>
          </a:p>
          <a:p>
            <a:pPr marR="104139" algn="r">
              <a:lnSpc>
                <a:spcPct val="100000"/>
              </a:lnSpc>
              <a:spcBef>
                <a:spcPts val="660"/>
              </a:spcBef>
            </a:pPr>
            <a:r>
              <a:rPr sz="2200" spc="-10" dirty="0">
                <a:latin typeface="Arial"/>
                <a:cs typeface="Arial"/>
              </a:rPr>
              <a:t>στην αποθήκη </a:t>
            </a:r>
            <a:r>
              <a:rPr sz="2200" spc="-5" dirty="0">
                <a:latin typeface="Arial"/>
                <a:cs typeface="Arial"/>
              </a:rPr>
              <a:t>θα είναι </a:t>
            </a:r>
            <a:r>
              <a:rPr sz="2200" spc="-15" dirty="0">
                <a:latin typeface="Arial"/>
                <a:cs typeface="Arial"/>
              </a:rPr>
              <a:t>και </a:t>
            </a:r>
            <a:r>
              <a:rPr sz="2200" spc="-5" dirty="0">
                <a:latin typeface="Arial"/>
                <a:cs typeface="Arial"/>
              </a:rPr>
              <a:t>οι </a:t>
            </a:r>
            <a:r>
              <a:rPr sz="2200" spc="-15" dirty="0">
                <a:latin typeface="Arial"/>
                <a:cs typeface="Arial"/>
              </a:rPr>
              <a:t>πρώτες </a:t>
            </a:r>
            <a:r>
              <a:rPr sz="2200" spc="-20" dirty="0">
                <a:latin typeface="Arial"/>
                <a:cs typeface="Arial"/>
              </a:rPr>
              <a:t>που </a:t>
            </a:r>
            <a:r>
              <a:rPr sz="2200" spc="-5" dirty="0">
                <a:latin typeface="Arial"/>
                <a:cs typeface="Arial"/>
              </a:rPr>
              <a:t>θα</a:t>
            </a:r>
            <a:r>
              <a:rPr sz="2200" spc="114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πωληθούν</a:t>
            </a:r>
            <a:endParaRPr sz="2200">
              <a:latin typeface="Arial"/>
              <a:cs typeface="Arial"/>
            </a:endParaRPr>
          </a:p>
          <a:p>
            <a:pPr marL="395605" marR="101600" indent="-395605" algn="r">
              <a:lnSpc>
                <a:spcPct val="100000"/>
              </a:lnSpc>
              <a:spcBef>
                <a:spcPts val="12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395605" algn="l"/>
                <a:tab pos="408940" algn="l"/>
              </a:tabLst>
            </a:pPr>
            <a:r>
              <a:rPr sz="2200" spc="-125" dirty="0">
                <a:latin typeface="Arial"/>
                <a:cs typeface="Arial"/>
              </a:rPr>
              <a:t>Το </a:t>
            </a:r>
            <a:r>
              <a:rPr sz="2200" spc="-15" dirty="0">
                <a:latin typeface="Arial"/>
                <a:cs typeface="Arial"/>
              </a:rPr>
              <a:t>κόστος αποθεμάτων </a:t>
            </a:r>
            <a:r>
              <a:rPr sz="2200" spc="-5" dirty="0">
                <a:latin typeface="Arial"/>
                <a:cs typeface="Arial"/>
              </a:rPr>
              <a:t>λήξης </a:t>
            </a:r>
            <a:r>
              <a:rPr sz="2200" spc="-10" dirty="0">
                <a:latin typeface="Arial"/>
                <a:cs typeface="Arial"/>
              </a:rPr>
              <a:t>βασίζεται </a:t>
            </a:r>
            <a:r>
              <a:rPr sz="2200" spc="-20" dirty="0">
                <a:latin typeface="Arial"/>
                <a:cs typeface="Arial"/>
              </a:rPr>
              <a:t>στο </a:t>
            </a:r>
            <a:r>
              <a:rPr sz="2200" spc="-15" dirty="0">
                <a:latin typeface="Arial"/>
                <a:cs typeface="Arial"/>
              </a:rPr>
              <a:t>κόστος</a:t>
            </a:r>
            <a:r>
              <a:rPr sz="2200" spc="27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των</a:t>
            </a:r>
            <a:endParaRPr sz="22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665"/>
              </a:spcBef>
            </a:pPr>
            <a:r>
              <a:rPr sz="2200" spc="-15" dirty="0">
                <a:latin typeface="Arial"/>
                <a:cs typeface="Arial"/>
              </a:rPr>
              <a:t>παλαιότερων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αποθεμάτων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86821" y="2647950"/>
            <a:ext cx="171450" cy="400685"/>
          </a:xfrm>
          <a:custGeom>
            <a:avLst/>
            <a:gdLst/>
            <a:ahLst/>
            <a:cxnLst/>
            <a:rect l="l" t="t" r="r" b="b"/>
            <a:pathLst>
              <a:path w="171450" h="400685">
                <a:moveTo>
                  <a:pt x="23760" y="229616"/>
                </a:moveTo>
                <a:lnTo>
                  <a:pt x="14978" y="229616"/>
                </a:lnTo>
                <a:lnTo>
                  <a:pt x="9251" y="231521"/>
                </a:lnTo>
                <a:lnTo>
                  <a:pt x="3643" y="236573"/>
                </a:lnTo>
                <a:lnTo>
                  <a:pt x="488" y="243173"/>
                </a:lnTo>
                <a:lnTo>
                  <a:pt x="0" y="250487"/>
                </a:lnTo>
                <a:lnTo>
                  <a:pt x="2393" y="257683"/>
                </a:lnTo>
                <a:lnTo>
                  <a:pt x="85578" y="400176"/>
                </a:lnTo>
                <a:lnTo>
                  <a:pt x="107671" y="362330"/>
                </a:lnTo>
                <a:lnTo>
                  <a:pt x="66528" y="362330"/>
                </a:lnTo>
                <a:lnTo>
                  <a:pt x="66528" y="291719"/>
                </a:lnTo>
                <a:lnTo>
                  <a:pt x="35413" y="238378"/>
                </a:lnTo>
                <a:lnTo>
                  <a:pt x="30360" y="232771"/>
                </a:lnTo>
                <a:lnTo>
                  <a:pt x="23760" y="229616"/>
                </a:lnTo>
                <a:close/>
              </a:path>
              <a:path w="171450" h="400685">
                <a:moveTo>
                  <a:pt x="66528" y="291719"/>
                </a:moveTo>
                <a:lnTo>
                  <a:pt x="66528" y="362330"/>
                </a:lnTo>
                <a:lnTo>
                  <a:pt x="104628" y="362330"/>
                </a:lnTo>
                <a:lnTo>
                  <a:pt x="104628" y="352678"/>
                </a:lnTo>
                <a:lnTo>
                  <a:pt x="69068" y="352678"/>
                </a:lnTo>
                <a:lnTo>
                  <a:pt x="85578" y="324376"/>
                </a:lnTo>
                <a:lnTo>
                  <a:pt x="66528" y="291719"/>
                </a:lnTo>
                <a:close/>
              </a:path>
              <a:path w="171450" h="400685">
                <a:moveTo>
                  <a:pt x="154709" y="229127"/>
                </a:moveTo>
                <a:lnTo>
                  <a:pt x="147395" y="229616"/>
                </a:lnTo>
                <a:lnTo>
                  <a:pt x="140795" y="232771"/>
                </a:lnTo>
                <a:lnTo>
                  <a:pt x="135743" y="238378"/>
                </a:lnTo>
                <a:lnTo>
                  <a:pt x="104628" y="291719"/>
                </a:lnTo>
                <a:lnTo>
                  <a:pt x="104628" y="362330"/>
                </a:lnTo>
                <a:lnTo>
                  <a:pt x="107671" y="362330"/>
                </a:lnTo>
                <a:lnTo>
                  <a:pt x="168763" y="257683"/>
                </a:lnTo>
                <a:lnTo>
                  <a:pt x="171156" y="250487"/>
                </a:lnTo>
                <a:lnTo>
                  <a:pt x="170668" y="243173"/>
                </a:lnTo>
                <a:lnTo>
                  <a:pt x="167513" y="236573"/>
                </a:lnTo>
                <a:lnTo>
                  <a:pt x="161905" y="231521"/>
                </a:lnTo>
                <a:lnTo>
                  <a:pt x="154709" y="229127"/>
                </a:lnTo>
                <a:close/>
              </a:path>
              <a:path w="171450" h="400685">
                <a:moveTo>
                  <a:pt x="85578" y="324376"/>
                </a:moveTo>
                <a:lnTo>
                  <a:pt x="69068" y="352678"/>
                </a:lnTo>
                <a:lnTo>
                  <a:pt x="102088" y="352678"/>
                </a:lnTo>
                <a:lnTo>
                  <a:pt x="85578" y="324376"/>
                </a:lnTo>
                <a:close/>
              </a:path>
              <a:path w="171450" h="400685">
                <a:moveTo>
                  <a:pt x="104628" y="291719"/>
                </a:moveTo>
                <a:lnTo>
                  <a:pt x="85578" y="324376"/>
                </a:lnTo>
                <a:lnTo>
                  <a:pt x="102088" y="352678"/>
                </a:lnTo>
                <a:lnTo>
                  <a:pt x="104628" y="352678"/>
                </a:lnTo>
                <a:lnTo>
                  <a:pt x="104628" y="291719"/>
                </a:lnTo>
                <a:close/>
              </a:path>
              <a:path w="171450" h="400685">
                <a:moveTo>
                  <a:pt x="104628" y="0"/>
                </a:moveTo>
                <a:lnTo>
                  <a:pt x="66528" y="0"/>
                </a:lnTo>
                <a:lnTo>
                  <a:pt x="66528" y="291719"/>
                </a:lnTo>
                <a:lnTo>
                  <a:pt x="85578" y="324376"/>
                </a:lnTo>
                <a:lnTo>
                  <a:pt x="104628" y="291719"/>
                </a:lnTo>
                <a:lnTo>
                  <a:pt x="104628" y="0"/>
                </a:lnTo>
                <a:close/>
              </a:path>
              <a:path w="171450" h="400685">
                <a:moveTo>
                  <a:pt x="16446" y="229127"/>
                </a:moveTo>
                <a:lnTo>
                  <a:pt x="23760" y="229616"/>
                </a:lnTo>
                <a:lnTo>
                  <a:pt x="14978" y="229616"/>
                </a:lnTo>
                <a:lnTo>
                  <a:pt x="16446" y="229127"/>
                </a:lnTo>
                <a:close/>
              </a:path>
            </a:pathLst>
          </a:custGeom>
          <a:solidFill>
            <a:srgbClr val="7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3188" y="1370075"/>
            <a:ext cx="1830323" cy="1298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711" y="1706879"/>
            <a:ext cx="1149096" cy="521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8088" y="1706879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6476" y="1370075"/>
            <a:ext cx="1831848" cy="1298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37052" y="1789937"/>
            <a:ext cx="53498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76780" algn="l"/>
                <a:tab pos="4101465" algn="l"/>
              </a:tabLst>
            </a:pP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Average	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FIFO	</a:t>
            </a:r>
            <a:r>
              <a:rPr sz="2500" b="1" spc="-5" dirty="0">
                <a:latin typeface="Arial"/>
                <a:cs typeface="Arial"/>
              </a:rPr>
              <a:t>LIFO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1225" y="324357"/>
            <a:ext cx="76905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Εφαρμογή </a:t>
            </a:r>
            <a:r>
              <a:rPr sz="3200" spc="-30" dirty="0"/>
              <a:t>των </a:t>
            </a:r>
            <a:r>
              <a:rPr sz="3200" spc="-5" dirty="0"/>
              <a:t>διαφόρων</a:t>
            </a:r>
            <a:r>
              <a:rPr sz="3200" spc="-130" dirty="0"/>
              <a:t> </a:t>
            </a:r>
            <a:r>
              <a:rPr sz="3200" spc="-5" dirty="0"/>
              <a:t>μεθόδων  </a:t>
            </a:r>
            <a:r>
              <a:rPr sz="3200" spc="-25" dirty="0"/>
              <a:t>αποτίμησης </a:t>
            </a:r>
            <a:r>
              <a:rPr sz="3200" spc="-30" dirty="0"/>
              <a:t>των</a:t>
            </a:r>
            <a:r>
              <a:rPr sz="3200" spc="-55" dirty="0"/>
              <a:t> </a:t>
            </a:r>
            <a:r>
              <a:rPr sz="3200" spc="-20" dirty="0"/>
              <a:t>αποθεμάτων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14" name="object 14"/>
          <p:cNvSpPr/>
          <p:nvPr/>
        </p:nvSpPr>
        <p:spPr>
          <a:xfrm>
            <a:off x="28955" y="1389888"/>
            <a:ext cx="2913888" cy="1296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3" y="1390650"/>
            <a:ext cx="2911475" cy="1295400"/>
          </a:xfrm>
          <a:custGeom>
            <a:avLst/>
            <a:gdLst/>
            <a:ahLst/>
            <a:cxnLst/>
            <a:rect l="l" t="t" r="r" b="b"/>
            <a:pathLst>
              <a:path w="2911475" h="1295400">
                <a:moveTo>
                  <a:pt x="0" y="1295400"/>
                </a:moveTo>
                <a:lnTo>
                  <a:pt x="2911094" y="1295400"/>
                </a:lnTo>
                <a:lnTo>
                  <a:pt x="2911094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855" y="1383791"/>
            <a:ext cx="1638300" cy="521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152" y="1726692"/>
            <a:ext cx="2990088" cy="521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368" y="2069592"/>
            <a:ext cx="1737360" cy="521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69007" y="2069592"/>
            <a:ext cx="515112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8572" y="1465529"/>
            <a:ext cx="2506345" cy="109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2850"/>
              </a:lnSpc>
              <a:spcBef>
                <a:spcPts val="95"/>
              </a:spcBef>
            </a:pPr>
            <a:r>
              <a:rPr sz="2500" b="1" spc="-30" dirty="0">
                <a:solidFill>
                  <a:srgbClr val="FFFFFF"/>
                </a:solidFill>
                <a:latin typeface="Arial"/>
                <a:cs typeface="Arial"/>
              </a:rPr>
              <a:t>Κόστος</a:t>
            </a:r>
            <a:endParaRPr sz="2500">
              <a:latin typeface="Arial"/>
              <a:cs typeface="Arial"/>
            </a:endParaRPr>
          </a:p>
          <a:p>
            <a:pPr marL="12700" marR="5080" algn="ctr">
              <a:lnSpc>
                <a:spcPts val="2700"/>
              </a:lnSpc>
              <a:spcBef>
                <a:spcPts val="195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500" b="1" spc="-35" dirty="0">
                <a:solidFill>
                  <a:srgbClr val="FFFFFF"/>
                </a:solidFill>
                <a:latin typeface="Arial"/>
                <a:cs typeface="Arial"/>
              </a:rPr>
              <a:t>ξ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500" b="1" spc="-7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ομικευμ</a:t>
            </a:r>
            <a:r>
              <a:rPr sz="2500" b="1" spc="3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νης 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μονάδας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4" y="324357"/>
            <a:ext cx="19033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LIFO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04800" y="1447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447800"/>
            <a:ext cx="0" cy="2399030"/>
          </a:xfrm>
          <a:custGeom>
            <a:avLst/>
            <a:gdLst/>
            <a:ahLst/>
            <a:cxnLst/>
            <a:rect l="l" t="t" r="r" b="b"/>
            <a:pathLst>
              <a:path h="2399029">
                <a:moveTo>
                  <a:pt x="0" y="0"/>
                </a:moveTo>
                <a:lnTo>
                  <a:pt x="0" y="239877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124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3228213"/>
            <a:ext cx="2771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Υπ.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λήξης (10 μον. 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Χ</a:t>
            </a:r>
            <a:r>
              <a:rPr sz="1800" b="1" spc="-4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€10)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(10 μον. 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Χ</a:t>
            </a:r>
            <a:r>
              <a:rPr sz="1800" b="1" spc="-6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€14)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3675" y="3502532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240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4495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67633" y="3988689"/>
            <a:ext cx="28086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Arial"/>
                <a:cs typeface="Arial"/>
              </a:rPr>
              <a:t>Κόστος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πωληθέντων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0" y="4495800"/>
            <a:ext cx="0" cy="1741805"/>
          </a:xfrm>
          <a:custGeom>
            <a:avLst/>
            <a:gdLst/>
            <a:ahLst/>
            <a:cxnLst/>
            <a:rect l="l" t="t" r="r" b="b"/>
            <a:pathLst>
              <a:path h="1741804">
                <a:moveTo>
                  <a:pt x="0" y="0"/>
                </a:moveTo>
                <a:lnTo>
                  <a:pt x="0" y="17414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5791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5187" y="4493514"/>
            <a:ext cx="16256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(25 μον. 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Χ</a:t>
            </a:r>
            <a:r>
              <a:rPr sz="1800" b="1" spc="-5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€18)  (15 μον. 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Χ</a:t>
            </a:r>
            <a:r>
              <a:rPr sz="1800" b="1" spc="-5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€14)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3675" y="4493514"/>
            <a:ext cx="405130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450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210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5895847"/>
            <a:ext cx="255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Υπ.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λήξης (40</a:t>
            </a:r>
            <a:r>
              <a:rPr sz="1800" b="1" spc="-5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μονάδες)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3675" y="5895847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660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29000" y="3200400"/>
            <a:ext cx="152400" cy="646430"/>
          </a:xfrm>
          <a:custGeom>
            <a:avLst/>
            <a:gdLst/>
            <a:ahLst/>
            <a:cxnLst/>
            <a:rect l="l" t="t" r="r" b="b"/>
            <a:pathLst>
              <a:path w="152400" h="646429">
                <a:moveTo>
                  <a:pt x="0" y="0"/>
                </a:moveTo>
                <a:lnTo>
                  <a:pt x="29640" y="1002"/>
                </a:lnTo>
                <a:lnTo>
                  <a:pt x="53863" y="3730"/>
                </a:lnTo>
                <a:lnTo>
                  <a:pt x="70205" y="7768"/>
                </a:lnTo>
                <a:lnTo>
                  <a:pt x="76200" y="12700"/>
                </a:lnTo>
                <a:lnTo>
                  <a:pt x="76200" y="310388"/>
                </a:lnTo>
                <a:lnTo>
                  <a:pt x="82194" y="315319"/>
                </a:lnTo>
                <a:lnTo>
                  <a:pt x="98536" y="319357"/>
                </a:lnTo>
                <a:lnTo>
                  <a:pt x="122759" y="322085"/>
                </a:lnTo>
                <a:lnTo>
                  <a:pt x="152400" y="323088"/>
                </a:lnTo>
                <a:lnTo>
                  <a:pt x="122759" y="324090"/>
                </a:lnTo>
                <a:lnTo>
                  <a:pt x="98536" y="326818"/>
                </a:lnTo>
                <a:lnTo>
                  <a:pt x="82194" y="330856"/>
                </a:lnTo>
                <a:lnTo>
                  <a:pt x="76200" y="335788"/>
                </a:lnTo>
                <a:lnTo>
                  <a:pt x="76200" y="633476"/>
                </a:lnTo>
                <a:lnTo>
                  <a:pt x="70205" y="638407"/>
                </a:lnTo>
                <a:lnTo>
                  <a:pt x="53863" y="642445"/>
                </a:lnTo>
                <a:lnTo>
                  <a:pt x="29640" y="645173"/>
                </a:lnTo>
                <a:lnTo>
                  <a:pt x="0" y="646176"/>
                </a:lnTo>
              </a:path>
            </a:pathLst>
          </a:custGeom>
          <a:ln w="28575">
            <a:solidFill>
              <a:srgbClr val="0000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06667" y="227075"/>
            <a:ext cx="2807208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96137" y="2358940"/>
          <a:ext cx="8102599" cy="636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502">
                <a:tc>
                  <a:txBody>
                    <a:bodyPr/>
                    <a:lstStyle/>
                    <a:p>
                      <a:pPr marL="31750">
                        <a:lnSpc>
                          <a:spcPts val="1989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No.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989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(25 μον.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€14)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935" algn="r">
                        <a:lnSpc>
                          <a:spcPts val="1989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350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ts val="1989"/>
                        </a:lnSpc>
                      </a:pP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(15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2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89"/>
                        </a:lnSpc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210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62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No.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208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(25 μον.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241935" algn="r">
                        <a:lnSpc>
                          <a:spcPts val="208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ts val="208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(25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8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450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7684" y="228574"/>
            <a:ext cx="280416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40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πωλήθηκαν</a:t>
            </a:r>
            <a:endParaRPr sz="18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20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διαθέσιμες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540" y="940054"/>
            <a:ext cx="5987415" cy="1303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3475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Arial"/>
                <a:cs typeface="Arial"/>
              </a:rPr>
              <a:t>Αποθέματα </a:t>
            </a:r>
            <a:r>
              <a:rPr sz="2200" b="1" dirty="0">
                <a:latin typeface="Arial"/>
                <a:cs typeface="Arial"/>
              </a:rPr>
              <a:t>(μέθοδος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LIFO)</a:t>
            </a:r>
            <a:endParaRPr sz="2200" dirty="0">
              <a:latin typeface="Arial"/>
              <a:cs typeface="Arial"/>
            </a:endParaRPr>
          </a:p>
          <a:p>
            <a:pPr marL="12700" marR="1966595">
              <a:lnSpc>
                <a:spcPct val="133100"/>
              </a:lnSpc>
              <a:spcBef>
                <a:spcPts val="1675"/>
              </a:spcBef>
              <a:tabLst>
                <a:tab pos="3632200" algn="l"/>
              </a:tabLst>
            </a:pPr>
            <a:r>
              <a:rPr sz="1800" b="1" dirty="0">
                <a:latin typeface="Arial"/>
                <a:cs typeface="Arial"/>
              </a:rPr>
              <a:t>Υπ.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αρ</a:t>
            </a:r>
            <a:r>
              <a:rPr sz="1800" b="1" spc="-5" dirty="0">
                <a:latin typeface="Arial"/>
                <a:cs typeface="Arial"/>
              </a:rPr>
              <a:t>χ</a:t>
            </a:r>
            <a:r>
              <a:rPr sz="1800" b="1" dirty="0">
                <a:latin typeface="Arial"/>
                <a:cs typeface="Arial"/>
              </a:rPr>
              <a:t>ής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(10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μ</a:t>
            </a:r>
            <a:r>
              <a:rPr sz="1800" b="1" spc="15" dirty="0">
                <a:latin typeface="Arial"/>
                <a:cs typeface="Arial"/>
              </a:rPr>
              <a:t>ο</a:t>
            </a:r>
            <a:r>
              <a:rPr sz="1800" b="1" spc="-45" dirty="0">
                <a:latin typeface="Arial"/>
                <a:cs typeface="Arial"/>
              </a:rPr>
              <a:t>ν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Χ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€10</a:t>
            </a:r>
            <a:r>
              <a:rPr sz="1800" b="1" spc="-5" dirty="0">
                <a:latin typeface="Arial"/>
                <a:cs typeface="Arial"/>
              </a:rPr>
              <a:t>)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100  </a:t>
            </a:r>
            <a:r>
              <a:rPr sz="1800" b="1" spc="-15" dirty="0">
                <a:latin typeface="Arial"/>
                <a:cs typeface="Arial"/>
              </a:rPr>
              <a:t>Αγορές: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4" y="476834"/>
            <a:ext cx="403697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Παράδειγμα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178421"/>
            <a:ext cx="7842250" cy="116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Η Hazelwood Inc., είχε στις αρχές </a:t>
            </a:r>
            <a:r>
              <a:rPr sz="2000" spc="-10" dirty="0">
                <a:latin typeface="Arial"/>
                <a:cs typeface="Arial"/>
              </a:rPr>
              <a:t>του </a:t>
            </a:r>
            <a:r>
              <a:rPr sz="2000" spc="-5" dirty="0">
                <a:latin typeface="Arial"/>
                <a:cs typeface="Arial"/>
              </a:rPr>
              <a:t>Μαρτίου </a:t>
            </a:r>
            <a:r>
              <a:rPr sz="2000" spc="-10" dirty="0">
                <a:latin typeface="Arial"/>
                <a:cs typeface="Arial"/>
              </a:rPr>
              <a:t>στα αποθέματά </a:t>
            </a:r>
            <a:r>
              <a:rPr sz="2000" spc="-5" dirty="0">
                <a:latin typeface="Arial"/>
                <a:cs typeface="Arial"/>
              </a:rPr>
              <a:t>της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75  </a:t>
            </a:r>
            <a:r>
              <a:rPr sz="2000" spc="-5" dirty="0">
                <a:latin typeface="Arial"/>
                <a:cs typeface="Arial"/>
              </a:rPr>
              <a:t>σκηνές </a:t>
            </a:r>
            <a:r>
              <a:rPr sz="2000" spc="-10" dirty="0">
                <a:latin typeface="Arial"/>
                <a:cs typeface="Arial"/>
              </a:rPr>
              <a:t>κόστους </a:t>
            </a:r>
            <a:r>
              <a:rPr sz="2000" dirty="0">
                <a:latin typeface="Arial"/>
                <a:cs typeface="Arial"/>
              </a:rPr>
              <a:t>$16/σκηνή. Μέσα </a:t>
            </a:r>
            <a:r>
              <a:rPr sz="2000" spc="-10" dirty="0">
                <a:latin typeface="Arial"/>
                <a:cs typeface="Arial"/>
              </a:rPr>
              <a:t>στον </a:t>
            </a:r>
            <a:r>
              <a:rPr sz="2000" spc="-5" dirty="0">
                <a:latin typeface="Arial"/>
                <a:cs typeface="Arial"/>
              </a:rPr>
              <a:t>μήνα, </a:t>
            </a:r>
            <a:r>
              <a:rPr sz="2000" dirty="0">
                <a:latin typeface="Arial"/>
                <a:cs typeface="Arial"/>
              </a:rPr>
              <a:t>η </a:t>
            </a:r>
            <a:r>
              <a:rPr sz="2000" spc="-5" dirty="0">
                <a:latin typeface="Arial"/>
                <a:cs typeface="Arial"/>
              </a:rPr>
              <a:t>εταιρεία </a:t>
            </a:r>
            <a:r>
              <a:rPr sz="2000" spc="-10" dirty="0">
                <a:latin typeface="Arial"/>
                <a:cs typeface="Arial"/>
              </a:rPr>
              <a:t>έκανε </a:t>
            </a:r>
            <a:r>
              <a:rPr sz="2000" dirty="0">
                <a:latin typeface="Arial"/>
                <a:cs typeface="Arial"/>
              </a:rPr>
              <a:t>τις  </a:t>
            </a:r>
            <a:r>
              <a:rPr sz="2000" spc="-15" dirty="0">
                <a:latin typeface="Arial"/>
                <a:cs typeface="Arial"/>
              </a:rPr>
              <a:t>ακόλουθες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αγορές: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3090" y="2434187"/>
          <a:ext cx="5041263" cy="1046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666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Μάρτιος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221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95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σκηνές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$18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221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710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26">
                <a:tc>
                  <a:txBody>
                    <a:bodyPr/>
                    <a:lstStyle/>
                    <a:p>
                      <a:pPr marR="30734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165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σκηνές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$20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300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93">
                <a:tc>
                  <a:txBody>
                    <a:bodyPr/>
                    <a:lstStyle/>
                    <a:p>
                      <a:pPr marR="307340" algn="r">
                        <a:lnSpc>
                          <a:spcPts val="2325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2325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35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σκηνές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$21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2325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325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2140" y="3617442"/>
            <a:ext cx="7849234" cy="261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Η </a:t>
            </a:r>
            <a:r>
              <a:rPr sz="2000" spc="-5" dirty="0">
                <a:latin typeface="Arial"/>
                <a:cs typeface="Arial"/>
              </a:rPr>
              <a:t>εταιρεία </a:t>
            </a:r>
            <a:r>
              <a:rPr sz="2000" spc="-15" dirty="0">
                <a:latin typeface="Arial"/>
                <a:cs typeface="Arial"/>
              </a:rPr>
              <a:t>πώλησε </a:t>
            </a:r>
            <a:r>
              <a:rPr sz="2000" dirty="0">
                <a:latin typeface="Arial"/>
                <a:cs typeface="Arial"/>
              </a:rPr>
              <a:t>318 </a:t>
            </a:r>
            <a:r>
              <a:rPr sz="2000" spc="-5" dirty="0">
                <a:latin typeface="Arial"/>
                <a:cs typeface="Arial"/>
              </a:rPr>
              <a:t>σκηνές </a:t>
            </a:r>
            <a:r>
              <a:rPr sz="2000" spc="-10" dirty="0">
                <a:latin typeface="Arial"/>
                <a:cs typeface="Arial"/>
              </a:rPr>
              <a:t>και </a:t>
            </a:r>
            <a:r>
              <a:rPr sz="2000" dirty="0">
                <a:latin typeface="Arial"/>
                <a:cs typeface="Arial"/>
              </a:rPr>
              <a:t>στις 31 </a:t>
            </a:r>
            <a:r>
              <a:rPr sz="2000" spc="-5" dirty="0">
                <a:latin typeface="Arial"/>
                <a:cs typeface="Arial"/>
              </a:rPr>
              <a:t>Μαρτίου, </a:t>
            </a:r>
            <a:r>
              <a:rPr sz="2000" spc="-15" dirty="0">
                <a:latin typeface="Arial"/>
                <a:cs typeface="Arial"/>
              </a:rPr>
              <a:t>το </a:t>
            </a:r>
            <a:r>
              <a:rPr sz="2000" spc="-5" dirty="0">
                <a:latin typeface="Arial"/>
                <a:cs typeface="Arial"/>
              </a:rPr>
              <a:t>απόθεμα  </a:t>
            </a:r>
            <a:r>
              <a:rPr sz="2000" spc="-10" dirty="0">
                <a:latin typeface="Arial"/>
                <a:cs typeface="Arial"/>
              </a:rPr>
              <a:t>τέλους </a:t>
            </a:r>
            <a:r>
              <a:rPr sz="2000" spc="-5" dirty="0">
                <a:latin typeface="Arial"/>
                <a:cs typeface="Arial"/>
              </a:rPr>
              <a:t>περιλάμβανε </a:t>
            </a:r>
            <a:r>
              <a:rPr sz="2000" dirty="0">
                <a:latin typeface="Arial"/>
                <a:cs typeface="Arial"/>
              </a:rPr>
              <a:t>52 </a:t>
            </a:r>
            <a:r>
              <a:rPr sz="2000" spc="-5" dirty="0">
                <a:latin typeface="Arial"/>
                <a:cs typeface="Arial"/>
              </a:rPr>
              <a:t>σκηνές. </a:t>
            </a:r>
            <a:r>
              <a:rPr sz="2000" dirty="0">
                <a:latin typeface="Arial"/>
                <a:cs typeface="Arial"/>
              </a:rPr>
              <a:t>Η τιμή </a:t>
            </a:r>
            <a:r>
              <a:rPr sz="2000" spc="-10" dirty="0">
                <a:latin typeface="Arial"/>
                <a:cs typeface="Arial"/>
              </a:rPr>
              <a:t>πώλησης </a:t>
            </a:r>
            <a:r>
              <a:rPr sz="2000" spc="-5" dirty="0">
                <a:latin typeface="Arial"/>
                <a:cs typeface="Arial"/>
              </a:rPr>
              <a:t>ανά </a:t>
            </a:r>
            <a:r>
              <a:rPr sz="2000" dirty="0">
                <a:latin typeface="Arial"/>
                <a:cs typeface="Arial"/>
              </a:rPr>
              <a:t>σκηνή </a:t>
            </a:r>
            <a:r>
              <a:rPr sz="2000" spc="-10" dirty="0">
                <a:latin typeface="Arial"/>
                <a:cs typeface="Arial"/>
              </a:rPr>
              <a:t>ήταν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$45.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10" dirty="0">
                <a:solidFill>
                  <a:srgbClr val="00007E"/>
                </a:solidFill>
                <a:latin typeface="Arial"/>
                <a:cs typeface="Arial"/>
              </a:rPr>
              <a:t>Ζητείται</a:t>
            </a:r>
            <a:endParaRPr sz="2000">
              <a:latin typeface="Arial"/>
              <a:cs typeface="Arial"/>
            </a:endParaRPr>
          </a:p>
          <a:p>
            <a:pPr marL="12700" marR="218440">
              <a:lnSpc>
                <a:spcPct val="125000"/>
              </a:lnSpc>
              <a:spcBef>
                <a:spcPts val="1200"/>
              </a:spcBef>
            </a:pPr>
            <a:r>
              <a:rPr sz="2000" spc="-10" dirty="0">
                <a:latin typeface="Arial"/>
                <a:cs typeface="Arial"/>
              </a:rPr>
              <a:t>Υπολογίστε </a:t>
            </a:r>
            <a:r>
              <a:rPr sz="2000" spc="-15" dirty="0">
                <a:latin typeface="Arial"/>
                <a:cs typeface="Arial"/>
              </a:rPr>
              <a:t>το </a:t>
            </a:r>
            <a:r>
              <a:rPr sz="2000" spc="-10" dirty="0">
                <a:latin typeface="Arial"/>
                <a:cs typeface="Arial"/>
              </a:rPr>
              <a:t>κόστος πωληθέντων και </a:t>
            </a:r>
            <a:r>
              <a:rPr sz="2000" spc="-15" dirty="0">
                <a:latin typeface="Arial"/>
                <a:cs typeface="Arial"/>
              </a:rPr>
              <a:t>το </a:t>
            </a:r>
            <a:r>
              <a:rPr sz="2000" spc="-10" dirty="0">
                <a:latin typeface="Arial"/>
                <a:cs typeface="Arial"/>
              </a:rPr>
              <a:t>κόστος των αποθεμάτων  </a:t>
            </a:r>
            <a:r>
              <a:rPr sz="2000" dirty="0">
                <a:latin typeface="Arial"/>
                <a:cs typeface="Arial"/>
              </a:rPr>
              <a:t>λήξης </a:t>
            </a:r>
            <a:r>
              <a:rPr sz="2000" spc="5" dirty="0">
                <a:latin typeface="Arial"/>
                <a:cs typeface="Arial"/>
              </a:rPr>
              <a:t>για </a:t>
            </a:r>
            <a:r>
              <a:rPr sz="2000" spc="-10" dirty="0">
                <a:latin typeface="Arial"/>
                <a:cs typeface="Arial"/>
              </a:rPr>
              <a:t>τον </a:t>
            </a:r>
            <a:r>
              <a:rPr sz="2000" spc="-5" dirty="0">
                <a:latin typeface="Arial"/>
                <a:cs typeface="Arial"/>
              </a:rPr>
              <a:t>Μάρτιο, σύμφωνα </a:t>
            </a:r>
            <a:r>
              <a:rPr sz="2000" dirty="0">
                <a:latin typeface="Arial"/>
                <a:cs typeface="Arial"/>
              </a:rPr>
              <a:t>με </a:t>
            </a:r>
            <a:r>
              <a:rPr sz="2000" spc="-15" dirty="0">
                <a:latin typeface="Arial"/>
                <a:cs typeface="Arial"/>
              </a:rPr>
              <a:t>το </a:t>
            </a:r>
            <a:r>
              <a:rPr sz="2000" spc="-5" dirty="0">
                <a:latin typeface="Arial"/>
                <a:cs typeface="Arial"/>
              </a:rPr>
              <a:t>μέσο </a:t>
            </a:r>
            <a:r>
              <a:rPr sz="2000" spc="-10" dirty="0">
                <a:latin typeface="Arial"/>
                <a:cs typeface="Arial"/>
              </a:rPr>
              <a:t>κόστος, </a:t>
            </a:r>
            <a:r>
              <a:rPr sz="2000" dirty="0">
                <a:latin typeface="Arial"/>
                <a:cs typeface="Arial"/>
              </a:rPr>
              <a:t>τη </a:t>
            </a:r>
            <a:r>
              <a:rPr sz="2000" spc="-5" dirty="0">
                <a:latin typeface="Arial"/>
                <a:cs typeface="Arial"/>
              </a:rPr>
              <a:t>μέθοδο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FIFO  </a:t>
            </a:r>
            <a:r>
              <a:rPr sz="2000" spc="-10" dirty="0">
                <a:latin typeface="Arial"/>
                <a:cs typeface="Arial"/>
              </a:rPr>
              <a:t>και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LIFO.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185" y="646094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302" y="6430771"/>
            <a:ext cx="47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261617"/>
            <a:ext cx="25666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Arial"/>
                <a:cs typeface="Arial"/>
              </a:rPr>
              <a:t>Διαθέσιμα</a:t>
            </a:r>
            <a:r>
              <a:rPr sz="2500" b="1" spc="-10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αγαθά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7090" y="6737095"/>
            <a:ext cx="274955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Copyright ©2015 </a:t>
            </a:r>
            <a:r>
              <a:rPr sz="800" dirty="0">
                <a:latin typeface="Arial"/>
                <a:cs typeface="Arial"/>
              </a:rPr>
              <a:t>Pearson Education Inc. All </a:t>
            </a:r>
            <a:r>
              <a:rPr sz="800" spc="-5" dirty="0">
                <a:latin typeface="Arial"/>
                <a:cs typeface="Arial"/>
              </a:rPr>
              <a:t>rights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225" y="476834"/>
            <a:ext cx="2346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Παράδειγμα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2133473"/>
            <a:ext cx="7696200" cy="2760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324357"/>
            <a:ext cx="35797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Μέσο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κόστος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04800" y="1447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447800"/>
            <a:ext cx="0" cy="2122805"/>
          </a:xfrm>
          <a:custGeom>
            <a:avLst/>
            <a:gdLst/>
            <a:ahLst/>
            <a:cxnLst/>
            <a:rect l="l" t="t" r="r" b="b"/>
            <a:pathLst>
              <a:path h="2122804">
                <a:moveTo>
                  <a:pt x="0" y="0"/>
                </a:moveTo>
                <a:lnTo>
                  <a:pt x="0" y="212255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124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7191" y="227075"/>
            <a:ext cx="3183636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28208" y="228574"/>
            <a:ext cx="318135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77470" algn="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318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πωλήθηκαν</a:t>
            </a:r>
            <a:endParaRPr sz="1800">
              <a:latin typeface="Arial"/>
              <a:cs typeface="Arial"/>
            </a:endParaRPr>
          </a:p>
          <a:p>
            <a:pPr marR="83185" algn="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52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διαθέσιμες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7800" y="3505200"/>
            <a:ext cx="3016250" cy="240029"/>
          </a:xfrm>
          <a:custGeom>
            <a:avLst/>
            <a:gdLst/>
            <a:ahLst/>
            <a:cxnLst/>
            <a:rect l="l" t="t" r="r" b="b"/>
            <a:pathLst>
              <a:path w="3016250" h="240029">
                <a:moveTo>
                  <a:pt x="3016250" y="0"/>
                </a:moveTo>
                <a:lnTo>
                  <a:pt x="3014688" y="46646"/>
                </a:lnTo>
                <a:lnTo>
                  <a:pt x="3010423" y="84756"/>
                </a:lnTo>
                <a:lnTo>
                  <a:pt x="3004087" y="110460"/>
                </a:lnTo>
                <a:lnTo>
                  <a:pt x="2996311" y="119887"/>
                </a:lnTo>
                <a:lnTo>
                  <a:pt x="1528064" y="119887"/>
                </a:lnTo>
                <a:lnTo>
                  <a:pt x="1520287" y="129297"/>
                </a:lnTo>
                <a:lnTo>
                  <a:pt x="1513951" y="154971"/>
                </a:lnTo>
                <a:lnTo>
                  <a:pt x="1509686" y="193075"/>
                </a:lnTo>
                <a:lnTo>
                  <a:pt x="1508125" y="239775"/>
                </a:lnTo>
                <a:lnTo>
                  <a:pt x="1506563" y="193075"/>
                </a:lnTo>
                <a:lnTo>
                  <a:pt x="1502298" y="154971"/>
                </a:lnTo>
                <a:lnTo>
                  <a:pt x="1495962" y="129297"/>
                </a:lnTo>
                <a:lnTo>
                  <a:pt x="1488186" y="119887"/>
                </a:lnTo>
                <a:lnTo>
                  <a:pt x="19938" y="119887"/>
                </a:lnTo>
                <a:lnTo>
                  <a:pt x="12162" y="110460"/>
                </a:lnTo>
                <a:lnTo>
                  <a:pt x="5826" y="84756"/>
                </a:lnTo>
                <a:lnTo>
                  <a:pt x="1561" y="46646"/>
                </a:ln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5497576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540" y="940054"/>
            <a:ext cx="5592445" cy="4411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3840" algn="ctr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Arial"/>
                <a:cs typeface="Arial"/>
              </a:rPr>
              <a:t>Αποθέματα</a:t>
            </a:r>
            <a:endParaRPr sz="2200">
              <a:latin typeface="Arial"/>
              <a:cs typeface="Arial"/>
            </a:endParaRPr>
          </a:p>
          <a:p>
            <a:pPr marL="12700" marR="1546225">
              <a:lnSpc>
                <a:spcPct val="133100"/>
              </a:lnSpc>
              <a:spcBef>
                <a:spcPts val="1675"/>
              </a:spcBef>
              <a:tabLst>
                <a:tab pos="1346200" algn="l"/>
                <a:tab pos="1426845" algn="l"/>
              </a:tabLst>
            </a:pPr>
            <a:r>
              <a:rPr sz="1800" b="1" dirty="0">
                <a:latin typeface="Arial"/>
                <a:cs typeface="Arial"/>
              </a:rPr>
              <a:t>Υπ.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Αρχής	</a:t>
            </a:r>
            <a:r>
              <a:rPr sz="1800" b="1" spc="-5" dirty="0">
                <a:latin typeface="Arial"/>
                <a:cs typeface="Arial"/>
              </a:rPr>
              <a:t>(75 μονάδες </a:t>
            </a:r>
            <a:r>
              <a:rPr sz="1800" b="1" dirty="0">
                <a:latin typeface="Arial"/>
                <a:cs typeface="Arial"/>
              </a:rPr>
              <a:t>Χ </a:t>
            </a:r>
            <a:r>
              <a:rPr sz="1800" b="1" spc="-5" dirty="0">
                <a:latin typeface="Arial"/>
                <a:cs typeface="Arial"/>
              </a:rPr>
              <a:t>€16) 1.200  03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Μαρτίου		(95 </a:t>
            </a:r>
            <a:r>
              <a:rPr sz="1800" b="1" spc="-5" dirty="0">
                <a:latin typeface="Arial"/>
                <a:cs typeface="Arial"/>
              </a:rPr>
              <a:t>μονάδες Χ€18)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1.710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800" b="1" spc="-5" dirty="0">
                <a:latin typeface="Arial"/>
                <a:cs typeface="Arial"/>
              </a:rPr>
              <a:t>17 </a:t>
            </a:r>
            <a:r>
              <a:rPr sz="1800" b="1" spc="-10" dirty="0">
                <a:latin typeface="Arial"/>
                <a:cs typeface="Arial"/>
              </a:rPr>
              <a:t>Μαρτίου </a:t>
            </a:r>
            <a:r>
              <a:rPr sz="1800" b="1" spc="-5" dirty="0">
                <a:latin typeface="Arial"/>
                <a:cs typeface="Arial"/>
              </a:rPr>
              <a:t>(165 </a:t>
            </a:r>
            <a:r>
              <a:rPr sz="1800" b="1" spc="-10" dirty="0">
                <a:latin typeface="Arial"/>
                <a:cs typeface="Arial"/>
              </a:rPr>
              <a:t>μονάδες </a:t>
            </a:r>
            <a:r>
              <a:rPr sz="1800" b="1" spc="-5" dirty="0">
                <a:latin typeface="Arial"/>
                <a:cs typeface="Arial"/>
              </a:rPr>
              <a:t>Χ€20)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3.300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1362710" algn="l"/>
                <a:tab pos="3632200" algn="l"/>
              </a:tabLst>
            </a:pPr>
            <a:r>
              <a:rPr sz="1800" b="1" spc="-5" dirty="0">
                <a:latin typeface="Arial"/>
                <a:cs typeface="Arial"/>
              </a:rPr>
              <a:t>23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Μαρτίου	</a:t>
            </a:r>
            <a:r>
              <a:rPr sz="1800" b="1" spc="-5" dirty="0">
                <a:latin typeface="Arial"/>
                <a:cs typeface="Arial"/>
              </a:rPr>
              <a:t>(35 μονάδες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Χ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€21)	</a:t>
            </a:r>
            <a:r>
              <a:rPr sz="1800" b="1" spc="-10" dirty="0">
                <a:latin typeface="Arial"/>
                <a:cs typeface="Arial"/>
              </a:rPr>
              <a:t>735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41700" algn="l"/>
              </a:tabLst>
            </a:pPr>
            <a:r>
              <a:rPr sz="1800" b="1" spc="-10" dirty="0">
                <a:latin typeface="Arial"/>
                <a:cs typeface="Arial"/>
              </a:rPr>
              <a:t>Υπολ. τέλους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(370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μονάδες)	6.945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R="407670" algn="ctr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latin typeface="Arial"/>
                <a:cs typeface="Arial"/>
              </a:rPr>
              <a:t>Μέσο </a:t>
            </a:r>
            <a:r>
              <a:rPr sz="2000" b="1" spc="-25" dirty="0">
                <a:latin typeface="Arial"/>
                <a:cs typeface="Arial"/>
              </a:rPr>
              <a:t>κόστος </a:t>
            </a:r>
            <a:r>
              <a:rPr sz="2000" b="1" spc="-5" dirty="0">
                <a:latin typeface="Arial"/>
                <a:cs typeface="Arial"/>
              </a:rPr>
              <a:t>ανά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μονάδα</a:t>
            </a:r>
            <a:endParaRPr sz="2000">
              <a:latin typeface="Arial"/>
              <a:cs typeface="Arial"/>
            </a:endParaRPr>
          </a:p>
          <a:p>
            <a:pPr marR="407034" algn="ctr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Arial"/>
                <a:cs typeface="Arial"/>
              </a:rPr>
              <a:t>€6.945 ÷ 370 =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€18,77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783840" algn="ctr">
              <a:lnSpc>
                <a:spcPct val="100000"/>
              </a:lnSpc>
              <a:spcBef>
                <a:spcPts val="1330"/>
              </a:spcBef>
            </a:pPr>
            <a:r>
              <a:rPr sz="2200" b="1" spc="-25" dirty="0">
                <a:latin typeface="Arial"/>
                <a:cs typeface="Arial"/>
              </a:rPr>
              <a:t>Κόστος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πωληθέντων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5497576"/>
            <a:ext cx="0" cy="598805"/>
          </a:xfrm>
          <a:custGeom>
            <a:avLst/>
            <a:gdLst/>
            <a:ahLst/>
            <a:cxnLst/>
            <a:rect l="l" t="t" r="r" b="b"/>
            <a:pathLst>
              <a:path h="598804">
                <a:moveTo>
                  <a:pt x="0" y="0"/>
                </a:moveTo>
                <a:lnTo>
                  <a:pt x="0" y="5984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324357"/>
            <a:ext cx="34273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Μέσο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κόστος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13809" y="940054"/>
            <a:ext cx="1516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Arial"/>
                <a:cs typeface="Arial"/>
              </a:rPr>
              <a:t>Αποθέματα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3581400"/>
            <a:ext cx="3016250" cy="240029"/>
          </a:xfrm>
          <a:custGeom>
            <a:avLst/>
            <a:gdLst/>
            <a:ahLst/>
            <a:cxnLst/>
            <a:rect l="l" t="t" r="r" b="b"/>
            <a:pathLst>
              <a:path w="3016250" h="240029">
                <a:moveTo>
                  <a:pt x="3016250" y="0"/>
                </a:moveTo>
                <a:lnTo>
                  <a:pt x="3014688" y="46646"/>
                </a:lnTo>
                <a:lnTo>
                  <a:pt x="3010423" y="84756"/>
                </a:lnTo>
                <a:lnTo>
                  <a:pt x="3004087" y="110460"/>
                </a:lnTo>
                <a:lnTo>
                  <a:pt x="2996311" y="119887"/>
                </a:lnTo>
                <a:lnTo>
                  <a:pt x="1528064" y="119887"/>
                </a:lnTo>
                <a:lnTo>
                  <a:pt x="1520287" y="129297"/>
                </a:lnTo>
                <a:lnTo>
                  <a:pt x="1513951" y="154971"/>
                </a:lnTo>
                <a:lnTo>
                  <a:pt x="1509686" y="193075"/>
                </a:lnTo>
                <a:lnTo>
                  <a:pt x="1508125" y="239775"/>
                </a:lnTo>
                <a:lnTo>
                  <a:pt x="1506563" y="193075"/>
                </a:lnTo>
                <a:lnTo>
                  <a:pt x="1502298" y="154971"/>
                </a:lnTo>
                <a:lnTo>
                  <a:pt x="1495962" y="129297"/>
                </a:lnTo>
                <a:lnTo>
                  <a:pt x="1488186" y="119887"/>
                </a:lnTo>
                <a:lnTo>
                  <a:pt x="19938" y="119887"/>
                </a:lnTo>
                <a:lnTo>
                  <a:pt x="12162" y="110460"/>
                </a:lnTo>
                <a:lnTo>
                  <a:pt x="5826" y="84756"/>
                </a:lnTo>
                <a:lnTo>
                  <a:pt x="1561" y="46646"/>
                </a:ln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5497576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6177" y="3803366"/>
            <a:ext cx="4559935" cy="15481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1440180" algn="ctr">
              <a:lnSpc>
                <a:spcPct val="100000"/>
              </a:lnSpc>
              <a:spcBef>
                <a:spcPts val="580"/>
              </a:spcBef>
            </a:pPr>
            <a:r>
              <a:rPr sz="2000" b="1" spc="5" dirty="0">
                <a:latin typeface="Arial"/>
                <a:cs typeface="Arial"/>
              </a:rPr>
              <a:t>Μέσο </a:t>
            </a:r>
            <a:r>
              <a:rPr sz="2000" b="1" spc="-25" dirty="0">
                <a:latin typeface="Arial"/>
                <a:cs typeface="Arial"/>
              </a:rPr>
              <a:t>κόστος </a:t>
            </a:r>
            <a:r>
              <a:rPr sz="2000" b="1" spc="-5" dirty="0">
                <a:latin typeface="Arial"/>
                <a:cs typeface="Arial"/>
              </a:rPr>
              <a:t>ανά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μονάδα</a:t>
            </a:r>
            <a:endParaRPr sz="2000">
              <a:latin typeface="Arial"/>
              <a:cs typeface="Arial"/>
            </a:endParaRPr>
          </a:p>
          <a:p>
            <a:pPr marR="1440180" algn="ctr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Arial"/>
                <a:cs typeface="Arial"/>
              </a:rPr>
              <a:t>€6.945 ÷ 370 =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€18,77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176403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Κόστος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πωληθέντων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0" y="5497576"/>
            <a:ext cx="0" cy="598805"/>
          </a:xfrm>
          <a:custGeom>
            <a:avLst/>
            <a:gdLst/>
            <a:ahLst/>
            <a:cxnLst/>
            <a:rect l="l" t="t" r="r" b="b"/>
            <a:pathLst>
              <a:path h="598804">
                <a:moveTo>
                  <a:pt x="0" y="0"/>
                </a:moveTo>
                <a:lnTo>
                  <a:pt x="0" y="5984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5187" y="5630671"/>
            <a:ext cx="2510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(318 μονάδες 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Χ</a:t>
            </a:r>
            <a:r>
              <a:rPr sz="1800" b="1" spc="-2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€18,77)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3175" y="5630671"/>
            <a:ext cx="59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.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969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27191" y="227075"/>
            <a:ext cx="3183636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04800" y="1447800"/>
          <a:ext cx="8535669" cy="2122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9643">
                <a:tc gridSpan="2">
                  <a:txBody>
                    <a:bodyPr/>
                    <a:lstStyle/>
                    <a:p>
                      <a:pPr marL="90805" marR="142240">
                        <a:lnSpc>
                          <a:spcPct val="133100"/>
                        </a:lnSpc>
                        <a:spcBef>
                          <a:spcPts val="409"/>
                        </a:spcBef>
                        <a:tabLst>
                          <a:tab pos="1424940" algn="l"/>
                          <a:tab pos="150558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Υπ.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Αρχής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(75 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€16) 1.200  03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		(95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μονάδες Χ€18)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1.710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17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(165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μονάδες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Χ€20)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3.300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56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350010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(35 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€21)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735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(318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μονάδες Χ</a:t>
                      </a:r>
                      <a:r>
                        <a:rPr sz="1800" b="1" spc="-3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€18,77)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5.969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50">
                <a:tc>
                  <a:txBody>
                    <a:bodyPr/>
                    <a:lstStyle/>
                    <a:p>
                      <a:pPr marR="60960"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Υπ.τέλους (52μονάδες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18,77)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684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976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684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8208" y="228574"/>
            <a:ext cx="318135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77470" algn="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318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πωλήθηκαν</a:t>
            </a:r>
            <a:endParaRPr sz="1800">
              <a:latin typeface="Arial"/>
              <a:cs typeface="Arial"/>
            </a:endParaRPr>
          </a:p>
          <a:p>
            <a:pPr marR="83185" algn="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52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διαθέσιμες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4" y="324357"/>
            <a:ext cx="16747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FIFO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04800" y="1447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3809" y="940054"/>
            <a:ext cx="1516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Arial"/>
                <a:cs typeface="Arial"/>
              </a:rPr>
              <a:t>Αποθέματα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124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47244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7633" y="4293870"/>
            <a:ext cx="28086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Arial"/>
                <a:cs typeface="Arial"/>
              </a:rPr>
              <a:t>Κόστος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πωληθέντων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0" y="47244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32740" y="1447800"/>
          <a:ext cx="8364855" cy="2122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70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Υπ.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αρχής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(75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€16)1.200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(75 μονάδες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€16)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(95 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 €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18)1.710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(95 μονάδες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 €</a:t>
                      </a:r>
                      <a:r>
                        <a:rPr sz="1800" b="1" spc="-1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710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781">
                <a:tc grid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17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(165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€20)3.300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930"/>
                        </a:spcBef>
                        <a:tabLst>
                          <a:tab pos="1413510" algn="l"/>
                          <a:tab pos="3683000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(35 μονάδεςΧ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€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21)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735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tabLst>
                          <a:tab pos="1366520" algn="l"/>
                          <a:tab pos="3492500" algn="l"/>
                        </a:tabLst>
                      </a:pP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Υπ.</a:t>
                      </a:r>
                      <a:r>
                        <a:rPr sz="1800" b="1" spc="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τέλους	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(52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μονάδες)	1.075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70"/>
                        </a:spcBef>
                        <a:tabLst>
                          <a:tab pos="3521075" algn="l"/>
                        </a:tabLst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(148 μονάδες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</a:t>
                      </a:r>
                      <a:r>
                        <a:rPr sz="1800" b="1" spc="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20)	2.960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15187" y="5908344"/>
            <a:ext cx="2772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Υπ. 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τέλους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(318</a:t>
            </a:r>
            <a:r>
              <a:rPr sz="1800" b="1" spc="-50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μονάδες)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3175" y="5908344"/>
            <a:ext cx="596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.8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7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187" y="4798314"/>
            <a:ext cx="2193925" cy="9404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(75 μονάδες 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Χ €</a:t>
            </a:r>
            <a:r>
              <a:rPr sz="1800" b="1" spc="-4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16)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(95 μονάδες 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Χ €</a:t>
            </a:r>
            <a:r>
              <a:rPr sz="1800" b="1" spc="-45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18)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00007E"/>
                </a:solidFill>
                <a:latin typeface="Arial"/>
                <a:cs typeface="Arial"/>
              </a:rPr>
              <a:t>(148 μονάδες 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Χ</a:t>
            </a:r>
            <a:r>
              <a:rPr sz="1800" b="1" spc="-60" dirty="0">
                <a:solidFill>
                  <a:srgbClr val="00007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€20)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3175" y="4798314"/>
            <a:ext cx="595630" cy="9404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.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200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.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710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00007E"/>
                </a:solidFill>
                <a:latin typeface="Arial"/>
                <a:cs typeface="Arial"/>
              </a:rPr>
              <a:t>.</a:t>
            </a:r>
            <a:r>
              <a:rPr sz="1800" b="1" spc="-10" dirty="0">
                <a:solidFill>
                  <a:srgbClr val="00007E"/>
                </a:solidFill>
                <a:latin typeface="Arial"/>
                <a:cs typeface="Arial"/>
              </a:rPr>
              <a:t>960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" y="5791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7191" y="227075"/>
            <a:ext cx="3183636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28208" y="228574"/>
            <a:ext cx="318135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77470" algn="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318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πωλήθηκαν</a:t>
            </a:r>
            <a:endParaRPr sz="1800">
              <a:latin typeface="Arial"/>
              <a:cs typeface="Arial"/>
            </a:endParaRPr>
          </a:p>
          <a:p>
            <a:pPr marR="83185" algn="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52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διαθέσιμες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324357"/>
            <a:ext cx="155894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LIFO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04800" y="1447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3809" y="940054"/>
            <a:ext cx="1516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Arial"/>
                <a:cs typeface="Arial"/>
              </a:rPr>
              <a:t>Αποθέματα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124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44196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7633" y="3912489"/>
            <a:ext cx="28086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Arial"/>
                <a:cs typeface="Arial"/>
              </a:rPr>
              <a:t>Κόστος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πωληθέντων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6019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4800" y="4419600"/>
          <a:ext cx="8392795" cy="2057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341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(35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 €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21)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735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01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(165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 €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20)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26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(95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 €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3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(23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 €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368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Υπ.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λήξης (318</a:t>
                      </a:r>
                      <a:r>
                        <a:rPr sz="1800" b="1" spc="-2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μονάδες)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00" b="1" spc="-10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727191" y="227075"/>
            <a:ext cx="3183636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2740" y="1447800"/>
          <a:ext cx="8364855" cy="2122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70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Υπ.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αρχής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(75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€16)1.200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(23 μονάδες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 €</a:t>
                      </a:r>
                      <a:r>
                        <a:rPr sz="1800" b="1" spc="-1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368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(95 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 €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18)1.710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(95 μονάδες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 €</a:t>
                      </a:r>
                      <a:r>
                        <a:rPr sz="1800" b="1" spc="-1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710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781">
                <a:tc grid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17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(165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μονάδες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€20)3.300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930"/>
                        </a:spcBef>
                        <a:tabLst>
                          <a:tab pos="1413510" algn="l"/>
                          <a:tab pos="3683000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Μαρτίου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(35 μονάδεςΧ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€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21)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735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tabLst>
                          <a:tab pos="1337310" algn="l"/>
                          <a:tab pos="3683000" algn="l"/>
                        </a:tabLst>
                      </a:pP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Υπ.</a:t>
                      </a:r>
                      <a:r>
                        <a:rPr sz="1800" b="1" spc="-2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λήξης	(52</a:t>
                      </a:r>
                      <a:r>
                        <a:rPr sz="1800" b="1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μονάδες)	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832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70"/>
                        </a:spcBef>
                        <a:tabLst>
                          <a:tab pos="3521075" algn="l"/>
                        </a:tabLst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(165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1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20)	3.300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3711575" algn="l"/>
                        </a:tabLst>
                      </a:pP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(35 μον.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Χ</a:t>
                      </a:r>
                      <a:r>
                        <a:rPr sz="1800" b="1" spc="1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€ </a:t>
                      </a:r>
                      <a:r>
                        <a:rPr sz="1800" b="1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21)	</a:t>
                      </a:r>
                      <a:r>
                        <a:rPr sz="1800" b="1" spc="-10" dirty="0">
                          <a:solidFill>
                            <a:srgbClr val="00007E"/>
                          </a:solidFill>
                          <a:latin typeface="Arial"/>
                          <a:cs typeface="Arial"/>
                        </a:rPr>
                        <a:t>735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8208" y="228574"/>
            <a:ext cx="318135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77470" algn="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latin typeface="Arial"/>
                <a:cs typeface="Arial"/>
              </a:rPr>
              <a:t>318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πωλήθηκαν</a:t>
            </a:r>
            <a:endParaRPr sz="1800">
              <a:latin typeface="Arial"/>
              <a:cs typeface="Arial"/>
            </a:endParaRPr>
          </a:p>
          <a:p>
            <a:pPr marR="83185" algn="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52 </a:t>
            </a:r>
            <a:r>
              <a:rPr sz="1800" b="1" spc="-10" dirty="0">
                <a:latin typeface="Arial"/>
                <a:cs typeface="Arial"/>
              </a:rPr>
              <a:t>μονάδες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διαθέσιμες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857" y="6460947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302" y="6430771"/>
            <a:ext cx="47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225" y="478358"/>
            <a:ext cx="50152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BE"/>
                </a:solidFill>
              </a:rPr>
              <a:t>Λογιστική </a:t>
            </a:r>
            <a:r>
              <a:rPr sz="3000" spc="-25" dirty="0">
                <a:solidFill>
                  <a:srgbClr val="0000BE"/>
                </a:solidFill>
              </a:rPr>
              <a:t>των</a:t>
            </a:r>
            <a:r>
              <a:rPr sz="3000" spc="-20" dirty="0">
                <a:solidFill>
                  <a:srgbClr val="0000BE"/>
                </a:solidFill>
              </a:rPr>
              <a:t> αποθεμάτων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683260" y="1157119"/>
            <a:ext cx="846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 err="1">
                <a:latin typeface="Arial"/>
                <a:cs typeface="Arial"/>
              </a:rPr>
              <a:t>Πίν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κ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| </a:t>
            </a:r>
            <a:r>
              <a:rPr sz="1800" spc="-10" dirty="0">
                <a:latin typeface="Arial"/>
                <a:cs typeface="Arial"/>
              </a:rPr>
              <a:t>Αντιπαράθεση </a:t>
            </a:r>
            <a:r>
              <a:rPr sz="1800" spc="-5" dirty="0">
                <a:latin typeface="Arial"/>
                <a:cs typeface="Arial"/>
              </a:rPr>
              <a:t>μιας </a:t>
            </a:r>
            <a:r>
              <a:rPr sz="1800" spc="-10" dirty="0">
                <a:latin typeface="Arial"/>
                <a:cs typeface="Arial"/>
              </a:rPr>
              <a:t>εταιρείας </a:t>
            </a:r>
            <a:r>
              <a:rPr sz="1800" spc="-15" dirty="0">
                <a:latin typeface="Arial"/>
                <a:cs typeface="Arial"/>
              </a:rPr>
              <a:t>παροχής </a:t>
            </a:r>
            <a:r>
              <a:rPr sz="1800" spc="-5" dirty="0">
                <a:latin typeface="Arial"/>
                <a:cs typeface="Arial"/>
              </a:rPr>
              <a:t>υπηρεσιών </a:t>
            </a:r>
            <a:r>
              <a:rPr sz="1800" spc="-10" dirty="0">
                <a:latin typeface="Arial"/>
                <a:cs typeface="Arial"/>
              </a:rPr>
              <a:t>και </a:t>
            </a:r>
            <a:r>
              <a:rPr sz="1800" spc="-5" dirty="0">
                <a:latin typeface="Arial"/>
                <a:cs typeface="Arial"/>
              </a:rPr>
              <a:t>μιας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εμπορικής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4853283"/>
            <a:ext cx="7065645" cy="788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Arial"/>
                <a:cs typeface="Arial"/>
              </a:rPr>
              <a:t>Οι </a:t>
            </a:r>
            <a:r>
              <a:rPr sz="2000" spc="-5" dirty="0">
                <a:latin typeface="Arial"/>
                <a:cs typeface="Arial"/>
              </a:rPr>
              <a:t>εμπορικές εταιρείες </a:t>
            </a:r>
            <a:r>
              <a:rPr sz="2000" spc="-15" dirty="0">
                <a:latin typeface="Arial"/>
                <a:cs typeface="Arial"/>
              </a:rPr>
              <a:t>έχουν </a:t>
            </a:r>
            <a:r>
              <a:rPr sz="2000" dirty="0">
                <a:latin typeface="Arial"/>
                <a:cs typeface="Arial"/>
              </a:rPr>
              <a:t>2 </a:t>
            </a:r>
            <a:r>
              <a:rPr sz="2000" spc="-5" dirty="0">
                <a:latin typeface="Arial"/>
                <a:cs typeface="Arial"/>
              </a:rPr>
              <a:t>λογαριασμούς </a:t>
            </a:r>
            <a:r>
              <a:rPr sz="2000" spc="-10" dirty="0">
                <a:latin typeface="Arial"/>
                <a:cs typeface="Arial"/>
              </a:rPr>
              <a:t>που </a:t>
            </a:r>
            <a:r>
              <a:rPr sz="2000" spc="-5" dirty="0">
                <a:latin typeface="Arial"/>
                <a:cs typeface="Arial"/>
              </a:rPr>
              <a:t>δεν </a:t>
            </a:r>
            <a:r>
              <a:rPr sz="2000" spc="-15" dirty="0">
                <a:latin typeface="Arial"/>
                <a:cs typeface="Arial"/>
              </a:rPr>
              <a:t>έχουν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οι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Arial"/>
                <a:cs typeface="Arial"/>
              </a:rPr>
              <a:t>εταιρείες </a:t>
            </a:r>
            <a:r>
              <a:rPr sz="2000" spc="-10" dirty="0">
                <a:latin typeface="Arial"/>
                <a:cs typeface="Arial"/>
              </a:rPr>
              <a:t>παροχής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υπηρεσιών: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741919"/>
            <a:ext cx="6177915" cy="7512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1900" spc="-15" dirty="0">
                <a:latin typeface="Arial"/>
                <a:cs typeface="Arial"/>
              </a:rPr>
              <a:t>Κόστος πωληθέντων </a:t>
            </a:r>
            <a:r>
              <a:rPr sz="1900" spc="-5" dirty="0">
                <a:latin typeface="Arial"/>
                <a:cs typeface="Arial"/>
              </a:rPr>
              <a:t>στην </a:t>
            </a:r>
            <a:r>
              <a:rPr sz="1900" spc="-20" dirty="0">
                <a:latin typeface="Arial"/>
                <a:cs typeface="Arial"/>
              </a:rPr>
              <a:t>Κατάσταση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Αποτελεσμάτων</a:t>
            </a:r>
            <a:endParaRPr sz="19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b="1" spc="-10" dirty="0" err="1">
                <a:latin typeface="Arial"/>
                <a:cs typeface="Arial"/>
              </a:rPr>
              <a:t>Α</a:t>
            </a:r>
            <a:r>
              <a:rPr sz="1900" b="1" spc="-55" dirty="0">
                <a:latin typeface="Arial"/>
                <a:cs typeface="Arial"/>
              </a:rPr>
              <a:t>π</a:t>
            </a:r>
            <a:r>
              <a:rPr sz="1900" b="1" spc="-5" dirty="0" err="1">
                <a:latin typeface="Arial"/>
                <a:cs typeface="Arial"/>
              </a:rPr>
              <a:t>οθ</a:t>
            </a:r>
            <a:r>
              <a:rPr sz="1900" b="1" spc="35" dirty="0" err="1">
                <a:latin typeface="Arial"/>
                <a:cs typeface="Arial"/>
              </a:rPr>
              <a:t>έ</a:t>
            </a:r>
            <a:r>
              <a:rPr sz="1900" b="1" spc="-5" dirty="0" err="1">
                <a:latin typeface="Arial"/>
                <a:cs typeface="Arial"/>
              </a:rPr>
              <a:t>μ</a:t>
            </a:r>
            <a:r>
              <a:rPr sz="1900" b="1" spc="-5" dirty="0">
                <a:latin typeface="Arial"/>
                <a:cs typeface="Arial"/>
              </a:rPr>
              <a:t>α</a:t>
            </a:r>
            <a:r>
              <a:rPr sz="1900" b="1" spc="-60" dirty="0" err="1">
                <a:latin typeface="Arial"/>
                <a:cs typeface="Arial"/>
              </a:rPr>
              <a:t>τ</a:t>
            </a:r>
            <a:r>
              <a:rPr sz="1900" b="1" spc="-5" dirty="0">
                <a:latin typeface="Arial"/>
                <a:cs typeface="Arial"/>
              </a:rPr>
              <a:t>α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spc="-5" dirty="0" err="1">
                <a:latin typeface="Arial"/>
                <a:cs typeface="Arial"/>
              </a:rPr>
              <a:t>σ</a:t>
            </a:r>
            <a:r>
              <a:rPr sz="1900" spc="-35" dirty="0" err="1">
                <a:latin typeface="Arial"/>
                <a:cs typeface="Arial"/>
              </a:rPr>
              <a:t>τ</a:t>
            </a:r>
            <a:r>
              <a:rPr sz="1900" spc="-10" dirty="0" err="1">
                <a:latin typeface="Arial"/>
                <a:cs typeface="Arial"/>
              </a:rPr>
              <a:t>ο</a:t>
            </a:r>
            <a:r>
              <a:rPr sz="1900" spc="-5" dirty="0" err="1">
                <a:latin typeface="Arial"/>
                <a:cs typeface="Arial"/>
              </a:rPr>
              <a:t>ν</a:t>
            </a:r>
            <a:r>
              <a:rPr lang="el-GR" sz="1900" spc="-5" dirty="0">
                <a:latin typeface="Arial"/>
                <a:cs typeface="Arial"/>
              </a:rPr>
              <a:t> Ισολογισμό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800" spc="-490" dirty="0">
                <a:latin typeface="Arial"/>
                <a:cs typeface="Arial"/>
              </a:rPr>
              <a:t>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752473"/>
            <a:ext cx="7924800" cy="280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185" y="646094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224" y="476834"/>
            <a:ext cx="350357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Παράδειγμα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2302" y="6430771"/>
            <a:ext cx="47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3090" y="1960669"/>
          <a:ext cx="7814943" cy="2572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2655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FIFO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Μέσο</a:t>
                      </a:r>
                      <a:r>
                        <a:rPr sz="2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κόστος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LIFO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300" b="1" spc="-20" dirty="0">
                          <a:latin typeface="Arial"/>
                          <a:cs typeface="Arial"/>
                        </a:rPr>
                        <a:t>Αποθέματα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€1.075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4460" algn="ctr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Arial"/>
                          <a:cs typeface="Arial"/>
                        </a:rPr>
                        <a:t>€</a:t>
                      </a:r>
                      <a:r>
                        <a:rPr sz="23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10" dirty="0">
                          <a:latin typeface="Arial"/>
                          <a:cs typeface="Arial"/>
                        </a:rPr>
                        <a:t>976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Arial"/>
                          <a:cs typeface="Arial"/>
                        </a:rPr>
                        <a:t>€</a:t>
                      </a:r>
                      <a:r>
                        <a:rPr sz="23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dirty="0">
                          <a:latin typeface="Arial"/>
                          <a:cs typeface="Arial"/>
                        </a:rPr>
                        <a:t>832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35">
                <a:tc>
                  <a:txBody>
                    <a:bodyPr/>
                    <a:lstStyle/>
                    <a:p>
                      <a:pPr marL="31750">
                        <a:lnSpc>
                          <a:spcPts val="2545"/>
                        </a:lnSpc>
                      </a:pPr>
                      <a:r>
                        <a:rPr sz="2300" b="1" spc="-20" dirty="0">
                          <a:latin typeface="Arial"/>
                          <a:cs typeface="Arial"/>
                        </a:rPr>
                        <a:t>Κόστος</a:t>
                      </a:r>
                      <a:r>
                        <a:rPr sz="23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20" dirty="0">
                          <a:latin typeface="Arial"/>
                          <a:cs typeface="Arial"/>
                        </a:rPr>
                        <a:t>πωληθέντων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2425"/>
                        </a:lnSpc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5.870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2425"/>
                        </a:lnSpc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5.969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425"/>
                        </a:lnSpc>
                      </a:pPr>
                      <a:r>
                        <a:rPr sz="2300" b="1" spc="-30" dirty="0">
                          <a:latin typeface="Arial"/>
                          <a:cs typeface="Arial"/>
                        </a:rPr>
                        <a:t>6.113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74">
                <a:tc>
                  <a:txBody>
                    <a:bodyPr/>
                    <a:lstStyle/>
                    <a:p>
                      <a:pPr marL="31750">
                        <a:lnSpc>
                          <a:spcPts val="2690"/>
                        </a:lnSpc>
                        <a:spcBef>
                          <a:spcPts val="120"/>
                        </a:spcBef>
                      </a:pPr>
                      <a:r>
                        <a:rPr sz="2300" b="1" spc="-5" dirty="0">
                          <a:latin typeface="Arial"/>
                          <a:cs typeface="Arial"/>
                        </a:rPr>
                        <a:t>Διαθέσιμα αγαθά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2690"/>
                        </a:lnSpc>
                        <a:spcBef>
                          <a:spcPts val="120"/>
                        </a:spcBef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€6.945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ts val="2690"/>
                        </a:lnSpc>
                        <a:spcBef>
                          <a:spcPts val="120"/>
                        </a:spcBef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€6.945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2690"/>
                        </a:lnSpc>
                        <a:spcBef>
                          <a:spcPts val="120"/>
                        </a:spcBef>
                      </a:pPr>
                      <a:r>
                        <a:rPr sz="2300" b="1" dirty="0">
                          <a:latin typeface="Arial"/>
                          <a:cs typeface="Arial"/>
                        </a:rPr>
                        <a:t>€6.945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11225" y="1243711"/>
            <a:ext cx="63830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Arial"/>
                <a:cs typeface="Arial"/>
              </a:rPr>
              <a:t>Σύνοψη </a:t>
            </a:r>
            <a:r>
              <a:rPr sz="2500" b="1" spc="-30" dirty="0">
                <a:latin typeface="Arial"/>
                <a:cs typeface="Arial"/>
              </a:rPr>
              <a:t>κόστους </a:t>
            </a:r>
            <a:r>
              <a:rPr sz="2500" b="1" spc="-20" dirty="0">
                <a:latin typeface="Arial"/>
                <a:cs typeface="Arial"/>
              </a:rPr>
              <a:t>αποθεμάτων </a:t>
            </a:r>
            <a:r>
              <a:rPr sz="2500" b="1" spc="-5" dirty="0">
                <a:latin typeface="Arial"/>
                <a:cs typeface="Arial"/>
              </a:rPr>
              <a:t>ανά</a:t>
            </a:r>
            <a:r>
              <a:rPr sz="2500" b="1" spc="8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μέθοδο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7090" y="6737095"/>
            <a:ext cx="274955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Copyright ©2015 </a:t>
            </a:r>
            <a:r>
              <a:rPr sz="800" dirty="0">
                <a:latin typeface="Arial"/>
                <a:cs typeface="Arial"/>
              </a:rPr>
              <a:t>Pearson Education Inc. All </a:t>
            </a:r>
            <a:r>
              <a:rPr sz="800" spc="-5" dirty="0">
                <a:latin typeface="Arial"/>
                <a:cs typeface="Arial"/>
              </a:rPr>
              <a:t>rights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476834"/>
            <a:ext cx="7457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Επιπτώσεις </a:t>
            </a:r>
            <a:r>
              <a:rPr spc="-30" dirty="0"/>
              <a:t>των </a:t>
            </a:r>
            <a:r>
              <a:rPr dirty="0"/>
              <a:t>μεθόδων</a:t>
            </a:r>
            <a:r>
              <a:rPr spc="-95" dirty="0"/>
              <a:t> </a:t>
            </a:r>
            <a:r>
              <a:rPr spc="-20" dirty="0"/>
              <a:t>αποτίμησης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31876" y="1293875"/>
            <a:ext cx="8156448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1295400"/>
            <a:ext cx="8153400" cy="609600"/>
          </a:xfrm>
          <a:custGeom>
            <a:avLst/>
            <a:gdLst/>
            <a:ahLst/>
            <a:cxnLst/>
            <a:rect l="l" t="t" r="r" b="b"/>
            <a:pathLst>
              <a:path w="8153400" h="609600">
                <a:moveTo>
                  <a:pt x="0" y="609600"/>
                </a:moveTo>
                <a:lnTo>
                  <a:pt x="8153400" y="609600"/>
                </a:lnTo>
                <a:lnTo>
                  <a:pt x="815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655" y="1307591"/>
            <a:ext cx="1466088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6023" y="1307591"/>
            <a:ext cx="655319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4623" y="1307591"/>
            <a:ext cx="743712" cy="521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1616" y="1307591"/>
            <a:ext cx="6310883" cy="521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5780" y="1307591"/>
            <a:ext cx="515112" cy="521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2990" y="1389634"/>
            <a:ext cx="74955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Μέρος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A—Όταν </a:t>
            </a:r>
            <a:r>
              <a:rPr sz="2500" b="1" spc="-3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500" b="1" spc="-30" dirty="0">
                <a:solidFill>
                  <a:srgbClr val="FFFFFF"/>
                </a:solidFill>
                <a:latin typeface="Arial"/>
                <a:cs typeface="Arial"/>
              </a:rPr>
              <a:t>κόστος 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αποθεμάτων</a:t>
            </a:r>
            <a:r>
              <a:rPr sz="2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αυξάνεται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7276" y="1940051"/>
            <a:ext cx="3432048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1942299"/>
            <a:ext cx="3429000" cy="477520"/>
          </a:xfrm>
          <a:custGeom>
            <a:avLst/>
            <a:gdLst/>
            <a:ahLst/>
            <a:cxnLst/>
            <a:rect l="l" t="t" r="r" b="b"/>
            <a:pathLst>
              <a:path w="3429000" h="477519">
                <a:moveTo>
                  <a:pt x="0" y="477050"/>
                </a:moveTo>
                <a:lnTo>
                  <a:pt x="3429000" y="477050"/>
                </a:lnTo>
                <a:lnTo>
                  <a:pt x="342900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6276" y="1940051"/>
            <a:ext cx="3432048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1942299"/>
            <a:ext cx="3429000" cy="477520"/>
          </a:xfrm>
          <a:custGeom>
            <a:avLst/>
            <a:gdLst/>
            <a:ahLst/>
            <a:cxnLst/>
            <a:rect l="l" t="t" r="r" b="b"/>
            <a:pathLst>
              <a:path w="3429000" h="477519">
                <a:moveTo>
                  <a:pt x="0" y="477050"/>
                </a:moveTo>
                <a:lnTo>
                  <a:pt x="3429000" y="477050"/>
                </a:lnTo>
                <a:lnTo>
                  <a:pt x="342900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50973" y="2015489"/>
            <a:ext cx="55060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3625" algn="l"/>
              </a:tabLst>
            </a:pPr>
            <a:r>
              <a:rPr sz="1900" spc="-15" dirty="0">
                <a:latin typeface="Arial"/>
                <a:cs typeface="Arial"/>
              </a:rPr>
              <a:t>Κόστος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πωληθέντων	Αποθέματα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λήξης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2440" y="2467355"/>
            <a:ext cx="1356360" cy="1795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786" y="2468117"/>
            <a:ext cx="1354455" cy="1793239"/>
          </a:xfrm>
          <a:custGeom>
            <a:avLst/>
            <a:gdLst/>
            <a:ahLst/>
            <a:cxnLst/>
            <a:rect l="l" t="t" r="r" b="b"/>
            <a:pathLst>
              <a:path w="1354455" h="1793239">
                <a:moveTo>
                  <a:pt x="0" y="1792858"/>
                </a:moveTo>
                <a:lnTo>
                  <a:pt x="1353947" y="1792858"/>
                </a:lnTo>
                <a:lnTo>
                  <a:pt x="1353947" y="0"/>
                </a:lnTo>
                <a:lnTo>
                  <a:pt x="0" y="0"/>
                </a:lnTo>
                <a:lnTo>
                  <a:pt x="0" y="1792858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6044" y="2546095"/>
            <a:ext cx="5746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"/>
                <a:cs typeface="Arial"/>
              </a:rPr>
              <a:t>FIFO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27276" y="2467355"/>
            <a:ext cx="3432048" cy="1795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8800" y="2468117"/>
            <a:ext cx="3429000" cy="1793239"/>
          </a:xfrm>
          <a:custGeom>
            <a:avLst/>
            <a:gdLst/>
            <a:ahLst/>
            <a:cxnLst/>
            <a:rect l="l" t="t" r="r" b="b"/>
            <a:pathLst>
              <a:path w="3429000" h="1793239">
                <a:moveTo>
                  <a:pt x="0" y="1792858"/>
                </a:moveTo>
                <a:lnTo>
                  <a:pt x="3429000" y="1792858"/>
                </a:lnTo>
                <a:lnTo>
                  <a:pt x="3429000" y="0"/>
                </a:lnTo>
                <a:lnTo>
                  <a:pt x="0" y="0"/>
                </a:lnTo>
                <a:lnTo>
                  <a:pt x="0" y="1792858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61133" y="2516530"/>
            <a:ext cx="3100070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900" spc="-105" dirty="0">
                <a:latin typeface="Arial"/>
                <a:cs typeface="Arial"/>
              </a:rPr>
              <a:t>Το </a:t>
            </a:r>
            <a:r>
              <a:rPr sz="1900" spc="-15" dirty="0">
                <a:latin typeface="Arial"/>
                <a:cs typeface="Arial"/>
              </a:rPr>
              <a:t>κόστος πωληθέντων </a:t>
            </a:r>
            <a:r>
              <a:rPr sz="1900" spc="-5" dirty="0">
                <a:latin typeface="Arial"/>
                <a:cs typeface="Arial"/>
              </a:rPr>
              <a:t>είναι  </a:t>
            </a:r>
            <a:r>
              <a:rPr sz="1900" spc="-20" dirty="0">
                <a:latin typeface="Arial"/>
                <a:cs typeface="Arial"/>
              </a:rPr>
              <a:t>χαμηλότερο </a:t>
            </a:r>
            <a:r>
              <a:rPr sz="1900" spc="-10" dirty="0">
                <a:latin typeface="Arial"/>
                <a:cs typeface="Arial"/>
              </a:rPr>
              <a:t>επειδή βασίζεται  </a:t>
            </a:r>
            <a:r>
              <a:rPr sz="1900" spc="-5" dirty="0">
                <a:latin typeface="Arial"/>
                <a:cs typeface="Arial"/>
              </a:rPr>
              <a:t>σε </a:t>
            </a:r>
            <a:r>
              <a:rPr sz="1900" spc="-15" dirty="0">
                <a:latin typeface="Arial"/>
                <a:cs typeface="Arial"/>
              </a:rPr>
              <a:t>παλαιότερα </a:t>
            </a:r>
            <a:r>
              <a:rPr sz="1900" spc="-10" dirty="0">
                <a:latin typeface="Arial"/>
                <a:cs typeface="Arial"/>
              </a:rPr>
              <a:t>μικρότερα  κόστη. Επομένως, </a:t>
            </a:r>
            <a:r>
              <a:rPr sz="1900" spc="-20" dirty="0">
                <a:latin typeface="Arial"/>
                <a:cs typeface="Arial"/>
              </a:rPr>
              <a:t>τα </a:t>
            </a:r>
            <a:r>
              <a:rPr sz="1900" spc="-15" dirty="0">
                <a:latin typeface="Arial"/>
                <a:cs typeface="Arial"/>
              </a:rPr>
              <a:t>μικτά  </a:t>
            </a:r>
            <a:r>
              <a:rPr sz="1900" spc="-5" dirty="0">
                <a:latin typeface="Arial"/>
                <a:cs typeface="Arial"/>
              </a:rPr>
              <a:t>κέρδη </a:t>
            </a:r>
            <a:r>
              <a:rPr sz="1900" spc="-10" dirty="0">
                <a:latin typeface="Arial"/>
                <a:cs typeface="Arial"/>
              </a:rPr>
              <a:t>είναι </a:t>
            </a:r>
            <a:r>
              <a:rPr sz="1900" spc="-20" dirty="0">
                <a:latin typeface="Arial"/>
                <a:cs typeface="Arial"/>
              </a:rPr>
              <a:t>τα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υψηλότερα.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6276" y="2467355"/>
            <a:ext cx="3432048" cy="1795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57800" y="2468117"/>
            <a:ext cx="3429000" cy="1793239"/>
          </a:xfrm>
          <a:custGeom>
            <a:avLst/>
            <a:gdLst/>
            <a:ahLst/>
            <a:cxnLst/>
            <a:rect l="l" t="t" r="r" b="b"/>
            <a:pathLst>
              <a:path w="3429000" h="1793239">
                <a:moveTo>
                  <a:pt x="0" y="1792858"/>
                </a:moveTo>
                <a:lnTo>
                  <a:pt x="3429000" y="1792858"/>
                </a:lnTo>
                <a:lnTo>
                  <a:pt x="3429000" y="0"/>
                </a:lnTo>
                <a:lnTo>
                  <a:pt x="0" y="0"/>
                </a:lnTo>
                <a:lnTo>
                  <a:pt x="0" y="1792858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90769" y="2516530"/>
            <a:ext cx="3202940" cy="12998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1900" spc="-105" dirty="0">
                <a:latin typeface="Arial"/>
                <a:cs typeface="Arial"/>
              </a:rPr>
              <a:t>Τα </a:t>
            </a:r>
            <a:r>
              <a:rPr sz="1900" spc="-15" dirty="0">
                <a:latin typeface="Arial"/>
                <a:cs typeface="Arial"/>
              </a:rPr>
              <a:t>αποθέματα </a:t>
            </a:r>
            <a:r>
              <a:rPr sz="1900" spc="-5" dirty="0">
                <a:latin typeface="Arial"/>
                <a:cs typeface="Arial"/>
              </a:rPr>
              <a:t>λήξης</a:t>
            </a:r>
            <a:r>
              <a:rPr sz="1900" spc="1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είναι</a:t>
            </a:r>
            <a:endParaRPr sz="19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</a:pPr>
            <a:r>
              <a:rPr sz="1900" spc="-10" dirty="0">
                <a:latin typeface="Arial"/>
                <a:cs typeface="Arial"/>
              </a:rPr>
              <a:t>υψηλότερα επειδή </a:t>
            </a:r>
            <a:r>
              <a:rPr sz="1900" spc="-25" dirty="0">
                <a:latin typeface="Arial"/>
                <a:cs typeface="Arial"/>
              </a:rPr>
              <a:t>βασίζονται  </a:t>
            </a:r>
            <a:r>
              <a:rPr sz="1900" spc="-15" dirty="0">
                <a:latin typeface="Arial"/>
                <a:cs typeface="Arial"/>
              </a:rPr>
              <a:t>στα </a:t>
            </a:r>
            <a:r>
              <a:rPr sz="1900" spc="-10" dirty="0">
                <a:latin typeface="Arial"/>
                <a:cs typeface="Arial"/>
              </a:rPr>
              <a:t>πιο πρόσφατα κόστη </a:t>
            </a:r>
            <a:r>
              <a:rPr sz="1900" spc="-15" dirty="0">
                <a:latin typeface="Arial"/>
                <a:cs typeface="Arial"/>
              </a:rPr>
              <a:t>που  </a:t>
            </a:r>
            <a:r>
              <a:rPr sz="1900" spc="-5" dirty="0">
                <a:latin typeface="Arial"/>
                <a:cs typeface="Arial"/>
              </a:rPr>
              <a:t>είναι </a:t>
            </a:r>
            <a:r>
              <a:rPr sz="1900" spc="-10" dirty="0">
                <a:latin typeface="Arial"/>
                <a:cs typeface="Arial"/>
              </a:rPr>
              <a:t>υψηλά.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2440" y="4268723"/>
            <a:ext cx="1356360" cy="20314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786" y="4269663"/>
            <a:ext cx="1354455" cy="2028825"/>
          </a:xfrm>
          <a:custGeom>
            <a:avLst/>
            <a:gdLst/>
            <a:ahLst/>
            <a:cxnLst/>
            <a:rect l="l" t="t" r="r" b="b"/>
            <a:pathLst>
              <a:path w="1354455" h="2028825">
                <a:moveTo>
                  <a:pt x="0" y="2028570"/>
                </a:moveTo>
                <a:lnTo>
                  <a:pt x="1353947" y="2028570"/>
                </a:lnTo>
                <a:lnTo>
                  <a:pt x="1353947" y="0"/>
                </a:lnTo>
                <a:lnTo>
                  <a:pt x="0" y="0"/>
                </a:lnTo>
                <a:lnTo>
                  <a:pt x="0" y="202857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6044" y="4348098"/>
            <a:ext cx="561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"/>
                <a:cs typeface="Arial"/>
              </a:rPr>
              <a:t>LI</a:t>
            </a:r>
            <a:r>
              <a:rPr sz="1900" dirty="0">
                <a:latin typeface="Arial"/>
                <a:cs typeface="Arial"/>
              </a:rPr>
              <a:t>F</a:t>
            </a:r>
            <a:r>
              <a:rPr sz="1900" spc="-5" dirty="0"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27276" y="4268723"/>
            <a:ext cx="3432048" cy="20634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28800" y="4270070"/>
            <a:ext cx="3429000" cy="2061210"/>
          </a:xfrm>
          <a:custGeom>
            <a:avLst/>
            <a:gdLst/>
            <a:ahLst/>
            <a:cxnLst/>
            <a:rect l="l" t="t" r="r" b="b"/>
            <a:pathLst>
              <a:path w="3429000" h="2061210">
                <a:moveTo>
                  <a:pt x="0" y="2061083"/>
                </a:moveTo>
                <a:lnTo>
                  <a:pt x="3429000" y="2061083"/>
                </a:lnTo>
                <a:lnTo>
                  <a:pt x="3429000" y="0"/>
                </a:lnTo>
                <a:lnTo>
                  <a:pt x="0" y="0"/>
                </a:lnTo>
                <a:lnTo>
                  <a:pt x="0" y="2061083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961133" y="4318787"/>
            <a:ext cx="3206750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900" spc="-105" dirty="0">
                <a:latin typeface="Arial"/>
                <a:cs typeface="Arial"/>
              </a:rPr>
              <a:t>Το </a:t>
            </a:r>
            <a:r>
              <a:rPr sz="1900" spc="-15" dirty="0">
                <a:latin typeface="Arial"/>
                <a:cs typeface="Arial"/>
              </a:rPr>
              <a:t>κόστος πωληθέντων </a:t>
            </a:r>
            <a:r>
              <a:rPr sz="1900" spc="-5" dirty="0">
                <a:latin typeface="Arial"/>
                <a:cs typeface="Arial"/>
              </a:rPr>
              <a:t>είναι  </a:t>
            </a:r>
            <a:r>
              <a:rPr sz="1900" spc="-10" dirty="0">
                <a:latin typeface="Arial"/>
                <a:cs typeface="Arial"/>
              </a:rPr>
              <a:t>υψηλότερο επειδή βασίζεται  </a:t>
            </a:r>
            <a:r>
              <a:rPr sz="1900" spc="-5" dirty="0">
                <a:latin typeface="Arial"/>
                <a:cs typeface="Arial"/>
              </a:rPr>
              <a:t>σε πιο </a:t>
            </a:r>
            <a:r>
              <a:rPr sz="1900" spc="-10" dirty="0">
                <a:latin typeface="Arial"/>
                <a:cs typeface="Arial"/>
              </a:rPr>
              <a:t>πρόσφατα κόστη </a:t>
            </a:r>
            <a:r>
              <a:rPr sz="1900" spc="-15" dirty="0">
                <a:latin typeface="Arial"/>
                <a:cs typeface="Arial"/>
              </a:rPr>
              <a:t>που  </a:t>
            </a:r>
            <a:r>
              <a:rPr sz="1900" spc="-5" dirty="0">
                <a:latin typeface="Arial"/>
                <a:cs typeface="Arial"/>
              </a:rPr>
              <a:t>είναι </a:t>
            </a:r>
            <a:r>
              <a:rPr sz="1900" spc="-10" dirty="0">
                <a:latin typeface="Arial"/>
                <a:cs typeface="Arial"/>
              </a:rPr>
              <a:t>υψηλά. Επομένως, </a:t>
            </a:r>
            <a:r>
              <a:rPr sz="1900" spc="-20" dirty="0">
                <a:latin typeface="Arial"/>
                <a:cs typeface="Arial"/>
              </a:rPr>
              <a:t>τα  </a:t>
            </a:r>
            <a:r>
              <a:rPr sz="1900" spc="-15" dirty="0">
                <a:latin typeface="Arial"/>
                <a:cs typeface="Arial"/>
              </a:rPr>
              <a:t>μικτά </a:t>
            </a:r>
            <a:r>
              <a:rPr sz="1900" spc="-5" dirty="0">
                <a:latin typeface="Arial"/>
                <a:cs typeface="Arial"/>
              </a:rPr>
              <a:t>κέρδη είναι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χαμηλότερα.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56276" y="4268723"/>
            <a:ext cx="3432048" cy="20314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7800" y="4269663"/>
            <a:ext cx="3429000" cy="2028825"/>
          </a:xfrm>
          <a:custGeom>
            <a:avLst/>
            <a:gdLst/>
            <a:ahLst/>
            <a:cxnLst/>
            <a:rect l="l" t="t" r="r" b="b"/>
            <a:pathLst>
              <a:path w="3429000" h="2028825">
                <a:moveTo>
                  <a:pt x="0" y="2028570"/>
                </a:moveTo>
                <a:lnTo>
                  <a:pt x="3429000" y="2028570"/>
                </a:lnTo>
                <a:lnTo>
                  <a:pt x="3429000" y="0"/>
                </a:lnTo>
                <a:lnTo>
                  <a:pt x="0" y="0"/>
                </a:lnTo>
                <a:lnTo>
                  <a:pt x="0" y="202857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90769" y="4318533"/>
            <a:ext cx="3086735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900" spc="-105" dirty="0">
                <a:latin typeface="Arial"/>
                <a:cs typeface="Arial"/>
              </a:rPr>
              <a:t>Τα </a:t>
            </a:r>
            <a:r>
              <a:rPr sz="1900" spc="-15" dirty="0">
                <a:latin typeface="Arial"/>
                <a:cs typeface="Arial"/>
              </a:rPr>
              <a:t>αποθέματα </a:t>
            </a:r>
            <a:r>
              <a:rPr sz="1900" spc="-5" dirty="0">
                <a:latin typeface="Arial"/>
                <a:cs typeface="Arial"/>
              </a:rPr>
              <a:t>λήξης είναι  </a:t>
            </a:r>
            <a:r>
              <a:rPr sz="1900" spc="-20" dirty="0">
                <a:latin typeface="Arial"/>
                <a:cs typeface="Arial"/>
              </a:rPr>
              <a:t>χαμηλότερα </a:t>
            </a:r>
            <a:r>
              <a:rPr sz="1900" spc="-10" dirty="0">
                <a:latin typeface="Arial"/>
                <a:cs typeface="Arial"/>
              </a:rPr>
              <a:t>επειδή  </a:t>
            </a:r>
            <a:r>
              <a:rPr sz="1900" spc="-25" dirty="0">
                <a:latin typeface="Arial"/>
                <a:cs typeface="Arial"/>
              </a:rPr>
              <a:t>βασίζονται </a:t>
            </a:r>
            <a:r>
              <a:rPr sz="1900" spc="-15" dirty="0">
                <a:latin typeface="Arial"/>
                <a:cs typeface="Arial"/>
              </a:rPr>
              <a:t>στα </a:t>
            </a:r>
            <a:r>
              <a:rPr sz="1900" spc="-5" dirty="0">
                <a:latin typeface="Arial"/>
                <a:cs typeface="Arial"/>
              </a:rPr>
              <a:t>πιο </a:t>
            </a:r>
            <a:r>
              <a:rPr sz="1900" spc="-15" dirty="0">
                <a:latin typeface="Arial"/>
                <a:cs typeface="Arial"/>
              </a:rPr>
              <a:t>παλαιά  </a:t>
            </a:r>
            <a:r>
              <a:rPr sz="1900" spc="-10" dirty="0">
                <a:latin typeface="Arial"/>
                <a:cs typeface="Arial"/>
              </a:rPr>
              <a:t>κόστη </a:t>
            </a:r>
            <a:r>
              <a:rPr sz="1900" spc="-15" dirty="0">
                <a:latin typeface="Arial"/>
                <a:cs typeface="Arial"/>
              </a:rPr>
              <a:t>που </a:t>
            </a:r>
            <a:r>
              <a:rPr sz="1900" spc="-5" dirty="0">
                <a:latin typeface="Arial"/>
                <a:cs typeface="Arial"/>
              </a:rPr>
              <a:t>είναι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χαμηλότερα.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2440" y="1933955"/>
            <a:ext cx="1356360" cy="4861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786" y="1934857"/>
            <a:ext cx="1354455" cy="484505"/>
          </a:xfrm>
          <a:custGeom>
            <a:avLst/>
            <a:gdLst/>
            <a:ahLst/>
            <a:cxnLst/>
            <a:rect l="l" t="t" r="r" b="b"/>
            <a:pathLst>
              <a:path w="1354455" h="484505">
                <a:moveTo>
                  <a:pt x="0" y="484492"/>
                </a:moveTo>
                <a:lnTo>
                  <a:pt x="1353947" y="484492"/>
                </a:lnTo>
                <a:lnTo>
                  <a:pt x="1353947" y="0"/>
                </a:lnTo>
                <a:lnTo>
                  <a:pt x="0" y="0"/>
                </a:lnTo>
                <a:lnTo>
                  <a:pt x="0" y="48449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2704" y="2038349"/>
            <a:ext cx="1153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Πίνακας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6-8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876" y="1293875"/>
            <a:ext cx="8156448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295400"/>
            <a:ext cx="8153400" cy="609600"/>
          </a:xfrm>
          <a:custGeom>
            <a:avLst/>
            <a:gdLst/>
            <a:ahLst/>
            <a:cxnLst/>
            <a:rect l="l" t="t" r="r" b="b"/>
            <a:pathLst>
              <a:path w="8153400" h="609600">
                <a:moveTo>
                  <a:pt x="0" y="609600"/>
                </a:moveTo>
                <a:lnTo>
                  <a:pt x="8153400" y="609600"/>
                </a:lnTo>
                <a:lnTo>
                  <a:pt x="815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131" y="1307591"/>
            <a:ext cx="1478280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692" y="1307591"/>
            <a:ext cx="655319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5292" y="1307591"/>
            <a:ext cx="743712" cy="521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2283" y="1307591"/>
            <a:ext cx="6300216" cy="521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5780" y="1307591"/>
            <a:ext cx="515112" cy="521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1466" y="1389634"/>
            <a:ext cx="74961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5" dirty="0">
                <a:solidFill>
                  <a:srgbClr val="FFFFFF"/>
                </a:solidFill>
                <a:latin typeface="Arial"/>
                <a:cs typeface="Arial"/>
              </a:rPr>
              <a:t>Μέρος </a:t>
            </a:r>
            <a:r>
              <a:rPr sz="2500" b="1" spc="-15" dirty="0">
                <a:solidFill>
                  <a:srgbClr val="FFFFFF"/>
                </a:solidFill>
                <a:latin typeface="Arial"/>
                <a:cs typeface="Arial"/>
              </a:rPr>
              <a:t>B—Όταν </a:t>
            </a:r>
            <a:r>
              <a:rPr sz="2500" b="1" spc="-3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500" b="1" spc="-30" dirty="0">
                <a:solidFill>
                  <a:srgbClr val="FFFFFF"/>
                </a:solidFill>
                <a:latin typeface="Arial"/>
                <a:cs typeface="Arial"/>
              </a:rPr>
              <a:t>κόστος 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αποθεμάτων</a:t>
            </a:r>
            <a:r>
              <a:rPr sz="25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μειώνεται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7276" y="2467355"/>
            <a:ext cx="3432048" cy="1795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468117"/>
            <a:ext cx="3429000" cy="1793239"/>
          </a:xfrm>
          <a:custGeom>
            <a:avLst/>
            <a:gdLst/>
            <a:ahLst/>
            <a:cxnLst/>
            <a:rect l="l" t="t" r="r" b="b"/>
            <a:pathLst>
              <a:path w="3429000" h="1793239">
                <a:moveTo>
                  <a:pt x="0" y="1792858"/>
                </a:moveTo>
                <a:lnTo>
                  <a:pt x="3429000" y="1792858"/>
                </a:lnTo>
                <a:lnTo>
                  <a:pt x="3429000" y="0"/>
                </a:lnTo>
                <a:lnTo>
                  <a:pt x="0" y="0"/>
                </a:lnTo>
                <a:lnTo>
                  <a:pt x="0" y="1792858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61133" y="2516530"/>
            <a:ext cx="3065780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900" spc="-105" dirty="0">
                <a:latin typeface="Arial"/>
                <a:cs typeface="Arial"/>
              </a:rPr>
              <a:t>Το </a:t>
            </a:r>
            <a:r>
              <a:rPr sz="1900" spc="-15" dirty="0">
                <a:latin typeface="Arial"/>
                <a:cs typeface="Arial"/>
              </a:rPr>
              <a:t>κόστος πωληθέντων </a:t>
            </a:r>
            <a:r>
              <a:rPr sz="1900" spc="-5" dirty="0">
                <a:latin typeface="Arial"/>
                <a:cs typeface="Arial"/>
              </a:rPr>
              <a:t>είναι  </a:t>
            </a:r>
            <a:r>
              <a:rPr sz="1900" spc="-10" dirty="0">
                <a:latin typeface="Arial"/>
                <a:cs typeface="Arial"/>
              </a:rPr>
              <a:t>υψηλότερο επειδή βασίζεται  </a:t>
            </a:r>
            <a:r>
              <a:rPr sz="1900" spc="-5" dirty="0">
                <a:latin typeface="Arial"/>
                <a:cs typeface="Arial"/>
              </a:rPr>
              <a:t>σε </a:t>
            </a:r>
            <a:r>
              <a:rPr sz="1900" spc="-15" dirty="0">
                <a:latin typeface="Arial"/>
                <a:cs typeface="Arial"/>
              </a:rPr>
              <a:t>παλαιότερα μεγαλύτερα  </a:t>
            </a:r>
            <a:r>
              <a:rPr sz="1900" spc="-10" dirty="0">
                <a:latin typeface="Arial"/>
                <a:cs typeface="Arial"/>
              </a:rPr>
              <a:t>κόστη. </a:t>
            </a:r>
            <a:r>
              <a:rPr sz="1900" spc="-15" dirty="0">
                <a:latin typeface="Arial"/>
                <a:cs typeface="Arial"/>
              </a:rPr>
              <a:t>Επομένως </a:t>
            </a:r>
            <a:r>
              <a:rPr sz="1900" spc="-20" dirty="0">
                <a:latin typeface="Arial"/>
                <a:cs typeface="Arial"/>
              </a:rPr>
              <a:t>τα </a:t>
            </a:r>
            <a:r>
              <a:rPr sz="1900" spc="-15" dirty="0">
                <a:latin typeface="Arial"/>
                <a:cs typeface="Arial"/>
              </a:rPr>
              <a:t>μικτά  </a:t>
            </a:r>
            <a:r>
              <a:rPr sz="1900" spc="-5" dirty="0">
                <a:latin typeface="Arial"/>
                <a:cs typeface="Arial"/>
              </a:rPr>
              <a:t>κέρδη </a:t>
            </a:r>
            <a:r>
              <a:rPr sz="1900" spc="-10" dirty="0">
                <a:latin typeface="Arial"/>
                <a:cs typeface="Arial"/>
              </a:rPr>
              <a:t>είναι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χαμηλά.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6276" y="2467355"/>
            <a:ext cx="3432048" cy="1795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2468117"/>
            <a:ext cx="3429000" cy="1793239"/>
          </a:xfrm>
          <a:custGeom>
            <a:avLst/>
            <a:gdLst/>
            <a:ahLst/>
            <a:cxnLst/>
            <a:rect l="l" t="t" r="r" b="b"/>
            <a:pathLst>
              <a:path w="3429000" h="1793239">
                <a:moveTo>
                  <a:pt x="0" y="1792858"/>
                </a:moveTo>
                <a:lnTo>
                  <a:pt x="3429000" y="1792858"/>
                </a:lnTo>
                <a:lnTo>
                  <a:pt x="3429000" y="0"/>
                </a:lnTo>
                <a:lnTo>
                  <a:pt x="0" y="0"/>
                </a:lnTo>
                <a:lnTo>
                  <a:pt x="0" y="1792858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90769" y="2516530"/>
            <a:ext cx="3183890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900" spc="-105" dirty="0">
                <a:latin typeface="Arial"/>
                <a:cs typeface="Arial"/>
              </a:rPr>
              <a:t>Τα </a:t>
            </a:r>
            <a:r>
              <a:rPr sz="1900" spc="-15" dirty="0">
                <a:latin typeface="Arial"/>
                <a:cs typeface="Arial"/>
              </a:rPr>
              <a:t>αποθέματα </a:t>
            </a:r>
            <a:r>
              <a:rPr sz="1900" spc="-5" dirty="0">
                <a:latin typeface="Arial"/>
                <a:cs typeface="Arial"/>
              </a:rPr>
              <a:t>λήξης είναι  </a:t>
            </a:r>
            <a:r>
              <a:rPr sz="1900" spc="-20" dirty="0">
                <a:latin typeface="Arial"/>
                <a:cs typeface="Arial"/>
              </a:rPr>
              <a:t>χαμηλότερα </a:t>
            </a:r>
            <a:r>
              <a:rPr sz="1900" spc="-10" dirty="0">
                <a:latin typeface="Arial"/>
                <a:cs typeface="Arial"/>
              </a:rPr>
              <a:t>επειδή  </a:t>
            </a:r>
            <a:r>
              <a:rPr sz="1900" spc="-25" dirty="0">
                <a:latin typeface="Arial"/>
                <a:cs typeface="Arial"/>
              </a:rPr>
              <a:t>βασίζονται </a:t>
            </a:r>
            <a:r>
              <a:rPr sz="1900" spc="-15" dirty="0">
                <a:latin typeface="Arial"/>
                <a:cs typeface="Arial"/>
              </a:rPr>
              <a:t>στα </a:t>
            </a:r>
            <a:r>
              <a:rPr sz="1900" spc="-10" dirty="0">
                <a:latin typeface="Arial"/>
                <a:cs typeface="Arial"/>
              </a:rPr>
              <a:t>πιο πρόσφατα  κόστη, </a:t>
            </a:r>
            <a:r>
              <a:rPr sz="1900" spc="-15" dirty="0">
                <a:latin typeface="Arial"/>
                <a:cs typeface="Arial"/>
              </a:rPr>
              <a:t>που </a:t>
            </a:r>
            <a:r>
              <a:rPr sz="1900" spc="-5" dirty="0">
                <a:latin typeface="Arial"/>
                <a:cs typeface="Arial"/>
              </a:rPr>
              <a:t>είναι </a:t>
            </a:r>
            <a:r>
              <a:rPr sz="1900" spc="-20" dirty="0">
                <a:latin typeface="Arial"/>
                <a:cs typeface="Arial"/>
              </a:rPr>
              <a:t>τα  </a:t>
            </a:r>
            <a:r>
              <a:rPr sz="1900" spc="-15" dirty="0">
                <a:latin typeface="Arial"/>
                <a:cs typeface="Arial"/>
              </a:rPr>
              <a:t>χαμηλότερα.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27276" y="4268723"/>
            <a:ext cx="3432048" cy="2031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4269663"/>
            <a:ext cx="3429000" cy="2028825"/>
          </a:xfrm>
          <a:custGeom>
            <a:avLst/>
            <a:gdLst/>
            <a:ahLst/>
            <a:cxnLst/>
            <a:rect l="l" t="t" r="r" b="b"/>
            <a:pathLst>
              <a:path w="3429000" h="2028825">
                <a:moveTo>
                  <a:pt x="0" y="2028570"/>
                </a:moveTo>
                <a:lnTo>
                  <a:pt x="3429000" y="2028570"/>
                </a:lnTo>
                <a:lnTo>
                  <a:pt x="3429000" y="0"/>
                </a:lnTo>
                <a:lnTo>
                  <a:pt x="0" y="0"/>
                </a:lnTo>
                <a:lnTo>
                  <a:pt x="0" y="202857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61133" y="4318533"/>
            <a:ext cx="3100070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900" spc="-105" dirty="0">
                <a:latin typeface="Arial"/>
                <a:cs typeface="Arial"/>
              </a:rPr>
              <a:t>Το </a:t>
            </a:r>
            <a:r>
              <a:rPr sz="1900" spc="-15" dirty="0">
                <a:latin typeface="Arial"/>
                <a:cs typeface="Arial"/>
              </a:rPr>
              <a:t>κόστος πωληθέντων </a:t>
            </a:r>
            <a:r>
              <a:rPr sz="1900" spc="-5" dirty="0">
                <a:latin typeface="Arial"/>
                <a:cs typeface="Arial"/>
              </a:rPr>
              <a:t>είναι  </a:t>
            </a:r>
            <a:r>
              <a:rPr sz="1900" spc="-20" dirty="0">
                <a:latin typeface="Arial"/>
                <a:cs typeface="Arial"/>
              </a:rPr>
              <a:t>χαμηλότερο </a:t>
            </a:r>
            <a:r>
              <a:rPr sz="1900" spc="-10" dirty="0">
                <a:latin typeface="Arial"/>
                <a:cs typeface="Arial"/>
              </a:rPr>
              <a:t>επειδή βασίζεται  </a:t>
            </a:r>
            <a:r>
              <a:rPr sz="1900" spc="-5" dirty="0">
                <a:latin typeface="Arial"/>
                <a:cs typeface="Arial"/>
              </a:rPr>
              <a:t>σε πιο </a:t>
            </a:r>
            <a:r>
              <a:rPr sz="1900" spc="-10" dirty="0">
                <a:latin typeface="Arial"/>
                <a:cs typeface="Arial"/>
              </a:rPr>
              <a:t>πρόσφατα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κόστη.</a:t>
            </a:r>
            <a:endParaRPr sz="1900">
              <a:latin typeface="Arial"/>
              <a:cs typeface="Arial"/>
            </a:endParaRPr>
          </a:p>
          <a:p>
            <a:pPr marL="12700" marR="339725" algn="just">
              <a:lnSpc>
                <a:spcPct val="110000"/>
              </a:lnSpc>
            </a:pPr>
            <a:r>
              <a:rPr sz="1900" spc="-10" dirty="0">
                <a:latin typeface="Arial"/>
                <a:cs typeface="Arial"/>
              </a:rPr>
              <a:t>Επομένως </a:t>
            </a:r>
            <a:r>
              <a:rPr sz="1900" spc="-20" dirty="0">
                <a:latin typeface="Arial"/>
                <a:cs typeface="Arial"/>
              </a:rPr>
              <a:t>τα </a:t>
            </a:r>
            <a:r>
              <a:rPr sz="1900" spc="-15" dirty="0">
                <a:latin typeface="Arial"/>
                <a:cs typeface="Arial"/>
              </a:rPr>
              <a:t>μικτά </a:t>
            </a:r>
            <a:r>
              <a:rPr sz="1900" spc="-5" dirty="0">
                <a:latin typeface="Arial"/>
                <a:cs typeface="Arial"/>
              </a:rPr>
              <a:t>κέρδη  είναι </a:t>
            </a:r>
            <a:r>
              <a:rPr sz="1900" spc="-20" dirty="0">
                <a:latin typeface="Arial"/>
                <a:cs typeface="Arial"/>
              </a:rPr>
              <a:t>τα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υψηλότερα.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6276" y="4268723"/>
            <a:ext cx="3432048" cy="2031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57800" y="4269663"/>
            <a:ext cx="3429000" cy="2028825"/>
          </a:xfrm>
          <a:custGeom>
            <a:avLst/>
            <a:gdLst/>
            <a:ahLst/>
            <a:cxnLst/>
            <a:rect l="l" t="t" r="r" b="b"/>
            <a:pathLst>
              <a:path w="3429000" h="2028825">
                <a:moveTo>
                  <a:pt x="0" y="2028570"/>
                </a:moveTo>
                <a:lnTo>
                  <a:pt x="3429000" y="2028570"/>
                </a:lnTo>
                <a:lnTo>
                  <a:pt x="3429000" y="0"/>
                </a:lnTo>
                <a:lnTo>
                  <a:pt x="0" y="0"/>
                </a:lnTo>
                <a:lnTo>
                  <a:pt x="0" y="202857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90769" y="4318533"/>
            <a:ext cx="3138170" cy="12998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900" spc="-105" dirty="0">
                <a:latin typeface="Arial"/>
                <a:cs typeface="Arial"/>
              </a:rPr>
              <a:t>Τα </a:t>
            </a:r>
            <a:r>
              <a:rPr sz="1900" spc="-15" dirty="0">
                <a:latin typeface="Arial"/>
                <a:cs typeface="Arial"/>
              </a:rPr>
              <a:t>αποθέματα </a:t>
            </a:r>
            <a:r>
              <a:rPr sz="1900" spc="-5" dirty="0">
                <a:latin typeface="Arial"/>
                <a:cs typeface="Arial"/>
              </a:rPr>
              <a:t>λήξης</a:t>
            </a:r>
            <a:r>
              <a:rPr sz="1900" spc="1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είναι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1900" spc="-10" dirty="0">
                <a:latin typeface="Arial"/>
                <a:cs typeface="Arial"/>
              </a:rPr>
              <a:t>υψηλότερα επειδή </a:t>
            </a:r>
            <a:r>
              <a:rPr sz="1900" spc="-25" dirty="0">
                <a:latin typeface="Arial"/>
                <a:cs typeface="Arial"/>
              </a:rPr>
              <a:t>βασίζονται  </a:t>
            </a:r>
            <a:r>
              <a:rPr sz="1900" spc="-15" dirty="0">
                <a:latin typeface="Arial"/>
                <a:cs typeface="Arial"/>
              </a:rPr>
              <a:t>στα </a:t>
            </a:r>
            <a:r>
              <a:rPr sz="1900" spc="-5" dirty="0">
                <a:latin typeface="Arial"/>
                <a:cs typeface="Arial"/>
              </a:rPr>
              <a:t>πιο </a:t>
            </a:r>
            <a:r>
              <a:rPr sz="1900" spc="-15" dirty="0">
                <a:latin typeface="Arial"/>
                <a:cs typeface="Arial"/>
              </a:rPr>
              <a:t>παλαιά </a:t>
            </a:r>
            <a:r>
              <a:rPr sz="1900" spc="-10" dirty="0">
                <a:latin typeface="Arial"/>
                <a:cs typeface="Arial"/>
              </a:rPr>
              <a:t>κόστη,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που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5" dirty="0">
                <a:latin typeface="Arial"/>
                <a:cs typeface="Arial"/>
              </a:rPr>
              <a:t>είναι </a:t>
            </a:r>
            <a:r>
              <a:rPr sz="1900" spc="-20" dirty="0">
                <a:latin typeface="Arial"/>
                <a:cs typeface="Arial"/>
              </a:rPr>
              <a:t>τα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υψηλότερα.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11225" y="476834"/>
            <a:ext cx="745744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Επιπτώσεις </a:t>
            </a:r>
            <a:r>
              <a:rPr sz="3600" spc="-30" dirty="0"/>
              <a:t>των </a:t>
            </a:r>
            <a:r>
              <a:rPr sz="3600" dirty="0"/>
              <a:t>μεθόδων</a:t>
            </a:r>
            <a:r>
              <a:rPr sz="3600" spc="-95" dirty="0"/>
              <a:t> </a:t>
            </a:r>
            <a:r>
              <a:rPr sz="3600" spc="-20" dirty="0"/>
              <a:t>αποτίμησης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23" name="object 23"/>
          <p:cNvSpPr/>
          <p:nvPr/>
        </p:nvSpPr>
        <p:spPr>
          <a:xfrm>
            <a:off x="472440" y="2467355"/>
            <a:ext cx="1356360" cy="1795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786" y="2468117"/>
            <a:ext cx="1354455" cy="1793239"/>
          </a:xfrm>
          <a:custGeom>
            <a:avLst/>
            <a:gdLst/>
            <a:ahLst/>
            <a:cxnLst/>
            <a:rect l="l" t="t" r="r" b="b"/>
            <a:pathLst>
              <a:path w="1354455" h="1793239">
                <a:moveTo>
                  <a:pt x="0" y="1792858"/>
                </a:moveTo>
                <a:lnTo>
                  <a:pt x="1353947" y="1792858"/>
                </a:lnTo>
                <a:lnTo>
                  <a:pt x="1353947" y="0"/>
                </a:lnTo>
                <a:lnTo>
                  <a:pt x="0" y="0"/>
                </a:lnTo>
                <a:lnTo>
                  <a:pt x="0" y="1792858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6044" y="2546095"/>
            <a:ext cx="5746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"/>
                <a:cs typeface="Arial"/>
              </a:rPr>
              <a:t>FIFO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2440" y="4268723"/>
            <a:ext cx="1356360" cy="20314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786" y="4269663"/>
            <a:ext cx="1354455" cy="2028825"/>
          </a:xfrm>
          <a:custGeom>
            <a:avLst/>
            <a:gdLst/>
            <a:ahLst/>
            <a:cxnLst/>
            <a:rect l="l" t="t" r="r" b="b"/>
            <a:pathLst>
              <a:path w="1354455" h="2028825">
                <a:moveTo>
                  <a:pt x="0" y="2028570"/>
                </a:moveTo>
                <a:lnTo>
                  <a:pt x="1353947" y="2028570"/>
                </a:lnTo>
                <a:lnTo>
                  <a:pt x="1353947" y="0"/>
                </a:lnTo>
                <a:lnTo>
                  <a:pt x="0" y="0"/>
                </a:lnTo>
                <a:lnTo>
                  <a:pt x="0" y="202857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6044" y="4348098"/>
            <a:ext cx="561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"/>
                <a:cs typeface="Arial"/>
              </a:rPr>
              <a:t>LI</a:t>
            </a:r>
            <a:r>
              <a:rPr sz="1900" dirty="0">
                <a:latin typeface="Arial"/>
                <a:cs typeface="Arial"/>
              </a:rPr>
              <a:t>F</a:t>
            </a:r>
            <a:r>
              <a:rPr sz="1900" spc="-5" dirty="0"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2440" y="1933955"/>
            <a:ext cx="1356360" cy="4861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786" y="1934857"/>
            <a:ext cx="1354455" cy="484505"/>
          </a:xfrm>
          <a:custGeom>
            <a:avLst/>
            <a:gdLst/>
            <a:ahLst/>
            <a:cxnLst/>
            <a:rect l="l" t="t" r="r" b="b"/>
            <a:pathLst>
              <a:path w="1354455" h="484505">
                <a:moveTo>
                  <a:pt x="0" y="484492"/>
                </a:moveTo>
                <a:lnTo>
                  <a:pt x="1353947" y="484492"/>
                </a:lnTo>
                <a:lnTo>
                  <a:pt x="1353947" y="0"/>
                </a:lnTo>
                <a:lnTo>
                  <a:pt x="0" y="0"/>
                </a:lnTo>
                <a:lnTo>
                  <a:pt x="0" y="48449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2704" y="2038349"/>
            <a:ext cx="1153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Πίνακας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6-8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27276" y="1940051"/>
            <a:ext cx="3432048" cy="480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8800" y="1942299"/>
            <a:ext cx="3429000" cy="477520"/>
          </a:xfrm>
          <a:custGeom>
            <a:avLst/>
            <a:gdLst/>
            <a:ahLst/>
            <a:cxnLst/>
            <a:rect l="l" t="t" r="r" b="b"/>
            <a:pathLst>
              <a:path w="3429000" h="477519">
                <a:moveTo>
                  <a:pt x="0" y="477050"/>
                </a:moveTo>
                <a:lnTo>
                  <a:pt x="3429000" y="477050"/>
                </a:lnTo>
                <a:lnTo>
                  <a:pt x="342900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6276" y="1940051"/>
            <a:ext cx="3432048" cy="480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57800" y="1942299"/>
            <a:ext cx="3429000" cy="477520"/>
          </a:xfrm>
          <a:custGeom>
            <a:avLst/>
            <a:gdLst/>
            <a:ahLst/>
            <a:cxnLst/>
            <a:rect l="l" t="t" r="r" b="b"/>
            <a:pathLst>
              <a:path w="3429000" h="477519">
                <a:moveTo>
                  <a:pt x="0" y="477050"/>
                </a:moveTo>
                <a:lnTo>
                  <a:pt x="3429000" y="477050"/>
                </a:lnTo>
                <a:lnTo>
                  <a:pt x="3429000" y="0"/>
                </a:lnTo>
                <a:lnTo>
                  <a:pt x="0" y="0"/>
                </a:lnTo>
                <a:lnTo>
                  <a:pt x="0" y="47705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450973" y="2015489"/>
            <a:ext cx="55060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3625" algn="l"/>
              </a:tabLst>
            </a:pPr>
            <a:r>
              <a:rPr sz="1900" spc="-15" dirty="0">
                <a:latin typeface="Arial"/>
                <a:cs typeface="Arial"/>
              </a:rPr>
              <a:t>Κόστος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πωληθέντων	Αποθέματα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λήξης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807" y="494312"/>
            <a:ext cx="824674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Παρακολούθηση </a:t>
            </a:r>
            <a:r>
              <a:rPr sz="3200" dirty="0"/>
              <a:t>της </a:t>
            </a:r>
            <a:r>
              <a:rPr sz="3200" spc="-15" dirty="0"/>
              <a:t>διαρκούς</a:t>
            </a:r>
            <a:r>
              <a:rPr sz="3200" spc="-170" dirty="0"/>
              <a:t> </a:t>
            </a:r>
            <a:r>
              <a:rPr sz="3200" spc="-10" dirty="0"/>
              <a:t>απογραφής  </a:t>
            </a:r>
            <a:r>
              <a:rPr sz="3200" dirty="0"/>
              <a:t>με </a:t>
            </a:r>
            <a:r>
              <a:rPr sz="3200" spc="-5" dirty="0"/>
              <a:t>βάση τις </a:t>
            </a:r>
            <a:r>
              <a:rPr sz="3200" dirty="0"/>
              <a:t>μεθόδους LIFO </a:t>
            </a:r>
            <a:r>
              <a:rPr sz="3200" spc="-35" dirty="0"/>
              <a:t>και</a:t>
            </a:r>
            <a:r>
              <a:rPr sz="3200" spc="-110" dirty="0"/>
              <a:t> </a:t>
            </a:r>
            <a:r>
              <a:rPr sz="3200" spc="-5" dirty="0"/>
              <a:t>Μέσου</a:t>
            </a:r>
          </a:p>
          <a:p>
            <a:pPr marL="12700">
              <a:lnSpc>
                <a:spcPct val="100000"/>
              </a:lnSpc>
            </a:pPr>
            <a:r>
              <a:rPr sz="3200" spc="-25" dirty="0"/>
              <a:t>Κόστους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788" y="2082153"/>
            <a:ext cx="7742555" cy="427418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780"/>
              </a:spcBef>
              <a:buClr>
                <a:srgbClr val="740000"/>
              </a:buClr>
              <a:buSzPct val="78260"/>
              <a:buChar char="►"/>
              <a:tabLst>
                <a:tab pos="463550" algn="l"/>
                <a:tab pos="464184" algn="l"/>
              </a:tabLst>
            </a:pPr>
            <a:r>
              <a:rPr sz="2300" spc="-10" dirty="0">
                <a:latin typeface="Arial"/>
                <a:cs typeface="Arial"/>
              </a:rPr>
              <a:t>Αδύνατο να </a:t>
            </a:r>
            <a:r>
              <a:rPr sz="2300" dirty="0">
                <a:latin typeface="Arial"/>
                <a:cs typeface="Arial"/>
              </a:rPr>
              <a:t>εφαρμοστεί η </a:t>
            </a:r>
            <a:r>
              <a:rPr sz="2300" b="1" spc="-5" dirty="0">
                <a:latin typeface="Arial"/>
                <a:cs typeface="Arial"/>
              </a:rPr>
              <a:t>LIFO </a:t>
            </a:r>
            <a:r>
              <a:rPr sz="2300" spc="-5" dirty="0">
                <a:latin typeface="Arial"/>
                <a:cs typeface="Arial"/>
              </a:rPr>
              <a:t>στις μονάδες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αγαθών</a:t>
            </a:r>
            <a:endParaRPr sz="2300" dirty="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690"/>
              </a:spcBef>
            </a:pPr>
            <a:r>
              <a:rPr sz="2300" spc="-15" dirty="0">
                <a:latin typeface="Arial"/>
                <a:cs typeface="Arial"/>
              </a:rPr>
              <a:t>που </a:t>
            </a:r>
            <a:r>
              <a:rPr sz="2300" spc="-20" dirty="0">
                <a:latin typeface="Arial"/>
                <a:cs typeface="Arial"/>
              </a:rPr>
              <a:t>αγοράζονται </a:t>
            </a:r>
            <a:r>
              <a:rPr sz="2300" spc="-10" dirty="0">
                <a:latin typeface="Arial"/>
                <a:cs typeface="Arial"/>
              </a:rPr>
              <a:t>και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πωλούνται</a:t>
            </a:r>
            <a:endParaRPr sz="2300" dirty="0">
              <a:latin typeface="Arial"/>
              <a:cs typeface="Arial"/>
            </a:endParaRPr>
          </a:p>
          <a:p>
            <a:pPr marL="463550" marR="161925" indent="-451484">
              <a:lnSpc>
                <a:spcPct val="125000"/>
              </a:lnSpc>
              <a:spcBef>
                <a:spcPts val="1205"/>
              </a:spcBef>
              <a:buClr>
                <a:srgbClr val="740000"/>
              </a:buClr>
              <a:buSzPct val="78260"/>
              <a:buChar char="►"/>
              <a:tabLst>
                <a:tab pos="463550" algn="l"/>
                <a:tab pos="464184" algn="l"/>
              </a:tabLst>
            </a:pPr>
            <a:r>
              <a:rPr sz="2300" dirty="0">
                <a:latin typeface="Arial"/>
                <a:cs typeface="Arial"/>
              </a:rPr>
              <a:t>Η </a:t>
            </a:r>
            <a:r>
              <a:rPr sz="2300" spc="-5" dirty="0">
                <a:latin typeface="Arial"/>
                <a:cs typeface="Arial"/>
              </a:rPr>
              <a:t>μέθοδος </a:t>
            </a:r>
            <a:r>
              <a:rPr sz="2300" spc="-15" dirty="0">
                <a:latin typeface="Arial"/>
                <a:cs typeface="Arial"/>
              </a:rPr>
              <a:t>του </a:t>
            </a:r>
            <a:r>
              <a:rPr sz="2300" b="1" spc="5" dirty="0">
                <a:latin typeface="Arial"/>
                <a:cs typeface="Arial"/>
              </a:rPr>
              <a:t>μέσου </a:t>
            </a:r>
            <a:r>
              <a:rPr sz="2300" b="1" spc="-20" dirty="0">
                <a:latin typeface="Arial"/>
                <a:cs typeface="Arial"/>
              </a:rPr>
              <a:t>κόστους </a:t>
            </a:r>
            <a:r>
              <a:rPr sz="2300" spc="-10" dirty="0">
                <a:latin typeface="Arial"/>
                <a:cs typeface="Arial"/>
              </a:rPr>
              <a:t>μπορεί να παρουσιάζει  </a:t>
            </a:r>
            <a:r>
              <a:rPr sz="2300" spc="-5" dirty="0">
                <a:latin typeface="Arial"/>
                <a:cs typeface="Arial"/>
              </a:rPr>
              <a:t>αρκετές </a:t>
            </a:r>
            <a:r>
              <a:rPr sz="2300" spc="-10" dirty="0">
                <a:latin typeface="Arial"/>
                <a:cs typeface="Arial"/>
              </a:rPr>
              <a:t>παγίδες και να απαιτεί </a:t>
            </a:r>
            <a:r>
              <a:rPr sz="2300" spc="-5" dirty="0">
                <a:latin typeface="Arial"/>
                <a:cs typeface="Arial"/>
              </a:rPr>
              <a:t>ένα </a:t>
            </a:r>
            <a:r>
              <a:rPr sz="2300" spc="-40" dirty="0">
                <a:latin typeface="Arial"/>
                <a:cs typeface="Arial"/>
              </a:rPr>
              <a:t>πολύ </a:t>
            </a:r>
            <a:r>
              <a:rPr sz="2300" dirty="0">
                <a:latin typeface="Arial"/>
                <a:cs typeface="Arial"/>
              </a:rPr>
              <a:t>εξειδικευμένο  </a:t>
            </a:r>
            <a:r>
              <a:rPr sz="2300" spc="-10" dirty="0">
                <a:latin typeface="Arial"/>
                <a:cs typeface="Arial"/>
              </a:rPr>
              <a:t>λογισμικό</a:t>
            </a:r>
            <a:endParaRPr sz="2300" dirty="0">
              <a:latin typeface="Arial"/>
              <a:cs typeface="Arial"/>
            </a:endParaRPr>
          </a:p>
          <a:p>
            <a:pPr marL="463550" marR="562610" indent="-451484">
              <a:lnSpc>
                <a:spcPct val="125299"/>
              </a:lnSpc>
              <a:spcBef>
                <a:spcPts val="1185"/>
              </a:spcBef>
              <a:buClr>
                <a:srgbClr val="740000"/>
              </a:buClr>
              <a:buSzPct val="78260"/>
              <a:buChar char="►"/>
              <a:tabLst>
                <a:tab pos="463550" algn="l"/>
                <a:tab pos="464184" algn="l"/>
              </a:tabLst>
            </a:pPr>
            <a:r>
              <a:rPr sz="2300" spc="-10" dirty="0">
                <a:latin typeface="Arial"/>
                <a:cs typeface="Arial"/>
              </a:rPr>
              <a:t>Πολλές </a:t>
            </a:r>
            <a:r>
              <a:rPr sz="2300" spc="-5" dirty="0">
                <a:latin typeface="Arial"/>
                <a:cs typeface="Arial"/>
              </a:rPr>
              <a:t>εταιρείες </a:t>
            </a:r>
            <a:r>
              <a:rPr sz="2300" spc="-15" dirty="0">
                <a:latin typeface="Arial"/>
                <a:cs typeface="Arial"/>
              </a:rPr>
              <a:t>παρακολουθούν </a:t>
            </a:r>
            <a:r>
              <a:rPr sz="2300" spc="-5" dirty="0">
                <a:latin typeface="Arial"/>
                <a:cs typeface="Arial"/>
              </a:rPr>
              <a:t>τις </a:t>
            </a:r>
            <a:r>
              <a:rPr sz="2300" spc="-10" dirty="0">
                <a:latin typeface="Arial"/>
                <a:cs typeface="Arial"/>
              </a:rPr>
              <a:t>ποσότητες των  </a:t>
            </a:r>
            <a:r>
              <a:rPr sz="2300" spc="-5" dirty="0">
                <a:latin typeface="Arial"/>
                <a:cs typeface="Arial"/>
              </a:rPr>
              <a:t>διαρκών </a:t>
            </a:r>
            <a:r>
              <a:rPr sz="2300" spc="-10" dirty="0">
                <a:latin typeface="Arial"/>
                <a:cs typeface="Arial"/>
              </a:rPr>
              <a:t>αποθεμάτων </a:t>
            </a:r>
            <a:r>
              <a:rPr sz="2300" spc="-5" dirty="0">
                <a:latin typeface="Arial"/>
                <a:cs typeface="Arial"/>
              </a:rPr>
              <a:t>μόνο </a:t>
            </a:r>
            <a:r>
              <a:rPr sz="2300" spc="-15" dirty="0">
                <a:latin typeface="Arial"/>
                <a:cs typeface="Arial"/>
              </a:rPr>
              <a:t>κατά </a:t>
            </a:r>
            <a:r>
              <a:rPr sz="2300" spc="-5" dirty="0">
                <a:latin typeface="Arial"/>
                <a:cs typeface="Arial"/>
              </a:rPr>
              <a:t>τη </a:t>
            </a:r>
            <a:r>
              <a:rPr sz="2300" dirty="0">
                <a:latin typeface="Arial"/>
                <a:cs typeface="Arial"/>
              </a:rPr>
              <a:t>διάρκεια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της</a:t>
            </a:r>
          </a:p>
          <a:p>
            <a:pPr marL="463550" marR="5080">
              <a:lnSpc>
                <a:spcPts val="3460"/>
              </a:lnSpc>
              <a:spcBef>
                <a:spcPts val="215"/>
              </a:spcBef>
            </a:pPr>
            <a:r>
              <a:rPr sz="2300" spc="-5" dirty="0">
                <a:latin typeface="Arial"/>
                <a:cs typeface="Arial"/>
              </a:rPr>
              <a:t>περιόδου, </a:t>
            </a:r>
            <a:r>
              <a:rPr sz="2300" spc="-10" dirty="0">
                <a:latin typeface="Arial"/>
                <a:cs typeface="Arial"/>
              </a:rPr>
              <a:t>και κάνουν </a:t>
            </a:r>
            <a:r>
              <a:rPr sz="2300" dirty="0">
                <a:latin typeface="Arial"/>
                <a:cs typeface="Arial"/>
              </a:rPr>
              <a:t>εγγραφές </a:t>
            </a:r>
            <a:r>
              <a:rPr sz="2300" spc="-5" dirty="0">
                <a:latin typeface="Arial"/>
                <a:cs typeface="Arial"/>
              </a:rPr>
              <a:t>προσαρμογής </a:t>
            </a:r>
            <a:r>
              <a:rPr sz="2300" spc="-10" dirty="0">
                <a:latin typeface="Arial"/>
                <a:cs typeface="Arial"/>
              </a:rPr>
              <a:t>στο τέλος  </a:t>
            </a:r>
            <a:r>
              <a:rPr sz="2300" dirty="0">
                <a:latin typeface="Arial"/>
                <a:cs typeface="Arial"/>
              </a:rPr>
              <a:t>της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περιόδου.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47800"/>
            <a:ext cx="64770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447800"/>
            <a:ext cx="6477000" cy="762000"/>
          </a:xfrm>
          <a:custGeom>
            <a:avLst/>
            <a:gdLst/>
            <a:ahLst/>
            <a:cxnLst/>
            <a:rect l="l" t="t" r="r" b="b"/>
            <a:pathLst>
              <a:path w="6477000" h="762000">
                <a:moveTo>
                  <a:pt x="0" y="76200"/>
                </a:moveTo>
                <a:lnTo>
                  <a:pt x="5987" y="46559"/>
                </a:lnTo>
                <a:lnTo>
                  <a:pt x="22317" y="22336"/>
                </a:lnTo>
                <a:lnTo>
                  <a:pt x="46537" y="5994"/>
                </a:lnTo>
                <a:lnTo>
                  <a:pt x="76200" y="0"/>
                </a:lnTo>
                <a:lnTo>
                  <a:pt x="6400800" y="0"/>
                </a:lnTo>
                <a:lnTo>
                  <a:pt x="6430440" y="5994"/>
                </a:lnTo>
                <a:lnTo>
                  <a:pt x="6454663" y="22336"/>
                </a:lnTo>
                <a:lnTo>
                  <a:pt x="6471005" y="46559"/>
                </a:lnTo>
                <a:lnTo>
                  <a:pt x="6477000" y="76200"/>
                </a:lnTo>
                <a:lnTo>
                  <a:pt x="6477000" y="685800"/>
                </a:lnTo>
                <a:lnTo>
                  <a:pt x="6471005" y="715440"/>
                </a:lnTo>
                <a:lnTo>
                  <a:pt x="6454663" y="739663"/>
                </a:lnTo>
                <a:lnTo>
                  <a:pt x="6430440" y="756005"/>
                </a:lnTo>
                <a:lnTo>
                  <a:pt x="6400800" y="762000"/>
                </a:lnTo>
                <a:lnTo>
                  <a:pt x="76200" y="762000"/>
                </a:lnTo>
                <a:lnTo>
                  <a:pt x="46537" y="756005"/>
                </a:lnTo>
                <a:lnTo>
                  <a:pt x="22317" y="739663"/>
                </a:lnTo>
                <a:lnTo>
                  <a:pt x="5987" y="715440"/>
                </a:lnTo>
                <a:lnTo>
                  <a:pt x="0" y="6858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1504188"/>
            <a:ext cx="4323588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9515" y="1504188"/>
            <a:ext cx="533400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2590800"/>
            <a:ext cx="64770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2590800"/>
            <a:ext cx="6477000" cy="762000"/>
          </a:xfrm>
          <a:custGeom>
            <a:avLst/>
            <a:gdLst/>
            <a:ahLst/>
            <a:cxnLst/>
            <a:rect l="l" t="t" r="r" b="b"/>
            <a:pathLst>
              <a:path w="6477000" h="762000">
                <a:moveTo>
                  <a:pt x="0" y="76200"/>
                </a:moveTo>
                <a:lnTo>
                  <a:pt x="5987" y="46559"/>
                </a:lnTo>
                <a:lnTo>
                  <a:pt x="22317" y="22336"/>
                </a:lnTo>
                <a:lnTo>
                  <a:pt x="46537" y="5994"/>
                </a:lnTo>
                <a:lnTo>
                  <a:pt x="76200" y="0"/>
                </a:lnTo>
                <a:lnTo>
                  <a:pt x="6400800" y="0"/>
                </a:lnTo>
                <a:lnTo>
                  <a:pt x="6430440" y="5994"/>
                </a:lnTo>
                <a:lnTo>
                  <a:pt x="6454663" y="22336"/>
                </a:lnTo>
                <a:lnTo>
                  <a:pt x="6471005" y="46559"/>
                </a:lnTo>
                <a:lnTo>
                  <a:pt x="6477000" y="76200"/>
                </a:lnTo>
                <a:lnTo>
                  <a:pt x="6477000" y="685800"/>
                </a:lnTo>
                <a:lnTo>
                  <a:pt x="6471005" y="715440"/>
                </a:lnTo>
                <a:lnTo>
                  <a:pt x="6454663" y="739663"/>
                </a:lnTo>
                <a:lnTo>
                  <a:pt x="6430440" y="756005"/>
                </a:lnTo>
                <a:lnTo>
                  <a:pt x="6400800" y="762000"/>
                </a:lnTo>
                <a:lnTo>
                  <a:pt x="76200" y="762000"/>
                </a:lnTo>
                <a:lnTo>
                  <a:pt x="46537" y="756005"/>
                </a:lnTo>
                <a:lnTo>
                  <a:pt x="22317" y="739663"/>
                </a:lnTo>
                <a:lnTo>
                  <a:pt x="5987" y="715440"/>
                </a:lnTo>
                <a:lnTo>
                  <a:pt x="0" y="6858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8888" y="2468879"/>
            <a:ext cx="5756148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8888" y="2825495"/>
            <a:ext cx="4128516" cy="541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5444" y="2825495"/>
            <a:ext cx="533400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1600" y="3733800"/>
            <a:ext cx="6477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1600" y="3733800"/>
            <a:ext cx="6477000" cy="762000"/>
          </a:xfrm>
          <a:custGeom>
            <a:avLst/>
            <a:gdLst/>
            <a:ahLst/>
            <a:cxnLst/>
            <a:rect l="l" t="t" r="r" b="b"/>
            <a:pathLst>
              <a:path w="6477000" h="7620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6400800" y="0"/>
                </a:lnTo>
                <a:lnTo>
                  <a:pt x="6430440" y="5994"/>
                </a:lnTo>
                <a:lnTo>
                  <a:pt x="6454663" y="22336"/>
                </a:lnTo>
                <a:lnTo>
                  <a:pt x="6471005" y="46559"/>
                </a:lnTo>
                <a:lnTo>
                  <a:pt x="6477000" y="76200"/>
                </a:lnTo>
                <a:lnTo>
                  <a:pt x="6477000" y="685800"/>
                </a:lnTo>
                <a:lnTo>
                  <a:pt x="6471005" y="715440"/>
                </a:lnTo>
                <a:lnTo>
                  <a:pt x="6454663" y="739663"/>
                </a:lnTo>
                <a:lnTo>
                  <a:pt x="6430440" y="756005"/>
                </a:lnTo>
                <a:lnTo>
                  <a:pt x="6400800" y="762000"/>
                </a:lnTo>
                <a:lnTo>
                  <a:pt x="76200" y="762000"/>
                </a:lnTo>
                <a:lnTo>
                  <a:pt x="46559" y="756005"/>
                </a:lnTo>
                <a:lnTo>
                  <a:pt x="22336" y="739663"/>
                </a:lnTo>
                <a:lnTo>
                  <a:pt x="5994" y="715440"/>
                </a:lnTo>
                <a:lnTo>
                  <a:pt x="0" y="6858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9888" y="3790188"/>
            <a:ext cx="5564123" cy="541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12052" y="3790188"/>
            <a:ext cx="533400" cy="541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2600" y="4876800"/>
            <a:ext cx="6477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0" y="4876800"/>
            <a:ext cx="6477000" cy="762000"/>
          </a:xfrm>
          <a:custGeom>
            <a:avLst/>
            <a:gdLst/>
            <a:ahLst/>
            <a:cxnLst/>
            <a:rect l="l" t="t" r="r" b="b"/>
            <a:pathLst>
              <a:path w="6477000" h="7620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6400800" y="0"/>
                </a:lnTo>
                <a:lnTo>
                  <a:pt x="6430440" y="5994"/>
                </a:lnTo>
                <a:lnTo>
                  <a:pt x="6454663" y="22336"/>
                </a:lnTo>
                <a:lnTo>
                  <a:pt x="6471005" y="46559"/>
                </a:lnTo>
                <a:lnTo>
                  <a:pt x="6477000" y="76200"/>
                </a:lnTo>
                <a:lnTo>
                  <a:pt x="6477000" y="685800"/>
                </a:lnTo>
                <a:lnTo>
                  <a:pt x="6471005" y="715462"/>
                </a:lnTo>
                <a:lnTo>
                  <a:pt x="6454663" y="739682"/>
                </a:lnTo>
                <a:lnTo>
                  <a:pt x="6430440" y="756012"/>
                </a:lnTo>
                <a:lnTo>
                  <a:pt x="6400800" y="762000"/>
                </a:lnTo>
                <a:lnTo>
                  <a:pt x="76200" y="762000"/>
                </a:lnTo>
                <a:lnTo>
                  <a:pt x="46559" y="756012"/>
                </a:lnTo>
                <a:lnTo>
                  <a:pt x="22336" y="739682"/>
                </a:lnTo>
                <a:lnTo>
                  <a:pt x="5994" y="715462"/>
                </a:lnTo>
                <a:lnTo>
                  <a:pt x="0" y="6858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70888" y="4933188"/>
            <a:ext cx="5413248" cy="541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42176" y="4933188"/>
            <a:ext cx="533400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0623" y="1589354"/>
            <a:ext cx="6138545" cy="3852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Όταν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αυξάνονται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τιμές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50">
              <a:latin typeface="Times New Roman"/>
              <a:cs typeface="Times New Roman"/>
            </a:endParaRPr>
          </a:p>
          <a:p>
            <a:pPr marL="393700" marR="514350">
              <a:lnSpc>
                <a:spcPts val="2810"/>
              </a:lnSpc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Έχει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ως 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αποτέλεσμα 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χαμηλότερο 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φορολογητέο</a:t>
            </a:r>
            <a:r>
              <a:rPr sz="2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εισόδημα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imes New Roman"/>
              <a:cs typeface="Times New Roman"/>
            </a:endParaRPr>
          </a:p>
          <a:p>
            <a:pPr marL="529590" algn="ctr">
              <a:lnSpc>
                <a:spcPct val="100000"/>
              </a:lnSpc>
              <a:spcBef>
                <a:spcPts val="5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Χαμηλότεροι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φόροι</a:t>
            </a: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εισοδήματος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2545"/>
              </a:spcBef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Αύξηση </a:t>
            </a:r>
            <a:r>
              <a:rPr sz="2600" b="1" spc="-30" dirty="0">
                <a:solidFill>
                  <a:srgbClr val="FFFFFF"/>
                </a:solidFill>
                <a:latin typeface="Arial"/>
                <a:cs typeface="Arial"/>
              </a:rPr>
              <a:t>στα 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ταμειακά</a:t>
            </a:r>
            <a:r>
              <a:rPr sz="2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διαθέσιμα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19800" y="2209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0" y="266700"/>
                </a:lnTo>
                <a:lnTo>
                  <a:pt x="266700" y="533400"/>
                </a:lnTo>
                <a:lnTo>
                  <a:pt x="533400" y="266700"/>
                </a:lnTo>
                <a:close/>
              </a:path>
              <a:path w="533400" h="533400">
                <a:moveTo>
                  <a:pt x="400050" y="0"/>
                </a:moveTo>
                <a:lnTo>
                  <a:pt x="133350" y="0"/>
                </a:lnTo>
                <a:lnTo>
                  <a:pt x="133350" y="266700"/>
                </a:lnTo>
                <a:lnTo>
                  <a:pt x="400050" y="2667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4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9800" y="2209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400050" y="0"/>
                </a:moveTo>
                <a:lnTo>
                  <a:pt x="400050" y="266700"/>
                </a:lnTo>
                <a:lnTo>
                  <a:pt x="533400" y="266700"/>
                </a:lnTo>
                <a:lnTo>
                  <a:pt x="266700" y="533400"/>
                </a:lnTo>
                <a:lnTo>
                  <a:pt x="0" y="266700"/>
                </a:lnTo>
                <a:lnTo>
                  <a:pt x="133350" y="266700"/>
                </a:lnTo>
                <a:lnTo>
                  <a:pt x="133350" y="0"/>
                </a:lnTo>
                <a:lnTo>
                  <a:pt x="4000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7000" y="3352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0" y="266700"/>
                </a:lnTo>
                <a:lnTo>
                  <a:pt x="266700" y="533400"/>
                </a:lnTo>
                <a:lnTo>
                  <a:pt x="533400" y="266700"/>
                </a:lnTo>
                <a:close/>
              </a:path>
              <a:path w="533400" h="533400">
                <a:moveTo>
                  <a:pt x="400050" y="0"/>
                </a:moveTo>
                <a:lnTo>
                  <a:pt x="133350" y="0"/>
                </a:lnTo>
                <a:lnTo>
                  <a:pt x="133350" y="266700"/>
                </a:lnTo>
                <a:lnTo>
                  <a:pt x="400050" y="2667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4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7000" y="3352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400050" y="0"/>
                </a:moveTo>
                <a:lnTo>
                  <a:pt x="400050" y="266700"/>
                </a:lnTo>
                <a:lnTo>
                  <a:pt x="533400" y="266700"/>
                </a:lnTo>
                <a:lnTo>
                  <a:pt x="266700" y="533400"/>
                </a:lnTo>
                <a:lnTo>
                  <a:pt x="0" y="266700"/>
                </a:lnTo>
                <a:lnTo>
                  <a:pt x="133350" y="266700"/>
                </a:lnTo>
                <a:lnTo>
                  <a:pt x="133350" y="0"/>
                </a:lnTo>
                <a:lnTo>
                  <a:pt x="4000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4200" y="4495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0" y="266700"/>
                </a:lnTo>
                <a:lnTo>
                  <a:pt x="266700" y="533400"/>
                </a:lnTo>
                <a:lnTo>
                  <a:pt x="533400" y="266700"/>
                </a:lnTo>
                <a:close/>
              </a:path>
              <a:path w="533400" h="533400">
                <a:moveTo>
                  <a:pt x="400050" y="0"/>
                </a:moveTo>
                <a:lnTo>
                  <a:pt x="133350" y="0"/>
                </a:lnTo>
                <a:lnTo>
                  <a:pt x="133350" y="266700"/>
                </a:lnTo>
                <a:lnTo>
                  <a:pt x="400050" y="266700"/>
                </a:lnTo>
                <a:lnTo>
                  <a:pt x="400050" y="0"/>
                </a:lnTo>
                <a:close/>
              </a:path>
            </a:pathLst>
          </a:custGeom>
          <a:solidFill>
            <a:srgbClr val="004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34200" y="4495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400050" y="0"/>
                </a:moveTo>
                <a:lnTo>
                  <a:pt x="400050" y="266700"/>
                </a:lnTo>
                <a:lnTo>
                  <a:pt x="533400" y="266700"/>
                </a:lnTo>
                <a:lnTo>
                  <a:pt x="266700" y="533400"/>
                </a:lnTo>
                <a:lnTo>
                  <a:pt x="0" y="266700"/>
                </a:lnTo>
                <a:lnTo>
                  <a:pt x="133350" y="266700"/>
                </a:lnTo>
                <a:lnTo>
                  <a:pt x="133350" y="0"/>
                </a:lnTo>
                <a:lnTo>
                  <a:pt x="4000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11225" y="476834"/>
            <a:ext cx="776985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20" dirty="0"/>
              <a:t>Τα </a:t>
            </a:r>
            <a:r>
              <a:rPr sz="3600" spc="-20" dirty="0"/>
              <a:t>φορολογικά πλεονεκτήματα </a:t>
            </a:r>
            <a:r>
              <a:rPr sz="3600" dirty="0"/>
              <a:t>της</a:t>
            </a:r>
            <a:r>
              <a:rPr sz="3600" spc="40" dirty="0"/>
              <a:t> </a:t>
            </a:r>
            <a:r>
              <a:rPr sz="3600" spc="-5" dirty="0"/>
              <a:t>LIFO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27" name="object 27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1225" y="476834"/>
            <a:ext cx="46113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Σύγκριση </a:t>
            </a:r>
            <a:r>
              <a:rPr dirty="0">
                <a:solidFill>
                  <a:srgbClr val="000000"/>
                </a:solidFill>
              </a:rPr>
              <a:t>FIFO </a:t>
            </a:r>
            <a:r>
              <a:rPr spc="-35" dirty="0">
                <a:solidFill>
                  <a:srgbClr val="000000"/>
                </a:solidFill>
              </a:rPr>
              <a:t>και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LIFO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0275" marR="798195" indent="41148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Κόστος  </a:t>
            </a:r>
            <a:r>
              <a:rPr spc="-85" dirty="0"/>
              <a:t>π</a:t>
            </a:r>
            <a:r>
              <a:rPr spc="-5" dirty="0"/>
              <a:t>ωληθ</a:t>
            </a:r>
            <a:r>
              <a:rPr spc="35" dirty="0"/>
              <a:t>έ</a:t>
            </a:r>
            <a:r>
              <a:rPr spc="-20" dirty="0"/>
              <a:t>ν</a:t>
            </a:r>
            <a:r>
              <a:rPr spc="-80" dirty="0"/>
              <a:t>τ</a:t>
            </a:r>
            <a:r>
              <a:rPr spc="-5" dirty="0"/>
              <a:t>ων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476250" indent="-464184">
              <a:lnSpc>
                <a:spcPct val="100000"/>
              </a:lnSpc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884" algn="l"/>
              </a:tabLst>
            </a:pPr>
            <a:r>
              <a:rPr sz="2100" b="0" dirty="0">
                <a:latin typeface="Arial"/>
                <a:cs typeface="Arial"/>
              </a:rPr>
              <a:t>Η LIFO </a:t>
            </a:r>
            <a:r>
              <a:rPr sz="2100" b="0" spc="-10" dirty="0">
                <a:latin typeface="Arial"/>
                <a:cs typeface="Arial"/>
              </a:rPr>
              <a:t>παρέχει</a:t>
            </a:r>
            <a:r>
              <a:rPr sz="2100" b="0" spc="-25" dirty="0">
                <a:latin typeface="Arial"/>
                <a:cs typeface="Arial"/>
              </a:rPr>
              <a:t> </a:t>
            </a:r>
            <a:r>
              <a:rPr sz="2100" b="0" spc="-5" dirty="0">
                <a:latin typeface="Arial"/>
                <a:cs typeface="Arial"/>
              </a:rPr>
              <a:t>πιο</a:t>
            </a:r>
            <a:endParaRPr sz="2100">
              <a:latin typeface="Arial"/>
              <a:cs typeface="Arial"/>
            </a:endParaRPr>
          </a:p>
          <a:p>
            <a:pPr marL="476250" marR="80010">
              <a:lnSpc>
                <a:spcPts val="3160"/>
              </a:lnSpc>
              <a:spcBef>
                <a:spcPts val="195"/>
              </a:spcBef>
            </a:pPr>
            <a:r>
              <a:rPr sz="2100" b="0" spc="-5" dirty="0">
                <a:latin typeface="Arial"/>
                <a:cs typeface="Arial"/>
              </a:rPr>
              <a:t>ρεαλιστική </a:t>
            </a:r>
            <a:r>
              <a:rPr sz="2100" b="0" spc="-10" dirty="0">
                <a:latin typeface="Arial"/>
                <a:cs typeface="Arial"/>
              </a:rPr>
              <a:t>απεικόνιση των  </a:t>
            </a:r>
            <a:r>
              <a:rPr sz="2100" b="0" spc="-5" dirty="0">
                <a:latin typeface="Arial"/>
                <a:cs typeface="Arial"/>
              </a:rPr>
              <a:t>καθαρών</a:t>
            </a:r>
            <a:r>
              <a:rPr sz="2100" b="0" spc="-35" dirty="0">
                <a:latin typeface="Arial"/>
                <a:cs typeface="Arial"/>
              </a:rPr>
              <a:t> </a:t>
            </a:r>
            <a:r>
              <a:rPr sz="2100" b="0" dirty="0">
                <a:latin typeface="Arial"/>
                <a:cs typeface="Arial"/>
              </a:rPr>
              <a:t>κερδών</a:t>
            </a:r>
            <a:endParaRPr sz="2100">
              <a:latin typeface="Arial"/>
              <a:cs typeface="Arial"/>
            </a:endParaRPr>
          </a:p>
          <a:p>
            <a:pPr marL="476250" indent="-464184">
              <a:lnSpc>
                <a:spcPct val="100000"/>
              </a:lnSpc>
              <a:spcBef>
                <a:spcPts val="1310"/>
              </a:spcBef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884" algn="l"/>
              </a:tabLst>
            </a:pPr>
            <a:r>
              <a:rPr sz="2100" b="0" spc="-5" dirty="0">
                <a:latin typeface="Arial"/>
                <a:cs typeface="Arial"/>
              </a:rPr>
              <a:t>Λαμβάνει </a:t>
            </a:r>
            <a:r>
              <a:rPr sz="2100" b="0" spc="-15" dirty="0">
                <a:latin typeface="Arial"/>
                <a:cs typeface="Arial"/>
              </a:rPr>
              <a:t>το </a:t>
            </a:r>
            <a:r>
              <a:rPr sz="2100" b="0" spc="-5" dirty="0">
                <a:latin typeface="Arial"/>
                <a:cs typeface="Arial"/>
              </a:rPr>
              <a:t>πιο</a:t>
            </a:r>
            <a:r>
              <a:rPr sz="2100" b="0" spc="-45" dirty="0">
                <a:latin typeface="Arial"/>
                <a:cs typeface="Arial"/>
              </a:rPr>
              <a:t> </a:t>
            </a:r>
            <a:r>
              <a:rPr sz="2100" b="0" spc="-10" dirty="0">
                <a:latin typeface="Arial"/>
                <a:cs typeface="Arial"/>
              </a:rPr>
              <a:t>πρόσφατο</a:t>
            </a:r>
            <a:endParaRPr sz="2100">
              <a:latin typeface="Arial"/>
              <a:cs typeface="Arial"/>
            </a:endParaRPr>
          </a:p>
          <a:p>
            <a:pPr marL="476250">
              <a:lnSpc>
                <a:spcPct val="100000"/>
              </a:lnSpc>
              <a:spcBef>
                <a:spcPts val="640"/>
              </a:spcBef>
            </a:pPr>
            <a:r>
              <a:rPr sz="2100" b="0" spc="-15" dirty="0">
                <a:latin typeface="Arial"/>
                <a:cs typeface="Arial"/>
              </a:rPr>
              <a:t>κόστος </a:t>
            </a:r>
            <a:r>
              <a:rPr sz="2100" b="0" spc="-5" dirty="0">
                <a:latin typeface="Arial"/>
                <a:cs typeface="Arial"/>
              </a:rPr>
              <a:t>κτήσης</a:t>
            </a:r>
            <a:r>
              <a:rPr sz="2100" b="0" spc="-30" dirty="0">
                <a:latin typeface="Arial"/>
                <a:cs typeface="Arial"/>
              </a:rPr>
              <a:t> </a:t>
            </a:r>
            <a:r>
              <a:rPr sz="2100" b="0" spc="-10" dirty="0">
                <a:latin typeface="Arial"/>
                <a:cs typeface="Arial"/>
              </a:rPr>
              <a:t>των</a:t>
            </a:r>
            <a:endParaRPr sz="2100">
              <a:latin typeface="Arial"/>
              <a:cs typeface="Arial"/>
            </a:endParaRPr>
          </a:p>
          <a:p>
            <a:pPr marL="476250">
              <a:lnSpc>
                <a:spcPct val="100000"/>
              </a:lnSpc>
              <a:spcBef>
                <a:spcPts val="625"/>
              </a:spcBef>
            </a:pPr>
            <a:r>
              <a:rPr sz="2100" b="0" spc="-10" dirty="0">
                <a:latin typeface="Arial"/>
                <a:cs typeface="Arial"/>
              </a:rPr>
              <a:t>αποθεμάτων </a:t>
            </a:r>
            <a:r>
              <a:rPr sz="2100" b="0" spc="-5" dirty="0">
                <a:latin typeface="Arial"/>
                <a:cs typeface="Arial"/>
              </a:rPr>
              <a:t>σαν</a:t>
            </a:r>
            <a:r>
              <a:rPr sz="2100" b="0" spc="-35" dirty="0">
                <a:latin typeface="Arial"/>
                <a:cs typeface="Arial"/>
              </a:rPr>
              <a:t> </a:t>
            </a:r>
            <a:r>
              <a:rPr sz="2100" b="0" spc="-20" dirty="0">
                <a:latin typeface="Arial"/>
                <a:cs typeface="Arial"/>
              </a:rPr>
              <a:t>έξοδο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727575" y="1489913"/>
            <a:ext cx="3703954" cy="296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latin typeface="Arial"/>
                <a:cs typeface="Arial"/>
              </a:rPr>
              <a:t>Αποθέματα</a:t>
            </a:r>
            <a:r>
              <a:rPr sz="2500" b="1" spc="-4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λήξης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Times New Roman"/>
              <a:cs typeface="Times New Roman"/>
            </a:endParaRPr>
          </a:p>
          <a:p>
            <a:pPr marL="476250" marR="217804" indent="-463550">
              <a:lnSpc>
                <a:spcPct val="125000"/>
              </a:lnSpc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250" algn="l"/>
              </a:tabLst>
            </a:pPr>
            <a:r>
              <a:rPr sz="2100" dirty="0">
                <a:latin typeface="Arial"/>
                <a:cs typeface="Arial"/>
              </a:rPr>
              <a:t>Η FIFO </a:t>
            </a:r>
            <a:r>
              <a:rPr sz="2100" spc="-5" dirty="0">
                <a:latin typeface="Arial"/>
                <a:cs typeface="Arial"/>
              </a:rPr>
              <a:t>παρέχει </a:t>
            </a:r>
            <a:r>
              <a:rPr sz="2100" dirty="0">
                <a:latin typeface="Arial"/>
                <a:cs typeface="Arial"/>
              </a:rPr>
              <a:t>ένα </a:t>
            </a:r>
            <a:r>
              <a:rPr sz="2100" spc="-5" dirty="0">
                <a:latin typeface="Arial"/>
                <a:cs typeface="Arial"/>
              </a:rPr>
              <a:t>πιο  ενημερωμένο </a:t>
            </a:r>
            <a:r>
              <a:rPr sz="2100" spc="-15" dirty="0">
                <a:latin typeface="Arial"/>
                <a:cs typeface="Arial"/>
              </a:rPr>
              <a:t>κόστος </a:t>
            </a:r>
            <a:r>
              <a:rPr sz="2100" spc="-10" dirty="0">
                <a:latin typeface="Arial"/>
                <a:cs typeface="Arial"/>
              </a:rPr>
              <a:t>των  αποθεμάτων</a:t>
            </a:r>
            <a:endParaRPr sz="2100">
              <a:latin typeface="Arial"/>
              <a:cs typeface="Arial"/>
            </a:endParaRPr>
          </a:p>
          <a:p>
            <a:pPr marL="476250" indent="-463550">
              <a:lnSpc>
                <a:spcPct val="100000"/>
              </a:lnSpc>
              <a:spcBef>
                <a:spcPts val="1525"/>
              </a:spcBef>
              <a:buClr>
                <a:srgbClr val="740000"/>
              </a:buClr>
              <a:buSzPct val="78571"/>
              <a:buFont typeface="Wingdings"/>
              <a:buChar char=""/>
              <a:tabLst>
                <a:tab pos="475615" algn="l"/>
                <a:tab pos="476250" algn="l"/>
              </a:tabLst>
            </a:pPr>
            <a:r>
              <a:rPr sz="2100" spc="-10" dirty="0">
                <a:latin typeface="Arial"/>
                <a:cs typeface="Arial"/>
              </a:rPr>
              <a:t>Πιο πρόσφατο </a:t>
            </a:r>
            <a:r>
              <a:rPr sz="2100" spc="-15" dirty="0">
                <a:latin typeface="Arial"/>
                <a:cs typeface="Arial"/>
              </a:rPr>
              <a:t>κόστος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στον</a:t>
            </a:r>
            <a:endParaRPr sz="2100">
              <a:latin typeface="Arial"/>
              <a:cs typeface="Arial"/>
            </a:endParaRPr>
          </a:p>
          <a:p>
            <a:pPr marL="476250">
              <a:lnSpc>
                <a:spcPct val="100000"/>
              </a:lnSpc>
              <a:spcBef>
                <a:spcPts val="635"/>
              </a:spcBef>
            </a:pPr>
            <a:r>
              <a:rPr sz="2100" spc="-15" dirty="0">
                <a:latin typeface="Arial"/>
                <a:cs typeface="Arial"/>
              </a:rPr>
              <a:t>ισολογισμό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812" y="1295400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2133600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029200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88" y="1425320"/>
            <a:ext cx="7661275" cy="4645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105"/>
              </a:spcBef>
              <a:buClr>
                <a:srgbClr val="740000"/>
              </a:buClr>
              <a:buSzPct val="78260"/>
              <a:buFont typeface="Wingdings"/>
              <a:buChar char=""/>
              <a:tabLst>
                <a:tab pos="463550" algn="l"/>
                <a:tab pos="464184" algn="l"/>
              </a:tabLst>
            </a:pPr>
            <a:r>
              <a:rPr sz="2300" spc="-5" dirty="0">
                <a:latin typeface="Arial"/>
                <a:cs typeface="Arial"/>
              </a:rPr>
              <a:t>Επιτρέπει τη </a:t>
            </a:r>
            <a:r>
              <a:rPr sz="2300" dirty="0">
                <a:latin typeface="Arial"/>
                <a:cs typeface="Arial"/>
              </a:rPr>
              <a:t>χειραγώγηση </a:t>
            </a:r>
            <a:r>
              <a:rPr sz="2300" spc="-10" dirty="0">
                <a:latin typeface="Arial"/>
                <a:cs typeface="Arial"/>
              </a:rPr>
              <a:t>των </a:t>
            </a:r>
            <a:r>
              <a:rPr sz="2300" spc="-5" dirty="0">
                <a:latin typeface="Arial"/>
                <a:cs typeface="Arial"/>
              </a:rPr>
              <a:t>καθαρών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κερδών</a:t>
            </a:r>
            <a:endParaRPr sz="2300">
              <a:latin typeface="Arial"/>
              <a:cs typeface="Arial"/>
            </a:endParaRPr>
          </a:p>
          <a:p>
            <a:pPr marL="920750" lvl="1" indent="-451484">
              <a:lnSpc>
                <a:spcPct val="100000"/>
              </a:lnSpc>
              <a:spcBef>
                <a:spcPts val="1575"/>
              </a:spcBef>
              <a:buClr>
                <a:srgbClr val="740000"/>
              </a:buClr>
              <a:buSzPct val="79545"/>
              <a:buChar char="►"/>
              <a:tabLst>
                <a:tab pos="920750" algn="l"/>
                <a:tab pos="921385" algn="l"/>
              </a:tabLst>
            </a:pPr>
            <a:r>
              <a:rPr sz="2200" spc="-15" dirty="0">
                <a:latin typeface="Arial"/>
                <a:cs typeface="Arial"/>
              </a:rPr>
              <a:t>Όταν </a:t>
            </a:r>
            <a:r>
              <a:rPr sz="2200" spc="-5" dirty="0">
                <a:latin typeface="Arial"/>
                <a:cs typeface="Arial"/>
              </a:rPr>
              <a:t>οι τιμές </a:t>
            </a:r>
            <a:r>
              <a:rPr sz="2200" spc="-15" dirty="0">
                <a:latin typeface="Arial"/>
                <a:cs typeface="Arial"/>
              </a:rPr>
              <a:t>των αποθεμάτων αυξάνουν, μπορούν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να</a:t>
            </a:r>
            <a:endParaRPr sz="2200">
              <a:latin typeface="Arial"/>
              <a:cs typeface="Arial"/>
            </a:endParaRPr>
          </a:p>
          <a:p>
            <a:pPr marL="920750" marR="414655">
              <a:lnSpc>
                <a:spcPct val="125000"/>
              </a:lnSpc>
            </a:pPr>
            <a:r>
              <a:rPr sz="2200" spc="-5" dirty="0">
                <a:latin typeface="Arial"/>
                <a:cs typeface="Arial"/>
              </a:rPr>
              <a:t>αγοράσουν </a:t>
            </a:r>
            <a:r>
              <a:rPr sz="2200" spc="-10" dirty="0">
                <a:latin typeface="Arial"/>
                <a:cs typeface="Arial"/>
              </a:rPr>
              <a:t>μεγάλα </a:t>
            </a:r>
            <a:r>
              <a:rPr sz="2200" spc="-15" dirty="0">
                <a:latin typeface="Arial"/>
                <a:cs typeface="Arial"/>
              </a:rPr>
              <a:t>αποθέματα </a:t>
            </a:r>
            <a:r>
              <a:rPr sz="2200" spc="-20" dirty="0">
                <a:latin typeface="Arial"/>
                <a:cs typeface="Arial"/>
              </a:rPr>
              <a:t>κοντά στο </a:t>
            </a:r>
            <a:r>
              <a:rPr sz="2200" spc="-10" dirty="0">
                <a:latin typeface="Arial"/>
                <a:cs typeface="Arial"/>
              </a:rPr>
              <a:t>τέλος της  </a:t>
            </a:r>
            <a:r>
              <a:rPr sz="2200" spc="-5" dirty="0">
                <a:latin typeface="Arial"/>
                <a:cs typeface="Arial"/>
              </a:rPr>
              <a:t>χρήσης με </a:t>
            </a:r>
            <a:r>
              <a:rPr sz="2200" spc="-15" dirty="0">
                <a:latin typeface="Arial"/>
                <a:cs typeface="Arial"/>
              </a:rPr>
              <a:t>σκοπό </a:t>
            </a:r>
            <a:r>
              <a:rPr sz="2200" spc="-10" dirty="0">
                <a:latin typeface="Arial"/>
                <a:cs typeface="Arial"/>
              </a:rPr>
              <a:t>την </a:t>
            </a:r>
            <a:r>
              <a:rPr sz="2200" spc="-5" dirty="0">
                <a:latin typeface="Arial"/>
                <a:cs typeface="Arial"/>
              </a:rPr>
              <a:t>πληρωμή </a:t>
            </a:r>
            <a:r>
              <a:rPr sz="2200" spc="-10" dirty="0">
                <a:latin typeface="Arial"/>
                <a:cs typeface="Arial"/>
              </a:rPr>
              <a:t>λιγότερων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φόρων</a:t>
            </a:r>
            <a:endParaRPr sz="2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1570"/>
              </a:spcBef>
              <a:buClr>
                <a:srgbClr val="740000"/>
              </a:buClr>
              <a:buSzPct val="78260"/>
              <a:buFont typeface="Wingdings"/>
              <a:buChar char=""/>
              <a:tabLst>
                <a:tab pos="463550" algn="l"/>
                <a:tab pos="464184" algn="l"/>
              </a:tabLst>
            </a:pPr>
            <a:r>
              <a:rPr sz="2300" dirty="0">
                <a:latin typeface="Arial"/>
                <a:cs typeface="Arial"/>
              </a:rPr>
              <a:t>Μέθοδος </a:t>
            </a:r>
            <a:r>
              <a:rPr sz="2300" spc="-10" dirty="0">
                <a:latin typeface="Arial"/>
                <a:cs typeface="Arial"/>
              </a:rPr>
              <a:t>ρευστοποίησης αποθεμάτων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LIFO</a:t>
            </a:r>
            <a:endParaRPr sz="2300">
              <a:latin typeface="Arial"/>
              <a:cs typeface="Arial"/>
            </a:endParaRPr>
          </a:p>
          <a:p>
            <a:pPr marL="920750" lvl="1" indent="-451484">
              <a:lnSpc>
                <a:spcPct val="100000"/>
              </a:lnSpc>
              <a:spcBef>
                <a:spcPts val="1580"/>
              </a:spcBef>
              <a:buClr>
                <a:srgbClr val="740000"/>
              </a:buClr>
              <a:buSzPct val="79545"/>
              <a:buChar char="►"/>
              <a:tabLst>
                <a:tab pos="920750" algn="l"/>
                <a:tab pos="921385" algn="l"/>
              </a:tabLst>
            </a:pPr>
            <a:r>
              <a:rPr sz="2200" spc="-15" dirty="0">
                <a:latin typeface="Arial"/>
                <a:cs typeface="Arial"/>
              </a:rPr>
              <a:t>Όταν </a:t>
            </a:r>
            <a:r>
              <a:rPr sz="2200" spc="-25" dirty="0">
                <a:latin typeface="Arial"/>
                <a:cs typeface="Arial"/>
              </a:rPr>
              <a:t>τα </a:t>
            </a:r>
            <a:r>
              <a:rPr sz="2200" spc="-15" dirty="0">
                <a:latin typeface="Arial"/>
                <a:cs typeface="Arial"/>
              </a:rPr>
              <a:t>αποθέματα μειώνονται </a:t>
            </a:r>
            <a:r>
              <a:rPr sz="2200" spc="-5" dirty="0">
                <a:latin typeface="Arial"/>
                <a:cs typeface="Arial"/>
              </a:rPr>
              <a:t>σε </a:t>
            </a:r>
            <a:r>
              <a:rPr sz="2200" spc="-10" dirty="0">
                <a:latin typeface="Arial"/>
                <a:cs typeface="Arial"/>
              </a:rPr>
              <a:t>σχέση </a:t>
            </a:r>
            <a:r>
              <a:rPr sz="2200" spc="-5" dirty="0">
                <a:latin typeface="Arial"/>
                <a:cs typeface="Arial"/>
              </a:rPr>
              <a:t>με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την</a:t>
            </a:r>
            <a:endParaRPr sz="2200">
              <a:latin typeface="Arial"/>
              <a:cs typeface="Arial"/>
            </a:endParaRPr>
          </a:p>
          <a:p>
            <a:pPr marL="920750" marR="5080">
              <a:lnSpc>
                <a:spcPct val="125000"/>
              </a:lnSpc>
            </a:pPr>
            <a:r>
              <a:rPr sz="2200" spc="-5" dirty="0">
                <a:latin typeface="Arial"/>
                <a:cs typeface="Arial"/>
              </a:rPr>
              <a:t>προηγούμενη περιόδο, η </a:t>
            </a:r>
            <a:r>
              <a:rPr sz="2200" spc="-10" dirty="0">
                <a:latin typeface="Arial"/>
                <a:cs typeface="Arial"/>
              </a:rPr>
              <a:t>εταιρεία </a:t>
            </a:r>
            <a:r>
              <a:rPr sz="2200" spc="-15" dirty="0">
                <a:latin typeface="Arial"/>
                <a:cs typeface="Arial"/>
              </a:rPr>
              <a:t>μπορεί </a:t>
            </a:r>
            <a:r>
              <a:rPr sz="2200" spc="-10" dirty="0">
                <a:latin typeface="Arial"/>
                <a:cs typeface="Arial"/>
              </a:rPr>
              <a:t>να καταφύγει  </a:t>
            </a:r>
            <a:r>
              <a:rPr sz="2200" spc="-5" dirty="0">
                <a:latin typeface="Arial"/>
                <a:cs typeface="Arial"/>
              </a:rPr>
              <a:t>σε </a:t>
            </a:r>
            <a:r>
              <a:rPr sz="2200" spc="-35" dirty="0">
                <a:latin typeface="Arial"/>
                <a:cs typeface="Arial"/>
              </a:rPr>
              <a:t>πολύ </a:t>
            </a:r>
            <a:r>
              <a:rPr sz="2200" spc="-10" dirty="0">
                <a:latin typeface="Arial"/>
                <a:cs typeface="Arial"/>
              </a:rPr>
              <a:t>παλιές τιμές </a:t>
            </a:r>
            <a:r>
              <a:rPr sz="2200" spc="-20" dirty="0">
                <a:latin typeface="Arial"/>
                <a:cs typeface="Arial"/>
              </a:rPr>
              <a:t>του </a:t>
            </a:r>
            <a:r>
              <a:rPr sz="2200" spc="-15" dirty="0">
                <a:latin typeface="Arial"/>
                <a:cs typeface="Arial"/>
              </a:rPr>
              <a:t>κόστους </a:t>
            </a:r>
            <a:r>
              <a:rPr sz="2200" spc="-5" dirty="0">
                <a:latin typeface="Arial"/>
                <a:cs typeface="Arial"/>
              </a:rPr>
              <a:t>κτήσης </a:t>
            </a:r>
            <a:r>
              <a:rPr sz="2200" spc="-20" dirty="0">
                <a:latin typeface="Arial"/>
                <a:cs typeface="Arial"/>
              </a:rPr>
              <a:t>των  </a:t>
            </a:r>
            <a:r>
              <a:rPr sz="2200" spc="-15" dirty="0">
                <a:latin typeface="Arial"/>
                <a:cs typeface="Arial"/>
              </a:rPr>
              <a:t>αποθεμάτων</a:t>
            </a:r>
            <a:endParaRPr sz="220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1580"/>
              </a:spcBef>
              <a:buClr>
                <a:srgbClr val="740000"/>
              </a:buClr>
              <a:buSzPct val="78260"/>
              <a:buFont typeface="Wingdings"/>
              <a:buChar char=""/>
              <a:tabLst>
                <a:tab pos="463550" algn="l"/>
                <a:tab pos="464184" algn="l"/>
              </a:tabLst>
            </a:pPr>
            <a:r>
              <a:rPr sz="2300" dirty="0">
                <a:latin typeface="Arial"/>
                <a:cs typeface="Arial"/>
              </a:rPr>
              <a:t>Δεν </a:t>
            </a:r>
            <a:r>
              <a:rPr sz="2300" spc="-5" dirty="0">
                <a:latin typeface="Arial"/>
                <a:cs typeface="Arial"/>
              </a:rPr>
              <a:t>επιτρέπεται </a:t>
            </a:r>
            <a:r>
              <a:rPr sz="2300" dirty="0">
                <a:latin typeface="Arial"/>
                <a:cs typeface="Arial"/>
              </a:rPr>
              <a:t>από </a:t>
            </a:r>
            <a:r>
              <a:rPr sz="2300" spc="-15" dirty="0">
                <a:latin typeface="Arial"/>
                <a:cs typeface="Arial"/>
              </a:rPr>
              <a:t>τα</a:t>
            </a:r>
            <a:r>
              <a:rPr sz="2300" spc="-1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ΔΠΧΑ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3975" y="235767"/>
            <a:ext cx="72009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Η </a:t>
            </a:r>
            <a:r>
              <a:rPr sz="3200" spc="-5" dirty="0">
                <a:solidFill>
                  <a:srgbClr val="000000"/>
                </a:solidFill>
              </a:rPr>
              <a:t>μέθοδος </a:t>
            </a:r>
            <a:r>
              <a:rPr sz="3200" dirty="0">
                <a:solidFill>
                  <a:srgbClr val="000000"/>
                </a:solidFill>
              </a:rPr>
              <a:t>LIFO </a:t>
            </a:r>
            <a:r>
              <a:rPr sz="3200" spc="-35" dirty="0">
                <a:solidFill>
                  <a:srgbClr val="000000"/>
                </a:solidFill>
              </a:rPr>
              <a:t>και </a:t>
            </a:r>
            <a:r>
              <a:rPr sz="3200" dirty="0">
                <a:solidFill>
                  <a:srgbClr val="000000"/>
                </a:solidFill>
              </a:rPr>
              <a:t>η χειραγώγηση</a:t>
            </a:r>
            <a:r>
              <a:rPr sz="3200" spc="-145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των  </a:t>
            </a:r>
            <a:r>
              <a:rPr sz="3200" dirty="0">
                <a:solidFill>
                  <a:srgbClr val="000000"/>
                </a:solidFill>
              </a:rPr>
              <a:t>κερδών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857" y="6460947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1246378"/>
            <a:ext cx="2621280" cy="471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 err="1">
                <a:latin typeface="Arial"/>
                <a:cs typeface="Arial"/>
              </a:rPr>
              <a:t>Πίν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κ</a:t>
            </a:r>
            <a:r>
              <a:rPr sz="1800" b="1" spc="-20" dirty="0">
                <a:latin typeface="Arial"/>
                <a:cs typeface="Arial"/>
              </a:rPr>
              <a:t>α</a:t>
            </a:r>
            <a:r>
              <a:rPr sz="1800" b="1" spc="-20" dirty="0" err="1">
                <a:latin typeface="Arial"/>
                <a:cs typeface="Arial"/>
              </a:rPr>
              <a:t>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|</a:t>
            </a:r>
          </a:p>
          <a:p>
            <a:pPr marL="12700" marR="1066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Αποθέματα </a:t>
            </a:r>
            <a:r>
              <a:rPr sz="1800" spc="-15" dirty="0">
                <a:latin typeface="Arial"/>
                <a:cs typeface="Arial"/>
              </a:rPr>
              <a:t>και κόστος  πωληθέντων </a:t>
            </a:r>
            <a:r>
              <a:rPr sz="1800" spc="-20" dirty="0">
                <a:latin typeface="Arial"/>
                <a:cs typeface="Arial"/>
              </a:rPr>
              <a:t>όταν </a:t>
            </a:r>
            <a:r>
              <a:rPr sz="1800" spc="-15" dirty="0">
                <a:latin typeface="Arial"/>
                <a:cs typeface="Arial"/>
              </a:rPr>
              <a:t>το  κόστος </a:t>
            </a:r>
            <a:r>
              <a:rPr sz="1800" spc="-10" dirty="0">
                <a:latin typeface="Arial"/>
                <a:cs typeface="Arial"/>
              </a:rPr>
              <a:t>των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αποθεμάτων  </a:t>
            </a:r>
            <a:r>
              <a:rPr sz="1800" dirty="0">
                <a:latin typeface="Arial"/>
                <a:cs typeface="Arial"/>
              </a:rPr>
              <a:t>είναι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σταθερό</a:t>
            </a:r>
            <a:endParaRPr sz="1800" dirty="0">
              <a:latin typeface="Arial"/>
              <a:cs typeface="Arial"/>
            </a:endParaRPr>
          </a:p>
          <a:p>
            <a:pPr marL="12700" marR="384175">
              <a:lnSpc>
                <a:spcPct val="120000"/>
              </a:lnSpc>
              <a:spcBef>
                <a:spcPts val="1495"/>
              </a:spcBef>
            </a:pPr>
            <a:r>
              <a:rPr sz="1900" spc="-15" dirty="0">
                <a:latin typeface="Arial"/>
                <a:cs typeface="Arial"/>
              </a:rPr>
              <a:t>Έστω ότι μεταξύ των  αποθεμάτων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μιας</a:t>
            </a:r>
            <a:endParaRPr sz="1900" dirty="0">
              <a:latin typeface="Arial"/>
              <a:cs typeface="Arial"/>
            </a:endParaRPr>
          </a:p>
          <a:p>
            <a:pPr marL="12700" marR="48260">
              <a:lnSpc>
                <a:spcPct val="120000"/>
              </a:lnSpc>
              <a:spcBef>
                <a:spcPts val="5"/>
              </a:spcBef>
            </a:pPr>
            <a:r>
              <a:rPr sz="1900" spc="-10" dirty="0">
                <a:latin typeface="Arial"/>
                <a:cs typeface="Arial"/>
              </a:rPr>
              <a:t>εμπορικής </a:t>
            </a:r>
            <a:r>
              <a:rPr sz="1900" spc="-15" dirty="0">
                <a:latin typeface="Arial"/>
                <a:cs typeface="Arial"/>
              </a:rPr>
              <a:t>εταιρείας  </a:t>
            </a:r>
            <a:r>
              <a:rPr sz="1900" spc="-20" dirty="0">
                <a:latin typeface="Arial"/>
                <a:cs typeface="Arial"/>
              </a:rPr>
              <a:t>υπάρχουν </a:t>
            </a:r>
            <a:r>
              <a:rPr sz="1900" spc="-5" dirty="0">
                <a:latin typeface="Arial"/>
                <a:cs typeface="Arial"/>
              </a:rPr>
              <a:t>300 </a:t>
            </a:r>
            <a:r>
              <a:rPr sz="1900" spc="-15" dirty="0">
                <a:latin typeface="Arial"/>
                <a:cs typeface="Arial"/>
              </a:rPr>
              <a:t>πετσέτες  κόστους </a:t>
            </a:r>
            <a:r>
              <a:rPr sz="1900" spc="-5" dirty="0">
                <a:latin typeface="Arial"/>
                <a:cs typeface="Arial"/>
              </a:rPr>
              <a:t>$</a:t>
            </a:r>
            <a:r>
              <a:rPr lang="el-GR" sz="1900" spc="-5" dirty="0">
                <a:latin typeface="Arial"/>
                <a:cs typeface="Arial"/>
              </a:rPr>
              <a:t>3</a:t>
            </a:r>
            <a:r>
              <a:rPr sz="1900" spc="-5" dirty="0">
                <a:latin typeface="Arial"/>
                <a:cs typeface="Arial"/>
              </a:rPr>
              <a:t>/τεμάχιο.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Η</a:t>
            </a: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900" spc="-10" dirty="0">
                <a:latin typeface="Arial"/>
                <a:cs typeface="Arial"/>
              </a:rPr>
              <a:t>εταιρεία </a:t>
            </a:r>
            <a:r>
              <a:rPr sz="1900" spc="-15" dirty="0">
                <a:latin typeface="Arial"/>
                <a:cs typeface="Arial"/>
              </a:rPr>
              <a:t>αυξάνει </a:t>
            </a:r>
            <a:r>
              <a:rPr sz="1900" spc="-10" dirty="0">
                <a:latin typeface="Arial"/>
                <a:cs typeface="Arial"/>
              </a:rPr>
              <a:t>την τιμή  </a:t>
            </a:r>
            <a:r>
              <a:rPr sz="1900" spc="-20" dirty="0">
                <a:latin typeface="Arial"/>
                <a:cs typeface="Arial"/>
              </a:rPr>
              <a:t>κατά </a:t>
            </a:r>
            <a:r>
              <a:rPr sz="1900" spc="-5" dirty="0">
                <a:latin typeface="Arial"/>
                <a:cs typeface="Arial"/>
              </a:rPr>
              <a:t>ένα </a:t>
            </a:r>
            <a:r>
              <a:rPr sz="1900" spc="-10" dirty="0">
                <a:latin typeface="Arial"/>
                <a:cs typeface="Arial"/>
              </a:rPr>
              <a:t>ποσό </a:t>
            </a:r>
            <a:r>
              <a:rPr sz="1900" spc="-5" dirty="0">
                <a:latin typeface="Arial"/>
                <a:cs typeface="Arial"/>
              </a:rPr>
              <a:t>$2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και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20" dirty="0">
                <a:latin typeface="Arial"/>
                <a:cs typeface="Arial"/>
              </a:rPr>
              <a:t>πωλεί </a:t>
            </a:r>
            <a:r>
              <a:rPr sz="1900" spc="-10" dirty="0">
                <a:latin typeface="Arial"/>
                <a:cs typeface="Arial"/>
              </a:rPr>
              <a:t>τις </a:t>
            </a:r>
            <a:r>
              <a:rPr sz="1900" spc="-5" dirty="0">
                <a:latin typeface="Arial"/>
                <a:cs typeface="Arial"/>
              </a:rPr>
              <a:t>200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πετσέτες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10" dirty="0">
                <a:latin typeface="Arial"/>
                <a:cs typeface="Arial"/>
              </a:rPr>
              <a:t>αντί </a:t>
            </a:r>
            <a:r>
              <a:rPr sz="1900" spc="-5" dirty="0">
                <a:latin typeface="Arial"/>
                <a:cs typeface="Arial"/>
              </a:rPr>
              <a:t>$5/τεμάχιο.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4689" y="6660895"/>
            <a:ext cx="27476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Copyright ©2015 Pearson Education </a:t>
            </a:r>
            <a:r>
              <a:rPr sz="800" dirty="0">
                <a:latin typeface="Arial"/>
                <a:cs typeface="Arial"/>
              </a:rPr>
              <a:t>Inc. </a:t>
            </a:r>
            <a:r>
              <a:rPr sz="800" spc="-5" dirty="0">
                <a:latin typeface="Arial"/>
                <a:cs typeface="Arial"/>
              </a:rPr>
              <a:t>All rights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225" y="478358"/>
            <a:ext cx="50152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BE"/>
                </a:solidFill>
              </a:rPr>
              <a:t>Λογιστική </a:t>
            </a:r>
            <a:r>
              <a:rPr sz="3000" spc="-25" dirty="0">
                <a:solidFill>
                  <a:srgbClr val="0000BE"/>
                </a:solidFill>
              </a:rPr>
              <a:t>των</a:t>
            </a:r>
            <a:r>
              <a:rPr sz="3000" spc="-20" dirty="0">
                <a:solidFill>
                  <a:srgbClr val="0000BE"/>
                </a:solidFill>
              </a:rPr>
              <a:t> αποθεμάτων</a:t>
            </a:r>
            <a:endParaRPr sz="3000"/>
          </a:p>
        </p:txBody>
      </p:sp>
      <p:sp>
        <p:nvSpPr>
          <p:cNvPr id="6" name="object 6"/>
          <p:cNvSpPr/>
          <p:nvPr/>
        </p:nvSpPr>
        <p:spPr>
          <a:xfrm>
            <a:off x="4572000" y="1246378"/>
            <a:ext cx="4333875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126605"/>
            <a:ext cx="7818120" cy="133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90"/>
              </a:spcBef>
            </a:pPr>
            <a:r>
              <a:rPr sz="2300" spc="-130" dirty="0">
                <a:latin typeface="Arial"/>
                <a:cs typeface="Arial"/>
              </a:rPr>
              <a:t>Το </a:t>
            </a:r>
            <a:r>
              <a:rPr sz="2300" spc="-10" dirty="0">
                <a:latin typeface="Arial"/>
                <a:cs typeface="Arial"/>
              </a:rPr>
              <a:t>κόστος των πωλημένων αποθεμάτων </a:t>
            </a:r>
            <a:r>
              <a:rPr sz="2300" spc="-5" dirty="0">
                <a:latin typeface="Arial"/>
                <a:cs typeface="Arial"/>
              </a:rPr>
              <a:t>μεταφέρεται από </a:t>
            </a:r>
            <a:r>
              <a:rPr sz="2300" spc="-20" dirty="0">
                <a:latin typeface="Arial"/>
                <a:cs typeface="Arial"/>
              </a:rPr>
              <a:t>το  </a:t>
            </a:r>
            <a:r>
              <a:rPr sz="2300" spc="-5" dirty="0">
                <a:latin typeface="Arial"/>
                <a:cs typeface="Arial"/>
              </a:rPr>
              <a:t>ενεργητικό </a:t>
            </a:r>
            <a:r>
              <a:rPr sz="2300" spc="-10" dirty="0">
                <a:latin typeface="Arial"/>
                <a:cs typeface="Arial"/>
              </a:rPr>
              <a:t>στους </a:t>
            </a:r>
            <a:r>
              <a:rPr sz="2300" dirty="0">
                <a:latin typeface="Arial"/>
                <a:cs typeface="Arial"/>
              </a:rPr>
              <a:t>οικείους </a:t>
            </a:r>
            <a:r>
              <a:rPr sz="2300" spc="-5" dirty="0">
                <a:latin typeface="Arial"/>
                <a:cs typeface="Arial"/>
              </a:rPr>
              <a:t>λογαριασμούς </a:t>
            </a:r>
            <a:r>
              <a:rPr sz="2300" spc="-10" dirty="0">
                <a:latin typeface="Arial"/>
                <a:cs typeface="Arial"/>
              </a:rPr>
              <a:t>εξόδων, </a:t>
            </a:r>
            <a:r>
              <a:rPr sz="2300" spc="-20" dirty="0">
                <a:latin typeface="Arial"/>
                <a:cs typeface="Arial"/>
              </a:rPr>
              <a:t>όταν </a:t>
            </a:r>
            <a:r>
              <a:rPr sz="2300" dirty="0">
                <a:latin typeface="Arial"/>
                <a:cs typeface="Arial"/>
              </a:rPr>
              <a:t>ο  </a:t>
            </a:r>
            <a:r>
              <a:rPr sz="2300" spc="-15" dirty="0">
                <a:latin typeface="Arial"/>
                <a:cs typeface="Arial"/>
              </a:rPr>
              <a:t>πωλητής </a:t>
            </a:r>
            <a:r>
              <a:rPr sz="2300" spc="-10" dirty="0">
                <a:latin typeface="Arial"/>
                <a:cs typeface="Arial"/>
              </a:rPr>
              <a:t>παραδίδει </a:t>
            </a:r>
            <a:r>
              <a:rPr sz="2300" spc="-20" dirty="0">
                <a:latin typeface="Arial"/>
                <a:cs typeface="Arial"/>
              </a:rPr>
              <a:t>τα </a:t>
            </a:r>
            <a:r>
              <a:rPr sz="2300" spc="-5" dirty="0">
                <a:latin typeface="Arial"/>
                <a:cs typeface="Arial"/>
              </a:rPr>
              <a:t>αγαθά </a:t>
            </a:r>
            <a:r>
              <a:rPr sz="2300" spc="-10" dirty="0">
                <a:latin typeface="Arial"/>
                <a:cs typeface="Arial"/>
              </a:rPr>
              <a:t>στον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πελάτη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225" y="478358"/>
            <a:ext cx="50152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BE"/>
                </a:solidFill>
                <a:latin typeface="Arial"/>
                <a:cs typeface="Arial"/>
              </a:rPr>
              <a:t>Λογιστική </a:t>
            </a:r>
            <a:r>
              <a:rPr sz="3000" b="1" spc="-25" dirty="0">
                <a:solidFill>
                  <a:srgbClr val="0000BE"/>
                </a:solidFill>
                <a:latin typeface="Arial"/>
                <a:cs typeface="Arial"/>
              </a:rPr>
              <a:t>των</a:t>
            </a:r>
            <a:r>
              <a:rPr sz="3000" b="1" spc="-20" dirty="0">
                <a:solidFill>
                  <a:srgbClr val="0000BE"/>
                </a:solidFill>
                <a:latin typeface="Arial"/>
                <a:cs typeface="Arial"/>
              </a:rPr>
              <a:t> αποθεμάτων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2895600"/>
            <a:ext cx="5334000" cy="255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857" y="6475383"/>
            <a:ext cx="25907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6-</a:t>
            </a:r>
            <a:fld id="{81D60167-4931-47E6-BA6A-407CBD079E47}" type="slidenum">
              <a:rPr sz="1200" b="1" spc="-5" dirty="0"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74138"/>
            <a:ext cx="841121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0" dirty="0"/>
              <a:t>Τιμή </a:t>
            </a:r>
            <a:r>
              <a:rPr sz="3600" spc="-10" dirty="0"/>
              <a:t>πώλησης </a:t>
            </a:r>
            <a:r>
              <a:rPr sz="3600" spc="-5" dirty="0"/>
              <a:t>έναντι </a:t>
            </a:r>
            <a:r>
              <a:rPr sz="3600" spc="-30" dirty="0"/>
              <a:t>κόστους</a:t>
            </a:r>
            <a:r>
              <a:rPr sz="3600" spc="-90" dirty="0"/>
              <a:t> </a:t>
            </a:r>
            <a:r>
              <a:rPr sz="3600" spc="-20" dirty="0"/>
              <a:t>αποθεμάτων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261617"/>
            <a:ext cx="7966075" cy="3957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Arial"/>
                <a:cs typeface="Arial"/>
              </a:rPr>
              <a:t>Σημειώστε </a:t>
            </a:r>
            <a:r>
              <a:rPr sz="2500" b="1" spc="-5" dirty="0">
                <a:latin typeface="Arial"/>
                <a:cs typeface="Arial"/>
              </a:rPr>
              <a:t>τη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διαφορά</a:t>
            </a:r>
            <a:endParaRPr sz="2500">
              <a:latin typeface="Arial"/>
              <a:cs typeface="Arial"/>
            </a:endParaRPr>
          </a:p>
          <a:p>
            <a:pPr marL="695325" indent="-452120">
              <a:lnSpc>
                <a:spcPct val="100000"/>
              </a:lnSpc>
              <a:spcBef>
                <a:spcPts val="1925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695325" algn="l"/>
                <a:tab pos="695960" algn="l"/>
              </a:tabLst>
            </a:pPr>
            <a:r>
              <a:rPr sz="2200" b="1" spc="-90" dirty="0">
                <a:latin typeface="Arial"/>
                <a:cs typeface="Arial"/>
              </a:rPr>
              <a:t>Τα </a:t>
            </a:r>
            <a:r>
              <a:rPr sz="2200" b="1" spc="5" dirty="0">
                <a:latin typeface="Arial"/>
                <a:cs typeface="Arial"/>
              </a:rPr>
              <a:t>έσοδα </a:t>
            </a:r>
            <a:r>
              <a:rPr sz="2200" b="1" spc="-5" dirty="0">
                <a:latin typeface="Arial"/>
                <a:cs typeface="Arial"/>
              </a:rPr>
              <a:t>από </a:t>
            </a:r>
            <a:r>
              <a:rPr sz="2200" b="1" spc="-10" dirty="0">
                <a:latin typeface="Arial"/>
                <a:cs typeface="Arial"/>
              </a:rPr>
              <a:t>πωλήσεις </a:t>
            </a:r>
            <a:r>
              <a:rPr sz="2200" spc="-25" dirty="0">
                <a:latin typeface="Arial"/>
                <a:cs typeface="Arial"/>
              </a:rPr>
              <a:t>βασίζονται </a:t>
            </a:r>
            <a:r>
              <a:rPr sz="2200" spc="-5" dirty="0">
                <a:latin typeface="Arial"/>
                <a:cs typeface="Arial"/>
              </a:rPr>
              <a:t>στην </a:t>
            </a:r>
            <a:r>
              <a:rPr sz="2200" b="1" spc="-5" dirty="0">
                <a:latin typeface="Arial"/>
                <a:cs typeface="Arial"/>
              </a:rPr>
              <a:t>τιμή</a:t>
            </a:r>
            <a:r>
              <a:rPr sz="2200" b="1" spc="16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πώλησης</a:t>
            </a:r>
            <a:endParaRPr sz="2200">
              <a:latin typeface="Arial"/>
              <a:cs typeface="Arial"/>
            </a:endParaRPr>
          </a:p>
          <a:p>
            <a:pPr marL="695325">
              <a:lnSpc>
                <a:spcPct val="100000"/>
              </a:lnSpc>
              <a:spcBef>
                <a:spcPts val="660"/>
              </a:spcBef>
            </a:pPr>
            <a:r>
              <a:rPr sz="2200" spc="-20" dirty="0">
                <a:latin typeface="Arial"/>
                <a:cs typeface="Arial"/>
              </a:rPr>
              <a:t>των </a:t>
            </a:r>
            <a:r>
              <a:rPr sz="2200" spc="-15" dirty="0">
                <a:latin typeface="Arial"/>
                <a:cs typeface="Arial"/>
              </a:rPr>
              <a:t>αποθεμάτων </a:t>
            </a:r>
            <a:r>
              <a:rPr sz="2200" spc="-20" dirty="0">
                <a:latin typeface="Arial"/>
                <a:cs typeface="Arial"/>
              </a:rPr>
              <a:t>που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πωλήθηκαν</a:t>
            </a:r>
            <a:endParaRPr sz="2200">
              <a:latin typeface="Arial"/>
              <a:cs typeface="Arial"/>
            </a:endParaRPr>
          </a:p>
          <a:p>
            <a:pPr marL="695325" marR="841375" indent="-451484">
              <a:lnSpc>
                <a:spcPct val="125000"/>
              </a:lnSpc>
              <a:spcBef>
                <a:spcPts val="120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695325" algn="l"/>
                <a:tab pos="695960" algn="l"/>
              </a:tabLst>
            </a:pPr>
            <a:r>
              <a:rPr sz="2200" b="1" spc="-85" dirty="0">
                <a:latin typeface="Arial"/>
                <a:cs typeface="Arial"/>
              </a:rPr>
              <a:t>Το </a:t>
            </a:r>
            <a:r>
              <a:rPr sz="2200" b="1" spc="-25" dirty="0">
                <a:latin typeface="Arial"/>
                <a:cs typeface="Arial"/>
              </a:rPr>
              <a:t>κόστος </a:t>
            </a:r>
            <a:r>
              <a:rPr sz="2200" b="1" spc="-10" dirty="0">
                <a:latin typeface="Arial"/>
                <a:cs typeface="Arial"/>
              </a:rPr>
              <a:t>πωληθέντων </a:t>
            </a:r>
            <a:r>
              <a:rPr sz="2200" spc="-10" dirty="0">
                <a:latin typeface="Arial"/>
                <a:cs typeface="Arial"/>
              </a:rPr>
              <a:t>βασίζεται </a:t>
            </a:r>
            <a:r>
              <a:rPr sz="2200" spc="-20" dirty="0">
                <a:latin typeface="Arial"/>
                <a:cs typeface="Arial"/>
              </a:rPr>
              <a:t>στο </a:t>
            </a:r>
            <a:r>
              <a:rPr sz="2200" b="1" spc="-25" dirty="0">
                <a:latin typeface="Arial"/>
                <a:cs typeface="Arial"/>
              </a:rPr>
              <a:t>κόστος </a:t>
            </a:r>
            <a:r>
              <a:rPr sz="2200" spc="-20" dirty="0">
                <a:latin typeface="Arial"/>
                <a:cs typeface="Arial"/>
              </a:rPr>
              <a:t>των  </a:t>
            </a:r>
            <a:r>
              <a:rPr sz="2200" spc="-15" dirty="0">
                <a:latin typeface="Arial"/>
                <a:cs typeface="Arial"/>
              </a:rPr>
              <a:t>αποθεμάτων </a:t>
            </a:r>
            <a:r>
              <a:rPr sz="2200" spc="-20" dirty="0">
                <a:latin typeface="Arial"/>
                <a:cs typeface="Arial"/>
              </a:rPr>
              <a:t>που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πωλήθηκαν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40000"/>
              </a:buClr>
              <a:buFont typeface="Wingdings"/>
              <a:buChar char="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40000"/>
              </a:buClr>
              <a:buFont typeface="Wingdings"/>
              <a:buChar char=""/>
            </a:pPr>
            <a:endParaRPr sz="3100">
              <a:latin typeface="Times New Roman"/>
              <a:cs typeface="Times New Roman"/>
            </a:endParaRPr>
          </a:p>
          <a:p>
            <a:pPr marL="695325" indent="-452120">
              <a:lnSpc>
                <a:spcPct val="100000"/>
              </a:lnSpc>
              <a:spcBef>
                <a:spcPts val="5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695325" algn="l"/>
                <a:tab pos="695960" algn="l"/>
              </a:tabLst>
            </a:pPr>
            <a:r>
              <a:rPr sz="2200" b="1" spc="-90" dirty="0">
                <a:latin typeface="Arial"/>
                <a:cs typeface="Arial"/>
              </a:rPr>
              <a:t>Τα </a:t>
            </a:r>
            <a:r>
              <a:rPr sz="2200" b="1" spc="-15" dirty="0">
                <a:latin typeface="Arial"/>
                <a:cs typeface="Arial"/>
              </a:rPr>
              <a:t>αποθέματα </a:t>
            </a:r>
            <a:r>
              <a:rPr sz="2200" spc="-15" dirty="0">
                <a:latin typeface="Arial"/>
                <a:cs typeface="Arial"/>
              </a:rPr>
              <a:t>στον ισολογισμό </a:t>
            </a:r>
            <a:r>
              <a:rPr sz="2200" spc="-25" dirty="0">
                <a:latin typeface="Arial"/>
                <a:cs typeface="Arial"/>
              </a:rPr>
              <a:t>βασίζονται </a:t>
            </a:r>
            <a:r>
              <a:rPr sz="2200" spc="-20" dirty="0">
                <a:latin typeface="Arial"/>
                <a:cs typeface="Arial"/>
              </a:rPr>
              <a:t>στο</a:t>
            </a:r>
            <a:r>
              <a:rPr sz="2200" spc="22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κόστος</a:t>
            </a:r>
            <a:endParaRPr sz="2200">
              <a:latin typeface="Arial"/>
              <a:cs typeface="Arial"/>
            </a:endParaRPr>
          </a:p>
          <a:p>
            <a:pPr marL="695325">
              <a:lnSpc>
                <a:spcPct val="100000"/>
              </a:lnSpc>
              <a:spcBef>
                <a:spcPts val="660"/>
              </a:spcBef>
            </a:pPr>
            <a:r>
              <a:rPr sz="2200" spc="-20" dirty="0">
                <a:latin typeface="Arial"/>
                <a:cs typeface="Arial"/>
              </a:rPr>
              <a:t>των </a:t>
            </a:r>
            <a:r>
              <a:rPr sz="2200" spc="-15" dirty="0">
                <a:latin typeface="Arial"/>
                <a:cs typeface="Arial"/>
              </a:rPr>
              <a:t>αποθεμάτων </a:t>
            </a:r>
            <a:r>
              <a:rPr sz="2200" spc="-20" dirty="0">
                <a:latin typeface="Arial"/>
                <a:cs typeface="Arial"/>
              </a:rPr>
              <a:t>που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παραμένουν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733736"/>
            <a:ext cx="6553200" cy="68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5334000"/>
            <a:ext cx="6477000" cy="788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857" y="6475383"/>
            <a:ext cx="25907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6-</a:t>
            </a:r>
            <a:fld id="{81D60167-4931-47E6-BA6A-407CBD079E47}" type="slidenum">
              <a:rPr sz="1200" b="1" spc="-5" dirty="0"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857" y="6460947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6-8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302" y="6430771"/>
            <a:ext cx="47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033017"/>
            <a:ext cx="7244715" cy="502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Arial"/>
                <a:cs typeface="Arial"/>
              </a:rPr>
              <a:t>Μονάδες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αποθέματος</a:t>
            </a:r>
            <a:endParaRPr sz="2500" dirty="0">
              <a:latin typeface="Arial"/>
              <a:cs typeface="Arial"/>
            </a:endParaRPr>
          </a:p>
          <a:p>
            <a:pPr marL="695325" indent="-452120">
              <a:lnSpc>
                <a:spcPct val="100000"/>
              </a:lnSpc>
              <a:spcBef>
                <a:spcPts val="1925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695325" algn="l"/>
                <a:tab pos="695960" algn="l"/>
              </a:tabLst>
            </a:pPr>
            <a:r>
              <a:rPr sz="2200" spc="-20" dirty="0">
                <a:latin typeface="Arial"/>
                <a:cs typeface="Arial"/>
              </a:rPr>
              <a:t>Προσδιορίζονται </a:t>
            </a:r>
            <a:r>
              <a:rPr sz="2200" spc="-10" dirty="0">
                <a:latin typeface="Arial"/>
                <a:cs typeface="Arial"/>
              </a:rPr>
              <a:t>από </a:t>
            </a:r>
            <a:r>
              <a:rPr sz="2200" spc="-25" dirty="0">
                <a:latin typeface="Arial"/>
                <a:cs typeface="Arial"/>
              </a:rPr>
              <a:t>τα </a:t>
            </a:r>
            <a:r>
              <a:rPr sz="2200" spc="-10" dirty="0">
                <a:latin typeface="Arial"/>
                <a:cs typeface="Arial"/>
              </a:rPr>
              <a:t>λογιστικά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αρχεία</a:t>
            </a:r>
            <a:endParaRPr sz="2200" dirty="0">
              <a:latin typeface="Arial"/>
              <a:cs typeface="Arial"/>
            </a:endParaRPr>
          </a:p>
          <a:p>
            <a:pPr marL="695325" marR="5080" indent="-451484">
              <a:lnSpc>
                <a:spcPct val="125000"/>
              </a:lnSpc>
              <a:spcBef>
                <a:spcPts val="120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695325" algn="l"/>
                <a:tab pos="695960" algn="l"/>
              </a:tabLst>
            </a:pPr>
            <a:r>
              <a:rPr sz="2200" spc="-10" dirty="0">
                <a:latin typeface="Arial"/>
                <a:cs typeface="Arial"/>
              </a:rPr>
              <a:t>Επαληθεύονται από </a:t>
            </a:r>
            <a:r>
              <a:rPr sz="2200" spc="-5" dirty="0">
                <a:latin typeface="Arial"/>
                <a:cs typeface="Arial"/>
              </a:rPr>
              <a:t>φυσική </a:t>
            </a:r>
            <a:r>
              <a:rPr sz="2200" spc="-10" dirty="0">
                <a:latin typeface="Arial"/>
                <a:cs typeface="Arial"/>
              </a:rPr>
              <a:t>απογραφή </a:t>
            </a:r>
            <a:r>
              <a:rPr sz="2200" spc="-20" dirty="0">
                <a:latin typeface="Arial"/>
                <a:cs typeface="Arial"/>
              </a:rPr>
              <a:t>στο </a:t>
            </a:r>
            <a:r>
              <a:rPr sz="2200" spc="-10" dirty="0">
                <a:latin typeface="Arial"/>
                <a:cs typeface="Arial"/>
              </a:rPr>
              <a:t>τέλος </a:t>
            </a:r>
            <a:r>
              <a:rPr sz="2200" spc="-20" dirty="0">
                <a:latin typeface="Arial"/>
                <a:cs typeface="Arial"/>
              </a:rPr>
              <a:t>του  </a:t>
            </a:r>
            <a:r>
              <a:rPr sz="2200" spc="-15" dirty="0">
                <a:latin typeface="Arial"/>
                <a:cs typeface="Arial"/>
              </a:rPr>
              <a:t>έτους</a:t>
            </a:r>
            <a:endParaRPr sz="2200" dirty="0">
              <a:latin typeface="Arial"/>
              <a:cs typeface="Arial"/>
            </a:endParaRPr>
          </a:p>
          <a:p>
            <a:pPr marL="695325" indent="-452120">
              <a:lnSpc>
                <a:spcPct val="100000"/>
              </a:lnSpc>
              <a:spcBef>
                <a:spcPts val="186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695325" algn="l"/>
                <a:tab pos="695960" algn="l"/>
              </a:tabLst>
            </a:pPr>
            <a:r>
              <a:rPr sz="2200" spc="-10" dirty="0">
                <a:latin typeface="Arial"/>
                <a:cs typeface="Arial"/>
              </a:rPr>
              <a:t>Αγαθά </a:t>
            </a:r>
            <a:r>
              <a:rPr sz="2200" spc="-5" dirty="0">
                <a:latin typeface="Arial"/>
                <a:cs typeface="Arial"/>
              </a:rPr>
              <a:t>σε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παρακαταθήκη:</a:t>
            </a:r>
            <a:endParaRPr sz="2200" dirty="0">
              <a:latin typeface="Arial"/>
              <a:cs typeface="Arial"/>
            </a:endParaRPr>
          </a:p>
          <a:p>
            <a:pPr marL="1396365" lvl="1" indent="-469900">
              <a:lnSpc>
                <a:spcPct val="100000"/>
              </a:lnSpc>
              <a:spcBef>
                <a:spcPts val="1839"/>
              </a:spcBef>
              <a:buClr>
                <a:srgbClr val="740000"/>
              </a:buClr>
              <a:buSzPct val="78571"/>
              <a:buChar char="►"/>
              <a:tabLst>
                <a:tab pos="1396365" algn="l"/>
                <a:tab pos="1397000" algn="l"/>
              </a:tabLst>
            </a:pPr>
            <a:r>
              <a:rPr sz="2100" dirty="0">
                <a:latin typeface="Arial"/>
                <a:cs typeface="Arial"/>
              </a:rPr>
              <a:t>Δεν </a:t>
            </a:r>
            <a:r>
              <a:rPr sz="2100" spc="-25" dirty="0">
                <a:latin typeface="Arial"/>
                <a:cs typeface="Arial"/>
              </a:rPr>
              <a:t>υπολογίζονται </a:t>
            </a:r>
            <a:r>
              <a:rPr sz="2100" spc="-5" dirty="0">
                <a:latin typeface="Arial"/>
                <a:cs typeface="Arial"/>
              </a:rPr>
              <a:t>εκείνα </a:t>
            </a:r>
            <a:r>
              <a:rPr sz="2100" spc="-10" dirty="0">
                <a:latin typeface="Arial"/>
                <a:cs typeface="Arial"/>
              </a:rPr>
              <a:t>που </a:t>
            </a:r>
            <a:r>
              <a:rPr sz="2100" spc="-5" dirty="0">
                <a:latin typeface="Arial"/>
                <a:cs typeface="Arial"/>
              </a:rPr>
              <a:t>τηρούνται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σε</a:t>
            </a:r>
            <a:endParaRPr sz="2100" dirty="0">
              <a:latin typeface="Arial"/>
              <a:cs typeface="Arial"/>
            </a:endParaRPr>
          </a:p>
          <a:p>
            <a:pPr marL="1396365">
              <a:lnSpc>
                <a:spcPct val="100000"/>
              </a:lnSpc>
              <a:spcBef>
                <a:spcPts val="640"/>
              </a:spcBef>
            </a:pPr>
            <a:r>
              <a:rPr sz="2100" spc="-10" dirty="0">
                <a:latin typeface="Arial"/>
                <a:cs typeface="Arial"/>
              </a:rPr>
              <a:t>παρακαταθήκη </a:t>
            </a:r>
            <a:r>
              <a:rPr sz="2100" spc="-5" dirty="0">
                <a:latin typeface="Arial"/>
                <a:cs typeface="Arial"/>
              </a:rPr>
              <a:t>επειδή </a:t>
            </a:r>
            <a:r>
              <a:rPr sz="2100" spc="-10" dirty="0">
                <a:latin typeface="Arial"/>
                <a:cs typeface="Arial"/>
              </a:rPr>
              <a:t>ανήκουν </a:t>
            </a:r>
            <a:r>
              <a:rPr sz="2100" spc="-5" dirty="0">
                <a:latin typeface="Arial"/>
                <a:cs typeface="Arial"/>
              </a:rPr>
              <a:t>σε </a:t>
            </a:r>
            <a:r>
              <a:rPr sz="2100" dirty="0">
                <a:latin typeface="Arial"/>
                <a:cs typeface="Arial"/>
              </a:rPr>
              <a:t>άλλη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εταιρεία</a:t>
            </a:r>
            <a:endParaRPr sz="2100" dirty="0">
              <a:latin typeface="Arial"/>
              <a:cs typeface="Arial"/>
            </a:endParaRPr>
          </a:p>
          <a:p>
            <a:pPr marL="1396365" marR="350520" lvl="1" indent="-469900">
              <a:lnSpc>
                <a:spcPct val="125200"/>
              </a:lnSpc>
              <a:spcBef>
                <a:spcPts val="1185"/>
              </a:spcBef>
              <a:buClr>
                <a:srgbClr val="740000"/>
              </a:buClr>
              <a:buSzPct val="78571"/>
              <a:buChar char="►"/>
              <a:tabLst>
                <a:tab pos="1396365" algn="l"/>
                <a:tab pos="1397000" algn="l"/>
              </a:tabLst>
            </a:pPr>
            <a:r>
              <a:rPr sz="2100" spc="-10" dirty="0">
                <a:latin typeface="Arial"/>
                <a:cs typeface="Arial"/>
              </a:rPr>
              <a:t>Περιλαμβάνονται </a:t>
            </a:r>
            <a:r>
              <a:rPr sz="2100" spc="-5" dirty="0">
                <a:latin typeface="Arial"/>
                <a:cs typeface="Arial"/>
              </a:rPr>
              <a:t>εκείνα </a:t>
            </a:r>
            <a:r>
              <a:rPr sz="2100" spc="-10" dirty="0">
                <a:latin typeface="Arial"/>
                <a:cs typeface="Arial"/>
              </a:rPr>
              <a:t>που βρίσκονται </a:t>
            </a:r>
            <a:r>
              <a:rPr sz="2100" spc="-5" dirty="0">
                <a:latin typeface="Arial"/>
                <a:cs typeface="Arial"/>
              </a:rPr>
              <a:t>σε  </a:t>
            </a:r>
            <a:r>
              <a:rPr sz="2100" spc="-10" dirty="0">
                <a:latin typeface="Arial"/>
                <a:cs typeface="Arial"/>
              </a:rPr>
              <a:t>παρακαταθήκη </a:t>
            </a:r>
            <a:r>
              <a:rPr sz="2100" spc="-5" dirty="0">
                <a:latin typeface="Arial"/>
                <a:cs typeface="Arial"/>
              </a:rPr>
              <a:t>σε άλλη </a:t>
            </a:r>
            <a:r>
              <a:rPr sz="2100" spc="-10" dirty="0">
                <a:latin typeface="Arial"/>
                <a:cs typeface="Arial"/>
              </a:rPr>
              <a:t>εταιρεία </a:t>
            </a:r>
            <a:r>
              <a:rPr sz="2100" dirty="0">
                <a:latin typeface="Arial"/>
                <a:cs typeface="Arial"/>
              </a:rPr>
              <a:t>προς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πώληση</a:t>
            </a:r>
            <a:endParaRPr sz="2100" dirty="0">
              <a:latin typeface="Arial"/>
              <a:cs typeface="Arial"/>
            </a:endParaRPr>
          </a:p>
          <a:p>
            <a:pPr marL="695325" indent="-452120">
              <a:lnSpc>
                <a:spcPct val="100000"/>
              </a:lnSpc>
              <a:spcBef>
                <a:spcPts val="1850"/>
              </a:spcBef>
              <a:buClr>
                <a:srgbClr val="740000"/>
              </a:buClr>
              <a:buSzPct val="79545"/>
              <a:buFont typeface="Wingdings"/>
              <a:buChar char=""/>
              <a:tabLst>
                <a:tab pos="695325" algn="l"/>
                <a:tab pos="695960" algn="l"/>
              </a:tabLst>
            </a:pPr>
            <a:r>
              <a:rPr sz="2200" spc="-15" dirty="0">
                <a:latin typeface="Arial"/>
                <a:cs typeface="Arial"/>
              </a:rPr>
              <a:t>Αγαθά </a:t>
            </a:r>
            <a:r>
              <a:rPr sz="2200" spc="-5" dirty="0">
                <a:latin typeface="Arial"/>
                <a:cs typeface="Arial"/>
              </a:rPr>
              <a:t>υπό </a:t>
            </a:r>
            <a:r>
              <a:rPr sz="2200" spc="-10" dirty="0">
                <a:latin typeface="Arial"/>
                <a:cs typeface="Arial"/>
              </a:rPr>
              <a:t>διαμετακόμιση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6794" y="6266179"/>
            <a:ext cx="498792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indent="-469900">
              <a:lnSpc>
                <a:spcPts val="2515"/>
              </a:lnSpc>
              <a:spcBef>
                <a:spcPts val="100"/>
              </a:spcBef>
              <a:buClr>
                <a:srgbClr val="740000"/>
              </a:buClr>
              <a:buSzPct val="78571"/>
              <a:buChar char="►"/>
              <a:tabLst>
                <a:tab pos="481965" algn="l"/>
                <a:tab pos="482600" algn="l"/>
              </a:tabLst>
            </a:pPr>
            <a:r>
              <a:rPr sz="2100" spc="-20" dirty="0">
                <a:latin typeface="Arial"/>
                <a:cs typeface="Arial"/>
              </a:rPr>
              <a:t>Εξαρτάται </a:t>
            </a:r>
            <a:r>
              <a:rPr sz="2100" spc="-5" dirty="0">
                <a:latin typeface="Arial"/>
                <a:cs typeface="Arial"/>
              </a:rPr>
              <a:t>από </a:t>
            </a:r>
            <a:r>
              <a:rPr sz="2100" spc="-10" dirty="0">
                <a:latin typeface="Arial"/>
                <a:cs typeface="Arial"/>
              </a:rPr>
              <a:t>τους </a:t>
            </a:r>
            <a:r>
              <a:rPr sz="2100" spc="-5" dirty="0">
                <a:latin typeface="Arial"/>
                <a:cs typeface="Arial"/>
              </a:rPr>
              <a:t>όρους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αποστολής</a:t>
            </a:r>
            <a:endParaRPr sz="2100">
              <a:latin typeface="Arial"/>
              <a:cs typeface="Arial"/>
            </a:endParaRPr>
          </a:p>
          <a:p>
            <a:pPr marL="1720214">
              <a:lnSpc>
                <a:spcPts val="955"/>
              </a:lnSpc>
            </a:pPr>
            <a:r>
              <a:rPr sz="800" spc="-5" dirty="0">
                <a:latin typeface="Arial"/>
                <a:cs typeface="Arial"/>
              </a:rPr>
              <a:t>Copyright ©2015 Pearson Education </a:t>
            </a:r>
            <a:r>
              <a:rPr sz="800" dirty="0">
                <a:latin typeface="Arial"/>
                <a:cs typeface="Arial"/>
              </a:rPr>
              <a:t>Inc. </a:t>
            </a:r>
            <a:r>
              <a:rPr sz="800" spc="-5" dirty="0">
                <a:latin typeface="Arial"/>
                <a:cs typeface="Arial"/>
              </a:rPr>
              <a:t>All rights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0395" y="223146"/>
            <a:ext cx="841121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0" dirty="0"/>
              <a:t>Τιμή </a:t>
            </a:r>
            <a:r>
              <a:rPr sz="3600" spc="-10" dirty="0"/>
              <a:t>πώλησης </a:t>
            </a:r>
            <a:r>
              <a:rPr sz="3600" spc="-5" dirty="0"/>
              <a:t>έναντι </a:t>
            </a:r>
            <a:r>
              <a:rPr sz="3600" spc="-30" dirty="0"/>
              <a:t>κόστους</a:t>
            </a:r>
            <a:r>
              <a:rPr sz="3600" spc="-90" dirty="0"/>
              <a:t> </a:t>
            </a:r>
            <a:r>
              <a:rPr sz="3600" spc="-20" dirty="0"/>
              <a:t>αποθεμάτων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057400"/>
            <a:ext cx="2590800" cy="1295400"/>
          </a:xfrm>
          <a:custGeom>
            <a:avLst/>
            <a:gdLst/>
            <a:ahLst/>
            <a:cxnLst/>
            <a:rect l="l" t="t" r="r" b="b"/>
            <a:pathLst>
              <a:path w="2590800" h="1295400">
                <a:moveTo>
                  <a:pt x="2461260" y="0"/>
                </a:moveTo>
                <a:lnTo>
                  <a:pt x="129540" y="0"/>
                </a:lnTo>
                <a:lnTo>
                  <a:pt x="79118" y="10185"/>
                </a:lnTo>
                <a:lnTo>
                  <a:pt x="37942" y="37957"/>
                </a:lnTo>
                <a:lnTo>
                  <a:pt x="10180" y="79134"/>
                </a:lnTo>
                <a:lnTo>
                  <a:pt x="0" y="129539"/>
                </a:lnTo>
                <a:lnTo>
                  <a:pt x="0" y="1165860"/>
                </a:lnTo>
                <a:lnTo>
                  <a:pt x="10180" y="1216265"/>
                </a:lnTo>
                <a:lnTo>
                  <a:pt x="37942" y="1257442"/>
                </a:lnTo>
                <a:lnTo>
                  <a:pt x="79118" y="1285214"/>
                </a:lnTo>
                <a:lnTo>
                  <a:pt x="129540" y="1295400"/>
                </a:lnTo>
                <a:lnTo>
                  <a:pt x="2461260" y="1295400"/>
                </a:lnTo>
                <a:lnTo>
                  <a:pt x="2511665" y="1285214"/>
                </a:lnTo>
                <a:lnTo>
                  <a:pt x="2552842" y="1257442"/>
                </a:lnTo>
                <a:lnTo>
                  <a:pt x="2580614" y="1216265"/>
                </a:lnTo>
                <a:lnTo>
                  <a:pt x="2590800" y="1165860"/>
                </a:lnTo>
                <a:lnTo>
                  <a:pt x="2590800" y="129539"/>
                </a:lnTo>
                <a:lnTo>
                  <a:pt x="2580614" y="79134"/>
                </a:lnTo>
                <a:lnTo>
                  <a:pt x="2552842" y="37957"/>
                </a:lnTo>
                <a:lnTo>
                  <a:pt x="2511665" y="10185"/>
                </a:lnTo>
                <a:lnTo>
                  <a:pt x="2461260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057400"/>
            <a:ext cx="2590800" cy="1295400"/>
          </a:xfrm>
          <a:custGeom>
            <a:avLst/>
            <a:gdLst/>
            <a:ahLst/>
            <a:cxnLst/>
            <a:rect l="l" t="t" r="r" b="b"/>
            <a:pathLst>
              <a:path w="2590800" h="1295400">
                <a:moveTo>
                  <a:pt x="0" y="129539"/>
                </a:moveTo>
                <a:lnTo>
                  <a:pt x="10180" y="79134"/>
                </a:lnTo>
                <a:lnTo>
                  <a:pt x="37942" y="37957"/>
                </a:lnTo>
                <a:lnTo>
                  <a:pt x="79118" y="10185"/>
                </a:lnTo>
                <a:lnTo>
                  <a:pt x="129540" y="0"/>
                </a:lnTo>
                <a:lnTo>
                  <a:pt x="2461260" y="0"/>
                </a:lnTo>
                <a:lnTo>
                  <a:pt x="2511665" y="10185"/>
                </a:lnTo>
                <a:lnTo>
                  <a:pt x="2552842" y="37957"/>
                </a:lnTo>
                <a:lnTo>
                  <a:pt x="2580614" y="79134"/>
                </a:lnTo>
                <a:lnTo>
                  <a:pt x="2590800" y="129539"/>
                </a:lnTo>
                <a:lnTo>
                  <a:pt x="2590800" y="1165860"/>
                </a:lnTo>
                <a:lnTo>
                  <a:pt x="2580614" y="1216265"/>
                </a:lnTo>
                <a:lnTo>
                  <a:pt x="2552842" y="1257442"/>
                </a:lnTo>
                <a:lnTo>
                  <a:pt x="2511665" y="1285214"/>
                </a:lnTo>
                <a:lnTo>
                  <a:pt x="2461260" y="1295400"/>
                </a:lnTo>
                <a:lnTo>
                  <a:pt x="129540" y="1295400"/>
                </a:lnTo>
                <a:lnTo>
                  <a:pt x="79118" y="1285214"/>
                </a:lnTo>
                <a:lnTo>
                  <a:pt x="37942" y="1257442"/>
                </a:lnTo>
                <a:lnTo>
                  <a:pt x="10180" y="1216265"/>
                </a:lnTo>
                <a:lnTo>
                  <a:pt x="0" y="1165860"/>
                </a:lnTo>
                <a:lnTo>
                  <a:pt x="0" y="12953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6539" y="2770632"/>
            <a:ext cx="414527" cy="446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4527" y="2134336"/>
            <a:ext cx="2179955" cy="10318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FOB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(free on board)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24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σημείο</a:t>
            </a:r>
            <a:r>
              <a:rPr sz="20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Arial"/>
                <a:cs typeface="Arial"/>
              </a:rPr>
              <a:t>φόρτωσης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837" y="3733800"/>
            <a:ext cx="2591435" cy="1295400"/>
          </a:xfrm>
          <a:custGeom>
            <a:avLst/>
            <a:gdLst/>
            <a:ahLst/>
            <a:cxnLst/>
            <a:rect l="l" t="t" r="r" b="b"/>
            <a:pathLst>
              <a:path w="2591435" h="1295400">
                <a:moveTo>
                  <a:pt x="2461323" y="0"/>
                </a:moveTo>
                <a:lnTo>
                  <a:pt x="129540" y="0"/>
                </a:lnTo>
                <a:lnTo>
                  <a:pt x="79118" y="10185"/>
                </a:lnTo>
                <a:lnTo>
                  <a:pt x="37942" y="37957"/>
                </a:lnTo>
                <a:lnTo>
                  <a:pt x="10180" y="79134"/>
                </a:lnTo>
                <a:lnTo>
                  <a:pt x="0" y="129539"/>
                </a:lnTo>
                <a:lnTo>
                  <a:pt x="0" y="1165860"/>
                </a:lnTo>
                <a:lnTo>
                  <a:pt x="10180" y="1216265"/>
                </a:lnTo>
                <a:lnTo>
                  <a:pt x="37942" y="1257442"/>
                </a:lnTo>
                <a:lnTo>
                  <a:pt x="79118" y="1285214"/>
                </a:lnTo>
                <a:lnTo>
                  <a:pt x="129540" y="1295400"/>
                </a:lnTo>
                <a:lnTo>
                  <a:pt x="2461323" y="1295400"/>
                </a:lnTo>
                <a:lnTo>
                  <a:pt x="2511728" y="1285214"/>
                </a:lnTo>
                <a:lnTo>
                  <a:pt x="2552906" y="1257442"/>
                </a:lnTo>
                <a:lnTo>
                  <a:pt x="2580677" y="1216265"/>
                </a:lnTo>
                <a:lnTo>
                  <a:pt x="2590863" y="1165860"/>
                </a:lnTo>
                <a:lnTo>
                  <a:pt x="2590736" y="129539"/>
                </a:lnTo>
                <a:lnTo>
                  <a:pt x="2580624" y="79134"/>
                </a:lnTo>
                <a:lnTo>
                  <a:pt x="2552890" y="37957"/>
                </a:lnTo>
                <a:lnTo>
                  <a:pt x="2511726" y="10185"/>
                </a:lnTo>
                <a:lnTo>
                  <a:pt x="2461323" y="0"/>
                </a:lnTo>
                <a:close/>
              </a:path>
            </a:pathLst>
          </a:custGeom>
          <a:solidFill>
            <a:srgbClr val="004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837" y="3733800"/>
            <a:ext cx="2591435" cy="1295400"/>
          </a:xfrm>
          <a:custGeom>
            <a:avLst/>
            <a:gdLst/>
            <a:ahLst/>
            <a:cxnLst/>
            <a:rect l="l" t="t" r="r" b="b"/>
            <a:pathLst>
              <a:path w="2591435" h="1295400">
                <a:moveTo>
                  <a:pt x="0" y="129539"/>
                </a:moveTo>
                <a:lnTo>
                  <a:pt x="10180" y="79134"/>
                </a:lnTo>
                <a:lnTo>
                  <a:pt x="37942" y="37957"/>
                </a:lnTo>
                <a:lnTo>
                  <a:pt x="79118" y="10185"/>
                </a:lnTo>
                <a:lnTo>
                  <a:pt x="129540" y="0"/>
                </a:lnTo>
                <a:lnTo>
                  <a:pt x="2461323" y="0"/>
                </a:lnTo>
                <a:lnTo>
                  <a:pt x="2511726" y="10185"/>
                </a:lnTo>
                <a:lnTo>
                  <a:pt x="2552890" y="37957"/>
                </a:lnTo>
                <a:lnTo>
                  <a:pt x="2580624" y="79134"/>
                </a:lnTo>
                <a:lnTo>
                  <a:pt x="2590736" y="129539"/>
                </a:lnTo>
                <a:lnTo>
                  <a:pt x="2590863" y="1165860"/>
                </a:lnTo>
                <a:lnTo>
                  <a:pt x="2580677" y="1216265"/>
                </a:lnTo>
                <a:lnTo>
                  <a:pt x="2552906" y="1257442"/>
                </a:lnTo>
                <a:lnTo>
                  <a:pt x="2511728" y="1285214"/>
                </a:lnTo>
                <a:lnTo>
                  <a:pt x="2461323" y="1295400"/>
                </a:lnTo>
                <a:lnTo>
                  <a:pt x="129540" y="1295400"/>
                </a:lnTo>
                <a:lnTo>
                  <a:pt x="79118" y="1285214"/>
                </a:lnTo>
                <a:lnTo>
                  <a:pt x="37942" y="1257442"/>
                </a:lnTo>
                <a:lnTo>
                  <a:pt x="10180" y="1216265"/>
                </a:lnTo>
                <a:lnTo>
                  <a:pt x="0" y="1165860"/>
                </a:lnTo>
                <a:lnTo>
                  <a:pt x="0" y="12953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4639" y="4469891"/>
            <a:ext cx="414527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903" y="3833810"/>
            <a:ext cx="2249170" cy="10318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FOB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  <a:tabLst>
                <a:tab pos="192913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board)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σημείο</a:t>
            </a:r>
            <a:r>
              <a:rPr sz="20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προορισμού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941" y="1261617"/>
            <a:ext cx="25539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Arial"/>
                <a:cs typeface="Arial"/>
              </a:rPr>
              <a:t>Όροι</a:t>
            </a:r>
            <a:r>
              <a:rPr sz="2500" b="1" spc="-70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αποστολής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0400" y="2057400"/>
            <a:ext cx="5410200" cy="1295400"/>
          </a:xfrm>
          <a:custGeom>
            <a:avLst/>
            <a:gdLst/>
            <a:ahLst/>
            <a:cxnLst/>
            <a:rect l="l" t="t" r="r" b="b"/>
            <a:pathLst>
              <a:path w="5410200" h="1295400">
                <a:moveTo>
                  <a:pt x="5280659" y="0"/>
                </a:moveTo>
                <a:lnTo>
                  <a:pt x="129539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39"/>
                </a:lnTo>
                <a:lnTo>
                  <a:pt x="0" y="1165860"/>
                </a:lnTo>
                <a:lnTo>
                  <a:pt x="10185" y="1216265"/>
                </a:lnTo>
                <a:lnTo>
                  <a:pt x="37957" y="1257442"/>
                </a:lnTo>
                <a:lnTo>
                  <a:pt x="79134" y="1285214"/>
                </a:lnTo>
                <a:lnTo>
                  <a:pt x="129539" y="1295400"/>
                </a:lnTo>
                <a:lnTo>
                  <a:pt x="5280659" y="1295400"/>
                </a:lnTo>
                <a:lnTo>
                  <a:pt x="5331065" y="1285214"/>
                </a:lnTo>
                <a:lnTo>
                  <a:pt x="5372242" y="1257442"/>
                </a:lnTo>
                <a:lnTo>
                  <a:pt x="5400014" y="1216265"/>
                </a:lnTo>
                <a:lnTo>
                  <a:pt x="5410200" y="1165860"/>
                </a:lnTo>
                <a:lnTo>
                  <a:pt x="5410200" y="129539"/>
                </a:lnTo>
                <a:lnTo>
                  <a:pt x="5400014" y="79134"/>
                </a:lnTo>
                <a:lnTo>
                  <a:pt x="5372242" y="37957"/>
                </a:lnTo>
                <a:lnTo>
                  <a:pt x="5331065" y="10185"/>
                </a:lnTo>
                <a:lnTo>
                  <a:pt x="5280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0" y="2057400"/>
            <a:ext cx="5410200" cy="1295400"/>
          </a:xfrm>
          <a:custGeom>
            <a:avLst/>
            <a:gdLst/>
            <a:ahLst/>
            <a:cxnLst/>
            <a:rect l="l" t="t" r="r" b="b"/>
            <a:pathLst>
              <a:path w="5410200" h="1295400">
                <a:moveTo>
                  <a:pt x="0" y="129539"/>
                </a:moveTo>
                <a:lnTo>
                  <a:pt x="10185" y="79134"/>
                </a:lnTo>
                <a:lnTo>
                  <a:pt x="37957" y="37957"/>
                </a:lnTo>
                <a:lnTo>
                  <a:pt x="79134" y="10185"/>
                </a:lnTo>
                <a:lnTo>
                  <a:pt x="129539" y="0"/>
                </a:lnTo>
                <a:lnTo>
                  <a:pt x="5280659" y="0"/>
                </a:lnTo>
                <a:lnTo>
                  <a:pt x="5331065" y="10185"/>
                </a:lnTo>
                <a:lnTo>
                  <a:pt x="5372242" y="37957"/>
                </a:lnTo>
                <a:lnTo>
                  <a:pt x="5400014" y="79134"/>
                </a:lnTo>
                <a:lnTo>
                  <a:pt x="5410200" y="129539"/>
                </a:lnTo>
                <a:lnTo>
                  <a:pt x="5410200" y="1165860"/>
                </a:lnTo>
                <a:lnTo>
                  <a:pt x="5400014" y="1216265"/>
                </a:lnTo>
                <a:lnTo>
                  <a:pt x="5372242" y="1257442"/>
                </a:lnTo>
                <a:lnTo>
                  <a:pt x="5331065" y="1285214"/>
                </a:lnTo>
                <a:lnTo>
                  <a:pt x="5280659" y="1295400"/>
                </a:lnTo>
                <a:lnTo>
                  <a:pt x="129539" y="1295400"/>
                </a:lnTo>
                <a:lnTo>
                  <a:pt x="79134" y="1285214"/>
                </a:lnTo>
                <a:lnTo>
                  <a:pt x="37957" y="1257442"/>
                </a:lnTo>
                <a:lnTo>
                  <a:pt x="10185" y="1216265"/>
                </a:lnTo>
                <a:lnTo>
                  <a:pt x="0" y="1165860"/>
                </a:lnTo>
                <a:lnTo>
                  <a:pt x="0" y="12953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0111" y="2819400"/>
            <a:ext cx="414528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86327" y="2045944"/>
            <a:ext cx="4039870" cy="1169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2000" b="1" spc="-75" dirty="0">
                <a:latin typeface="Arial"/>
                <a:cs typeface="Arial"/>
              </a:rPr>
              <a:t>Τη </a:t>
            </a:r>
            <a:r>
              <a:rPr sz="2000" b="1" spc="-5" dirty="0">
                <a:latin typeface="Arial"/>
                <a:cs typeface="Arial"/>
              </a:rPr>
              <a:t>στιγμή </a:t>
            </a:r>
            <a:r>
              <a:rPr sz="2000" b="1" spc="-20" dirty="0">
                <a:latin typeface="Arial"/>
                <a:cs typeface="Arial"/>
              </a:rPr>
              <a:t>που </a:t>
            </a:r>
            <a:r>
              <a:rPr sz="2000" b="1" spc="-5" dirty="0">
                <a:latin typeface="Arial"/>
                <a:cs typeface="Arial"/>
              </a:rPr>
              <a:t>φεύγουν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τα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b="1" spc="-15" dirty="0">
                <a:latin typeface="Arial"/>
                <a:cs typeface="Arial"/>
              </a:rPr>
              <a:t>αποθέματα </a:t>
            </a:r>
            <a:r>
              <a:rPr sz="2000" b="1" dirty="0">
                <a:latin typeface="Arial"/>
                <a:cs typeface="Arial"/>
              </a:rPr>
              <a:t>από την </a:t>
            </a:r>
            <a:r>
              <a:rPr sz="2000" b="1" spc="-10" dirty="0">
                <a:latin typeface="Arial"/>
                <a:cs typeface="Arial"/>
              </a:rPr>
              <a:t>αποθήκη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του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b="1" spc="-15" dirty="0">
                <a:latin typeface="Arial"/>
                <a:cs typeface="Arial"/>
              </a:rPr>
              <a:t>πωλητή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00400" y="3733800"/>
            <a:ext cx="5410200" cy="1295400"/>
          </a:xfrm>
          <a:custGeom>
            <a:avLst/>
            <a:gdLst/>
            <a:ahLst/>
            <a:cxnLst/>
            <a:rect l="l" t="t" r="r" b="b"/>
            <a:pathLst>
              <a:path w="5410200" h="1295400">
                <a:moveTo>
                  <a:pt x="5280659" y="0"/>
                </a:moveTo>
                <a:lnTo>
                  <a:pt x="129539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39"/>
                </a:lnTo>
                <a:lnTo>
                  <a:pt x="0" y="1165860"/>
                </a:lnTo>
                <a:lnTo>
                  <a:pt x="10185" y="1216265"/>
                </a:lnTo>
                <a:lnTo>
                  <a:pt x="37957" y="1257442"/>
                </a:lnTo>
                <a:lnTo>
                  <a:pt x="79134" y="1285214"/>
                </a:lnTo>
                <a:lnTo>
                  <a:pt x="129539" y="1295400"/>
                </a:lnTo>
                <a:lnTo>
                  <a:pt x="5280659" y="1295400"/>
                </a:lnTo>
                <a:lnTo>
                  <a:pt x="5331065" y="1285214"/>
                </a:lnTo>
                <a:lnTo>
                  <a:pt x="5372242" y="1257442"/>
                </a:lnTo>
                <a:lnTo>
                  <a:pt x="5400014" y="1216265"/>
                </a:lnTo>
                <a:lnTo>
                  <a:pt x="5410200" y="1165860"/>
                </a:lnTo>
                <a:lnTo>
                  <a:pt x="5410200" y="129539"/>
                </a:lnTo>
                <a:lnTo>
                  <a:pt x="5400014" y="79134"/>
                </a:lnTo>
                <a:lnTo>
                  <a:pt x="5372242" y="37957"/>
                </a:lnTo>
                <a:lnTo>
                  <a:pt x="5331065" y="10185"/>
                </a:lnTo>
                <a:lnTo>
                  <a:pt x="5280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3733800"/>
            <a:ext cx="5410200" cy="1295400"/>
          </a:xfrm>
          <a:custGeom>
            <a:avLst/>
            <a:gdLst/>
            <a:ahLst/>
            <a:cxnLst/>
            <a:rect l="l" t="t" r="r" b="b"/>
            <a:pathLst>
              <a:path w="5410200" h="1295400">
                <a:moveTo>
                  <a:pt x="0" y="129539"/>
                </a:moveTo>
                <a:lnTo>
                  <a:pt x="10185" y="79134"/>
                </a:lnTo>
                <a:lnTo>
                  <a:pt x="37957" y="37957"/>
                </a:lnTo>
                <a:lnTo>
                  <a:pt x="79134" y="10185"/>
                </a:lnTo>
                <a:lnTo>
                  <a:pt x="129539" y="0"/>
                </a:lnTo>
                <a:lnTo>
                  <a:pt x="5280659" y="0"/>
                </a:lnTo>
                <a:lnTo>
                  <a:pt x="5331065" y="10185"/>
                </a:lnTo>
                <a:lnTo>
                  <a:pt x="5372242" y="37957"/>
                </a:lnTo>
                <a:lnTo>
                  <a:pt x="5400014" y="79134"/>
                </a:lnTo>
                <a:lnTo>
                  <a:pt x="5410200" y="129539"/>
                </a:lnTo>
                <a:lnTo>
                  <a:pt x="5410200" y="1165860"/>
                </a:lnTo>
                <a:lnTo>
                  <a:pt x="5400014" y="1216265"/>
                </a:lnTo>
                <a:lnTo>
                  <a:pt x="5372242" y="1257442"/>
                </a:lnTo>
                <a:lnTo>
                  <a:pt x="5331065" y="1285214"/>
                </a:lnTo>
                <a:lnTo>
                  <a:pt x="5280659" y="1295400"/>
                </a:lnTo>
                <a:lnTo>
                  <a:pt x="129539" y="1295400"/>
                </a:lnTo>
                <a:lnTo>
                  <a:pt x="79134" y="1285214"/>
                </a:lnTo>
                <a:lnTo>
                  <a:pt x="37957" y="1257442"/>
                </a:lnTo>
                <a:lnTo>
                  <a:pt x="10185" y="1216265"/>
                </a:lnTo>
                <a:lnTo>
                  <a:pt x="0" y="1165860"/>
                </a:lnTo>
                <a:lnTo>
                  <a:pt x="0" y="12953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39083" y="3912717"/>
            <a:ext cx="413639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0" marR="5080" indent="-1448435">
              <a:lnSpc>
                <a:spcPct val="125099"/>
              </a:lnSpc>
              <a:spcBef>
                <a:spcPts val="100"/>
              </a:spcBef>
            </a:pPr>
            <a:r>
              <a:rPr sz="2000" b="1" spc="-75" dirty="0">
                <a:latin typeface="Arial"/>
                <a:cs typeface="Arial"/>
              </a:rPr>
              <a:t>Τη </a:t>
            </a:r>
            <a:r>
              <a:rPr sz="2000" b="1" spc="-5" dirty="0">
                <a:latin typeface="Arial"/>
                <a:cs typeface="Arial"/>
              </a:rPr>
              <a:t>στιγμή </a:t>
            </a:r>
            <a:r>
              <a:rPr sz="2000" b="1" spc="-20" dirty="0">
                <a:latin typeface="Arial"/>
                <a:cs typeface="Arial"/>
              </a:rPr>
              <a:t>που </a:t>
            </a:r>
            <a:r>
              <a:rPr sz="2000" b="1" spc="-15" dirty="0">
                <a:latin typeface="Arial"/>
                <a:cs typeface="Arial"/>
              </a:rPr>
              <a:t>παραδίδονται στον  </a:t>
            </a:r>
            <a:r>
              <a:rPr sz="2000" b="1" dirty="0">
                <a:latin typeface="Arial"/>
                <a:cs typeface="Arial"/>
              </a:rPr>
              <a:t>αγοράστη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08170" y="1334846"/>
            <a:ext cx="29952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Arial"/>
                <a:cs typeface="Arial"/>
              </a:rPr>
              <a:t>Αλλαγή</a:t>
            </a:r>
            <a:r>
              <a:rPr sz="2500" b="1" spc="-6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ιδιοκτησίας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800" y="1828800"/>
            <a:ext cx="2395855" cy="0"/>
          </a:xfrm>
          <a:custGeom>
            <a:avLst/>
            <a:gdLst/>
            <a:ahLst/>
            <a:cxnLst/>
            <a:rect l="l" t="t" r="r" b="b"/>
            <a:pathLst>
              <a:path w="2395855">
                <a:moveTo>
                  <a:pt x="0" y="0"/>
                </a:moveTo>
                <a:lnTo>
                  <a:pt x="239560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3326" y="1828800"/>
            <a:ext cx="5367655" cy="0"/>
          </a:xfrm>
          <a:custGeom>
            <a:avLst/>
            <a:gdLst/>
            <a:ahLst/>
            <a:cxnLst/>
            <a:rect l="l" t="t" r="r" b="b"/>
            <a:pathLst>
              <a:path w="5367655">
                <a:moveTo>
                  <a:pt x="0" y="0"/>
                </a:moveTo>
                <a:lnTo>
                  <a:pt x="536727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430358" y="223693"/>
            <a:ext cx="417766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>
                <a:solidFill>
                  <a:srgbClr val="000000"/>
                </a:solidFill>
              </a:rPr>
              <a:t>Μονάδες</a:t>
            </a:r>
            <a:r>
              <a:rPr sz="3600" spc="-9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αποθέματος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Copyright ©2015 Pearson Education </a:t>
            </a:r>
            <a:r>
              <a:rPr dirty="0"/>
              <a:t>Inc. </a:t>
            </a:r>
            <a:r>
              <a:rPr spc="-5" dirty="0"/>
              <a:t>All rights</a:t>
            </a:r>
            <a:r>
              <a:rPr spc="10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6-</a:t>
            </a: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23" name="object 23"/>
          <p:cNvSpPr txBox="1"/>
          <p:nvPr/>
        </p:nvSpPr>
        <p:spPr>
          <a:xfrm>
            <a:off x="8512302" y="6449972"/>
            <a:ext cx="4762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latin typeface="Arial"/>
                <a:cs typeface="Arial"/>
              </a:rPr>
              <a:t>LO</a:t>
            </a:r>
            <a:r>
              <a:rPr sz="1600" b="1" i="1" spc="-8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07972" y="5255248"/>
            <a:ext cx="6525895" cy="9010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  <a:tabLst>
                <a:tab pos="6188710" algn="l"/>
              </a:tabLst>
            </a:pPr>
            <a:r>
              <a:rPr sz="2300" dirty="0">
                <a:latin typeface="Arial"/>
                <a:cs typeface="Arial"/>
              </a:rPr>
              <a:t>Η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ε</a:t>
            </a:r>
            <a:r>
              <a:rPr sz="2300" spc="-30" dirty="0">
                <a:latin typeface="Arial"/>
                <a:cs typeface="Arial"/>
              </a:rPr>
              <a:t>τ</a:t>
            </a:r>
            <a:r>
              <a:rPr sz="2300" spc="-5" dirty="0">
                <a:latin typeface="Arial"/>
                <a:cs typeface="Arial"/>
              </a:rPr>
              <a:t>α</a:t>
            </a:r>
            <a:r>
              <a:rPr sz="2300" spc="-10" dirty="0">
                <a:latin typeface="Arial"/>
                <a:cs typeface="Arial"/>
              </a:rPr>
              <a:t>ι</a:t>
            </a:r>
            <a:r>
              <a:rPr sz="2300" dirty="0">
                <a:latin typeface="Arial"/>
                <a:cs typeface="Arial"/>
              </a:rPr>
              <a:t>ρεία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μ</a:t>
            </a:r>
            <a:r>
              <a:rPr sz="2300" dirty="0">
                <a:latin typeface="Arial"/>
                <a:cs typeface="Arial"/>
              </a:rPr>
              <a:t>ε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τ</a:t>
            </a:r>
            <a:r>
              <a:rPr sz="2300" dirty="0">
                <a:latin typeface="Arial"/>
                <a:cs typeface="Arial"/>
              </a:rPr>
              <a:t>η</a:t>
            </a:r>
            <a:r>
              <a:rPr sz="2300" spc="-15" dirty="0">
                <a:latin typeface="Arial"/>
                <a:cs typeface="Arial"/>
              </a:rPr>
              <a:t> ν</a:t>
            </a:r>
            <a:r>
              <a:rPr sz="2300" spc="-5" dirty="0">
                <a:latin typeface="Arial"/>
                <a:cs typeface="Arial"/>
              </a:rPr>
              <a:t>ό</a:t>
            </a:r>
            <a:r>
              <a:rPr sz="2300" dirty="0">
                <a:latin typeface="Arial"/>
                <a:cs typeface="Arial"/>
              </a:rPr>
              <a:t>μ</a:t>
            </a:r>
            <a:r>
              <a:rPr sz="2300" spc="-10" dirty="0">
                <a:latin typeface="Arial"/>
                <a:cs typeface="Arial"/>
              </a:rPr>
              <a:t>ι</a:t>
            </a:r>
            <a:r>
              <a:rPr sz="2300" spc="-5" dirty="0">
                <a:latin typeface="Arial"/>
                <a:cs typeface="Arial"/>
              </a:rPr>
              <a:t>μ</a:t>
            </a:r>
            <a:r>
              <a:rPr sz="2300" dirty="0">
                <a:latin typeface="Arial"/>
                <a:cs typeface="Arial"/>
              </a:rPr>
              <a:t>η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ι</a:t>
            </a:r>
            <a:r>
              <a:rPr sz="2300" dirty="0">
                <a:latin typeface="Arial"/>
                <a:cs typeface="Arial"/>
              </a:rPr>
              <a:t>διοκτη</a:t>
            </a:r>
            <a:r>
              <a:rPr sz="2300" spc="5" dirty="0">
                <a:latin typeface="Arial"/>
                <a:cs typeface="Arial"/>
              </a:rPr>
              <a:t>σ</a:t>
            </a:r>
            <a:r>
              <a:rPr sz="2300" spc="-10" dirty="0">
                <a:latin typeface="Arial"/>
                <a:cs typeface="Arial"/>
              </a:rPr>
              <a:t>ί</a:t>
            </a:r>
            <a:r>
              <a:rPr sz="2300" dirty="0">
                <a:latin typeface="Arial"/>
                <a:cs typeface="Arial"/>
              </a:rPr>
              <a:t>α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35" dirty="0">
                <a:latin typeface="Arial"/>
                <a:cs typeface="Arial"/>
              </a:rPr>
              <a:t>τ</a:t>
            </a:r>
            <a:r>
              <a:rPr sz="2300" dirty="0">
                <a:latin typeface="Arial"/>
                <a:cs typeface="Arial"/>
              </a:rPr>
              <a:t>ων</a:t>
            </a:r>
            <a:r>
              <a:rPr sz="2300" spc="-5" dirty="0">
                <a:latin typeface="Arial"/>
                <a:cs typeface="Arial"/>
              </a:rPr>
              <a:t> αγαθώ</a:t>
            </a:r>
            <a:r>
              <a:rPr sz="2300" dirty="0">
                <a:latin typeface="Arial"/>
                <a:cs typeface="Arial"/>
              </a:rPr>
              <a:t>ν	</a:t>
            </a:r>
            <a:r>
              <a:rPr sz="2300" spc="-5" dirty="0">
                <a:latin typeface="Arial"/>
                <a:cs typeface="Arial"/>
              </a:rPr>
              <a:t>σε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2300" spc="-10" dirty="0">
                <a:latin typeface="Arial"/>
                <a:cs typeface="Arial"/>
              </a:rPr>
              <a:t>διαμετακόμιση, </a:t>
            </a:r>
            <a:r>
              <a:rPr sz="2300" spc="-5" dirty="0">
                <a:latin typeface="Arial"/>
                <a:cs typeface="Arial"/>
              </a:rPr>
              <a:t>πληρώνει </a:t>
            </a:r>
            <a:r>
              <a:rPr sz="2300" spc="-15" dirty="0">
                <a:latin typeface="Arial"/>
                <a:cs typeface="Arial"/>
              </a:rPr>
              <a:t>τα έξοδα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μεταφοράς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Περικοπή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Περικοπή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ερικοπή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{BBF4788C-A9A6-6243-89AE-95C2D2ABFC5B}tf10001072</Template>
  <TotalTime>3010</TotalTime>
  <Words>3025</Words>
  <Application>Microsoft Office PowerPoint</Application>
  <PresentationFormat>Προβολή στην οθόνη (4:3)</PresentationFormat>
  <Paragraphs>611</Paragraphs>
  <Slides>46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1" baseType="lpstr">
      <vt:lpstr>Arial</vt:lpstr>
      <vt:lpstr>Franklin Gothic Book</vt:lpstr>
      <vt:lpstr>Times New Roman</vt:lpstr>
      <vt:lpstr>Wingdings</vt:lpstr>
      <vt:lpstr>Περικοπή</vt:lpstr>
      <vt:lpstr>Αποτίμηση Αποθεμάτων</vt:lpstr>
      <vt:lpstr>Παρουσίαση του PowerPoint</vt:lpstr>
      <vt:lpstr>Λογιστική των αποθεμάτων</vt:lpstr>
      <vt:lpstr>Λογιστική των αποθεμάτων</vt:lpstr>
      <vt:lpstr>Λογιστική των αποθεμάτων</vt:lpstr>
      <vt:lpstr>Παρουσίαση του PowerPoint</vt:lpstr>
      <vt:lpstr>Τιμή πώλησης έναντι κόστους αποθεμάτων</vt:lpstr>
      <vt:lpstr>Τιμή πώλησης έναντι κόστους αποθεμάτων</vt:lpstr>
      <vt:lpstr>Μονάδες αποθέματος</vt:lpstr>
      <vt:lpstr>Λογιστική των αποθεμάτων στο σύστημα  διαρκούς απογραφής</vt:lpstr>
      <vt:lpstr>Λογιστική των αποθεμάτων στο σύστημα  διαρκούς απογραφής</vt:lpstr>
      <vt:lpstr>Καταχώριση συναλλαγών (Διαρκής απογραφή)</vt:lpstr>
      <vt:lpstr>Καταχώριση συναλλαγών (Διαρκής απογραφή)</vt:lpstr>
      <vt:lpstr>Καταχώριση  συναλλαγών  (Διαρκής απογραφή)</vt:lpstr>
      <vt:lpstr>Καταχώριση συναλλαγών (Διαρκής απογραφή)</vt:lpstr>
      <vt:lpstr>Καταχώριση συναλλαγών (Διαρκής απογραφή)</vt:lpstr>
      <vt:lpstr>Καταχώριση συναλλαγών (Διαρκής απογραφή)</vt:lpstr>
      <vt:lpstr>Καταχώριση συναλλαγών (Διαρκής απογραφή)</vt:lpstr>
      <vt:lpstr>Παρουσίαση του PowerPoint</vt:lpstr>
      <vt:lpstr>Εφαρμογή και σύγκριση μεταξύ διαφόρων  μεθόδων αποτίμησης των αποθεμάτων</vt:lpstr>
      <vt:lpstr>Τι συμπεριλαμβάνεται στο κόστος των  αποθεμάτων</vt:lpstr>
      <vt:lpstr>Εφαρμογή των διαφόρων μεθόδων  αποτίμησης των αποθεμάτων</vt:lpstr>
      <vt:lpstr>Εφαρμογή των διαφόρων μεθόδων  αποτίμησης των αποθεμάτων</vt:lpstr>
      <vt:lpstr>Εφαρμογή των διαφόρων μεθόδων</vt:lpstr>
      <vt:lpstr>Παράδειγμα</vt:lpstr>
      <vt:lpstr>Παράδειγμα</vt:lpstr>
      <vt:lpstr>Παράδειγμα</vt:lpstr>
      <vt:lpstr>Μέσο κόστος</vt:lpstr>
      <vt:lpstr>Μέσο κόστος</vt:lpstr>
      <vt:lpstr>Εφαρμογή των διαφόρων μεθόδων  αποτίμησης των αποθεμάτων</vt:lpstr>
      <vt:lpstr>FIFO</vt:lpstr>
      <vt:lpstr>Εφαρμογή των διαφόρων μεθόδων  αποτίμησης των αποθεμάτων</vt:lpstr>
      <vt:lpstr>LIFO</vt:lpstr>
      <vt:lpstr>Παράδειγμα</vt:lpstr>
      <vt:lpstr>Παρουσίαση του PowerPoint</vt:lpstr>
      <vt:lpstr>Μέσο κόστος</vt:lpstr>
      <vt:lpstr>Μέσο κόστος</vt:lpstr>
      <vt:lpstr>FIFO</vt:lpstr>
      <vt:lpstr>LIFO</vt:lpstr>
      <vt:lpstr>Παράδειγμα</vt:lpstr>
      <vt:lpstr>Επιπτώσεις των μεθόδων αποτίμησης</vt:lpstr>
      <vt:lpstr>Επιπτώσεις των μεθόδων αποτίμησης</vt:lpstr>
      <vt:lpstr>Παρακολούθηση της διαρκούς απογραφής  με βάση τις μεθόδους LIFO και Μέσου Κόστους</vt:lpstr>
      <vt:lpstr>Τα φορολογικά πλεονεκτήματα της LIFO</vt:lpstr>
      <vt:lpstr>Σύγκριση FIFO και LIFO</vt:lpstr>
      <vt:lpstr>Η μέθοδος LIFO και η χειραγώγηση των  κερδών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Σωτήριος Τρίγκας</cp:lastModifiedBy>
  <cp:revision>6</cp:revision>
  <dcterms:created xsi:type="dcterms:W3CDTF">2019-11-08T13:41:33Z</dcterms:created>
  <dcterms:modified xsi:type="dcterms:W3CDTF">2021-12-24T13:45:05Z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2019-11-08T00:00:00Z</vt:filetime>
  </property>
</Properties>
</file>