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0" r:id="rId2"/>
    <p:sldId id="256" r:id="rId3"/>
    <p:sldId id="281" r:id="rId4"/>
    <p:sldId id="282" r:id="rId5"/>
    <p:sldId id="283" r:id="rId6"/>
    <p:sldId id="284" r:id="rId7"/>
    <p:sldId id="286" r:id="rId8"/>
    <p:sldId id="285" r:id="rId9"/>
    <p:sldId id="290" r:id="rId10"/>
    <p:sldId id="294" r:id="rId11"/>
    <p:sldId id="288" r:id="rId12"/>
    <p:sldId id="289" r:id="rId13"/>
    <p:sldId id="292" r:id="rId14"/>
    <p:sldId id="293" r:id="rId15"/>
  </p:sldIdLst>
  <p:sldSz cx="12192000" cy="6858000"/>
  <p:notesSz cx="6858000" cy="9144000"/>
  <p:defaultTextStyle>
    <a:defPPr>
      <a:defRPr lang="en-US"/>
    </a:defPPr>
    <a:lvl1pPr algn="l" defTabSz="457200" rtl="0" fontAlgn="base">
      <a:spcBef>
        <a:spcPts val="1000"/>
      </a:spcBef>
      <a:spcAft>
        <a:spcPct val="0"/>
      </a:spcAft>
      <a:buClr>
        <a:schemeClr val="accent1"/>
      </a:buClr>
      <a:buSzPct val="80000"/>
      <a:buFont typeface="Wingdings 3" pitchFamily="18" charset="2"/>
      <a:defRPr kern="1200">
        <a:solidFill>
          <a:schemeClr val="tx1"/>
        </a:solidFill>
        <a:effectLst>
          <a:outerShdw blurRad="38100" dist="38100" dir="2700000" algn="tl">
            <a:srgbClr val="000000">
              <a:alpha val="43137"/>
            </a:srgbClr>
          </a:outerShdw>
        </a:effectLst>
        <a:latin typeface="Century Gothic" pitchFamily="34" charset="0"/>
        <a:ea typeface="+mn-ea"/>
        <a:cs typeface="+mn-cs"/>
      </a:defRPr>
    </a:lvl1pPr>
    <a:lvl2pPr marL="457200" algn="l" defTabSz="457200" rtl="0" fontAlgn="base">
      <a:spcBef>
        <a:spcPts val="1000"/>
      </a:spcBef>
      <a:spcAft>
        <a:spcPct val="0"/>
      </a:spcAft>
      <a:buClr>
        <a:schemeClr val="accent1"/>
      </a:buClr>
      <a:buSzPct val="80000"/>
      <a:buFont typeface="Wingdings 3" pitchFamily="18" charset="2"/>
      <a:defRPr kern="1200">
        <a:solidFill>
          <a:schemeClr val="tx1"/>
        </a:solidFill>
        <a:effectLst>
          <a:outerShdw blurRad="38100" dist="38100" dir="2700000" algn="tl">
            <a:srgbClr val="000000">
              <a:alpha val="43137"/>
            </a:srgbClr>
          </a:outerShdw>
        </a:effectLst>
        <a:latin typeface="Century Gothic" pitchFamily="34" charset="0"/>
        <a:ea typeface="+mn-ea"/>
        <a:cs typeface="+mn-cs"/>
      </a:defRPr>
    </a:lvl2pPr>
    <a:lvl3pPr marL="914400" algn="l" defTabSz="457200" rtl="0" fontAlgn="base">
      <a:spcBef>
        <a:spcPts val="1000"/>
      </a:spcBef>
      <a:spcAft>
        <a:spcPct val="0"/>
      </a:spcAft>
      <a:buClr>
        <a:schemeClr val="accent1"/>
      </a:buClr>
      <a:buSzPct val="80000"/>
      <a:buFont typeface="Wingdings 3" pitchFamily="18" charset="2"/>
      <a:defRPr kern="1200">
        <a:solidFill>
          <a:schemeClr val="tx1"/>
        </a:solidFill>
        <a:effectLst>
          <a:outerShdw blurRad="38100" dist="38100" dir="2700000" algn="tl">
            <a:srgbClr val="000000">
              <a:alpha val="43137"/>
            </a:srgbClr>
          </a:outerShdw>
        </a:effectLst>
        <a:latin typeface="Century Gothic" pitchFamily="34" charset="0"/>
        <a:ea typeface="+mn-ea"/>
        <a:cs typeface="+mn-cs"/>
      </a:defRPr>
    </a:lvl3pPr>
    <a:lvl4pPr marL="1371600" algn="l" defTabSz="457200" rtl="0" fontAlgn="base">
      <a:spcBef>
        <a:spcPts val="1000"/>
      </a:spcBef>
      <a:spcAft>
        <a:spcPct val="0"/>
      </a:spcAft>
      <a:buClr>
        <a:schemeClr val="accent1"/>
      </a:buClr>
      <a:buSzPct val="80000"/>
      <a:buFont typeface="Wingdings 3" pitchFamily="18" charset="2"/>
      <a:defRPr kern="1200">
        <a:solidFill>
          <a:schemeClr val="tx1"/>
        </a:solidFill>
        <a:effectLst>
          <a:outerShdw blurRad="38100" dist="38100" dir="2700000" algn="tl">
            <a:srgbClr val="000000">
              <a:alpha val="43137"/>
            </a:srgbClr>
          </a:outerShdw>
        </a:effectLst>
        <a:latin typeface="Century Gothic" pitchFamily="34" charset="0"/>
        <a:ea typeface="+mn-ea"/>
        <a:cs typeface="+mn-cs"/>
      </a:defRPr>
    </a:lvl4pPr>
    <a:lvl5pPr marL="1828800" algn="l" defTabSz="457200" rtl="0" fontAlgn="base">
      <a:spcBef>
        <a:spcPts val="1000"/>
      </a:spcBef>
      <a:spcAft>
        <a:spcPct val="0"/>
      </a:spcAft>
      <a:buClr>
        <a:schemeClr val="accent1"/>
      </a:buClr>
      <a:buSzPct val="80000"/>
      <a:buFont typeface="Wingdings 3" pitchFamily="18" charset="2"/>
      <a:defRPr kern="1200">
        <a:solidFill>
          <a:schemeClr val="tx1"/>
        </a:solidFill>
        <a:effectLst>
          <a:outerShdw blurRad="38100" dist="38100" dir="2700000" algn="tl">
            <a:srgbClr val="000000">
              <a:alpha val="43137"/>
            </a:srgbClr>
          </a:outerShdw>
        </a:effectLst>
        <a:latin typeface="Century Gothic" pitchFamily="34" charset="0"/>
        <a:ea typeface="+mn-ea"/>
        <a:cs typeface="+mn-cs"/>
      </a:defRPr>
    </a:lvl5pPr>
    <a:lvl6pPr marL="2286000" algn="l" defTabSz="914400" rtl="0" eaLnBrk="1" latinLnBrk="0" hangingPunct="1">
      <a:defRPr kern="1200">
        <a:solidFill>
          <a:schemeClr val="tx1"/>
        </a:solidFill>
        <a:effectLst>
          <a:outerShdw blurRad="38100" dist="38100" dir="2700000" algn="tl">
            <a:srgbClr val="000000">
              <a:alpha val="43137"/>
            </a:srgbClr>
          </a:outerShdw>
        </a:effectLst>
        <a:latin typeface="Century Gothic" pitchFamily="34" charset="0"/>
        <a:ea typeface="+mn-ea"/>
        <a:cs typeface="+mn-cs"/>
      </a:defRPr>
    </a:lvl6pPr>
    <a:lvl7pPr marL="2743200" algn="l" defTabSz="914400" rtl="0" eaLnBrk="1" latinLnBrk="0" hangingPunct="1">
      <a:defRPr kern="1200">
        <a:solidFill>
          <a:schemeClr val="tx1"/>
        </a:solidFill>
        <a:effectLst>
          <a:outerShdw blurRad="38100" dist="38100" dir="2700000" algn="tl">
            <a:srgbClr val="000000">
              <a:alpha val="43137"/>
            </a:srgbClr>
          </a:outerShdw>
        </a:effectLst>
        <a:latin typeface="Century Gothic" pitchFamily="34" charset="0"/>
        <a:ea typeface="+mn-ea"/>
        <a:cs typeface="+mn-cs"/>
      </a:defRPr>
    </a:lvl7pPr>
    <a:lvl8pPr marL="3200400" algn="l" defTabSz="914400" rtl="0" eaLnBrk="1" latinLnBrk="0" hangingPunct="1">
      <a:defRPr kern="1200">
        <a:solidFill>
          <a:schemeClr val="tx1"/>
        </a:solidFill>
        <a:effectLst>
          <a:outerShdw blurRad="38100" dist="38100" dir="2700000" algn="tl">
            <a:srgbClr val="000000">
              <a:alpha val="43137"/>
            </a:srgbClr>
          </a:outerShdw>
        </a:effectLst>
        <a:latin typeface="Century Gothic" pitchFamily="34" charset="0"/>
        <a:ea typeface="+mn-ea"/>
        <a:cs typeface="+mn-cs"/>
      </a:defRPr>
    </a:lvl8pPr>
    <a:lvl9pPr marL="3657600" algn="l" defTabSz="914400" rtl="0" eaLnBrk="1" latinLnBrk="0" hangingPunct="1">
      <a:defRPr kern="1200">
        <a:solidFill>
          <a:schemeClr val="tx1"/>
        </a:solidFill>
        <a:effectLst>
          <a:outerShdw blurRad="38100" dist="38100" dir="2700000" algn="tl">
            <a:srgbClr val="000000">
              <a:alpha val="43137"/>
            </a:srgbClr>
          </a:outerShdw>
        </a:effectLst>
        <a:latin typeface="Century Gothic"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50" autoAdjust="0"/>
    <p:restoredTop sz="96395" autoAdjust="0"/>
  </p:normalViewPr>
  <p:slideViewPr>
    <p:cSldViewPr snapToGrid="0">
      <p:cViewPr varScale="1">
        <p:scale>
          <a:sx n="111" d="100"/>
          <a:sy n="111" d="100"/>
        </p:scale>
        <p:origin x="80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[A0702_SEL15_TS_AN_00_1995_00_2019_01_E_BI_0.xls]Φύλλο1!$C$45</c:f>
              <c:strCache>
                <c:ptCount val="1"/>
                <c:pt idx="0">
                  <c:v>Ακαθάριστος σχηματισμός κεφαλαίου</c:v>
                </c:pt>
              </c:strCache>
            </c:strRef>
          </c:tx>
          <c:spPr>
            <a:ln w="50800" cap="rnd">
              <a:solidFill>
                <a:srgbClr val="FF0000"/>
              </a:solidFill>
              <a:round/>
            </a:ln>
            <a:effectLst/>
          </c:spPr>
          <c:marker>
            <c:symbol val="none"/>
          </c:marker>
          <c:cat>
            <c:strRef>
              <c:f>[A0702_SEL15_TS_AN_00_1995_00_2019_01_E_BI_0.xls]Φύλλο1!$D$33:$AB$33</c:f>
              <c:strCache>
                <c:ptCount val="25"/>
                <c:pt idx="0">
                  <c:v>1995</c:v>
                </c:pt>
                <c:pt idx="1">
                  <c:v>1996</c:v>
                </c:pt>
                <c:pt idx="2">
                  <c:v>1997</c:v>
                </c:pt>
                <c:pt idx="3">
                  <c:v>1998</c:v>
                </c:pt>
                <c:pt idx="4">
                  <c:v>1999</c:v>
                </c:pt>
                <c:pt idx="5">
                  <c:v>2000 </c:v>
                </c:pt>
                <c:pt idx="6">
                  <c:v>2001 </c:v>
                </c:pt>
                <c:pt idx="7">
                  <c:v>2002 </c:v>
                </c:pt>
                <c:pt idx="8">
                  <c:v>2003 </c:v>
                </c:pt>
                <c:pt idx="9">
                  <c:v>2004 </c:v>
                </c:pt>
                <c:pt idx="10">
                  <c:v>2005 </c:v>
                </c:pt>
                <c:pt idx="11">
                  <c:v>2006 </c:v>
                </c:pt>
                <c:pt idx="12">
                  <c:v>2007 </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strCache>
            </c:strRef>
          </c:cat>
          <c:val>
            <c:numRef>
              <c:f>[A0702_SEL15_TS_AN_00_1995_00_2019_01_E_BI_0.xls]Φύλλο1!$D$45:$AB$45</c:f>
              <c:numCache>
                <c:formatCode>#,##0</c:formatCode>
                <c:ptCount val="25"/>
                <c:pt idx="0">
                  <c:v>20912.873439862091</c:v>
                </c:pt>
                <c:pt idx="1">
                  <c:v>22560.681327383456</c:v>
                </c:pt>
                <c:pt idx="2">
                  <c:v>24750.601588021142</c:v>
                </c:pt>
                <c:pt idx="3">
                  <c:v>30153.118606306769</c:v>
                </c:pt>
                <c:pt idx="4">
                  <c:v>31389.27985633292</c:v>
                </c:pt>
                <c:pt idx="5">
                  <c:v>36304.255532854964</c:v>
                </c:pt>
                <c:pt idx="6">
                  <c:v>38106.940140931758</c:v>
                </c:pt>
                <c:pt idx="7">
                  <c:v>39973.91749311595</c:v>
                </c:pt>
                <c:pt idx="8">
                  <c:v>47982.656833446519</c:v>
                </c:pt>
                <c:pt idx="9">
                  <c:v>48654.874641887924</c:v>
                </c:pt>
                <c:pt idx="10">
                  <c:v>43808.638729082304</c:v>
                </c:pt>
                <c:pt idx="11">
                  <c:v>54546.211879815135</c:v>
                </c:pt>
                <c:pt idx="12">
                  <c:v>61835.480036092507</c:v>
                </c:pt>
                <c:pt idx="13">
                  <c:v>57315.360598845524</c:v>
                </c:pt>
                <c:pt idx="14">
                  <c:v>43369.335994982481</c:v>
                </c:pt>
                <c:pt idx="15">
                  <c:v>38867.105497472789</c:v>
                </c:pt>
                <c:pt idx="16">
                  <c:v>30124.466914022705</c:v>
                </c:pt>
                <c:pt idx="17">
                  <c:v>23763.591842389626</c:v>
                </c:pt>
                <c:pt idx="18">
                  <c:v>22052.70994933656</c:v>
                </c:pt>
                <c:pt idx="19">
                  <c:v>22351.48253401689</c:v>
                </c:pt>
                <c:pt idx="20">
                  <c:v>18621.607450023705</c:v>
                </c:pt>
                <c:pt idx="21">
                  <c:v>19212.417593524031</c:v>
                </c:pt>
                <c:pt idx="22">
                  <c:v>22266.970044523721</c:v>
                </c:pt>
                <c:pt idx="23">
                  <c:v>22943.080479609147</c:v>
                </c:pt>
                <c:pt idx="24">
                  <c:v>24386.346074795023</c:v>
                </c:pt>
              </c:numCache>
            </c:numRef>
          </c:val>
          <c:smooth val="0"/>
          <c:extLst>
            <c:ext xmlns:c16="http://schemas.microsoft.com/office/drawing/2014/chart" uri="{C3380CC4-5D6E-409C-BE32-E72D297353CC}">
              <c16:uniqueId val="{00000000-2D34-4DD1-A77E-EE1938893D57}"/>
            </c:ext>
          </c:extLst>
        </c:ser>
        <c:dLbls>
          <c:showLegendKey val="0"/>
          <c:showVal val="0"/>
          <c:showCatName val="0"/>
          <c:showSerName val="0"/>
          <c:showPercent val="0"/>
          <c:showBubbleSize val="0"/>
        </c:dLbls>
        <c:smooth val="0"/>
        <c:axId val="549772448"/>
        <c:axId val="549765232"/>
      </c:lineChart>
      <c:catAx>
        <c:axId val="549772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l-GR"/>
          </a:p>
        </c:txPr>
        <c:crossAx val="549765232"/>
        <c:crosses val="autoZero"/>
        <c:auto val="1"/>
        <c:lblAlgn val="ctr"/>
        <c:lblOffset val="100"/>
        <c:noMultiLvlLbl val="0"/>
      </c:catAx>
      <c:valAx>
        <c:axId val="549765232"/>
        <c:scaling>
          <c:orientation val="minMax"/>
          <c:max val="65000"/>
          <c:min val="15000"/>
        </c:scaling>
        <c:delete val="0"/>
        <c:axPos val="l"/>
        <c:majorGridlines>
          <c:spPr>
            <a:ln w="317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l-GR"/>
          </a:p>
        </c:txPr>
        <c:crossAx val="5497724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l-GR" smtClean="0"/>
              <a:t>Στυλ κύριου τίτλου</a:t>
            </a:r>
            <a:endParaRPr lang="en-US" dirty="0"/>
          </a:p>
        </p:txBody>
      </p:sp>
      <p:sp>
        <p:nvSpPr>
          <p:cNvPr id="3" name="Subtitle 2"/>
          <p:cNvSpPr>
            <a:spLocks noGrp="1"/>
          </p:cNvSpPr>
          <p:nvPr>
            <p:ph type="subTitle" idx="1"/>
          </p:nvPr>
        </p:nvSpPr>
        <p:spPr>
          <a:xfrm>
            <a:off x="1154955" y="4777380"/>
            <a:ext cx="8825658" cy="861420"/>
          </a:xfrm>
        </p:spPr>
        <p:txBody>
          <a:bodyPr/>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lvl1pPr>
              <a:defRPr/>
            </a:lvl1pPr>
          </a:lstStyle>
          <a:p>
            <a:pPr>
              <a:defRPr/>
            </a:pPr>
            <a:fld id="{5E0AF344-6896-4017-87A8-A8907B5A4543}" type="datetimeFigureOut">
              <a:rPr lang="en-US"/>
              <a:pPr>
                <a:defRPr/>
              </a:pPr>
              <a:t>4/5/2021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EE3D48-1E70-4A21-B7E6-F675D02925A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l-GR" noProof="0" smtClean="0"/>
              <a:t>Κάντε κλικ στο εικονίδιο για να προσθέσετε εικόνα</a:t>
            </a:r>
            <a:endParaRPr lang="en-US" noProof="0"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3"/>
          <p:cNvSpPr>
            <a:spLocks noGrp="1"/>
          </p:cNvSpPr>
          <p:nvPr>
            <p:ph type="dt" sz="half" idx="10"/>
          </p:nvPr>
        </p:nvSpPr>
        <p:spPr/>
        <p:txBody>
          <a:bodyPr/>
          <a:lstStyle>
            <a:lvl1pPr>
              <a:defRPr/>
            </a:lvl1pPr>
          </a:lstStyle>
          <a:p>
            <a:pPr>
              <a:defRPr/>
            </a:pPr>
            <a:fld id="{41868685-E036-445D-899D-DC9C86492919}" type="datetimeFigureOut">
              <a:rPr lang="en-US"/>
              <a:pPr>
                <a:defRPr/>
              </a:pPr>
              <a:t>4/5/2021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C2F04BB-1588-44F9-A62D-CEEF3FA2C2B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l-GR" smtClean="0"/>
              <a:t>Στυλ κύριου τίτλου</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lvl1pPr>
              <a:defRPr/>
            </a:lvl1pPr>
          </a:lstStyle>
          <a:p>
            <a:pPr>
              <a:defRPr/>
            </a:pPr>
            <a:fld id="{B9D958E4-5303-49D2-935B-8AFAA3A5C861}" type="datetimeFigureOut">
              <a:rPr lang="en-US"/>
              <a:pPr>
                <a:defRPr/>
              </a:pPr>
              <a:t>4/5/2021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6E7DB4-287C-433A-9727-19947C927B2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5" name="TextBox 8"/>
          <p:cNvSpPr txBox="1"/>
          <p:nvPr/>
        </p:nvSpPr>
        <p:spPr>
          <a:xfrm>
            <a:off x="898525" y="971550"/>
            <a:ext cx="801688" cy="1970088"/>
          </a:xfrm>
          <a:prstGeom prst="rect">
            <a:avLst/>
          </a:prstGeom>
          <a:noFill/>
        </p:spPr>
        <p:txBody>
          <a:bodyPr>
            <a:spAutoFit/>
          </a:bodyPr>
          <a:lstStyle>
            <a:defPPr>
              <a:defRPr lang="en-US"/>
            </a:defPPr>
            <a:lvl1pPr algn="r">
              <a:defRPr sz="12200" b="0" i="0">
                <a:solidFill>
                  <a:schemeClr val="accent1"/>
                </a:solidFill>
                <a:latin typeface="Arial"/>
                <a:ea typeface="+mj-ea"/>
                <a:cs typeface="+mj-cs"/>
              </a:defRPr>
            </a:lvl1pPr>
          </a:lstStyle>
          <a:p>
            <a:pPr fontAlgn="auto">
              <a:spcBef>
                <a:spcPts val="0"/>
              </a:spcBef>
              <a:spcAft>
                <a:spcPts val="0"/>
              </a:spcAft>
              <a:buClrTx/>
              <a:buSzTx/>
              <a:buFontTx/>
              <a:buNone/>
              <a:defRPr/>
            </a:pPr>
            <a:r>
              <a:rPr lang="en-US" dirty="0">
                <a:effectLst/>
              </a:rPr>
              <a:t>“</a:t>
            </a:r>
          </a:p>
        </p:txBody>
      </p:sp>
      <p:sp>
        <p:nvSpPr>
          <p:cNvPr id="6" name="TextBox 12"/>
          <p:cNvSpPr txBox="1"/>
          <p:nvPr/>
        </p:nvSpPr>
        <p:spPr>
          <a:xfrm>
            <a:off x="9329738" y="2613025"/>
            <a:ext cx="803275" cy="1970088"/>
          </a:xfrm>
          <a:prstGeom prst="rect">
            <a:avLst/>
          </a:prstGeom>
          <a:noFill/>
        </p:spPr>
        <p:txBody>
          <a:bodyPr>
            <a:spAutoFit/>
          </a:bodyPr>
          <a:lstStyle>
            <a:defPPr>
              <a:defRPr lang="en-US"/>
            </a:defPPr>
            <a:lvl1pPr algn="r">
              <a:defRPr sz="12200" b="0" i="0">
                <a:solidFill>
                  <a:schemeClr val="accent1"/>
                </a:solidFill>
                <a:latin typeface="Arial"/>
                <a:ea typeface="+mj-ea"/>
                <a:cs typeface="+mj-cs"/>
              </a:defRPr>
            </a:lvl1pPr>
          </a:lstStyle>
          <a:p>
            <a:pPr fontAlgn="auto">
              <a:spcBef>
                <a:spcPts val="0"/>
              </a:spcBef>
              <a:spcAft>
                <a:spcPts val="0"/>
              </a:spcAft>
              <a:buClrTx/>
              <a:buSzTx/>
              <a:buFontTx/>
              <a:buNone/>
              <a:defRPr/>
            </a:pPr>
            <a:r>
              <a:rPr lang="en-US" dirty="0">
                <a:effectLst/>
              </a:rPr>
              <a:t>”</a:t>
            </a:r>
          </a:p>
        </p:txBody>
      </p:sp>
      <p:sp>
        <p:nvSpPr>
          <p:cNvPr id="2" name="Title 1"/>
          <p:cNvSpPr>
            <a:spLocks noGrp="1"/>
          </p:cNvSpPr>
          <p:nvPr>
            <p:ph type="title"/>
          </p:nvPr>
        </p:nvSpPr>
        <p:spPr>
          <a:xfrm>
            <a:off x="1574801" y="1447800"/>
            <a:ext cx="7999315" cy="2323374"/>
          </a:xfrm>
        </p:spPr>
        <p:txBody>
          <a:bodyPr/>
          <a:lstStyle>
            <a:lvl1pPr>
              <a:defRPr sz="4800"/>
            </a:lvl1pPr>
          </a:lstStyle>
          <a:p>
            <a:r>
              <a:rPr lang="el-GR" smtClean="0"/>
              <a:t>Στυλ κύριου τίτλου</a:t>
            </a:r>
            <a:endParaRPr lang="en-US" dirty="0"/>
          </a:p>
        </p:txBody>
      </p:sp>
      <p:sp>
        <p:nvSpPr>
          <p:cNvPr id="14" name="Text Placeholder 3"/>
          <p:cNvSpPr>
            <a:spLocks noGrp="1"/>
          </p:cNvSpPr>
          <p:nvPr>
            <p:ph type="body" sz="half" idx="13"/>
          </p:nvPr>
        </p:nvSpPr>
        <p:spPr>
          <a:xfrm>
            <a:off x="1930400" y="3771174"/>
            <a:ext cx="7279649" cy="342174"/>
          </a:xfrm>
        </p:spPr>
        <p:txBody>
          <a:bodyPr>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7" name="Date Placeholder 3"/>
          <p:cNvSpPr>
            <a:spLocks noGrp="1"/>
          </p:cNvSpPr>
          <p:nvPr>
            <p:ph type="dt" sz="half" idx="14"/>
          </p:nvPr>
        </p:nvSpPr>
        <p:spPr/>
        <p:txBody>
          <a:bodyPr/>
          <a:lstStyle>
            <a:lvl1pPr>
              <a:defRPr/>
            </a:lvl1pPr>
          </a:lstStyle>
          <a:p>
            <a:pPr>
              <a:defRPr/>
            </a:pPr>
            <a:fld id="{E6E868CA-E2DC-4A9D-A0F9-40851EDF6928}" type="datetimeFigureOut">
              <a:rPr lang="en-US"/>
              <a:pPr>
                <a:defRPr/>
              </a:pPr>
              <a:t>4/5/2021</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6208A5CD-9106-4E5B-9A14-1DFCBFC23410}"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154954" y="4777381"/>
            <a:ext cx="8825659" cy="860400"/>
          </a:xfrm>
        </p:spPr>
        <p:txBody>
          <a:bodyPr/>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lvl1pPr>
              <a:defRPr/>
            </a:lvl1pPr>
          </a:lstStyle>
          <a:p>
            <a:pPr>
              <a:defRPr/>
            </a:pPr>
            <a:fld id="{D816E846-3A5F-4349-8603-3EE7346469B1}" type="datetimeFigureOut">
              <a:rPr lang="en-US"/>
              <a:pPr>
                <a:defRPr/>
              </a:pPr>
              <a:t>4/5/2021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7258918-02D2-4335-ADF8-9391492A2282}"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cxnSp>
        <p:nvCxnSpPr>
          <p:cNvPr id="9" name="Straight Connector 16"/>
          <p:cNvCxnSpPr/>
          <p:nvPr/>
        </p:nvCxnSpPr>
        <p:spPr>
          <a:xfrm>
            <a:off x="3725863"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17"/>
          <p:cNvCxnSpPr/>
          <p:nvPr/>
        </p:nvCxnSpPr>
        <p:spPr>
          <a:xfrm>
            <a:off x="6962775" y="2133600"/>
            <a:ext cx="0" cy="3967163"/>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4200"/>
            </a:lvl1pPr>
          </a:lstStyle>
          <a:p>
            <a:r>
              <a:rPr lang="el-GR" smtClean="0"/>
              <a:t>Στυλ κύριου τίτλου</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16" name="Text Placeholder 3"/>
          <p:cNvSpPr>
            <a:spLocks noGrp="1"/>
          </p:cNvSpPr>
          <p:nvPr>
            <p:ph type="body" sz="half" idx="15"/>
          </p:nvPr>
        </p:nvSpPr>
        <p:spPr>
          <a:xfrm>
            <a:off x="652463" y="2667000"/>
            <a:ext cx="2927350"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19" name="Text Placeholder 3"/>
          <p:cNvSpPr>
            <a:spLocks noGrp="1"/>
          </p:cNvSpPr>
          <p:nvPr>
            <p:ph type="body" sz="half" idx="16"/>
          </p:nvPr>
        </p:nvSpPr>
        <p:spPr>
          <a:xfrm>
            <a:off x="3873106" y="2667000"/>
            <a:ext cx="2946794"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20" name="Text Placeholder 3"/>
          <p:cNvSpPr>
            <a:spLocks noGrp="1"/>
          </p:cNvSpPr>
          <p:nvPr>
            <p:ph type="body" sz="half" idx="17"/>
          </p:nvPr>
        </p:nvSpPr>
        <p:spPr>
          <a:xfrm>
            <a:off x="7124700" y="2667000"/>
            <a:ext cx="2932113"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11" name="Date Placeholder 3"/>
          <p:cNvSpPr>
            <a:spLocks noGrp="1"/>
          </p:cNvSpPr>
          <p:nvPr>
            <p:ph type="dt" sz="half" idx="18"/>
          </p:nvPr>
        </p:nvSpPr>
        <p:spPr/>
        <p:txBody>
          <a:bodyPr/>
          <a:lstStyle>
            <a:lvl1pPr>
              <a:defRPr/>
            </a:lvl1pPr>
          </a:lstStyle>
          <a:p>
            <a:pPr>
              <a:defRPr/>
            </a:pPr>
            <a:fld id="{07138BE4-F2D1-4915-896E-CC90498EE660}" type="datetimeFigureOut">
              <a:rPr lang="en-US"/>
              <a:pPr>
                <a:defRPr/>
              </a:pPr>
              <a:t>4/5/2021</a:t>
            </a:fld>
            <a:endParaRPr lang="en-US"/>
          </a:p>
        </p:txBody>
      </p:sp>
      <p:sp>
        <p:nvSpPr>
          <p:cNvPr id="12" name="Footer Placeholder 4"/>
          <p:cNvSpPr>
            <a:spLocks noGrp="1"/>
          </p:cNvSpPr>
          <p:nvPr>
            <p:ph type="ftr" sz="quarter" idx="19"/>
          </p:nvPr>
        </p:nvSpPr>
        <p:spPr/>
        <p:txBody>
          <a:bodyPr/>
          <a:lstStyle>
            <a:lvl1pPr>
              <a:defRPr/>
            </a:lvl1pPr>
          </a:lstStyle>
          <a:p>
            <a:pPr>
              <a:defRPr/>
            </a:pPr>
            <a:endParaRPr lang="en-US"/>
          </a:p>
        </p:txBody>
      </p:sp>
      <p:sp>
        <p:nvSpPr>
          <p:cNvPr id="13" name="Slide Number Placeholder 5"/>
          <p:cNvSpPr>
            <a:spLocks noGrp="1"/>
          </p:cNvSpPr>
          <p:nvPr>
            <p:ph type="sldNum" sz="quarter" idx="20"/>
          </p:nvPr>
        </p:nvSpPr>
        <p:spPr/>
        <p:txBody>
          <a:bodyPr/>
          <a:lstStyle>
            <a:lvl1pPr>
              <a:defRPr/>
            </a:lvl1pPr>
          </a:lstStyle>
          <a:p>
            <a:pPr>
              <a:defRPr/>
            </a:pPr>
            <a:fld id="{A946F728-A6B6-4148-B63E-4883FE027BB3}"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cxnSp>
        <p:nvCxnSpPr>
          <p:cNvPr id="12" name="Straight Connector 16"/>
          <p:cNvCxnSpPr/>
          <p:nvPr/>
        </p:nvCxnSpPr>
        <p:spPr>
          <a:xfrm>
            <a:off x="3725863"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7"/>
          <p:cNvCxnSpPr/>
          <p:nvPr/>
        </p:nvCxnSpPr>
        <p:spPr>
          <a:xfrm>
            <a:off x="6962775" y="2133600"/>
            <a:ext cx="0" cy="3967163"/>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4200"/>
            </a:lvl1pPr>
          </a:lstStyle>
          <a:p>
            <a:r>
              <a:rPr lang="el-GR" smtClean="0"/>
              <a:t>Στυλ κύριου τίτλου</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l-GR" noProof="0" smtClean="0"/>
              <a:t>Κάντε κλικ στο εικονίδιο για να προσθέσετε εικόνα</a:t>
            </a:r>
            <a:endParaRPr lang="en-US" noProof="0" dirty="0"/>
          </a:p>
        </p:txBody>
      </p:sp>
      <p:sp>
        <p:nvSpPr>
          <p:cNvPr id="22" name="Text Placeholder 3"/>
          <p:cNvSpPr>
            <a:spLocks noGrp="1"/>
          </p:cNvSpPr>
          <p:nvPr>
            <p:ph type="body" sz="half" idx="18"/>
          </p:nvPr>
        </p:nvSpPr>
        <p:spPr>
          <a:xfrm>
            <a:off x="652463" y="4827211"/>
            <a:ext cx="2940050"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l-GR" noProof="0" smtClean="0"/>
              <a:t>Κάντε κλικ στο εικονίδιο για να προσθέσετε εικόνα</a:t>
            </a:r>
            <a:endParaRPr lang="en-US" noProof="0" dirty="0"/>
          </a:p>
        </p:txBody>
      </p:sp>
      <p:sp>
        <p:nvSpPr>
          <p:cNvPr id="23" name="Text Placeholder 3"/>
          <p:cNvSpPr>
            <a:spLocks noGrp="1"/>
          </p:cNvSpPr>
          <p:nvPr>
            <p:ph type="body" sz="half" idx="19"/>
          </p:nvPr>
        </p:nvSpPr>
        <p:spPr>
          <a:xfrm>
            <a:off x="3888022" y="4827210"/>
            <a:ext cx="2934406"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l-GR" noProof="0" smtClean="0"/>
              <a:t>Κάντε κλικ στο εικονίδιο για να προσθέσετε εικόνα</a:t>
            </a:r>
            <a:endParaRPr lang="en-US" noProof="0" dirty="0"/>
          </a:p>
        </p:txBody>
      </p:sp>
      <p:sp>
        <p:nvSpPr>
          <p:cNvPr id="24" name="Text Placeholder 3"/>
          <p:cNvSpPr>
            <a:spLocks noGrp="1"/>
          </p:cNvSpPr>
          <p:nvPr>
            <p:ph type="body" sz="half" idx="20"/>
          </p:nvPr>
        </p:nvSpPr>
        <p:spPr>
          <a:xfrm>
            <a:off x="7124575" y="4827208"/>
            <a:ext cx="2935997"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15" name="Date Placeholder 3"/>
          <p:cNvSpPr>
            <a:spLocks noGrp="1"/>
          </p:cNvSpPr>
          <p:nvPr>
            <p:ph type="dt" sz="half" idx="23"/>
          </p:nvPr>
        </p:nvSpPr>
        <p:spPr/>
        <p:txBody>
          <a:bodyPr/>
          <a:lstStyle>
            <a:lvl1pPr>
              <a:defRPr/>
            </a:lvl1pPr>
          </a:lstStyle>
          <a:p>
            <a:pPr>
              <a:defRPr/>
            </a:pPr>
            <a:fld id="{D4EEFF78-428B-4F5D-8D47-3119FD85A80C}" type="datetimeFigureOut">
              <a:rPr lang="en-US"/>
              <a:pPr>
                <a:defRPr/>
              </a:pPr>
              <a:t>4/5/2021</a:t>
            </a:fld>
            <a:endParaRPr lang="en-US"/>
          </a:p>
        </p:txBody>
      </p:sp>
      <p:sp>
        <p:nvSpPr>
          <p:cNvPr id="16" name="Footer Placeholder 4"/>
          <p:cNvSpPr>
            <a:spLocks noGrp="1"/>
          </p:cNvSpPr>
          <p:nvPr>
            <p:ph type="ftr" sz="quarter" idx="24"/>
          </p:nvPr>
        </p:nvSpPr>
        <p:spPr/>
        <p:txBody>
          <a:bodyPr/>
          <a:lstStyle>
            <a:lvl1pPr>
              <a:defRPr/>
            </a:lvl1pPr>
          </a:lstStyle>
          <a:p>
            <a:pPr>
              <a:defRPr/>
            </a:pPr>
            <a:endParaRPr lang="en-US"/>
          </a:p>
        </p:txBody>
      </p:sp>
      <p:sp>
        <p:nvSpPr>
          <p:cNvPr id="17" name="Slide Number Placeholder 5"/>
          <p:cNvSpPr>
            <a:spLocks noGrp="1"/>
          </p:cNvSpPr>
          <p:nvPr>
            <p:ph type="sldNum" sz="quarter" idx="25"/>
          </p:nvPr>
        </p:nvSpPr>
        <p:spPr/>
        <p:txBody>
          <a:bodyPr/>
          <a:lstStyle>
            <a:lvl1pPr>
              <a:defRPr/>
            </a:lvl1pPr>
          </a:lstStyle>
          <a:p>
            <a:pPr>
              <a:defRPr/>
            </a:pPr>
            <a:fld id="{29162454-1B1C-413C-9C2F-A662F209FDC3}"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lvl1pPr>
              <a:defRPr/>
            </a:lvl1pPr>
          </a:lstStyle>
          <a:p>
            <a:pPr>
              <a:defRPr/>
            </a:pPr>
            <a:fld id="{B24790A4-FF5F-4F39-A98A-12F70036CAC2}" type="datetimeFigureOut">
              <a:rPr lang="en-US"/>
              <a:pPr>
                <a:defRPr/>
              </a:pPr>
              <a:t>4/5/2021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834AA1A-7F4D-4789-AA75-24DF072DC71D}"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lvl1pPr>
              <a:defRPr/>
            </a:lvl1pPr>
          </a:lstStyle>
          <a:p>
            <a:pPr>
              <a:defRPr/>
            </a:pPr>
            <a:fld id="{4EF2E1AB-4F9B-4538-B468-1E28B5A6EA2B}" type="datetimeFigureOut">
              <a:rPr lang="en-US"/>
              <a:pPr>
                <a:defRPr/>
              </a:pPr>
              <a:t>4/5/2021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B841BE2-DEFA-452A-8E92-D2F9C427425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lvl1pPr>
              <a:defRPr/>
            </a:lvl1pPr>
          </a:lstStyle>
          <a:p>
            <a:pPr>
              <a:defRPr/>
            </a:pPr>
            <a:fld id="{F362AE53-05AB-4DF6-B94A-9AB790D9FDEA}" type="datetimeFigureOut">
              <a:rPr lang="en-US"/>
              <a:pPr>
                <a:defRPr/>
              </a:pPr>
              <a:t>4/5/2021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CAB7EEC-CE78-47CC-B3C0-655F5BCFE36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154955" y="4777381"/>
            <a:ext cx="8825658" cy="860400"/>
          </a:xfrm>
        </p:spPr>
        <p:txBody>
          <a:bodyP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lvl1pPr>
              <a:defRPr/>
            </a:lvl1pPr>
          </a:lstStyle>
          <a:p>
            <a:pPr>
              <a:defRPr/>
            </a:pPr>
            <a:fld id="{CE79EAF6-3A3E-44FA-AC73-D0C4A3437A69}" type="datetimeFigureOut">
              <a:rPr lang="en-US"/>
              <a:pPr>
                <a:defRPr/>
              </a:pPr>
              <a:t>4/5/2021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AA97B87-30B4-43E3-89C4-2BE111A892E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3"/>
          <p:cNvSpPr>
            <a:spLocks noGrp="1"/>
          </p:cNvSpPr>
          <p:nvPr>
            <p:ph type="dt" sz="half" idx="10"/>
          </p:nvPr>
        </p:nvSpPr>
        <p:spPr/>
        <p:txBody>
          <a:bodyPr/>
          <a:lstStyle>
            <a:lvl1pPr>
              <a:defRPr/>
            </a:lvl1pPr>
          </a:lstStyle>
          <a:p>
            <a:pPr>
              <a:defRPr/>
            </a:pPr>
            <a:fld id="{9905AFC9-FA9E-408C-9DDD-C244D90D35C3}" type="datetimeFigureOut">
              <a:rPr lang="en-US"/>
              <a:pPr>
                <a:defRPr/>
              </a:pPr>
              <a:t>4/5/2021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45C7D18-583A-40A0-B45D-12A75565CBB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3"/>
          <p:cNvSpPr>
            <a:spLocks noGrp="1"/>
          </p:cNvSpPr>
          <p:nvPr>
            <p:ph type="dt" sz="half" idx="10"/>
          </p:nvPr>
        </p:nvSpPr>
        <p:spPr/>
        <p:txBody>
          <a:bodyPr/>
          <a:lstStyle>
            <a:lvl1pPr>
              <a:defRPr/>
            </a:lvl1pPr>
          </a:lstStyle>
          <a:p>
            <a:pPr>
              <a:defRPr/>
            </a:pPr>
            <a:fld id="{BC469439-C75E-48FF-A0D4-FF63CC3BACFE}" type="datetimeFigureOut">
              <a:rPr lang="en-US"/>
              <a:pPr>
                <a:defRPr/>
              </a:pPr>
              <a:t>4/5/2021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281BE78-DFBB-42A6-99CD-C69C2E6CE9B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3"/>
          <p:cNvSpPr>
            <a:spLocks noGrp="1"/>
          </p:cNvSpPr>
          <p:nvPr>
            <p:ph type="dt" sz="half" idx="10"/>
          </p:nvPr>
        </p:nvSpPr>
        <p:spPr/>
        <p:txBody>
          <a:bodyPr/>
          <a:lstStyle>
            <a:lvl1pPr>
              <a:defRPr/>
            </a:lvl1pPr>
          </a:lstStyle>
          <a:p>
            <a:pPr>
              <a:defRPr/>
            </a:pPr>
            <a:fld id="{51AD58E6-7767-4701-8D9B-645D0AE74017}" type="datetimeFigureOut">
              <a:rPr lang="en-US"/>
              <a:pPr>
                <a:defRPr/>
              </a:pPr>
              <a:t>4/5/2021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3A95FA6-C7AD-43C8-BA93-66E48913E0F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83B94C3-D85C-4EDF-A277-083D2F966E69}" type="datetimeFigureOut">
              <a:rPr lang="en-US"/>
              <a:pPr>
                <a:defRPr/>
              </a:pPr>
              <a:t>4/5/2021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8E422F5-BDBD-4203-AAF3-3DE7884CA6F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l-GR" smtClean="0"/>
              <a:t>Στυλ κύριου τίτλου</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3"/>
          <p:cNvSpPr>
            <a:spLocks noGrp="1"/>
          </p:cNvSpPr>
          <p:nvPr>
            <p:ph type="dt" sz="half" idx="10"/>
          </p:nvPr>
        </p:nvSpPr>
        <p:spPr/>
        <p:txBody>
          <a:bodyPr/>
          <a:lstStyle>
            <a:lvl1pPr>
              <a:defRPr/>
            </a:lvl1pPr>
          </a:lstStyle>
          <a:p>
            <a:pPr>
              <a:defRPr/>
            </a:pPr>
            <a:fld id="{9A31E9F4-A040-42F0-A029-E56B8DFC3D9F}" type="datetimeFigureOut">
              <a:rPr lang="en-US"/>
              <a:pPr>
                <a:defRPr/>
              </a:pPr>
              <a:t>4/5/2021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CDAE010-7130-4068-9AE2-F9F21BBE8E5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l-GR" noProof="0" smtClean="0"/>
              <a:t>Κάντε κλικ στο εικονίδιο για να προσθέσετε εικόνα</a:t>
            </a:r>
            <a:endParaRPr lang="en-US" noProof="0"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3"/>
          <p:cNvSpPr>
            <a:spLocks noGrp="1"/>
          </p:cNvSpPr>
          <p:nvPr>
            <p:ph type="dt" sz="half" idx="10"/>
          </p:nvPr>
        </p:nvSpPr>
        <p:spPr/>
        <p:txBody>
          <a:bodyPr/>
          <a:lstStyle>
            <a:lvl1pPr>
              <a:defRPr/>
            </a:lvl1pPr>
          </a:lstStyle>
          <a:p>
            <a:pPr>
              <a:defRPr/>
            </a:pPr>
            <a:fld id="{2ECAF37E-4B7A-4241-B242-968F74D885C0}" type="datetimeFigureOut">
              <a:rPr lang="en-US"/>
              <a:pPr>
                <a:defRPr/>
              </a:pPr>
              <a:t>4/5/2021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479A7BA-DCE0-4FCE-8EE0-504924A470C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7"/>
          <p:cNvPicPr>
            <a:picLocks noChangeAspect="1"/>
          </p:cNvPicPr>
          <p:nvPr/>
        </p:nvPicPr>
        <p:blipFill>
          <a:blip r:embed="rId19"/>
          <a:srcRect l="3613"/>
          <a:stretch>
            <a:fillRect/>
          </a:stretch>
        </p:blipFill>
        <p:spPr bwMode="auto">
          <a:xfrm>
            <a:off x="0" y="2670175"/>
            <a:ext cx="4037013" cy="4187825"/>
          </a:xfrm>
          <a:prstGeom prst="rect">
            <a:avLst/>
          </a:prstGeom>
          <a:noFill/>
          <a:ln w="9525">
            <a:noFill/>
            <a:miter lim="800000"/>
            <a:headEnd/>
            <a:tailEnd/>
          </a:ln>
        </p:spPr>
      </p:pic>
      <p:pic>
        <p:nvPicPr>
          <p:cNvPr id="1027" name="Picture 6"/>
          <p:cNvPicPr>
            <a:picLocks noChangeAspect="1"/>
          </p:cNvPicPr>
          <p:nvPr/>
        </p:nvPicPr>
        <p:blipFill>
          <a:blip r:embed="rId20"/>
          <a:srcRect l="35640"/>
          <a:stretch>
            <a:fillRect/>
          </a:stretch>
        </p:blipFill>
        <p:spPr bwMode="auto">
          <a:xfrm>
            <a:off x="0" y="2892425"/>
            <a:ext cx="1522413" cy="2365375"/>
          </a:xfrm>
          <a:prstGeom prst="rect">
            <a:avLst/>
          </a:prstGeom>
          <a:noFill/>
          <a:ln w="9525">
            <a:noFill/>
            <a:miter lim="800000"/>
            <a:headEnd/>
            <a:tailEnd/>
          </a:ln>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031" name="Picture 8"/>
          <p:cNvPicPr>
            <a:picLocks noChangeAspect="1"/>
          </p:cNvPicPr>
          <p:nvPr/>
        </p:nvPicPr>
        <p:blipFill>
          <a:blip r:embed="rId21"/>
          <a:srcRect t="28813"/>
          <a:stretch>
            <a:fillRect/>
          </a:stretch>
        </p:blipFill>
        <p:spPr bwMode="auto">
          <a:xfrm>
            <a:off x="7999413" y="0"/>
            <a:ext cx="1603375" cy="1141413"/>
          </a:xfrm>
          <a:prstGeom prst="rect">
            <a:avLst/>
          </a:prstGeom>
          <a:noFill/>
          <a:ln w="9525">
            <a:noFill/>
            <a:miter lim="800000"/>
            <a:headEnd/>
            <a:tailEnd/>
          </a:ln>
        </p:spPr>
      </p:pic>
      <p:pic>
        <p:nvPicPr>
          <p:cNvPr id="1032" name="Picture 9"/>
          <p:cNvPicPr>
            <a:picLocks noChangeAspect="1"/>
          </p:cNvPicPr>
          <p:nvPr/>
        </p:nvPicPr>
        <p:blipFill>
          <a:blip r:embed="rId22"/>
          <a:srcRect b="23320"/>
          <a:stretch>
            <a:fillRect/>
          </a:stretch>
        </p:blipFill>
        <p:spPr bwMode="auto">
          <a:xfrm>
            <a:off x="8609013" y="6096000"/>
            <a:ext cx="993775" cy="762000"/>
          </a:xfrm>
          <a:prstGeom prst="rect">
            <a:avLst/>
          </a:prstGeom>
          <a:noFill/>
          <a:ln w="9525">
            <a:noFill/>
            <a:miter lim="800000"/>
            <a:headEnd/>
            <a:tailEnd/>
          </a:ln>
        </p:spPr>
      </p:pic>
      <p:sp>
        <p:nvSpPr>
          <p:cNvPr id="14" name="Rectangle 13"/>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34" name="Title Placeholder 1"/>
          <p:cNvSpPr>
            <a:spLocks noGrp="1"/>
          </p:cNvSpPr>
          <p:nvPr>
            <p:ph type="title"/>
          </p:nvPr>
        </p:nvSpPr>
        <p:spPr bwMode="auto">
          <a:xfrm>
            <a:off x="646113" y="452438"/>
            <a:ext cx="9404350" cy="14001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Στυλ κύριου τίτλου</a:t>
            </a:r>
            <a:endParaRPr lang="en-US" smtClean="0"/>
          </a:p>
        </p:txBody>
      </p:sp>
      <p:sp>
        <p:nvSpPr>
          <p:cNvPr id="1035" name="Text Placeholder 2"/>
          <p:cNvSpPr>
            <a:spLocks noGrp="1"/>
          </p:cNvSpPr>
          <p:nvPr>
            <p:ph type="body" idx="1"/>
          </p:nvPr>
        </p:nvSpPr>
        <p:spPr bwMode="auto">
          <a:xfrm>
            <a:off x="1103313" y="2052638"/>
            <a:ext cx="8947150" cy="4195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4" name="Date Placeholder 3"/>
          <p:cNvSpPr>
            <a:spLocks noGrp="1"/>
          </p:cNvSpPr>
          <p:nvPr>
            <p:ph type="dt" sz="half" idx="2"/>
          </p:nvPr>
        </p:nvSpPr>
        <p:spPr>
          <a:xfrm rot="5400000">
            <a:off x="10155238" y="1790700"/>
            <a:ext cx="990600" cy="304800"/>
          </a:xfrm>
          <a:prstGeom prst="rect">
            <a:avLst/>
          </a:prstGeom>
        </p:spPr>
        <p:txBody>
          <a:bodyPr vert="horz" lIns="91440" tIns="45720" rIns="91440" bIns="45720" rtlCol="0" anchor="t"/>
          <a:lstStyle>
            <a:lvl1pPr algn="l" fontAlgn="auto">
              <a:spcBef>
                <a:spcPts val="0"/>
              </a:spcBef>
              <a:spcAft>
                <a:spcPts val="0"/>
              </a:spcAft>
              <a:buClrTx/>
              <a:buSzTx/>
              <a:buFontTx/>
              <a:buNone/>
              <a:defRPr sz="1100" b="0" i="0">
                <a:solidFill>
                  <a:schemeClr val="tx1">
                    <a:tint val="75000"/>
                    <a:alpha val="60000"/>
                  </a:schemeClr>
                </a:solidFill>
                <a:effectLst/>
                <a:latin typeface="+mn-lt"/>
              </a:defRPr>
            </a:lvl1pPr>
          </a:lstStyle>
          <a:p>
            <a:pPr>
              <a:defRPr/>
            </a:pPr>
            <a:fld id="{FF956440-ADCC-4681-B8F4-C0A8DAEF652D}" type="datetimeFigureOut">
              <a:rPr lang="en-US"/>
              <a:pPr>
                <a:defRPr/>
              </a:pPr>
              <a:t>4/5/2021</a:t>
            </a:fld>
            <a:endParaRPr lang="en-US"/>
          </a:p>
        </p:txBody>
      </p:sp>
      <p:sp>
        <p:nvSpPr>
          <p:cNvPr id="5" name="Footer Placeholder 4"/>
          <p:cNvSpPr>
            <a:spLocks noGrp="1"/>
          </p:cNvSpPr>
          <p:nvPr>
            <p:ph type="ftr" sz="quarter" idx="3"/>
          </p:nvPr>
        </p:nvSpPr>
        <p:spPr>
          <a:xfrm rot="5400000">
            <a:off x="8951118" y="3225007"/>
            <a:ext cx="3859213" cy="304800"/>
          </a:xfrm>
          <a:prstGeom prst="rect">
            <a:avLst/>
          </a:prstGeom>
        </p:spPr>
        <p:txBody>
          <a:bodyPr vert="horz" lIns="91440" tIns="45720" rIns="91440" bIns="45720" rtlCol="0" anchor="b"/>
          <a:lstStyle>
            <a:lvl1pPr algn="l" fontAlgn="auto">
              <a:spcBef>
                <a:spcPts val="0"/>
              </a:spcBef>
              <a:spcAft>
                <a:spcPts val="0"/>
              </a:spcAft>
              <a:buClrTx/>
              <a:buSzTx/>
              <a:buFontTx/>
              <a:buNone/>
              <a:defRPr sz="1100" b="0" i="0">
                <a:solidFill>
                  <a:schemeClr val="tx1">
                    <a:tint val="75000"/>
                    <a:alpha val="60000"/>
                  </a:schemeClr>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10352088" y="295275"/>
            <a:ext cx="838200" cy="768350"/>
          </a:xfrm>
          <a:prstGeom prst="rect">
            <a:avLst/>
          </a:prstGeom>
        </p:spPr>
        <p:txBody>
          <a:bodyPr vert="horz" lIns="91440" tIns="45720" rIns="91440" bIns="45720" rtlCol="0" anchor="b"/>
          <a:lstStyle>
            <a:lvl1pPr algn="ctr" fontAlgn="auto">
              <a:spcBef>
                <a:spcPts val="0"/>
              </a:spcBef>
              <a:spcAft>
                <a:spcPts val="0"/>
              </a:spcAft>
              <a:buClrTx/>
              <a:buSzTx/>
              <a:buFontTx/>
              <a:buNone/>
              <a:defRPr sz="2800" b="0" i="0">
                <a:solidFill>
                  <a:schemeClr val="tx1">
                    <a:tint val="75000"/>
                  </a:schemeClr>
                </a:solidFill>
                <a:effectLst/>
                <a:latin typeface="+mn-lt"/>
              </a:defRPr>
            </a:lvl1pPr>
          </a:lstStyle>
          <a:p>
            <a:pPr>
              <a:defRPr/>
            </a:pPr>
            <a:fld id="{077B50CD-D706-4531-8364-1E4215308159}"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 id="2147483655" r:id="rId11"/>
    <p:sldLayoutId id="2147483666" r:id="rId12"/>
    <p:sldLayoutId id="2147483654" r:id="rId13"/>
    <p:sldLayoutId id="2147483667" r:id="rId14"/>
    <p:sldLayoutId id="2147483668" r:id="rId15"/>
    <p:sldLayoutId id="2147483653" r:id="rId16"/>
    <p:sldLayoutId id="2147483652" r:id="rId17"/>
  </p:sldLayoutIdLst>
  <p:hf sldNum="0" hdr="0" ftr="0" dt="0"/>
  <p:txStyles>
    <p:titleStyle>
      <a:lvl1pPr algn="l" defTabSz="457200" rtl="0" eaLnBrk="0" fontAlgn="base" hangingPunct="0">
        <a:spcBef>
          <a:spcPct val="0"/>
        </a:spcBef>
        <a:spcAft>
          <a:spcPct val="0"/>
        </a:spcAft>
        <a:defRPr sz="4200" kern="1200">
          <a:solidFill>
            <a:schemeClr val="tx2"/>
          </a:solidFill>
          <a:latin typeface="+mj-lt"/>
          <a:ea typeface="+mj-ea"/>
          <a:cs typeface="+mj-cs"/>
        </a:defRPr>
      </a:lvl1pPr>
      <a:lvl2pPr algn="l" defTabSz="457200" rtl="0" eaLnBrk="0" fontAlgn="base" hangingPunct="0">
        <a:spcBef>
          <a:spcPct val="0"/>
        </a:spcBef>
        <a:spcAft>
          <a:spcPct val="0"/>
        </a:spcAft>
        <a:defRPr sz="4200">
          <a:solidFill>
            <a:schemeClr val="tx2"/>
          </a:solidFill>
          <a:latin typeface="Century Gothic" pitchFamily="34" charset="0"/>
        </a:defRPr>
      </a:lvl2pPr>
      <a:lvl3pPr algn="l" defTabSz="457200" rtl="0" eaLnBrk="0" fontAlgn="base" hangingPunct="0">
        <a:spcBef>
          <a:spcPct val="0"/>
        </a:spcBef>
        <a:spcAft>
          <a:spcPct val="0"/>
        </a:spcAft>
        <a:defRPr sz="4200">
          <a:solidFill>
            <a:schemeClr val="tx2"/>
          </a:solidFill>
          <a:latin typeface="Century Gothic" pitchFamily="34" charset="0"/>
        </a:defRPr>
      </a:lvl3pPr>
      <a:lvl4pPr algn="l" defTabSz="457200" rtl="0" eaLnBrk="0" fontAlgn="base" hangingPunct="0">
        <a:spcBef>
          <a:spcPct val="0"/>
        </a:spcBef>
        <a:spcAft>
          <a:spcPct val="0"/>
        </a:spcAft>
        <a:defRPr sz="4200">
          <a:solidFill>
            <a:schemeClr val="tx2"/>
          </a:solidFill>
          <a:latin typeface="Century Gothic" pitchFamily="34" charset="0"/>
        </a:defRPr>
      </a:lvl4pPr>
      <a:lvl5pPr algn="l" defTabSz="457200" rtl="0" eaLnBrk="0" fontAlgn="base" hangingPunct="0">
        <a:spcBef>
          <a:spcPct val="0"/>
        </a:spcBef>
        <a:spcAft>
          <a:spcPct val="0"/>
        </a:spcAft>
        <a:defRPr sz="4200">
          <a:solidFill>
            <a:schemeClr val="tx2"/>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eaLnBrk="0" fontAlgn="base" hangingPunct="0">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marL="1143000" indent="-228600" algn="l" defTabSz="457200" rtl="0" eaLnBrk="0" fontAlgn="base" hangingPunct="0">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eaLnBrk="0" fontAlgn="base" hangingPunct="0">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eaLnBrk="0" fontAlgn="base" hangingPunct="0">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Θέση περιεχομένου 2"/>
          <p:cNvSpPr>
            <a:spLocks noGrp="1"/>
          </p:cNvSpPr>
          <p:nvPr>
            <p:ph idx="1"/>
          </p:nvPr>
        </p:nvSpPr>
        <p:spPr>
          <a:xfrm>
            <a:off x="757238" y="74613"/>
            <a:ext cx="9525000" cy="6567487"/>
          </a:xfrm>
        </p:spPr>
        <p:txBody>
          <a:bodyPr/>
          <a:lstStyle/>
          <a:p>
            <a:pPr algn="ctr" eaLnBrk="1" hangingPunct="1">
              <a:lnSpc>
                <a:spcPct val="150000"/>
              </a:lnSpc>
            </a:pPr>
            <a:r>
              <a:rPr lang="el-GR" sz="2800" b="1" smtClean="0"/>
              <a:t> Σας ενημερώνουμε ότι τα μαθήματα που παρέχονται από το Γεωπονικό Πανεπιστήμιο Αθηνών, στο πλαίσιο της εξ αποστάσεως εκπαίδευσης μπορεί να βιντεοσκοπούνται. Η βιντεοσκόπηση πραγματοποιείται για σκοπούς εκπαιδευτικούς και αρχειακούς. Τα βίντεο μπορεί να αναρτηθούν στο διαδίκτυο.</a:t>
            </a:r>
            <a:endParaRPr lang="el-GR" sz="2800" smtClean="0"/>
          </a:p>
          <a:p>
            <a:pPr algn="ctr" eaLnBrk="1" hangingPunct="1">
              <a:lnSpc>
                <a:spcPct val="150000"/>
              </a:lnSpc>
            </a:pPr>
            <a:r>
              <a:rPr lang="el-GR" sz="2800" b="1" smtClean="0"/>
              <a:t> ΣΗΜΕΙΩΣΗ: Οι πάροχοι με τους οποίους το ΓΠΑ συνεργάζεται (</a:t>
            </a:r>
            <a:r>
              <a:rPr lang="en-US" sz="2800" b="1" smtClean="0"/>
              <a:t>Microsoft</a:t>
            </a:r>
            <a:r>
              <a:rPr lang="el-GR" sz="2800" b="1" smtClean="0"/>
              <a:t>/</a:t>
            </a:r>
            <a:r>
              <a:rPr lang="en-US" sz="2800" b="1" smtClean="0"/>
              <a:t>Teams</a:t>
            </a:r>
            <a:r>
              <a:rPr lang="el-GR" sz="2800" b="1" smtClean="0"/>
              <a:t>) σέβονται την νομοθεσία για τα προσωπικά δεδομένα (</a:t>
            </a:r>
            <a:r>
              <a:rPr lang="en-US" sz="2800" b="1" smtClean="0"/>
              <a:t>GDPR</a:t>
            </a:r>
            <a:r>
              <a:rPr lang="el-GR" sz="2800" b="1" smtClean="0"/>
              <a:t>).   </a:t>
            </a:r>
            <a:endParaRPr lang="el-GR" sz="2800" smtClean="0"/>
          </a:p>
          <a:p>
            <a:pPr algn="ctr" eaLnBrk="1" hangingPunct="1">
              <a:lnSpc>
                <a:spcPct val="150000"/>
              </a:lnSpc>
            </a:pPr>
            <a:endParaRPr lang="el-GR" sz="28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37800" y="252933"/>
            <a:ext cx="9404350" cy="611591"/>
          </a:xfrm>
        </p:spPr>
        <p:txBody>
          <a:bodyPr/>
          <a:lstStyle/>
          <a:p>
            <a:pPr algn="ctr"/>
            <a:r>
              <a:rPr lang="el-GR" sz="3600" dirty="0" smtClean="0">
                <a:effectLst>
                  <a:outerShdw blurRad="38100" dist="38100" dir="2700000" algn="tl">
                    <a:srgbClr val="000000">
                      <a:alpha val="43137"/>
                    </a:srgbClr>
                  </a:outerShdw>
                </a:effectLst>
              </a:rPr>
              <a:t>Πρόβλημα 2ο</a:t>
            </a:r>
            <a:endParaRPr lang="el-GR" sz="3600" dirty="0">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a:xfrm>
            <a:off x="199506" y="864525"/>
            <a:ext cx="11704320" cy="5785656"/>
          </a:xfrm>
        </p:spPr>
        <p:txBody>
          <a:bodyPr/>
          <a:lstStyle/>
          <a:p>
            <a:pPr marL="0" indent="0" algn="just">
              <a:lnSpc>
                <a:spcPct val="150000"/>
              </a:lnSpc>
              <a:buNone/>
            </a:pPr>
            <a:r>
              <a:rPr lang="el-GR" sz="2400" dirty="0"/>
              <a:t>Μια αγροτική </a:t>
            </a:r>
            <a:r>
              <a:rPr lang="el-GR" sz="2400" dirty="0" smtClean="0"/>
              <a:t>εκμετάλλευση </a:t>
            </a:r>
            <a:r>
              <a:rPr lang="el-GR" sz="2400" dirty="0"/>
              <a:t>πρόκειται να αγοράσει ένα ελκυστήρα τον οποίο θα νοικιάζει μαζί με το χειριστή του στους μικρούς παραγωγούς της περιοχής που δεν έχουν ικανό μηχανολογικό εξοπλισμό.</a:t>
            </a:r>
          </a:p>
          <a:p>
            <a:pPr marL="0" indent="0" algn="just">
              <a:lnSpc>
                <a:spcPct val="150000"/>
              </a:lnSpc>
              <a:buNone/>
            </a:pPr>
            <a:r>
              <a:rPr lang="el-GR" sz="2400" dirty="0"/>
              <a:t>Το κόστος αγοράς του ελκυστήρα είναι </a:t>
            </a:r>
            <a:r>
              <a:rPr lang="el-GR" sz="2400" dirty="0" smtClean="0"/>
              <a:t>70.000 € </a:t>
            </a:r>
            <a:r>
              <a:rPr lang="el-GR" sz="2400" dirty="0"/>
              <a:t>και η οικονομική του ζωή, 10 χρόνια</a:t>
            </a:r>
            <a:r>
              <a:rPr lang="el-GR" sz="2400" dirty="0" smtClean="0"/>
              <a:t>.</a:t>
            </a:r>
          </a:p>
          <a:p>
            <a:pPr marL="0" indent="0" algn="just">
              <a:lnSpc>
                <a:spcPct val="150000"/>
              </a:lnSpc>
              <a:buNone/>
            </a:pPr>
            <a:r>
              <a:rPr lang="en-US" sz="2400" dirty="0" smtClean="0"/>
              <a:t>H </a:t>
            </a:r>
            <a:r>
              <a:rPr lang="el-GR" sz="2400" dirty="0" smtClean="0"/>
              <a:t>δαπάνη </a:t>
            </a:r>
            <a:r>
              <a:rPr lang="el-GR" sz="2400" dirty="0"/>
              <a:t>του χειριστή και του καυσίμου </a:t>
            </a:r>
            <a:r>
              <a:rPr lang="el-GR" sz="2400" dirty="0" smtClean="0"/>
              <a:t>είναι </a:t>
            </a:r>
            <a:r>
              <a:rPr lang="el-GR" sz="2400" dirty="0" smtClean="0"/>
              <a:t>45</a:t>
            </a:r>
            <a:r>
              <a:rPr lang="en-US" sz="2400" dirty="0" smtClean="0"/>
              <a:t> </a:t>
            </a:r>
            <a:r>
              <a:rPr lang="el-GR" sz="2400" dirty="0" smtClean="0"/>
              <a:t>€</a:t>
            </a:r>
            <a:r>
              <a:rPr lang="en-US" sz="2400" dirty="0" smtClean="0"/>
              <a:t>/</a:t>
            </a:r>
            <a:r>
              <a:rPr lang="el-GR" sz="2400" dirty="0" smtClean="0"/>
              <a:t>ημέρα και 50 €/ημέρα αντίστοιχα, ενώ </a:t>
            </a:r>
            <a:r>
              <a:rPr lang="el-GR" sz="2400" dirty="0"/>
              <a:t>η ετήσια συντήρηση υπολογίζεται </a:t>
            </a:r>
            <a:r>
              <a:rPr lang="el-GR" sz="2400" dirty="0" smtClean="0"/>
              <a:t>στα 400 €. </a:t>
            </a:r>
            <a:r>
              <a:rPr lang="el-GR" sz="2400" dirty="0"/>
              <a:t>Αν η μέση απασχόληση του ελκυστήρα </a:t>
            </a:r>
            <a:r>
              <a:rPr lang="el-GR" sz="2400" dirty="0" smtClean="0"/>
              <a:t>προβλέπεται </a:t>
            </a:r>
            <a:r>
              <a:rPr lang="el-GR" sz="2400" dirty="0"/>
              <a:t>να είναι 100 ημέρες το χρόνο και το ενοίκιό του </a:t>
            </a:r>
            <a:r>
              <a:rPr lang="el-GR" sz="2400" dirty="0" smtClean="0"/>
              <a:t>150 €/ημέρα</a:t>
            </a:r>
            <a:r>
              <a:rPr lang="el-GR" sz="2400" dirty="0"/>
              <a:t>, να εξεταστεί αν συμφέρει η επένδυση με το κριτήριο της ΚΠΑ, (επιτόκιο προεξόφλησης, </a:t>
            </a:r>
            <a:r>
              <a:rPr lang="en-US" sz="2400" dirty="0" smtClean="0"/>
              <a:t>r</a:t>
            </a:r>
            <a:r>
              <a:rPr lang="el-GR" sz="2400" dirty="0" smtClean="0"/>
              <a:t> </a:t>
            </a:r>
            <a:r>
              <a:rPr lang="el-GR" sz="2400" dirty="0"/>
              <a:t>= </a:t>
            </a:r>
            <a:r>
              <a:rPr lang="el-GR" sz="2400" dirty="0" smtClean="0"/>
              <a:t>5%).</a:t>
            </a:r>
            <a:endParaRPr lang="el-GR" sz="2400" dirty="0"/>
          </a:p>
          <a:p>
            <a:endParaRPr lang="el-GR" dirty="0"/>
          </a:p>
        </p:txBody>
      </p:sp>
    </p:spTree>
    <p:extLst>
      <p:ext uri="{BB962C8B-B14F-4D97-AF65-F5344CB8AC3E}">
        <p14:creationId xmlns:p14="http://schemas.microsoft.com/office/powerpoint/2010/main" val="1640882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90146" y="452438"/>
            <a:ext cx="10049608" cy="786159"/>
          </a:xfrm>
        </p:spPr>
        <p:txBody>
          <a:bodyPr/>
          <a:lstStyle/>
          <a:p>
            <a:pPr algn="ctr"/>
            <a:r>
              <a:rPr lang="el-GR" sz="3600" dirty="0" smtClean="0">
                <a:effectLst>
                  <a:outerShdw blurRad="38100" dist="38100" dir="2700000" algn="tl">
                    <a:srgbClr val="000000">
                      <a:alpha val="43137"/>
                    </a:srgbClr>
                  </a:outerShdw>
                </a:effectLst>
              </a:rPr>
              <a:t>Εσωτερικός </a:t>
            </a:r>
            <a:r>
              <a:rPr lang="el-GR" sz="3600" dirty="0">
                <a:effectLst>
                  <a:outerShdw blurRad="38100" dist="38100" dir="2700000" algn="tl">
                    <a:srgbClr val="000000">
                      <a:alpha val="43137"/>
                    </a:srgbClr>
                  </a:outerShdw>
                </a:effectLst>
              </a:rPr>
              <a:t>Βαθμός Απόδοσης (Ε.Β.Α</a:t>
            </a:r>
            <a:r>
              <a:rPr lang="el-GR" sz="3600" dirty="0" smtClean="0">
                <a:effectLst>
                  <a:outerShdw blurRad="38100" dist="38100" dir="2700000" algn="tl">
                    <a:srgbClr val="000000">
                      <a:alpha val="43137"/>
                    </a:srgbClr>
                  </a:outerShdw>
                </a:effectLst>
              </a:rPr>
              <a:t>.)</a:t>
            </a:r>
            <a:endParaRPr lang="el-GR" sz="3600" dirty="0"/>
          </a:p>
        </p:txBody>
      </p:sp>
      <p:sp>
        <p:nvSpPr>
          <p:cNvPr id="3" name="Θέση περιεχομένου 2"/>
          <p:cNvSpPr>
            <a:spLocks noGrp="1"/>
          </p:cNvSpPr>
          <p:nvPr>
            <p:ph idx="1"/>
          </p:nvPr>
        </p:nvSpPr>
        <p:spPr>
          <a:xfrm>
            <a:off x="390698" y="1238597"/>
            <a:ext cx="11454938" cy="5415583"/>
          </a:xfrm>
        </p:spPr>
        <p:txBody>
          <a:bodyPr/>
          <a:lstStyle/>
          <a:p>
            <a:pPr algn="just">
              <a:lnSpc>
                <a:spcPct val="150000"/>
              </a:lnSpc>
            </a:pPr>
            <a:r>
              <a:rPr lang="el-GR" sz="2400" dirty="0" smtClean="0"/>
              <a:t>Το </a:t>
            </a:r>
            <a:r>
              <a:rPr lang="el-GR" sz="2400" dirty="0"/>
              <a:t>επιτόκιο </a:t>
            </a:r>
            <a:r>
              <a:rPr lang="el-GR" sz="2400" dirty="0" smtClean="0"/>
              <a:t>που εξισώνει </a:t>
            </a:r>
            <a:r>
              <a:rPr lang="el-GR" sz="2400" dirty="0"/>
              <a:t>την </a:t>
            </a:r>
            <a:r>
              <a:rPr lang="el-GR" sz="2400" dirty="0" smtClean="0"/>
              <a:t>Π</a:t>
            </a:r>
            <a:r>
              <a:rPr lang="en-US" sz="2400" dirty="0" smtClean="0"/>
              <a:t>.</a:t>
            </a:r>
            <a:r>
              <a:rPr lang="el-GR" sz="2400" dirty="0" smtClean="0"/>
              <a:t>Α</a:t>
            </a:r>
            <a:r>
              <a:rPr lang="en-US" sz="2400" dirty="0" smtClean="0"/>
              <a:t>.</a:t>
            </a:r>
            <a:r>
              <a:rPr lang="el-GR" sz="2400" dirty="0" smtClean="0"/>
              <a:t> </a:t>
            </a:r>
            <a:r>
              <a:rPr lang="el-GR" sz="2400" dirty="0"/>
              <a:t>των </a:t>
            </a:r>
            <a:r>
              <a:rPr lang="el-GR" sz="2400" dirty="0" smtClean="0"/>
              <a:t>αναμενόμενων αποδόσεων μιας </a:t>
            </a:r>
            <a:r>
              <a:rPr lang="el-GR" sz="2400" dirty="0"/>
              <a:t>επένδυσης με το αρχικό </a:t>
            </a:r>
            <a:r>
              <a:rPr lang="el-GR" sz="2400" dirty="0" smtClean="0"/>
              <a:t>κεφάλαιο.</a:t>
            </a:r>
          </a:p>
          <a:p>
            <a:pPr algn="just">
              <a:lnSpc>
                <a:spcPct val="150000"/>
              </a:lnSpc>
            </a:pPr>
            <a:endParaRPr lang="el-GR" sz="2400" dirty="0"/>
          </a:p>
          <a:p>
            <a:pPr algn="just">
              <a:lnSpc>
                <a:spcPct val="150000"/>
              </a:lnSpc>
            </a:pPr>
            <a:endParaRPr lang="el-GR" sz="2400" dirty="0" smtClean="0"/>
          </a:p>
          <a:p>
            <a:pPr algn="just">
              <a:lnSpc>
                <a:spcPct val="150000"/>
              </a:lnSpc>
            </a:pPr>
            <a:r>
              <a:rPr lang="el-GR" sz="2400" dirty="0" smtClean="0"/>
              <a:t>Κ = η δαπάνη της επένδυσης</a:t>
            </a:r>
          </a:p>
          <a:p>
            <a:pPr algn="just">
              <a:lnSpc>
                <a:spcPct val="150000"/>
              </a:lnSpc>
            </a:pPr>
            <a:r>
              <a:rPr lang="el-GR" sz="2400" dirty="0" smtClean="0"/>
              <a:t>Α</a:t>
            </a:r>
            <a:r>
              <a:rPr lang="en-US" sz="2400" baseline="-10000" dirty="0" smtClean="0"/>
              <a:t>i</a:t>
            </a:r>
            <a:r>
              <a:rPr lang="en-US" sz="2400" dirty="0" smtClean="0"/>
              <a:t> = </a:t>
            </a:r>
            <a:r>
              <a:rPr lang="el-GR" sz="2400" dirty="0" smtClean="0"/>
              <a:t> αναμενόμενη απόδοση την περίοδο </a:t>
            </a:r>
            <a:r>
              <a:rPr lang="en-US" sz="2400" dirty="0"/>
              <a:t>i</a:t>
            </a:r>
            <a:r>
              <a:rPr lang="en-US" sz="2400" dirty="0" smtClean="0"/>
              <a:t> (</a:t>
            </a:r>
            <a:r>
              <a:rPr lang="el-GR" sz="2400" dirty="0" smtClean="0"/>
              <a:t>όπου </a:t>
            </a:r>
            <a:r>
              <a:rPr lang="en-US" sz="2400" dirty="0" smtClean="0"/>
              <a:t>i = 1, 2,…,n)</a:t>
            </a:r>
            <a:endParaRPr lang="el-GR" sz="2400" dirty="0" smtClean="0"/>
          </a:p>
          <a:p>
            <a:pPr algn="just">
              <a:lnSpc>
                <a:spcPct val="150000"/>
              </a:lnSpc>
            </a:pPr>
            <a:r>
              <a:rPr lang="el-GR" sz="2400" dirty="0" smtClean="0"/>
              <a:t>λ</a:t>
            </a:r>
            <a:r>
              <a:rPr lang="en-US" sz="2400" dirty="0" smtClean="0"/>
              <a:t> </a:t>
            </a:r>
            <a:r>
              <a:rPr lang="el-GR" sz="2400" dirty="0" smtClean="0"/>
              <a:t>= οριακή αποδοτικότητα του κεφαλαίου ή εσωτερικό επιτόκιο ή εσωτερικός βαθμός απόδοσης (</a:t>
            </a:r>
            <a:r>
              <a:rPr lang="en-US" sz="2400" dirty="0" smtClean="0"/>
              <a:t>Internal Rate of Return – IRR) </a:t>
            </a:r>
          </a:p>
        </p:txBody>
      </p:sp>
      <mc:AlternateContent xmlns:mc="http://schemas.openxmlformats.org/markup-compatibility/2006" xmlns:a14="http://schemas.microsoft.com/office/drawing/2010/main">
        <mc:Choice Requires="a14">
          <p:sp>
            <p:nvSpPr>
              <p:cNvPr id="5" name="TextBox 4"/>
              <p:cNvSpPr txBox="1"/>
              <p:nvPr/>
            </p:nvSpPr>
            <p:spPr>
              <a:xfrm>
                <a:off x="3454586" y="2684955"/>
                <a:ext cx="5117123" cy="538032"/>
              </a:xfrm>
              <a:prstGeom prst="rect">
                <a:avLst/>
              </a:prstGeom>
              <a:noFill/>
            </p:spPr>
            <p:txBody>
              <a:bodyPr wrap="square" lIns="0" tIns="0" rIns="0" bIns="0" rtlCol="0">
                <a:spAutoFit/>
              </a:bodyPr>
              <a:lstStyle/>
              <a:p>
                <a:r>
                  <a:rPr lang="el-GR" sz="2400" dirty="0" smtClean="0">
                    <a:latin typeface="+mj-lt"/>
                  </a:rPr>
                  <a:t>Κ = </a:t>
                </a:r>
                <a14:m>
                  <m:oMath xmlns:m="http://schemas.openxmlformats.org/officeDocument/2006/math">
                    <m:f>
                      <m:fPr>
                        <m:ctrlPr>
                          <a:rPr lang="el-GR" sz="2400" i="1" smtClean="0">
                            <a:latin typeface="Cambria Math" panose="02040503050406030204" pitchFamily="18" charset="0"/>
                          </a:rPr>
                        </m:ctrlPr>
                      </m:fPr>
                      <m:num>
                        <m:r>
                          <m:rPr>
                            <m:sty m:val="p"/>
                          </m:rPr>
                          <a:rPr lang="el-GR" sz="2400" b="0" i="0" smtClean="0">
                            <a:latin typeface="Cambria Math" panose="02040503050406030204" pitchFamily="18" charset="0"/>
                          </a:rPr>
                          <m:t>Α</m:t>
                        </m:r>
                        <m:r>
                          <a:rPr lang="el-GR" sz="2400" b="0" i="0" baseline="-10000" smtClean="0">
                            <a:latin typeface="Cambria Math" panose="02040503050406030204" pitchFamily="18" charset="0"/>
                          </a:rPr>
                          <m:t>1</m:t>
                        </m:r>
                      </m:num>
                      <m:den>
                        <m:r>
                          <a:rPr lang="el-GR" sz="2400" b="0" i="0" smtClean="0">
                            <a:latin typeface="Cambria Math" panose="02040503050406030204" pitchFamily="18" charset="0"/>
                          </a:rPr>
                          <m:t>1 + </m:t>
                        </m:r>
                        <m:r>
                          <m:rPr>
                            <m:sty m:val="p"/>
                          </m:rPr>
                          <a:rPr lang="el-GR" sz="2400" b="0" i="0" smtClean="0">
                            <a:latin typeface="Cambria Math" panose="02040503050406030204" pitchFamily="18" charset="0"/>
                          </a:rPr>
                          <m:t>λ</m:t>
                        </m:r>
                      </m:den>
                    </m:f>
                    <m:r>
                      <a:rPr lang="en-US" sz="2400" b="0" i="0" smtClean="0">
                        <a:latin typeface="Cambria Math" panose="02040503050406030204" pitchFamily="18" charset="0"/>
                      </a:rPr>
                      <m:t>+</m:t>
                    </m:r>
                    <m:f>
                      <m:fPr>
                        <m:ctrlPr>
                          <a:rPr lang="el-GR" sz="2400" i="1">
                            <a:latin typeface="Cambria Math" panose="02040503050406030204" pitchFamily="18" charset="0"/>
                          </a:rPr>
                        </m:ctrlPr>
                      </m:fPr>
                      <m:num>
                        <m:r>
                          <m:rPr>
                            <m:sty m:val="p"/>
                          </m:rPr>
                          <a:rPr lang="el-GR" sz="2400">
                            <a:latin typeface="Cambria Math" panose="02040503050406030204" pitchFamily="18" charset="0"/>
                          </a:rPr>
                          <m:t>Α</m:t>
                        </m:r>
                        <m:r>
                          <a:rPr lang="en-US" sz="2400" b="0" i="1" baseline="-10000" smtClean="0">
                            <a:latin typeface="Cambria Math" panose="02040503050406030204" pitchFamily="18" charset="0"/>
                          </a:rPr>
                          <m:t>2</m:t>
                        </m:r>
                      </m:num>
                      <m:den>
                        <m:d>
                          <m:dPr>
                            <m:ctrlPr>
                              <a:rPr lang="el-GR" sz="2400" b="0" i="1" baseline="-10000" smtClean="0">
                                <a:latin typeface="Cambria Math" panose="02040503050406030204" pitchFamily="18" charset="0"/>
                              </a:rPr>
                            </m:ctrlPr>
                          </m:dPr>
                          <m:e>
                            <m:r>
                              <a:rPr lang="el-GR" sz="2400">
                                <a:latin typeface="Cambria Math" panose="02040503050406030204" pitchFamily="18" charset="0"/>
                              </a:rPr>
                              <m:t>1</m:t>
                            </m:r>
                            <m:r>
                              <a:rPr lang="el-GR" sz="2400" b="0" i="0" smtClean="0">
                                <a:latin typeface="Cambria Math" panose="02040503050406030204" pitchFamily="18" charset="0"/>
                              </a:rPr>
                              <m:t> </m:t>
                            </m:r>
                            <m:r>
                              <a:rPr lang="el-GR" sz="2400">
                                <a:latin typeface="Cambria Math" panose="02040503050406030204" pitchFamily="18" charset="0"/>
                              </a:rPr>
                              <m:t>+</m:t>
                            </m:r>
                            <m:r>
                              <a:rPr lang="el-GR" sz="2400" b="0" i="0" smtClean="0">
                                <a:latin typeface="Cambria Math" panose="02040503050406030204" pitchFamily="18" charset="0"/>
                              </a:rPr>
                              <m:t> </m:t>
                            </m:r>
                            <m:r>
                              <m:rPr>
                                <m:sty m:val="p"/>
                              </m:rPr>
                              <a:rPr lang="el-GR" sz="2400" b="0" i="0" smtClean="0">
                                <a:latin typeface="Cambria Math" panose="02040503050406030204" pitchFamily="18" charset="0"/>
                              </a:rPr>
                              <m:t>λ</m:t>
                            </m:r>
                          </m:e>
                        </m:d>
                        <m:r>
                          <a:rPr lang="el-GR" sz="2400" b="0" i="0" baseline="20000" smtClean="0">
                            <a:latin typeface="Cambria Math" panose="02040503050406030204" pitchFamily="18" charset="0"/>
                          </a:rPr>
                          <m:t>2</m:t>
                        </m:r>
                      </m:den>
                    </m:f>
                    <m:r>
                      <a:rPr lang="en-US" sz="2400" b="0" i="1" smtClean="0">
                        <a:latin typeface="Cambria Math" panose="02040503050406030204" pitchFamily="18" charset="0"/>
                      </a:rPr>
                      <m:t>+…+</m:t>
                    </m:r>
                    <m:f>
                      <m:fPr>
                        <m:ctrlPr>
                          <a:rPr lang="el-GR" sz="2400" i="1">
                            <a:latin typeface="Cambria Math" panose="02040503050406030204" pitchFamily="18" charset="0"/>
                          </a:rPr>
                        </m:ctrlPr>
                      </m:fPr>
                      <m:num>
                        <m:r>
                          <m:rPr>
                            <m:sty m:val="p"/>
                          </m:rPr>
                          <a:rPr lang="el-GR" sz="2400">
                            <a:latin typeface="Cambria Math" panose="02040503050406030204" pitchFamily="18" charset="0"/>
                          </a:rPr>
                          <m:t>Α</m:t>
                        </m:r>
                        <m:r>
                          <m:rPr>
                            <m:sty m:val="p"/>
                          </m:rPr>
                          <a:rPr lang="en-US" sz="2400" baseline="-10000">
                            <a:latin typeface="Cambria Math" panose="02040503050406030204" pitchFamily="18" charset="0"/>
                          </a:rPr>
                          <m:t>n</m:t>
                        </m:r>
                      </m:num>
                      <m:den>
                        <m:d>
                          <m:dPr>
                            <m:ctrlPr>
                              <a:rPr lang="el-GR" sz="2400" i="1" baseline="-10000">
                                <a:latin typeface="Cambria Math" panose="02040503050406030204" pitchFamily="18" charset="0"/>
                              </a:rPr>
                            </m:ctrlPr>
                          </m:dPr>
                          <m:e>
                            <m:r>
                              <a:rPr lang="el-GR" sz="2400">
                                <a:latin typeface="Cambria Math" panose="02040503050406030204" pitchFamily="18" charset="0"/>
                              </a:rPr>
                              <m:t>1</m:t>
                            </m:r>
                            <m:r>
                              <a:rPr lang="el-GR" sz="2400" b="0" i="0" smtClean="0">
                                <a:latin typeface="Cambria Math" panose="02040503050406030204" pitchFamily="18" charset="0"/>
                              </a:rPr>
                              <m:t> </m:t>
                            </m:r>
                            <m:r>
                              <a:rPr lang="el-GR" sz="2400">
                                <a:latin typeface="Cambria Math" panose="02040503050406030204" pitchFamily="18" charset="0"/>
                              </a:rPr>
                              <m:t>+</m:t>
                            </m:r>
                            <m:r>
                              <a:rPr lang="el-GR" sz="2400" b="0" i="0" smtClean="0">
                                <a:latin typeface="Cambria Math" panose="02040503050406030204" pitchFamily="18" charset="0"/>
                              </a:rPr>
                              <m:t> </m:t>
                            </m:r>
                            <m:r>
                              <m:rPr>
                                <m:sty m:val="p"/>
                              </m:rPr>
                              <a:rPr lang="el-GR" sz="2400" b="0" i="0" smtClean="0">
                                <a:latin typeface="Cambria Math" panose="02040503050406030204" pitchFamily="18" charset="0"/>
                              </a:rPr>
                              <m:t>λ</m:t>
                            </m:r>
                          </m:e>
                        </m:d>
                        <m:r>
                          <a:rPr lang="en-US" sz="2400" i="1" baseline="20000">
                            <a:latin typeface="Cambria Math" panose="02040503050406030204" pitchFamily="18" charset="0"/>
                          </a:rPr>
                          <m:t>𝑛</m:t>
                        </m:r>
                      </m:den>
                    </m:f>
                  </m:oMath>
                </a14:m>
                <a:endParaRPr lang="el-GR" sz="2400" dirty="0">
                  <a:latin typeface="+mj-lt"/>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3454586" y="2684955"/>
                <a:ext cx="5117123" cy="538032"/>
              </a:xfrm>
              <a:prstGeom prst="rect">
                <a:avLst/>
              </a:prstGeom>
              <a:blipFill>
                <a:blip r:embed="rId2"/>
                <a:stretch>
                  <a:fillRect l="-3814" t="-4494" b="-22472"/>
                </a:stretch>
              </a:blipFill>
            </p:spPr>
            <p:txBody>
              <a:bodyPr/>
              <a:lstStyle/>
              <a:p>
                <a:r>
                  <a:rPr lang="el-GR">
                    <a:noFill/>
                  </a:rPr>
                  <a:t> </a:t>
                </a:r>
              </a:p>
            </p:txBody>
          </p:sp>
        </mc:Fallback>
      </mc:AlternateContent>
    </p:spTree>
    <p:extLst>
      <p:ext uri="{BB962C8B-B14F-4D97-AF65-F5344CB8AC3E}">
        <p14:creationId xmlns:p14="http://schemas.microsoft.com/office/powerpoint/2010/main" val="59250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90202" y="1961198"/>
            <a:ext cx="10906299" cy="4195762"/>
          </a:xfrm>
        </p:spPr>
        <p:txBody>
          <a:bodyPr/>
          <a:lstStyle/>
          <a:p>
            <a:pPr>
              <a:lnSpc>
                <a:spcPct val="150000"/>
              </a:lnSpc>
            </a:pPr>
            <a:r>
              <a:rPr lang="el-GR" sz="2400" dirty="0" smtClean="0"/>
              <a:t>Ε.Β.Α </a:t>
            </a:r>
            <a:r>
              <a:rPr lang="el-GR" sz="2400" dirty="0"/>
              <a:t>&gt; </a:t>
            </a:r>
            <a:r>
              <a:rPr lang="en-US" sz="2400" dirty="0" smtClean="0"/>
              <a:t>r</a:t>
            </a:r>
            <a:r>
              <a:rPr lang="el-GR" sz="2400" dirty="0" smtClean="0"/>
              <a:t> </a:t>
            </a:r>
            <a:r>
              <a:rPr lang="en-US" sz="2400" dirty="0" smtClean="0"/>
              <a:t>	</a:t>
            </a:r>
            <a:r>
              <a:rPr lang="el-GR" sz="2400" dirty="0" smtClean="0"/>
              <a:t>		Η </a:t>
            </a:r>
            <a:r>
              <a:rPr lang="el-GR" sz="2400" dirty="0"/>
              <a:t>επένδυση γίνεται αποδεκτή </a:t>
            </a:r>
          </a:p>
          <a:p>
            <a:pPr>
              <a:lnSpc>
                <a:spcPct val="150000"/>
              </a:lnSpc>
            </a:pPr>
            <a:r>
              <a:rPr lang="el-GR" sz="2400" dirty="0" smtClean="0"/>
              <a:t>E.B.A. </a:t>
            </a:r>
            <a:r>
              <a:rPr lang="el-GR" sz="2400" dirty="0"/>
              <a:t>= </a:t>
            </a:r>
            <a:r>
              <a:rPr lang="en-US" sz="2400" dirty="0" smtClean="0"/>
              <a:t>r</a:t>
            </a:r>
            <a:r>
              <a:rPr lang="el-GR" sz="2400" dirty="0" smtClean="0"/>
              <a:t>			Η </a:t>
            </a:r>
            <a:r>
              <a:rPr lang="el-GR" sz="2400" dirty="0"/>
              <a:t>επένδυση θεωρείται οριακή (αδιάφορος επενδυτής) </a:t>
            </a:r>
          </a:p>
          <a:p>
            <a:pPr>
              <a:lnSpc>
                <a:spcPct val="150000"/>
              </a:lnSpc>
            </a:pPr>
            <a:r>
              <a:rPr lang="el-GR" sz="2400" dirty="0" smtClean="0"/>
              <a:t>E.B.A. </a:t>
            </a:r>
            <a:r>
              <a:rPr lang="el-GR" sz="2400" dirty="0"/>
              <a:t>&lt; </a:t>
            </a:r>
            <a:r>
              <a:rPr lang="en-US" sz="2400" dirty="0" smtClean="0"/>
              <a:t>r</a:t>
            </a:r>
            <a:r>
              <a:rPr lang="el-GR" sz="2400" dirty="0" smtClean="0"/>
              <a:t>			Η </a:t>
            </a:r>
            <a:r>
              <a:rPr lang="el-GR" sz="2400" dirty="0"/>
              <a:t>επένδυση δεν πρέπει να γίνει αποδεκτή </a:t>
            </a:r>
          </a:p>
        </p:txBody>
      </p:sp>
    </p:spTree>
    <p:extLst>
      <p:ext uri="{BB962C8B-B14F-4D97-AF65-F5344CB8AC3E}">
        <p14:creationId xmlns:p14="http://schemas.microsoft.com/office/powerpoint/2010/main" val="1371596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37800" y="252933"/>
            <a:ext cx="9404350" cy="611591"/>
          </a:xfrm>
        </p:spPr>
        <p:txBody>
          <a:bodyPr/>
          <a:lstStyle/>
          <a:p>
            <a:pPr algn="ctr"/>
            <a:r>
              <a:rPr lang="el-GR" sz="3600" dirty="0" smtClean="0">
                <a:effectLst>
                  <a:outerShdw blurRad="38100" dist="38100" dir="2700000" algn="tl">
                    <a:srgbClr val="000000">
                      <a:alpha val="43137"/>
                    </a:srgbClr>
                  </a:outerShdw>
                </a:effectLst>
              </a:rPr>
              <a:t>Πρόβλημα 3ο</a:t>
            </a:r>
            <a:endParaRPr lang="el-GR" sz="3600" dirty="0">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a:xfrm>
            <a:off x="573578" y="1371598"/>
            <a:ext cx="10582102" cy="4106176"/>
          </a:xfrm>
        </p:spPr>
        <p:txBody>
          <a:bodyPr/>
          <a:lstStyle/>
          <a:p>
            <a:pPr marL="0" indent="0" algn="just">
              <a:lnSpc>
                <a:spcPct val="150000"/>
              </a:lnSpc>
              <a:buNone/>
            </a:pPr>
            <a:r>
              <a:rPr lang="el-GR" sz="2400" dirty="0" smtClean="0"/>
              <a:t>Να αξιολογηθεί η επένδυση με τη μέθοδο του</a:t>
            </a:r>
            <a:r>
              <a:rPr lang="el-GR" sz="2400" dirty="0">
                <a:effectLst>
                  <a:outerShdw blurRad="38100" dist="38100" dir="2700000" algn="tl">
                    <a:srgbClr val="000000">
                      <a:alpha val="43137"/>
                    </a:srgbClr>
                  </a:outerShdw>
                </a:effectLst>
              </a:rPr>
              <a:t> </a:t>
            </a:r>
            <a:r>
              <a:rPr lang="el-GR" sz="2400" dirty="0" smtClean="0"/>
              <a:t>Εσωτερικού Βαθμού Απόδοσης.</a:t>
            </a:r>
          </a:p>
          <a:p>
            <a:pPr marL="0" indent="0" algn="just">
              <a:lnSpc>
                <a:spcPct val="150000"/>
              </a:lnSpc>
              <a:buNone/>
            </a:pPr>
            <a:r>
              <a:rPr lang="el-GR" sz="2400" dirty="0" smtClean="0"/>
              <a:t>Αρχική επένδυση = 100.000 €</a:t>
            </a:r>
          </a:p>
          <a:p>
            <a:pPr marL="0" indent="0" algn="just">
              <a:lnSpc>
                <a:spcPct val="150000"/>
              </a:lnSpc>
              <a:buNone/>
            </a:pPr>
            <a:r>
              <a:rPr lang="el-GR" sz="2400" dirty="0" smtClean="0"/>
              <a:t>Έσοδα 1</a:t>
            </a:r>
            <a:r>
              <a:rPr lang="el-GR" sz="2400" baseline="30000" dirty="0" smtClean="0"/>
              <a:t>ου</a:t>
            </a:r>
            <a:r>
              <a:rPr lang="el-GR" sz="2400" dirty="0" smtClean="0"/>
              <a:t> έτους = 60.000 €</a:t>
            </a:r>
          </a:p>
          <a:p>
            <a:pPr marL="0" indent="0" algn="just">
              <a:lnSpc>
                <a:spcPct val="150000"/>
              </a:lnSpc>
              <a:buNone/>
            </a:pPr>
            <a:r>
              <a:rPr lang="el-GR" sz="2400" dirty="0" smtClean="0"/>
              <a:t>Έσοδα 2</a:t>
            </a:r>
            <a:r>
              <a:rPr lang="el-GR" sz="2400" baseline="30000" dirty="0" smtClean="0"/>
              <a:t>ου</a:t>
            </a:r>
            <a:r>
              <a:rPr lang="el-GR" sz="2400" dirty="0" smtClean="0"/>
              <a:t> έτους = 70.000 €</a:t>
            </a:r>
          </a:p>
          <a:p>
            <a:pPr marL="0" indent="0">
              <a:buNone/>
            </a:pPr>
            <a:r>
              <a:rPr lang="en-US" dirty="0" smtClean="0"/>
              <a:t>r = 10%</a:t>
            </a:r>
            <a:endParaRPr lang="el-GR" dirty="0"/>
          </a:p>
        </p:txBody>
      </p:sp>
    </p:spTree>
    <p:extLst>
      <p:ext uri="{BB962C8B-B14F-4D97-AF65-F5344CB8AC3E}">
        <p14:creationId xmlns:p14="http://schemas.microsoft.com/office/powerpoint/2010/main" val="21212508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 name="Θέση περιεχομένου 5"/>
              <p:cNvSpPr txBox="1">
                <a:spLocks noGrp="1"/>
              </p:cNvSpPr>
              <p:nvPr>
                <p:ph idx="1"/>
              </p:nvPr>
            </p:nvSpPr>
            <p:spPr>
              <a:xfrm>
                <a:off x="1288300" y="2036272"/>
                <a:ext cx="9202362" cy="3233257"/>
              </a:xfrm>
              <a:prstGeom prst="rect">
                <a:avLst/>
              </a:prstGeom>
              <a:noFill/>
            </p:spPr>
            <p:txBody>
              <a:bodyPr wrap="square" lIns="0" tIns="0" rIns="0" bIns="0" rtlCol="0">
                <a:spAutoFit/>
              </a:bodyPr>
              <a:lstStyle/>
              <a:p>
                <a:pPr marL="0" indent="0" algn="ctr">
                  <a:buNone/>
                </a:pPr>
                <a:r>
                  <a:rPr lang="en-US" sz="2400" dirty="0" smtClean="0">
                    <a:latin typeface="+mj-lt"/>
                  </a:rPr>
                  <a:t>100.000 </a:t>
                </a:r>
                <a:r>
                  <a:rPr lang="el-GR" sz="2400" dirty="0" smtClean="0">
                    <a:latin typeface="+mj-lt"/>
                  </a:rPr>
                  <a:t>= </a:t>
                </a:r>
                <a14:m>
                  <m:oMath xmlns:m="http://schemas.openxmlformats.org/officeDocument/2006/math">
                    <m:f>
                      <m:fPr>
                        <m:ctrlPr>
                          <a:rPr lang="el-GR" sz="2400" i="1" smtClean="0">
                            <a:latin typeface="Cambria Math" panose="02040503050406030204" pitchFamily="18" charset="0"/>
                          </a:rPr>
                        </m:ctrlPr>
                      </m:fPr>
                      <m:num>
                        <m:r>
                          <a:rPr lang="en-US" sz="2400" b="0" i="1" smtClean="0">
                            <a:latin typeface="Cambria Math" panose="02040503050406030204" pitchFamily="18" charset="0"/>
                          </a:rPr>
                          <m:t>60.000</m:t>
                        </m:r>
                      </m:num>
                      <m:den>
                        <m:r>
                          <a:rPr lang="el-GR" sz="2400" b="0" i="0" smtClean="0">
                            <a:latin typeface="Cambria Math" panose="02040503050406030204" pitchFamily="18" charset="0"/>
                          </a:rPr>
                          <m:t>1 + </m:t>
                        </m:r>
                        <m:r>
                          <m:rPr>
                            <m:sty m:val="p"/>
                          </m:rPr>
                          <a:rPr lang="el-GR" sz="2400" b="0" i="0" smtClean="0">
                            <a:latin typeface="Cambria Math" panose="02040503050406030204" pitchFamily="18" charset="0"/>
                          </a:rPr>
                          <m:t>λ</m:t>
                        </m:r>
                      </m:den>
                    </m:f>
                    <m:r>
                      <a:rPr lang="en-US" sz="2400" b="0" i="0" smtClean="0">
                        <a:latin typeface="Cambria Math" panose="02040503050406030204" pitchFamily="18" charset="0"/>
                      </a:rPr>
                      <m:t>+</m:t>
                    </m:r>
                    <m:f>
                      <m:fPr>
                        <m:ctrlPr>
                          <a:rPr lang="el-GR" sz="2400" i="1">
                            <a:latin typeface="Cambria Math" panose="02040503050406030204" pitchFamily="18" charset="0"/>
                          </a:rPr>
                        </m:ctrlPr>
                      </m:fPr>
                      <m:num>
                        <m:r>
                          <a:rPr lang="en-US" sz="2400" b="0" i="0" smtClean="0">
                            <a:latin typeface="Cambria Math" panose="02040503050406030204" pitchFamily="18" charset="0"/>
                          </a:rPr>
                          <m:t>70.000</m:t>
                        </m:r>
                      </m:num>
                      <m:den>
                        <m:d>
                          <m:dPr>
                            <m:ctrlPr>
                              <a:rPr lang="el-GR" sz="2400" b="0" i="1" baseline="-10000" smtClean="0">
                                <a:latin typeface="Cambria Math" panose="02040503050406030204" pitchFamily="18" charset="0"/>
                              </a:rPr>
                            </m:ctrlPr>
                          </m:dPr>
                          <m:e>
                            <m:r>
                              <a:rPr lang="el-GR" sz="2400">
                                <a:latin typeface="Cambria Math" panose="02040503050406030204" pitchFamily="18" charset="0"/>
                              </a:rPr>
                              <m:t>1</m:t>
                            </m:r>
                            <m:r>
                              <a:rPr lang="el-GR" sz="2400" b="0" i="0" smtClean="0">
                                <a:latin typeface="Cambria Math" panose="02040503050406030204" pitchFamily="18" charset="0"/>
                              </a:rPr>
                              <m:t> </m:t>
                            </m:r>
                            <m:r>
                              <a:rPr lang="el-GR" sz="2400">
                                <a:latin typeface="Cambria Math" panose="02040503050406030204" pitchFamily="18" charset="0"/>
                              </a:rPr>
                              <m:t>+</m:t>
                            </m:r>
                            <m:r>
                              <a:rPr lang="el-GR" sz="2400" b="0" i="0" smtClean="0">
                                <a:latin typeface="Cambria Math" panose="02040503050406030204" pitchFamily="18" charset="0"/>
                              </a:rPr>
                              <m:t> </m:t>
                            </m:r>
                            <m:r>
                              <m:rPr>
                                <m:sty m:val="p"/>
                              </m:rPr>
                              <a:rPr lang="el-GR" sz="2400" b="0" i="0" smtClean="0">
                                <a:latin typeface="Cambria Math" panose="02040503050406030204" pitchFamily="18" charset="0"/>
                              </a:rPr>
                              <m:t>λ</m:t>
                            </m:r>
                          </m:e>
                        </m:d>
                        <m:r>
                          <a:rPr lang="el-GR" sz="2400" b="0" i="0" baseline="20000" smtClean="0">
                            <a:latin typeface="Cambria Math" panose="02040503050406030204" pitchFamily="18" charset="0"/>
                          </a:rPr>
                          <m:t>2</m:t>
                        </m:r>
                      </m:den>
                    </m:f>
                  </m:oMath>
                </a14:m>
                <a:r>
                  <a:rPr lang="en-US" sz="2400" dirty="0" smtClean="0">
                    <a:latin typeface="+mj-lt"/>
                  </a:rPr>
                  <a:t> =&gt; </a:t>
                </a:r>
                <a:endParaRPr lang="el-GR" sz="2400" dirty="0" smtClean="0">
                  <a:latin typeface="+mj-lt"/>
                </a:endParaRPr>
              </a:p>
              <a:p>
                <a:pPr marL="0" indent="0" algn="ctr">
                  <a:buNone/>
                </a:pPr>
                <a:r>
                  <a:rPr lang="en-US" sz="2400" dirty="0"/>
                  <a:t>=&gt; </a:t>
                </a:r>
                <a:r>
                  <a:rPr lang="en-US" sz="2400" dirty="0" smtClean="0">
                    <a:latin typeface="+mj-lt"/>
                  </a:rPr>
                  <a:t>100 (1 +</a:t>
                </a:r>
                <a:r>
                  <a:rPr lang="el-GR" sz="2400" dirty="0" smtClean="0">
                    <a:latin typeface="+mj-lt"/>
                  </a:rPr>
                  <a:t> λ)</a:t>
                </a:r>
                <a:r>
                  <a:rPr lang="el-GR" sz="2400" baseline="30000" dirty="0" smtClean="0">
                    <a:latin typeface="+mj-lt"/>
                  </a:rPr>
                  <a:t>2</a:t>
                </a:r>
                <a:r>
                  <a:rPr lang="el-GR" sz="2400" dirty="0" smtClean="0">
                    <a:latin typeface="+mj-lt"/>
                  </a:rPr>
                  <a:t> = 60 (1 + λ) + 70 =&gt; </a:t>
                </a:r>
              </a:p>
              <a:p>
                <a:pPr marL="0" indent="0" algn="ctr">
                  <a:buNone/>
                </a:pPr>
                <a:r>
                  <a:rPr lang="el-GR" sz="2400" dirty="0" smtClean="0"/>
                  <a:t>=&gt; </a:t>
                </a:r>
                <a:r>
                  <a:rPr lang="el-GR" sz="2400" dirty="0" smtClean="0">
                    <a:latin typeface="+mj-lt"/>
                  </a:rPr>
                  <a:t>100 + 100 λ</a:t>
                </a:r>
                <a:r>
                  <a:rPr lang="el-GR" sz="2400" baseline="30000" dirty="0" smtClean="0">
                    <a:latin typeface="+mj-lt"/>
                  </a:rPr>
                  <a:t>2</a:t>
                </a:r>
                <a:r>
                  <a:rPr lang="el-GR" sz="2400" dirty="0" smtClean="0">
                    <a:latin typeface="+mj-lt"/>
                  </a:rPr>
                  <a:t> + 200 λ = 60 + 60 λ + 70 </a:t>
                </a:r>
                <a:r>
                  <a:rPr lang="el-GR" sz="2400" dirty="0"/>
                  <a:t>=&gt; </a:t>
                </a:r>
                <a:endParaRPr lang="el-GR" sz="2400" dirty="0" smtClean="0"/>
              </a:p>
              <a:p>
                <a:pPr marL="0" indent="0" algn="ctr">
                  <a:buNone/>
                </a:pPr>
                <a:r>
                  <a:rPr lang="el-GR" sz="2400" dirty="0"/>
                  <a:t>=&gt; </a:t>
                </a:r>
                <a:r>
                  <a:rPr lang="el-GR" sz="2400" dirty="0" smtClean="0"/>
                  <a:t>100 </a:t>
                </a:r>
                <a:r>
                  <a:rPr lang="el-GR" sz="2400" dirty="0"/>
                  <a:t>λ</a:t>
                </a:r>
                <a:r>
                  <a:rPr lang="el-GR" sz="2400" baseline="30000" dirty="0"/>
                  <a:t>2</a:t>
                </a:r>
                <a:r>
                  <a:rPr lang="el-GR" sz="2400" dirty="0"/>
                  <a:t> </a:t>
                </a:r>
                <a:r>
                  <a:rPr lang="el-GR" sz="2400" dirty="0" smtClean="0"/>
                  <a:t>+ 140 λ – 30 = 0</a:t>
                </a:r>
                <a:r>
                  <a:rPr lang="el-GR" sz="2400" dirty="0"/>
                  <a:t> =&gt; </a:t>
                </a:r>
                <a:endParaRPr lang="el-GR" sz="2400" dirty="0" smtClean="0"/>
              </a:p>
              <a:p>
                <a:pPr marL="0" indent="0" algn="ctr">
                  <a:buNone/>
                </a:pPr>
                <a:r>
                  <a:rPr lang="el-GR" sz="2400" dirty="0" smtClean="0"/>
                  <a:t>=&gt; λ</a:t>
                </a:r>
                <a:r>
                  <a:rPr lang="el-GR" sz="2400" baseline="-25000" dirty="0" smtClean="0"/>
                  <a:t>1,2</a:t>
                </a:r>
                <a:r>
                  <a:rPr lang="el-GR" sz="2400" dirty="0" smtClean="0"/>
                  <a:t> = </a:t>
                </a:r>
                <a14:m>
                  <m:oMath xmlns:m="http://schemas.openxmlformats.org/officeDocument/2006/math">
                    <m:f>
                      <m:fPr>
                        <m:ctrlPr>
                          <a:rPr lang="el-GR" sz="2400" i="1" smtClean="0">
                            <a:latin typeface="Cambria Math" panose="02040503050406030204" pitchFamily="18" charset="0"/>
                          </a:rPr>
                        </m:ctrlPr>
                      </m:fPr>
                      <m:num>
                        <m:r>
                          <a:rPr lang="el-GR" sz="2400" b="0" i="1" smtClean="0">
                            <a:latin typeface="Cambria Math" panose="02040503050406030204" pitchFamily="18" charset="0"/>
                          </a:rPr>
                          <m:t>− 14 </m:t>
                        </m:r>
                        <m:r>
                          <a:rPr lang="el-GR" sz="2400" b="0" i="1" smtClean="0">
                            <a:latin typeface="Cambria Math" panose="02040503050406030204" pitchFamily="18" charset="0"/>
                            <a:ea typeface="Cambria Math" panose="02040503050406030204" pitchFamily="18" charset="0"/>
                          </a:rPr>
                          <m:t>±</m:t>
                        </m:r>
                        <m:rad>
                          <m:radPr>
                            <m:degHide m:val="on"/>
                            <m:ctrlPr>
                              <a:rPr lang="el-GR" sz="2400" i="1">
                                <a:latin typeface="Cambria Math" panose="02040503050406030204" pitchFamily="18" charset="0"/>
                              </a:rPr>
                            </m:ctrlPr>
                          </m:radPr>
                          <m:deg/>
                          <m:e>
                            <m:d>
                              <m:dPr>
                                <m:ctrlPr>
                                  <a:rPr lang="el-GR" sz="2400" b="0" i="1" smtClean="0">
                                    <a:latin typeface="Cambria Math" panose="02040503050406030204" pitchFamily="18" charset="0"/>
                                  </a:rPr>
                                </m:ctrlPr>
                              </m:dPr>
                              <m:e>
                                <m:r>
                                  <a:rPr lang="el-GR" sz="2400" b="0" i="1" smtClean="0">
                                    <a:latin typeface="Cambria Math" panose="02040503050406030204" pitchFamily="18" charset="0"/>
                                  </a:rPr>
                                  <m:t>14</m:t>
                                </m:r>
                              </m:e>
                            </m:d>
                            <m:r>
                              <a:rPr lang="el-GR" sz="2400" b="0" i="1" baseline="30000" smtClean="0">
                                <a:latin typeface="Cambria Math" panose="02040503050406030204" pitchFamily="18" charset="0"/>
                              </a:rPr>
                              <m:t>2</m:t>
                            </m:r>
                            <m:r>
                              <a:rPr lang="el-GR" sz="2400" b="0" i="1" smtClean="0">
                                <a:latin typeface="Cambria Math" panose="02040503050406030204" pitchFamily="18" charset="0"/>
                              </a:rPr>
                              <m:t> −4∗10∗(−3)</m:t>
                            </m:r>
                          </m:e>
                        </m:rad>
                      </m:num>
                      <m:den>
                        <m:r>
                          <a:rPr lang="el-GR" sz="2400" b="0" i="1" smtClean="0">
                            <a:latin typeface="Cambria Math" panose="02040503050406030204" pitchFamily="18" charset="0"/>
                          </a:rPr>
                          <m:t>2 ∗10 </m:t>
                        </m:r>
                      </m:den>
                    </m:f>
                  </m:oMath>
                </a14:m>
                <a:r>
                  <a:rPr lang="el-GR" sz="2400" dirty="0" smtClean="0">
                    <a:latin typeface="+mj-lt"/>
                  </a:rPr>
                  <a:t> = 0,189, - 1,589</a:t>
                </a:r>
                <a:endParaRPr lang="el-GR" sz="2400" dirty="0">
                  <a:latin typeface="+mj-lt"/>
                </a:endParaRPr>
              </a:p>
              <a:p>
                <a:pPr marL="0" indent="0" algn="ctr">
                  <a:buNone/>
                </a:pPr>
                <a:endParaRPr lang="el-GR" sz="2400" dirty="0" smtClean="0">
                  <a:latin typeface="+mj-lt"/>
                </a:endParaRPr>
              </a:p>
            </p:txBody>
          </p:sp>
        </mc:Choice>
        <mc:Fallback xmlns="">
          <p:sp>
            <p:nvSpPr>
              <p:cNvPr id="6" name="Θέση περιεχομένου 5"/>
              <p:cNvSpPr txBox="1">
                <a:spLocks noGrp="1" noRot="1" noChangeAspect="1" noMove="1" noResize="1" noEditPoints="1" noAdjustHandles="1" noChangeArrowheads="1" noChangeShapeType="1" noTextEdit="1"/>
              </p:cNvSpPr>
              <p:nvPr>
                <p:ph idx="1"/>
              </p:nvPr>
            </p:nvSpPr>
            <p:spPr>
              <a:xfrm>
                <a:off x="1288300" y="2036272"/>
                <a:ext cx="9202362" cy="3233257"/>
              </a:xfrm>
              <a:prstGeom prst="rect">
                <a:avLst/>
              </a:prstGeom>
              <a:blipFill>
                <a:blip r:embed="rId2"/>
                <a:stretch>
                  <a:fillRect t="-755"/>
                </a:stretch>
              </a:blipFill>
            </p:spPr>
            <p:txBody>
              <a:bodyPr/>
              <a:lstStyle/>
              <a:p>
                <a:r>
                  <a:rPr lang="el-GR">
                    <a:noFill/>
                  </a:rPr>
                  <a:t> </a:t>
                </a:r>
              </a:p>
            </p:txBody>
          </p:sp>
        </mc:Fallback>
      </mc:AlternateContent>
    </p:spTree>
    <p:extLst>
      <p:ext uri="{BB962C8B-B14F-4D97-AF65-F5344CB8AC3E}">
        <p14:creationId xmlns:p14="http://schemas.microsoft.com/office/powerpoint/2010/main" val="42140542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Τίτλος 1"/>
          <p:cNvSpPr>
            <a:spLocks noGrp="1"/>
          </p:cNvSpPr>
          <p:nvPr>
            <p:ph type="ctrTitle"/>
          </p:nvPr>
        </p:nvSpPr>
        <p:spPr>
          <a:xfrm>
            <a:off x="1155700" y="1447800"/>
            <a:ext cx="8824913" cy="3328988"/>
          </a:xfrm>
        </p:spPr>
        <p:txBody>
          <a:bodyPr/>
          <a:lstStyle/>
          <a:p>
            <a:pPr eaLnBrk="1" hangingPunct="1"/>
            <a:r>
              <a:rPr lang="el-GR" dirty="0" smtClean="0"/>
              <a:t>Επένδυση</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502324" y="1570500"/>
            <a:ext cx="8947150" cy="4195762"/>
          </a:xfrm>
        </p:spPr>
        <p:txBody>
          <a:bodyPr/>
          <a:lstStyle/>
          <a:p>
            <a:pPr algn="just">
              <a:lnSpc>
                <a:spcPct val="150000"/>
              </a:lnSpc>
            </a:pPr>
            <a:r>
              <a:rPr lang="el-GR" sz="2400" dirty="0" smtClean="0"/>
              <a:t>Η μεγάλη σημασία της επένδυσης οφείλεται στο γεγονός ότι μεταβάλλεται πολύ περισσότερο και συχνότερα από οποιοδήποτε άλλο συστατικό της συνολικής δαπάνης. Οι μεταβολές αυτές προκαλούν διακυμάνσεις στην οικονομική δραστηριότητα και το εισόδημα.</a:t>
            </a:r>
            <a:endParaRPr lang="el-GR" sz="2400" dirty="0"/>
          </a:p>
        </p:txBody>
      </p:sp>
    </p:spTree>
    <p:extLst>
      <p:ext uri="{BB962C8B-B14F-4D97-AF65-F5344CB8AC3E}">
        <p14:creationId xmlns:p14="http://schemas.microsoft.com/office/powerpoint/2010/main" val="2927892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95582" y="138154"/>
            <a:ext cx="9404350" cy="1067191"/>
          </a:xfrm>
        </p:spPr>
        <p:txBody>
          <a:bodyPr/>
          <a:lstStyle/>
          <a:p>
            <a:pPr algn="ctr"/>
            <a:r>
              <a:rPr lang="el-GR" sz="3600" dirty="0" smtClean="0">
                <a:effectLst>
                  <a:outerShdw blurRad="38100" dist="38100" dir="2700000" algn="tl">
                    <a:srgbClr val="000000">
                      <a:alpha val="43137"/>
                    </a:srgbClr>
                  </a:outerShdw>
                </a:effectLst>
              </a:rPr>
              <a:t>Ακαθάριστος σχηματισμός κεφαλαίου</a:t>
            </a:r>
            <a:br>
              <a:rPr lang="el-GR" sz="3600" dirty="0" smtClean="0">
                <a:effectLst>
                  <a:outerShdw blurRad="38100" dist="38100" dir="2700000" algn="tl">
                    <a:srgbClr val="000000">
                      <a:alpha val="43137"/>
                    </a:srgbClr>
                  </a:outerShdw>
                </a:effectLst>
              </a:rPr>
            </a:br>
            <a:r>
              <a:rPr lang="el-GR" sz="1800" dirty="0" smtClean="0">
                <a:effectLst>
                  <a:outerShdw blurRad="38100" dist="38100" dir="2700000" algn="tl">
                    <a:srgbClr val="000000">
                      <a:alpha val="43137"/>
                    </a:srgbClr>
                  </a:outerShdw>
                </a:effectLst>
              </a:rPr>
              <a:t>(σε σταθερές </a:t>
            </a:r>
            <a:r>
              <a:rPr lang="el-GR" sz="1800" dirty="0">
                <a:effectLst>
                  <a:outerShdw blurRad="38100" dist="38100" dir="2700000" algn="tl">
                    <a:srgbClr val="000000">
                      <a:alpha val="43137"/>
                    </a:srgbClr>
                  </a:outerShdw>
                </a:effectLst>
              </a:rPr>
              <a:t>τιμές προηγούμενου </a:t>
            </a:r>
            <a:r>
              <a:rPr lang="el-GR" sz="1800" dirty="0" smtClean="0">
                <a:effectLst>
                  <a:outerShdw blurRad="38100" dist="38100" dir="2700000" algn="tl">
                    <a:srgbClr val="000000">
                      <a:alpha val="43137"/>
                    </a:srgbClr>
                  </a:outerShdw>
                </a:effectLst>
              </a:rPr>
              <a:t>έτους) </a:t>
            </a:r>
            <a:endParaRPr lang="el-GR" sz="1800" dirty="0">
              <a:effectLst>
                <a:outerShdw blurRad="38100" dist="38100" dir="2700000" algn="tl">
                  <a:srgbClr val="000000">
                    <a:alpha val="43137"/>
                  </a:srgbClr>
                </a:outerShdw>
              </a:effectLst>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1361459941"/>
              </p:ext>
            </p:extLst>
          </p:nvPr>
        </p:nvGraphicFramePr>
        <p:xfrm>
          <a:off x="646113" y="1205345"/>
          <a:ext cx="10950141" cy="5145580"/>
        </p:xfrm>
        <a:graphic>
          <a:graphicData uri="http://schemas.openxmlformats.org/drawingml/2006/chart">
            <c:chart xmlns:c="http://schemas.openxmlformats.org/drawingml/2006/chart" xmlns:r="http://schemas.openxmlformats.org/officeDocument/2006/relationships" r:id="rId2"/>
          </a:graphicData>
        </a:graphic>
      </p:graphicFrame>
      <p:sp>
        <p:nvSpPr>
          <p:cNvPr id="5" name="Τίτλος 1"/>
          <p:cNvSpPr txBox="1">
            <a:spLocks/>
          </p:cNvSpPr>
          <p:nvPr/>
        </p:nvSpPr>
        <p:spPr bwMode="auto">
          <a:xfrm>
            <a:off x="124691" y="6434050"/>
            <a:ext cx="11937076" cy="30090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defTabSz="457200" rtl="0" eaLnBrk="0" fontAlgn="base" hangingPunct="0">
              <a:spcBef>
                <a:spcPct val="0"/>
              </a:spcBef>
              <a:spcAft>
                <a:spcPct val="0"/>
              </a:spcAft>
              <a:defRPr sz="4200" kern="1200">
                <a:solidFill>
                  <a:schemeClr val="tx2"/>
                </a:solidFill>
                <a:latin typeface="+mj-lt"/>
                <a:ea typeface="+mj-ea"/>
                <a:cs typeface="+mj-cs"/>
              </a:defRPr>
            </a:lvl1pPr>
            <a:lvl2pPr algn="l" defTabSz="457200" rtl="0" eaLnBrk="0" fontAlgn="base" hangingPunct="0">
              <a:spcBef>
                <a:spcPct val="0"/>
              </a:spcBef>
              <a:spcAft>
                <a:spcPct val="0"/>
              </a:spcAft>
              <a:defRPr sz="4200">
                <a:solidFill>
                  <a:schemeClr val="tx2"/>
                </a:solidFill>
                <a:latin typeface="Century Gothic" pitchFamily="34" charset="0"/>
              </a:defRPr>
            </a:lvl2pPr>
            <a:lvl3pPr algn="l" defTabSz="457200" rtl="0" eaLnBrk="0" fontAlgn="base" hangingPunct="0">
              <a:spcBef>
                <a:spcPct val="0"/>
              </a:spcBef>
              <a:spcAft>
                <a:spcPct val="0"/>
              </a:spcAft>
              <a:defRPr sz="4200">
                <a:solidFill>
                  <a:schemeClr val="tx2"/>
                </a:solidFill>
                <a:latin typeface="Century Gothic" pitchFamily="34" charset="0"/>
              </a:defRPr>
            </a:lvl3pPr>
            <a:lvl4pPr algn="l" defTabSz="457200" rtl="0" eaLnBrk="0" fontAlgn="base" hangingPunct="0">
              <a:spcBef>
                <a:spcPct val="0"/>
              </a:spcBef>
              <a:spcAft>
                <a:spcPct val="0"/>
              </a:spcAft>
              <a:defRPr sz="4200">
                <a:solidFill>
                  <a:schemeClr val="tx2"/>
                </a:solidFill>
                <a:latin typeface="Century Gothic" pitchFamily="34" charset="0"/>
              </a:defRPr>
            </a:lvl4pPr>
            <a:lvl5pPr algn="l" defTabSz="457200" rtl="0" eaLnBrk="0" fontAlgn="base" hangingPunct="0">
              <a:spcBef>
                <a:spcPct val="0"/>
              </a:spcBef>
              <a:spcAft>
                <a:spcPct val="0"/>
              </a:spcAft>
              <a:defRPr sz="4200">
                <a:solidFill>
                  <a:schemeClr val="tx2"/>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buClrTx/>
              <a:buSzTx/>
              <a:buFontTx/>
            </a:pPr>
            <a:r>
              <a:rPr lang="el-GR" sz="1200" i="1" dirty="0" smtClean="0">
                <a:effectLst/>
              </a:rPr>
              <a:t>σε εκατ. €																						Πηγή: ΕΛ.ΣΤΑΤ.					</a:t>
            </a:r>
            <a:endParaRPr lang="el-GR" sz="1200" i="1" dirty="0">
              <a:effectLst/>
            </a:endParaRPr>
          </a:p>
        </p:txBody>
      </p:sp>
    </p:spTree>
    <p:extLst>
      <p:ext uri="{BB962C8B-B14F-4D97-AF65-F5344CB8AC3E}">
        <p14:creationId xmlns:p14="http://schemas.microsoft.com/office/powerpoint/2010/main" val="150022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46113" y="452438"/>
            <a:ext cx="9404350" cy="840031"/>
          </a:xfrm>
        </p:spPr>
        <p:txBody>
          <a:bodyPr/>
          <a:lstStyle/>
          <a:p>
            <a:pPr algn="ctr"/>
            <a:r>
              <a:rPr lang="el-GR" sz="3600" dirty="0">
                <a:effectLst>
                  <a:outerShdw blurRad="38100" dist="38100" dir="2700000" algn="tl">
                    <a:srgbClr val="000000">
                      <a:alpha val="43137"/>
                    </a:srgbClr>
                  </a:outerShdw>
                </a:effectLst>
              </a:rPr>
              <a:t>Μέθοδοι Αξιολόγησης Επενδύσεων </a:t>
            </a:r>
          </a:p>
        </p:txBody>
      </p:sp>
      <p:sp>
        <p:nvSpPr>
          <p:cNvPr id="3" name="Θέση περιεχομένου 2"/>
          <p:cNvSpPr>
            <a:spLocks noGrp="1"/>
          </p:cNvSpPr>
          <p:nvPr>
            <p:ph idx="1"/>
          </p:nvPr>
        </p:nvSpPr>
        <p:spPr>
          <a:xfrm>
            <a:off x="1771528" y="1973507"/>
            <a:ext cx="8947150" cy="4195762"/>
          </a:xfrm>
        </p:spPr>
        <p:txBody>
          <a:bodyPr/>
          <a:lstStyle/>
          <a:p>
            <a:pPr>
              <a:lnSpc>
                <a:spcPct val="150000"/>
              </a:lnSpc>
            </a:pPr>
            <a:r>
              <a:rPr lang="el-GR" sz="2400" dirty="0" smtClean="0"/>
              <a:t>Η </a:t>
            </a:r>
            <a:r>
              <a:rPr lang="el-GR" sz="2400" dirty="0"/>
              <a:t>Καθαρή Παρούσα Αξία </a:t>
            </a:r>
            <a:r>
              <a:rPr lang="el-GR" sz="2400" dirty="0" smtClean="0"/>
              <a:t>(Κ.Π.Α.)</a:t>
            </a:r>
          </a:p>
          <a:p>
            <a:pPr>
              <a:lnSpc>
                <a:spcPct val="150000"/>
              </a:lnSpc>
            </a:pPr>
            <a:r>
              <a:rPr lang="el-GR" sz="2400" dirty="0" smtClean="0"/>
              <a:t>Ο </a:t>
            </a:r>
            <a:r>
              <a:rPr lang="el-GR" sz="2400" dirty="0"/>
              <a:t>Εσωτερικός Βαθμός Απόδοσης (</a:t>
            </a:r>
            <a:r>
              <a:rPr lang="el-GR" sz="2400" dirty="0" smtClean="0"/>
              <a:t>Ε.Β.Α.)</a:t>
            </a:r>
            <a:endParaRPr lang="el-GR" sz="2400" dirty="0"/>
          </a:p>
          <a:p>
            <a:pPr>
              <a:lnSpc>
                <a:spcPct val="150000"/>
              </a:lnSpc>
            </a:pPr>
            <a:endParaRPr lang="el-GR" sz="2400" dirty="0"/>
          </a:p>
        </p:txBody>
      </p:sp>
    </p:spTree>
    <p:extLst>
      <p:ext uri="{BB962C8B-B14F-4D97-AF65-F5344CB8AC3E}">
        <p14:creationId xmlns:p14="http://schemas.microsoft.com/office/powerpoint/2010/main" val="3053555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136563" y="1628689"/>
            <a:ext cx="8947150" cy="4195762"/>
          </a:xfrm>
        </p:spPr>
        <p:txBody>
          <a:bodyPr/>
          <a:lstStyle/>
          <a:p>
            <a:pPr algn="just">
              <a:lnSpc>
                <a:spcPct val="150000"/>
              </a:lnSpc>
            </a:pPr>
            <a:r>
              <a:rPr lang="el-GR" dirty="0" smtClean="0"/>
              <a:t>Οι </a:t>
            </a:r>
            <a:r>
              <a:rPr lang="el-GR" i="1" dirty="0" smtClean="0"/>
              <a:t>αναμενόμενες αποδόσεις ή καθαρές ταμειακές (ή χρηματικές) ροές (</a:t>
            </a:r>
            <a:r>
              <a:rPr lang="en-US" i="1" dirty="0" smtClean="0"/>
              <a:t>cash flow) </a:t>
            </a:r>
            <a:r>
              <a:rPr lang="el-GR" dirty="0" smtClean="0"/>
              <a:t>ενός επενδυτικού αγαθού είναι η διαφορά των πρόσθετων εσόδων που υπολογίζεται πως θα πραγματοποιηθούν και των πρόσθετων δαπανών για την πραγματοποίηση των εσόδων.</a:t>
            </a:r>
            <a:endParaRPr lang="en-US" dirty="0" smtClean="0"/>
          </a:p>
          <a:p>
            <a:pPr algn="just">
              <a:lnSpc>
                <a:spcPct val="150000"/>
              </a:lnSpc>
            </a:pPr>
            <a:r>
              <a:rPr lang="el-GR" dirty="0"/>
              <a:t>Οι αναμενόμενες αποδόσεις </a:t>
            </a:r>
            <a:r>
              <a:rPr lang="el-GR" dirty="0" smtClean="0"/>
              <a:t>είναι </a:t>
            </a:r>
            <a:r>
              <a:rPr lang="el-GR" dirty="0"/>
              <a:t>γνωστές με </a:t>
            </a:r>
            <a:r>
              <a:rPr lang="el-GR" dirty="0" smtClean="0"/>
              <a:t>βεβαιότητα</a:t>
            </a:r>
            <a:r>
              <a:rPr lang="en-US" dirty="0" smtClean="0"/>
              <a:t>.</a:t>
            </a:r>
            <a:endParaRPr lang="el-GR" dirty="0"/>
          </a:p>
        </p:txBody>
      </p:sp>
    </p:spTree>
    <p:extLst>
      <p:ext uri="{BB962C8B-B14F-4D97-AF65-F5344CB8AC3E}">
        <p14:creationId xmlns:p14="http://schemas.microsoft.com/office/powerpoint/2010/main" val="1932271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z="3600" dirty="0">
                <a:effectLst>
                  <a:outerShdw blurRad="38100" dist="38100" dir="2700000" algn="tl">
                    <a:srgbClr val="000000">
                      <a:alpha val="43137"/>
                    </a:srgbClr>
                  </a:outerShdw>
                </a:effectLst>
              </a:rPr>
              <a:t>Παρούσα Αξία </a:t>
            </a:r>
            <a:r>
              <a:rPr lang="el-GR" sz="3600" dirty="0" smtClean="0">
                <a:effectLst>
                  <a:outerShdw blurRad="38100" dist="38100" dir="2700000" algn="tl">
                    <a:srgbClr val="000000">
                      <a:alpha val="43137"/>
                    </a:srgbClr>
                  </a:outerShdw>
                </a:effectLst>
              </a:rPr>
              <a:t>(Π.Α</a:t>
            </a:r>
            <a:r>
              <a:rPr lang="el-GR" sz="3600" dirty="0">
                <a:effectLst>
                  <a:outerShdw blurRad="38100" dist="38100" dir="2700000" algn="tl">
                    <a:srgbClr val="000000">
                      <a:alpha val="43137"/>
                    </a:srgbClr>
                  </a:outerShdw>
                </a:effectLst>
              </a:rPr>
              <a:t>.)</a:t>
            </a:r>
            <a:endParaRPr lang="el-GR" sz="3600" dirty="0"/>
          </a:p>
        </p:txBody>
      </p:sp>
      <p:sp>
        <p:nvSpPr>
          <p:cNvPr id="3" name="Θέση περιεχομένου 2"/>
          <p:cNvSpPr>
            <a:spLocks noGrp="1"/>
          </p:cNvSpPr>
          <p:nvPr>
            <p:ph idx="1"/>
          </p:nvPr>
        </p:nvSpPr>
        <p:spPr>
          <a:xfrm>
            <a:off x="1039091" y="3429000"/>
            <a:ext cx="9792393" cy="2107276"/>
          </a:xfrm>
        </p:spPr>
        <p:txBody>
          <a:bodyPr/>
          <a:lstStyle/>
          <a:p>
            <a:pPr>
              <a:lnSpc>
                <a:spcPct val="150000"/>
              </a:lnSpc>
            </a:pPr>
            <a:r>
              <a:rPr lang="el-GR" dirty="0" smtClean="0"/>
              <a:t>Π.Α. = η παρούσα αξία των αναμενόμενων αποδόσεων</a:t>
            </a:r>
          </a:p>
          <a:p>
            <a:pPr algn="just">
              <a:lnSpc>
                <a:spcPct val="150000"/>
              </a:lnSpc>
            </a:pPr>
            <a:r>
              <a:rPr lang="el-GR" dirty="0" smtClean="0"/>
              <a:t>Α</a:t>
            </a:r>
            <a:r>
              <a:rPr lang="en-US" baseline="-10000" dirty="0" smtClean="0"/>
              <a:t>i</a:t>
            </a:r>
            <a:r>
              <a:rPr lang="en-US" dirty="0" smtClean="0"/>
              <a:t> = </a:t>
            </a:r>
            <a:r>
              <a:rPr lang="el-GR" dirty="0" smtClean="0"/>
              <a:t>η αναμενόμενη απόδοση την χρονική περίοδο </a:t>
            </a:r>
            <a:r>
              <a:rPr lang="en-US" dirty="0"/>
              <a:t>i</a:t>
            </a:r>
            <a:r>
              <a:rPr lang="en-US" dirty="0" smtClean="0"/>
              <a:t> (</a:t>
            </a:r>
            <a:r>
              <a:rPr lang="el-GR" dirty="0" smtClean="0"/>
              <a:t>όπου </a:t>
            </a:r>
            <a:r>
              <a:rPr lang="en-US" dirty="0" smtClean="0"/>
              <a:t>i = 1, 2,…,n)</a:t>
            </a:r>
            <a:endParaRPr lang="el-GR" dirty="0" smtClean="0"/>
          </a:p>
          <a:p>
            <a:pPr>
              <a:lnSpc>
                <a:spcPct val="150000"/>
              </a:lnSpc>
            </a:pPr>
            <a:r>
              <a:rPr lang="en-US" dirty="0" smtClean="0"/>
              <a:t>r </a:t>
            </a:r>
            <a:r>
              <a:rPr lang="el-GR" dirty="0" smtClean="0"/>
              <a:t>= το </a:t>
            </a:r>
            <a:r>
              <a:rPr lang="el-GR" dirty="0"/>
              <a:t>προεξοφλητικό επιτόκιο </a:t>
            </a:r>
            <a:r>
              <a:rPr lang="el-GR" dirty="0" smtClean="0"/>
              <a:t>με </a:t>
            </a:r>
            <a:r>
              <a:rPr lang="el-GR" dirty="0"/>
              <a:t>το οποίο η μελλοντική αξία </a:t>
            </a:r>
            <a:r>
              <a:rPr lang="el-GR" dirty="0" smtClean="0"/>
              <a:t>μετατρέπεται </a:t>
            </a:r>
            <a:r>
              <a:rPr lang="el-GR" dirty="0"/>
              <a:t>σε παρούσα (σημερινή) </a:t>
            </a:r>
            <a:r>
              <a:rPr lang="el-GR" dirty="0" smtClean="0"/>
              <a:t>αξία.</a:t>
            </a:r>
            <a:endParaRPr lang="el-GR" dirty="0"/>
          </a:p>
        </p:txBody>
      </p:sp>
      <mc:AlternateContent xmlns:mc="http://schemas.openxmlformats.org/markup-compatibility/2006" xmlns:a14="http://schemas.microsoft.com/office/drawing/2010/main">
        <mc:Choice Requires="a14">
          <p:sp>
            <p:nvSpPr>
              <p:cNvPr id="5" name="TextBox 4"/>
              <p:cNvSpPr txBox="1"/>
              <p:nvPr/>
            </p:nvSpPr>
            <p:spPr>
              <a:xfrm>
                <a:off x="3396396" y="2169567"/>
                <a:ext cx="5117123" cy="538032"/>
              </a:xfrm>
              <a:prstGeom prst="rect">
                <a:avLst/>
              </a:prstGeom>
              <a:noFill/>
            </p:spPr>
            <p:txBody>
              <a:bodyPr wrap="square" lIns="0" tIns="0" rIns="0" bIns="0" rtlCol="0">
                <a:spAutoFit/>
              </a:bodyPr>
              <a:lstStyle/>
              <a:p>
                <a:r>
                  <a:rPr lang="el-GR" sz="2400" dirty="0" smtClean="0">
                    <a:latin typeface="+mj-lt"/>
                  </a:rPr>
                  <a:t>Π.Α. = </a:t>
                </a:r>
                <a14:m>
                  <m:oMath xmlns:m="http://schemas.openxmlformats.org/officeDocument/2006/math">
                    <m:f>
                      <m:fPr>
                        <m:ctrlPr>
                          <a:rPr lang="el-GR" sz="2400" i="1" smtClean="0">
                            <a:latin typeface="Cambria Math" panose="02040503050406030204" pitchFamily="18" charset="0"/>
                          </a:rPr>
                        </m:ctrlPr>
                      </m:fPr>
                      <m:num>
                        <m:r>
                          <m:rPr>
                            <m:sty m:val="p"/>
                          </m:rPr>
                          <a:rPr lang="el-GR" sz="2400" b="0" i="0" smtClean="0">
                            <a:latin typeface="Cambria Math" panose="02040503050406030204" pitchFamily="18" charset="0"/>
                          </a:rPr>
                          <m:t>Α</m:t>
                        </m:r>
                        <m:r>
                          <a:rPr lang="el-GR" sz="2400" b="0" i="0" baseline="-10000" smtClean="0">
                            <a:latin typeface="Cambria Math" panose="02040503050406030204" pitchFamily="18" charset="0"/>
                          </a:rPr>
                          <m:t>1</m:t>
                        </m:r>
                      </m:num>
                      <m:den>
                        <m:r>
                          <a:rPr lang="el-GR" sz="2400" b="0" i="0" smtClean="0">
                            <a:latin typeface="Cambria Math" panose="02040503050406030204" pitchFamily="18" charset="0"/>
                          </a:rPr>
                          <m:t>1 + </m:t>
                        </m:r>
                        <m:r>
                          <m:rPr>
                            <m:sty m:val="p"/>
                          </m:rPr>
                          <a:rPr lang="en-US" sz="2400" b="0" i="0" smtClean="0">
                            <a:latin typeface="Cambria Math" panose="02040503050406030204" pitchFamily="18" charset="0"/>
                          </a:rPr>
                          <m:t>r</m:t>
                        </m:r>
                      </m:den>
                    </m:f>
                    <m:r>
                      <a:rPr lang="en-US" sz="2400" b="0" i="0" smtClean="0">
                        <a:latin typeface="Cambria Math" panose="02040503050406030204" pitchFamily="18" charset="0"/>
                      </a:rPr>
                      <m:t>+</m:t>
                    </m:r>
                    <m:f>
                      <m:fPr>
                        <m:ctrlPr>
                          <a:rPr lang="el-GR" sz="2400" i="1">
                            <a:latin typeface="Cambria Math" panose="02040503050406030204" pitchFamily="18" charset="0"/>
                          </a:rPr>
                        </m:ctrlPr>
                      </m:fPr>
                      <m:num>
                        <m:r>
                          <m:rPr>
                            <m:sty m:val="p"/>
                          </m:rPr>
                          <a:rPr lang="el-GR" sz="2400">
                            <a:latin typeface="Cambria Math" panose="02040503050406030204" pitchFamily="18" charset="0"/>
                          </a:rPr>
                          <m:t>Α</m:t>
                        </m:r>
                        <m:r>
                          <a:rPr lang="en-US" sz="2400" b="0" i="1" baseline="-10000" smtClean="0">
                            <a:latin typeface="Cambria Math" panose="02040503050406030204" pitchFamily="18" charset="0"/>
                          </a:rPr>
                          <m:t>2</m:t>
                        </m:r>
                      </m:num>
                      <m:den>
                        <m:d>
                          <m:dPr>
                            <m:ctrlPr>
                              <a:rPr lang="el-GR" sz="2400" b="0" i="1" baseline="-10000" smtClean="0">
                                <a:latin typeface="Cambria Math" panose="02040503050406030204" pitchFamily="18" charset="0"/>
                              </a:rPr>
                            </m:ctrlPr>
                          </m:dPr>
                          <m:e>
                            <m:r>
                              <a:rPr lang="el-GR" sz="2400">
                                <a:latin typeface="Cambria Math" panose="02040503050406030204" pitchFamily="18" charset="0"/>
                              </a:rPr>
                              <m:t>1</m:t>
                            </m:r>
                            <m:r>
                              <a:rPr lang="el-GR" sz="2400" b="0" i="0" smtClean="0">
                                <a:latin typeface="Cambria Math" panose="02040503050406030204" pitchFamily="18" charset="0"/>
                              </a:rPr>
                              <m:t> </m:t>
                            </m:r>
                            <m:r>
                              <a:rPr lang="el-GR" sz="2400">
                                <a:latin typeface="Cambria Math" panose="02040503050406030204" pitchFamily="18" charset="0"/>
                              </a:rPr>
                              <m:t>+</m:t>
                            </m:r>
                            <m:r>
                              <a:rPr lang="el-GR" sz="2400" b="0" i="0" smtClean="0">
                                <a:latin typeface="Cambria Math" panose="02040503050406030204" pitchFamily="18" charset="0"/>
                              </a:rPr>
                              <m:t> </m:t>
                            </m:r>
                            <m:r>
                              <m:rPr>
                                <m:sty m:val="p"/>
                              </m:rPr>
                              <a:rPr lang="en-US" sz="2400">
                                <a:latin typeface="Cambria Math" panose="02040503050406030204" pitchFamily="18" charset="0"/>
                              </a:rPr>
                              <m:t>r</m:t>
                            </m:r>
                          </m:e>
                        </m:d>
                        <m:r>
                          <a:rPr lang="el-GR" sz="2400" b="0" i="0" baseline="20000" smtClean="0">
                            <a:latin typeface="Cambria Math" panose="02040503050406030204" pitchFamily="18" charset="0"/>
                          </a:rPr>
                          <m:t>2</m:t>
                        </m:r>
                      </m:den>
                    </m:f>
                    <m:r>
                      <a:rPr lang="en-US" sz="2400" b="0" i="1" smtClean="0">
                        <a:latin typeface="Cambria Math" panose="02040503050406030204" pitchFamily="18" charset="0"/>
                      </a:rPr>
                      <m:t>+…</m:t>
                    </m:r>
                    <m:r>
                      <a:rPr lang="el-GR" sz="2400" b="0" i="1" smtClean="0">
                        <a:latin typeface="Cambria Math" panose="02040503050406030204" pitchFamily="18" charset="0"/>
                      </a:rPr>
                      <m:t> </m:t>
                    </m:r>
                    <m:r>
                      <a:rPr lang="en-US" sz="2400" b="0" i="1" smtClean="0">
                        <a:latin typeface="Cambria Math" panose="02040503050406030204" pitchFamily="18" charset="0"/>
                      </a:rPr>
                      <m:t>+</m:t>
                    </m:r>
                    <m:f>
                      <m:fPr>
                        <m:ctrlPr>
                          <a:rPr lang="el-GR" sz="2400" i="1">
                            <a:latin typeface="Cambria Math" panose="02040503050406030204" pitchFamily="18" charset="0"/>
                          </a:rPr>
                        </m:ctrlPr>
                      </m:fPr>
                      <m:num>
                        <m:r>
                          <m:rPr>
                            <m:sty m:val="p"/>
                          </m:rPr>
                          <a:rPr lang="el-GR" sz="2400">
                            <a:latin typeface="Cambria Math" panose="02040503050406030204" pitchFamily="18" charset="0"/>
                          </a:rPr>
                          <m:t>Α</m:t>
                        </m:r>
                        <m:r>
                          <m:rPr>
                            <m:sty m:val="p"/>
                          </m:rPr>
                          <a:rPr lang="en-US" sz="2400" baseline="-10000">
                            <a:latin typeface="Cambria Math" panose="02040503050406030204" pitchFamily="18" charset="0"/>
                          </a:rPr>
                          <m:t>n</m:t>
                        </m:r>
                      </m:num>
                      <m:den>
                        <m:d>
                          <m:dPr>
                            <m:ctrlPr>
                              <a:rPr lang="el-GR" sz="2400" i="1" baseline="-10000">
                                <a:latin typeface="Cambria Math" panose="02040503050406030204" pitchFamily="18" charset="0"/>
                              </a:rPr>
                            </m:ctrlPr>
                          </m:dPr>
                          <m:e>
                            <m:r>
                              <a:rPr lang="el-GR" sz="2400">
                                <a:latin typeface="Cambria Math" panose="02040503050406030204" pitchFamily="18" charset="0"/>
                              </a:rPr>
                              <m:t>1</m:t>
                            </m:r>
                            <m:r>
                              <a:rPr lang="el-GR" sz="2400" b="0" i="0" smtClean="0">
                                <a:latin typeface="Cambria Math" panose="02040503050406030204" pitchFamily="18" charset="0"/>
                              </a:rPr>
                              <m:t> </m:t>
                            </m:r>
                            <m:r>
                              <a:rPr lang="el-GR" sz="2400">
                                <a:latin typeface="Cambria Math" panose="02040503050406030204" pitchFamily="18" charset="0"/>
                              </a:rPr>
                              <m:t>+</m:t>
                            </m:r>
                            <m:r>
                              <a:rPr lang="el-GR" sz="2400" b="0" i="0" smtClean="0">
                                <a:latin typeface="Cambria Math" panose="02040503050406030204" pitchFamily="18" charset="0"/>
                              </a:rPr>
                              <m:t> </m:t>
                            </m:r>
                            <m:r>
                              <m:rPr>
                                <m:sty m:val="p"/>
                              </m:rPr>
                              <a:rPr lang="en-US" sz="2400">
                                <a:latin typeface="Cambria Math" panose="02040503050406030204" pitchFamily="18" charset="0"/>
                              </a:rPr>
                              <m:t>r</m:t>
                            </m:r>
                          </m:e>
                        </m:d>
                        <m:r>
                          <a:rPr lang="en-US" sz="2400" i="1" baseline="20000">
                            <a:latin typeface="Cambria Math" panose="02040503050406030204" pitchFamily="18" charset="0"/>
                          </a:rPr>
                          <m:t>𝑛</m:t>
                        </m:r>
                      </m:den>
                    </m:f>
                  </m:oMath>
                </a14:m>
                <a:endParaRPr lang="el-GR" sz="2400" dirty="0">
                  <a:latin typeface="+mj-lt"/>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3396396" y="2169567"/>
                <a:ext cx="5117123" cy="538032"/>
              </a:xfrm>
              <a:prstGeom prst="rect">
                <a:avLst/>
              </a:prstGeom>
              <a:blipFill>
                <a:blip r:embed="rId2"/>
                <a:stretch>
                  <a:fillRect l="-3690" t="-5682" b="-22727"/>
                </a:stretch>
              </a:blipFill>
            </p:spPr>
            <p:txBody>
              <a:bodyPr/>
              <a:lstStyle/>
              <a:p>
                <a:r>
                  <a:rPr lang="el-GR">
                    <a:noFill/>
                  </a:rPr>
                  <a:t> </a:t>
                </a:r>
              </a:p>
            </p:txBody>
          </p:sp>
        </mc:Fallback>
      </mc:AlternateContent>
    </p:spTree>
    <p:extLst>
      <p:ext uri="{BB962C8B-B14F-4D97-AF65-F5344CB8AC3E}">
        <p14:creationId xmlns:p14="http://schemas.microsoft.com/office/powerpoint/2010/main" val="3787581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46113" y="452439"/>
            <a:ext cx="9404350" cy="919162"/>
          </a:xfrm>
        </p:spPr>
        <p:txBody>
          <a:bodyPr/>
          <a:lstStyle/>
          <a:p>
            <a:pPr algn="ctr"/>
            <a:r>
              <a:rPr lang="el-GR" dirty="0">
                <a:effectLst>
                  <a:outerShdw blurRad="38100" dist="38100" dir="2700000" algn="tl">
                    <a:srgbClr val="000000">
                      <a:alpha val="43137"/>
                    </a:srgbClr>
                  </a:outerShdw>
                </a:effectLst>
              </a:rPr>
              <a:t>Καθαρή Παρούσα Αξία (</a:t>
            </a:r>
            <a:r>
              <a:rPr lang="el-GR" dirty="0" smtClean="0">
                <a:effectLst>
                  <a:outerShdw blurRad="38100" dist="38100" dir="2700000" algn="tl">
                    <a:srgbClr val="000000">
                      <a:alpha val="43137"/>
                    </a:srgbClr>
                  </a:outerShdw>
                </a:effectLst>
              </a:rPr>
              <a:t>Κ.Π.Α.) </a:t>
            </a:r>
            <a:endParaRPr lang="el-GR" dirty="0">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a:xfrm>
            <a:off x="587923" y="1237991"/>
            <a:ext cx="10933517" cy="5320751"/>
          </a:xfrm>
        </p:spPr>
        <p:txBody>
          <a:bodyPr/>
          <a:lstStyle/>
          <a:p>
            <a:pPr algn="just">
              <a:lnSpc>
                <a:spcPct val="150000"/>
              </a:lnSpc>
            </a:pPr>
            <a:r>
              <a:rPr lang="el-GR" sz="2400" dirty="0" smtClean="0"/>
              <a:t>Η </a:t>
            </a:r>
            <a:r>
              <a:rPr lang="el-GR" sz="2400" dirty="0"/>
              <a:t>Καθαρή Παρούσα Αξία (</a:t>
            </a:r>
            <a:r>
              <a:rPr lang="el-GR" sz="2400" dirty="0" err="1"/>
              <a:t>Net</a:t>
            </a:r>
            <a:r>
              <a:rPr lang="el-GR" sz="2400" dirty="0"/>
              <a:t> </a:t>
            </a:r>
            <a:r>
              <a:rPr lang="el-GR" sz="2400" dirty="0" err="1"/>
              <a:t>Present</a:t>
            </a:r>
            <a:r>
              <a:rPr lang="el-GR" sz="2400" dirty="0"/>
              <a:t> </a:t>
            </a:r>
            <a:r>
              <a:rPr lang="el-GR" sz="2400" dirty="0" err="1"/>
              <a:t>Value</a:t>
            </a:r>
            <a:r>
              <a:rPr lang="el-GR" sz="2400" dirty="0"/>
              <a:t> – NPV) συγκρίνει την παρούσα αξία των </a:t>
            </a:r>
            <a:r>
              <a:rPr lang="el-GR" sz="2400" dirty="0" smtClean="0"/>
              <a:t>αναμενόμενων αποδόσεων με </a:t>
            </a:r>
            <a:r>
              <a:rPr lang="el-GR" sz="2400" dirty="0"/>
              <a:t>την παρούσα αξία των </a:t>
            </a:r>
            <a:r>
              <a:rPr lang="el-GR" sz="2400" dirty="0" smtClean="0"/>
              <a:t>δαπανών της επένδυσης.</a:t>
            </a:r>
          </a:p>
          <a:p>
            <a:pPr algn="just">
              <a:lnSpc>
                <a:spcPct val="150000"/>
              </a:lnSpc>
            </a:pPr>
            <a:r>
              <a:rPr lang="el-GR" sz="2400" dirty="0" smtClean="0"/>
              <a:t>Κ.Π.Α. = Π.Α.(</a:t>
            </a:r>
            <a:r>
              <a:rPr lang="el-GR" sz="2400" dirty="0"/>
              <a:t>αναμενόμενων </a:t>
            </a:r>
            <a:r>
              <a:rPr lang="el-GR" sz="2400" dirty="0" smtClean="0"/>
              <a:t>αποδόσεων) - Π.Α.(</a:t>
            </a:r>
            <a:r>
              <a:rPr lang="el-GR" sz="2400" dirty="0"/>
              <a:t>δαπανών </a:t>
            </a:r>
            <a:r>
              <a:rPr lang="el-GR" sz="2400" dirty="0" smtClean="0"/>
              <a:t>επένδυσης)</a:t>
            </a:r>
          </a:p>
          <a:p>
            <a:pPr marL="0" indent="0" algn="just">
              <a:lnSpc>
                <a:spcPct val="150000"/>
              </a:lnSpc>
              <a:buNone/>
            </a:pPr>
            <a:r>
              <a:rPr lang="el-GR" sz="2400" dirty="0" smtClean="0"/>
              <a:t> </a:t>
            </a:r>
          </a:p>
          <a:p>
            <a:pPr algn="just">
              <a:lnSpc>
                <a:spcPct val="150000"/>
              </a:lnSpc>
            </a:pPr>
            <a:r>
              <a:rPr lang="el-GR" sz="2400" dirty="0" smtClean="0"/>
              <a:t>Κ.Π.Α. </a:t>
            </a:r>
            <a:r>
              <a:rPr lang="el-GR" sz="2400" dirty="0"/>
              <a:t>&gt; 0 </a:t>
            </a:r>
            <a:r>
              <a:rPr lang="el-GR" sz="2400" dirty="0" smtClean="0"/>
              <a:t>			Η </a:t>
            </a:r>
            <a:r>
              <a:rPr lang="el-GR" sz="2400" dirty="0"/>
              <a:t>επένδυση γίνεται αποδεκτή </a:t>
            </a:r>
          </a:p>
          <a:p>
            <a:pPr algn="just">
              <a:lnSpc>
                <a:spcPct val="150000"/>
              </a:lnSpc>
            </a:pPr>
            <a:r>
              <a:rPr lang="el-GR" sz="2400" dirty="0" smtClean="0"/>
              <a:t>Κ.Π.Α. </a:t>
            </a:r>
            <a:r>
              <a:rPr lang="el-GR" sz="2400" dirty="0"/>
              <a:t>= </a:t>
            </a:r>
            <a:r>
              <a:rPr lang="el-GR" sz="2400" dirty="0" smtClean="0"/>
              <a:t>0			Η </a:t>
            </a:r>
            <a:r>
              <a:rPr lang="el-GR" sz="2400" dirty="0"/>
              <a:t>επένδυση θεωρείται οριακή (αδιάφορος επενδυτής</a:t>
            </a:r>
            <a:r>
              <a:rPr lang="el-GR" sz="2400" dirty="0" smtClean="0"/>
              <a:t>)</a:t>
            </a:r>
          </a:p>
          <a:p>
            <a:pPr algn="just">
              <a:lnSpc>
                <a:spcPct val="150000"/>
              </a:lnSpc>
            </a:pPr>
            <a:r>
              <a:rPr lang="el-GR" sz="2400" dirty="0" smtClean="0"/>
              <a:t>Κ.Π.Α. </a:t>
            </a:r>
            <a:r>
              <a:rPr lang="el-GR" sz="2400" dirty="0"/>
              <a:t>&lt; 0 </a:t>
            </a:r>
            <a:r>
              <a:rPr lang="el-GR" sz="2400" dirty="0" smtClean="0"/>
              <a:t>			Η </a:t>
            </a:r>
            <a:r>
              <a:rPr lang="el-GR" sz="2400" dirty="0"/>
              <a:t>επένδυση δεν πρέπει να γίνει αποδεκτή</a:t>
            </a:r>
            <a:endParaRPr lang="el-GR" sz="2400" dirty="0" smtClean="0"/>
          </a:p>
        </p:txBody>
      </p:sp>
    </p:spTree>
    <p:extLst>
      <p:ext uri="{BB962C8B-B14F-4D97-AF65-F5344CB8AC3E}">
        <p14:creationId xmlns:p14="http://schemas.microsoft.com/office/powerpoint/2010/main" val="2059017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37800" y="252933"/>
            <a:ext cx="9404350" cy="611591"/>
          </a:xfrm>
        </p:spPr>
        <p:txBody>
          <a:bodyPr/>
          <a:lstStyle/>
          <a:p>
            <a:pPr algn="ctr"/>
            <a:r>
              <a:rPr lang="el-GR" sz="3600" dirty="0" smtClean="0">
                <a:effectLst>
                  <a:outerShdw blurRad="38100" dist="38100" dir="2700000" algn="tl">
                    <a:srgbClr val="000000">
                      <a:alpha val="43137"/>
                    </a:srgbClr>
                  </a:outerShdw>
                </a:effectLst>
              </a:rPr>
              <a:t>Πρόβλημα 1ο</a:t>
            </a:r>
            <a:endParaRPr lang="el-GR" sz="3600" dirty="0">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a:xfrm>
            <a:off x="798022" y="955962"/>
            <a:ext cx="10274532" cy="5353398"/>
          </a:xfrm>
        </p:spPr>
        <p:txBody>
          <a:bodyPr/>
          <a:lstStyle/>
          <a:p>
            <a:pPr marL="0" indent="0" algn="just">
              <a:lnSpc>
                <a:spcPct val="150000"/>
              </a:lnSpc>
              <a:buNone/>
            </a:pPr>
            <a:r>
              <a:rPr lang="el-GR" sz="2400" dirty="0"/>
              <a:t>Η αρχική επένδυση ενός επενδυτικού προγράμματος είναι 110.000 </a:t>
            </a:r>
            <a:r>
              <a:rPr lang="el-GR" sz="2400" dirty="0" smtClean="0"/>
              <a:t>€.  </a:t>
            </a:r>
            <a:r>
              <a:rPr lang="el-GR" sz="2400" dirty="0"/>
              <a:t>Οι εκτιμώμενες ταμιακές ροές είναι οι εξής: </a:t>
            </a:r>
            <a:r>
              <a:rPr lang="el-GR" sz="2400" dirty="0" smtClean="0"/>
              <a:t> </a:t>
            </a:r>
            <a:endParaRPr lang="el-GR" sz="2400" dirty="0"/>
          </a:p>
          <a:p>
            <a:pPr marL="0" indent="0" algn="just">
              <a:lnSpc>
                <a:spcPct val="150000"/>
              </a:lnSpc>
              <a:buNone/>
            </a:pPr>
            <a:r>
              <a:rPr lang="el-GR" sz="2400" dirty="0"/>
              <a:t> </a:t>
            </a:r>
          </a:p>
          <a:p>
            <a:pPr marL="0" indent="0" algn="just">
              <a:lnSpc>
                <a:spcPct val="150000"/>
              </a:lnSpc>
              <a:buNone/>
            </a:pPr>
            <a:r>
              <a:rPr lang="el-GR" sz="2400" dirty="0"/>
              <a:t> </a:t>
            </a:r>
          </a:p>
          <a:p>
            <a:pPr marL="0" indent="0" algn="just">
              <a:lnSpc>
                <a:spcPct val="150000"/>
              </a:lnSpc>
              <a:buNone/>
            </a:pPr>
            <a:r>
              <a:rPr lang="el-GR" sz="2400" dirty="0"/>
              <a:t> </a:t>
            </a:r>
            <a:r>
              <a:rPr lang="el-GR" sz="2400" dirty="0" smtClean="0"/>
              <a:t> </a:t>
            </a:r>
            <a:endParaRPr lang="el-GR" sz="2400" dirty="0"/>
          </a:p>
          <a:p>
            <a:pPr marL="0" indent="0" algn="just">
              <a:lnSpc>
                <a:spcPct val="150000"/>
              </a:lnSpc>
              <a:buNone/>
            </a:pPr>
            <a:r>
              <a:rPr lang="el-GR" sz="2400" dirty="0"/>
              <a:t>Χρησιμοποιώντας την μέθοδο NPV και προεξοφλητικού επιτοκίου  12%, προσδιορίστε αν το πρόγραμμα είναι αποδεκτό. </a:t>
            </a:r>
          </a:p>
        </p:txBody>
      </p:sp>
      <p:graphicFrame>
        <p:nvGraphicFramePr>
          <p:cNvPr id="4" name="Πίνακας 3"/>
          <p:cNvGraphicFramePr>
            <a:graphicFrameLocks noGrp="1"/>
          </p:cNvGraphicFramePr>
          <p:nvPr>
            <p:extLst>
              <p:ext uri="{D42A27DB-BD31-4B8C-83A1-F6EECF244321}">
                <p14:modId xmlns:p14="http://schemas.microsoft.com/office/powerpoint/2010/main" val="3439590305"/>
              </p:ext>
            </p:extLst>
          </p:nvPr>
        </p:nvGraphicFramePr>
        <p:xfrm>
          <a:off x="4712018" y="2359643"/>
          <a:ext cx="2212484" cy="1876425"/>
        </p:xfrm>
        <a:graphic>
          <a:graphicData uri="http://schemas.openxmlformats.org/drawingml/2006/table">
            <a:tbl>
              <a:tblPr>
                <a:tableStyleId>{5C22544A-7EE6-4342-B048-85BDC9FD1C3A}</a:tableStyleId>
              </a:tblPr>
              <a:tblGrid>
                <a:gridCol w="761285">
                  <a:extLst>
                    <a:ext uri="{9D8B030D-6E8A-4147-A177-3AD203B41FA5}">
                      <a16:colId xmlns:a16="http://schemas.microsoft.com/office/drawing/2014/main" val="81172590"/>
                    </a:ext>
                  </a:extLst>
                </a:gridCol>
                <a:gridCol w="1451199">
                  <a:extLst>
                    <a:ext uri="{9D8B030D-6E8A-4147-A177-3AD203B41FA5}">
                      <a16:colId xmlns:a16="http://schemas.microsoft.com/office/drawing/2014/main" val="944269047"/>
                    </a:ext>
                  </a:extLst>
                </a:gridCol>
              </a:tblGrid>
              <a:tr h="264817">
                <a:tc>
                  <a:txBody>
                    <a:bodyPr/>
                    <a:lstStyle/>
                    <a:p>
                      <a:pPr algn="ctr" fontAlgn="b"/>
                      <a:r>
                        <a:rPr lang="el-GR" sz="2400" u="none" strike="noStrike">
                          <a:effectLst/>
                        </a:rPr>
                        <a:t>1</a:t>
                      </a:r>
                      <a:endParaRPr lang="el-GR" sz="2400" b="0" i="0" u="none" strike="noStrike">
                        <a:solidFill>
                          <a:srgbClr val="000000"/>
                        </a:solidFill>
                        <a:effectLst/>
                        <a:latin typeface="Georgia" panose="02040502050405020303" pitchFamily="18" charset="0"/>
                      </a:endParaRPr>
                    </a:p>
                  </a:txBody>
                  <a:tcPr marL="9525" marR="9525" marT="9525" marB="0" anchor="b"/>
                </a:tc>
                <a:tc>
                  <a:txBody>
                    <a:bodyPr/>
                    <a:lstStyle/>
                    <a:p>
                      <a:pPr algn="ctr" fontAlgn="b"/>
                      <a:r>
                        <a:rPr lang="el-GR" sz="2400" u="none" strike="noStrike" dirty="0" smtClean="0">
                          <a:effectLst/>
                        </a:rPr>
                        <a:t>30.000</a:t>
                      </a:r>
                      <a:endParaRPr lang="el-GR" sz="2400" b="0" i="0" u="none" strike="noStrike" dirty="0">
                        <a:solidFill>
                          <a:srgbClr val="000000"/>
                        </a:solidFill>
                        <a:effectLst/>
                        <a:latin typeface="Georgia" panose="02040502050405020303" pitchFamily="18" charset="0"/>
                      </a:endParaRPr>
                    </a:p>
                  </a:txBody>
                  <a:tcPr marL="9525" marR="9525" marT="9525" marB="0" anchor="b"/>
                </a:tc>
                <a:extLst>
                  <a:ext uri="{0D108BD9-81ED-4DB2-BD59-A6C34878D82A}">
                    <a16:rowId xmlns:a16="http://schemas.microsoft.com/office/drawing/2014/main" val="1382319407"/>
                  </a:ext>
                </a:extLst>
              </a:tr>
              <a:tr h="264817">
                <a:tc>
                  <a:txBody>
                    <a:bodyPr/>
                    <a:lstStyle/>
                    <a:p>
                      <a:pPr algn="ctr" fontAlgn="b"/>
                      <a:r>
                        <a:rPr lang="el-GR" sz="2400" u="none" strike="noStrike">
                          <a:effectLst/>
                        </a:rPr>
                        <a:t>2</a:t>
                      </a:r>
                      <a:endParaRPr lang="el-GR" sz="2400" b="0" i="0" u="none" strike="noStrike">
                        <a:solidFill>
                          <a:srgbClr val="000000"/>
                        </a:solidFill>
                        <a:effectLst/>
                        <a:latin typeface="Georgia" panose="02040502050405020303" pitchFamily="18" charset="0"/>
                      </a:endParaRPr>
                    </a:p>
                  </a:txBody>
                  <a:tcPr marL="9525" marR="9525" marT="9525" marB="0" anchor="b"/>
                </a:tc>
                <a:tc>
                  <a:txBody>
                    <a:bodyPr/>
                    <a:lstStyle/>
                    <a:p>
                      <a:pPr algn="ctr" fontAlgn="b"/>
                      <a:r>
                        <a:rPr lang="el-GR" sz="2400" u="none" strike="noStrike">
                          <a:effectLst/>
                        </a:rPr>
                        <a:t>40.000</a:t>
                      </a:r>
                      <a:endParaRPr lang="el-GR" sz="2400" b="0" i="0" u="none" strike="noStrike">
                        <a:solidFill>
                          <a:srgbClr val="000000"/>
                        </a:solidFill>
                        <a:effectLst/>
                        <a:latin typeface="Georgia" panose="02040502050405020303" pitchFamily="18" charset="0"/>
                      </a:endParaRPr>
                    </a:p>
                  </a:txBody>
                  <a:tcPr marL="9525" marR="9525" marT="9525" marB="0" anchor="b"/>
                </a:tc>
                <a:extLst>
                  <a:ext uri="{0D108BD9-81ED-4DB2-BD59-A6C34878D82A}">
                    <a16:rowId xmlns:a16="http://schemas.microsoft.com/office/drawing/2014/main" val="2802449175"/>
                  </a:ext>
                </a:extLst>
              </a:tr>
              <a:tr h="264817">
                <a:tc>
                  <a:txBody>
                    <a:bodyPr/>
                    <a:lstStyle/>
                    <a:p>
                      <a:pPr algn="ctr" fontAlgn="b"/>
                      <a:r>
                        <a:rPr lang="el-GR" sz="2400" u="none" strike="noStrike">
                          <a:effectLst/>
                        </a:rPr>
                        <a:t>3</a:t>
                      </a:r>
                      <a:endParaRPr lang="el-GR" sz="2400" b="0" i="0" u="none" strike="noStrike">
                        <a:solidFill>
                          <a:srgbClr val="000000"/>
                        </a:solidFill>
                        <a:effectLst/>
                        <a:latin typeface="Georgia" panose="02040502050405020303" pitchFamily="18" charset="0"/>
                      </a:endParaRPr>
                    </a:p>
                  </a:txBody>
                  <a:tcPr marL="9525" marR="9525" marT="9525" marB="0" anchor="b"/>
                </a:tc>
                <a:tc>
                  <a:txBody>
                    <a:bodyPr/>
                    <a:lstStyle/>
                    <a:p>
                      <a:pPr algn="ctr" fontAlgn="b"/>
                      <a:r>
                        <a:rPr lang="el-GR" sz="2400" u="none" strike="noStrike" dirty="0">
                          <a:effectLst/>
                        </a:rPr>
                        <a:t>20.000</a:t>
                      </a:r>
                      <a:endParaRPr lang="el-GR" sz="2400" b="0" i="0" u="none" strike="noStrike" dirty="0">
                        <a:solidFill>
                          <a:srgbClr val="000000"/>
                        </a:solidFill>
                        <a:effectLst/>
                        <a:latin typeface="Georgia" panose="02040502050405020303" pitchFamily="18" charset="0"/>
                      </a:endParaRPr>
                    </a:p>
                  </a:txBody>
                  <a:tcPr marL="9525" marR="9525" marT="9525" marB="0" anchor="b"/>
                </a:tc>
                <a:extLst>
                  <a:ext uri="{0D108BD9-81ED-4DB2-BD59-A6C34878D82A}">
                    <a16:rowId xmlns:a16="http://schemas.microsoft.com/office/drawing/2014/main" val="826078123"/>
                  </a:ext>
                </a:extLst>
              </a:tr>
              <a:tr h="264817">
                <a:tc>
                  <a:txBody>
                    <a:bodyPr/>
                    <a:lstStyle/>
                    <a:p>
                      <a:pPr algn="ctr" fontAlgn="b"/>
                      <a:r>
                        <a:rPr lang="el-GR" sz="2400" u="none" strike="noStrike">
                          <a:effectLst/>
                        </a:rPr>
                        <a:t>4</a:t>
                      </a:r>
                      <a:endParaRPr lang="el-GR" sz="2400" b="0" i="0" u="none" strike="noStrike">
                        <a:solidFill>
                          <a:srgbClr val="000000"/>
                        </a:solidFill>
                        <a:effectLst/>
                        <a:latin typeface="Georgia" panose="02040502050405020303" pitchFamily="18" charset="0"/>
                      </a:endParaRPr>
                    </a:p>
                  </a:txBody>
                  <a:tcPr marL="9525" marR="9525" marT="9525" marB="0" anchor="b"/>
                </a:tc>
                <a:tc>
                  <a:txBody>
                    <a:bodyPr/>
                    <a:lstStyle/>
                    <a:p>
                      <a:pPr algn="ctr" fontAlgn="b"/>
                      <a:r>
                        <a:rPr lang="el-GR" sz="2400" u="none" strike="noStrike" dirty="0">
                          <a:effectLst/>
                        </a:rPr>
                        <a:t>40.000</a:t>
                      </a:r>
                      <a:endParaRPr lang="el-GR" sz="2400" b="0" i="0" u="none" strike="noStrike" dirty="0">
                        <a:solidFill>
                          <a:srgbClr val="000000"/>
                        </a:solidFill>
                        <a:effectLst/>
                        <a:latin typeface="Georgia" panose="02040502050405020303" pitchFamily="18" charset="0"/>
                      </a:endParaRPr>
                    </a:p>
                  </a:txBody>
                  <a:tcPr marL="9525" marR="9525" marT="9525" marB="0" anchor="b"/>
                </a:tc>
                <a:extLst>
                  <a:ext uri="{0D108BD9-81ED-4DB2-BD59-A6C34878D82A}">
                    <a16:rowId xmlns:a16="http://schemas.microsoft.com/office/drawing/2014/main" val="2820048762"/>
                  </a:ext>
                </a:extLst>
              </a:tr>
              <a:tr h="264817">
                <a:tc>
                  <a:txBody>
                    <a:bodyPr/>
                    <a:lstStyle/>
                    <a:p>
                      <a:pPr algn="ctr" fontAlgn="b"/>
                      <a:r>
                        <a:rPr lang="el-GR" sz="2400" u="none" strike="noStrike">
                          <a:effectLst/>
                        </a:rPr>
                        <a:t>5</a:t>
                      </a:r>
                      <a:endParaRPr lang="el-GR" sz="2400" b="0" i="0" u="none" strike="noStrike">
                        <a:solidFill>
                          <a:srgbClr val="000000"/>
                        </a:solidFill>
                        <a:effectLst/>
                        <a:latin typeface="Georgia" panose="02040502050405020303" pitchFamily="18" charset="0"/>
                      </a:endParaRPr>
                    </a:p>
                  </a:txBody>
                  <a:tcPr marL="9525" marR="9525" marT="9525" marB="0" anchor="b"/>
                </a:tc>
                <a:tc>
                  <a:txBody>
                    <a:bodyPr/>
                    <a:lstStyle/>
                    <a:p>
                      <a:pPr algn="ctr" fontAlgn="b"/>
                      <a:r>
                        <a:rPr lang="el-GR" sz="2400" u="none" strike="noStrike" dirty="0">
                          <a:effectLst/>
                        </a:rPr>
                        <a:t>50.000</a:t>
                      </a:r>
                      <a:endParaRPr lang="el-GR" sz="2400" b="0" i="0" u="none" strike="noStrike" dirty="0">
                        <a:solidFill>
                          <a:srgbClr val="000000"/>
                        </a:solidFill>
                        <a:effectLst/>
                        <a:latin typeface="Georgia" panose="02040502050405020303" pitchFamily="18" charset="0"/>
                      </a:endParaRPr>
                    </a:p>
                  </a:txBody>
                  <a:tcPr marL="9525" marR="9525" marT="9525" marB="0" anchor="b"/>
                </a:tc>
                <a:extLst>
                  <a:ext uri="{0D108BD9-81ED-4DB2-BD59-A6C34878D82A}">
                    <a16:rowId xmlns:a16="http://schemas.microsoft.com/office/drawing/2014/main" val="3386663807"/>
                  </a:ext>
                </a:extLst>
              </a:tr>
            </a:tbl>
          </a:graphicData>
        </a:graphic>
      </p:graphicFrame>
    </p:spTree>
    <p:extLst>
      <p:ext uri="{BB962C8B-B14F-4D97-AF65-F5344CB8AC3E}">
        <p14:creationId xmlns:p14="http://schemas.microsoft.com/office/powerpoint/2010/main" val="31155870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Ιόν">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1660</TotalTime>
  <Words>831</Words>
  <Application>Microsoft Office PowerPoint</Application>
  <PresentationFormat>Ευρεία οθόνη</PresentationFormat>
  <Paragraphs>65</Paragraphs>
  <Slides>14</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14</vt:i4>
      </vt:variant>
    </vt:vector>
  </HeadingPairs>
  <TitlesOfParts>
    <vt:vector size="20" baseType="lpstr">
      <vt:lpstr>Arial</vt:lpstr>
      <vt:lpstr>Cambria Math</vt:lpstr>
      <vt:lpstr>Century Gothic</vt:lpstr>
      <vt:lpstr>Georgia</vt:lpstr>
      <vt:lpstr>Wingdings 3</vt:lpstr>
      <vt:lpstr>Ιόν</vt:lpstr>
      <vt:lpstr>Παρουσίαση του PowerPoint</vt:lpstr>
      <vt:lpstr>Επένδυση</vt:lpstr>
      <vt:lpstr>Παρουσίαση του PowerPoint</vt:lpstr>
      <vt:lpstr>Ακαθάριστος σχηματισμός κεφαλαίου (σε σταθερές τιμές προηγούμενου έτους) </vt:lpstr>
      <vt:lpstr>Μέθοδοι Αξιολόγησης Επενδύσεων </vt:lpstr>
      <vt:lpstr>Παρουσίαση του PowerPoint</vt:lpstr>
      <vt:lpstr>Παρούσα Αξία (Π.Α.)</vt:lpstr>
      <vt:lpstr>Καθαρή Παρούσα Αξία (Κ.Π.Α.) </vt:lpstr>
      <vt:lpstr>Πρόβλημα 1ο</vt:lpstr>
      <vt:lpstr>Πρόβλημα 2ο</vt:lpstr>
      <vt:lpstr>Εσωτερικός Βαθμός Απόδοσης (Ε.Β.Α.)</vt:lpstr>
      <vt:lpstr>Παρουσίαση του PowerPoint</vt:lpstr>
      <vt:lpstr>Πρόβλημα 3ο</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Ανοικτή Οικονομία</dc:title>
  <dc:creator>Windows User</dc:creator>
  <cp:lastModifiedBy>Windows User</cp:lastModifiedBy>
  <cp:revision>109</cp:revision>
  <dcterms:created xsi:type="dcterms:W3CDTF">2020-04-01T07:05:26Z</dcterms:created>
  <dcterms:modified xsi:type="dcterms:W3CDTF">2021-04-05T07:20:35Z</dcterms:modified>
</cp:coreProperties>
</file>