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2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5DAB0-6871-45AC-8D00-A1137886A319}" type="datetimeFigureOut">
              <a:rPr lang="el-GR" smtClean="0"/>
              <a:t>14/12/2012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B4247-81D1-43F4-81C6-E04C9A8E913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60F-B69D-4DF1-B7C8-C433CC8B899E}" type="datetime1">
              <a:rPr lang="el-GR" smtClean="0"/>
              <a:t>14/12/2012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F1178-8E4A-4E2F-AB88-8180DFD8FFA8}" type="datetime1">
              <a:rPr lang="el-GR" smtClean="0"/>
              <a:t>14/12/2012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F41B-0C00-4BD4-9A54-E40BC0424D7E}" type="datetime1">
              <a:rPr lang="el-GR" smtClean="0"/>
              <a:t>14/12/2012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DA4D-F96A-4B25-B690-2DE37F90D3BE}" type="datetime1">
              <a:rPr lang="el-GR" smtClean="0"/>
              <a:t>14/12/2012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D9F0-9439-44DC-BD4B-B7A4AE9BA735}" type="datetime1">
              <a:rPr lang="el-GR" smtClean="0"/>
              <a:t>14/12/2012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9506-32AE-4D20-B5AD-E7AAD4E94E0D}" type="datetime1">
              <a:rPr lang="el-GR" smtClean="0"/>
              <a:t>14/12/2012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8339-21FD-4812-A29B-8DBF3033F20B}" type="datetime1">
              <a:rPr lang="el-GR" smtClean="0"/>
              <a:t>14/12/2012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A281-F0A5-46AC-8B61-862F1544F328}" type="datetime1">
              <a:rPr lang="el-GR" smtClean="0"/>
              <a:t>14/12/2012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7FA1-A198-4BC0-83A7-2CEACAD5B7D5}" type="datetime1">
              <a:rPr lang="el-GR" smtClean="0"/>
              <a:t>14/12/2012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DA13-A7DB-4290-8206-D59B151224B2}" type="datetime1">
              <a:rPr lang="el-GR" smtClean="0"/>
              <a:t>14/12/2012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BE47-B15D-4836-B7F5-8883F0205DB2}" type="datetime1">
              <a:rPr lang="el-GR" smtClean="0"/>
              <a:t>14/12/2012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DD606-057C-4348-90CC-8269FA3D3CB0}" type="datetime1">
              <a:rPr lang="el-GR" smtClean="0"/>
              <a:t>14/12/2012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63462-59BD-4469-9F6A-CF95D5AC448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Ασκήσεις</a:t>
            </a:r>
            <a:r>
              <a:rPr lang="el-GR" dirty="0" smtClean="0"/>
              <a:t>: Οικονομικά των φυσικών Πόρων και του Περιβάλλοντος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331640" y="1556792"/>
          <a:ext cx="4026414" cy="766936"/>
        </p:xfrm>
        <a:graphic>
          <a:graphicData uri="http://schemas.openxmlformats.org/presentationml/2006/ole">
            <p:oleObj spid="_x0000_s22535" name="Equation" r:id="rId3" imgW="2197100" imgH="419100" progId="Equation.DSMT4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043608" y="3573016"/>
          <a:ext cx="4409869" cy="432048"/>
        </p:xfrm>
        <a:graphic>
          <a:graphicData uri="http://schemas.openxmlformats.org/presentationml/2006/ole">
            <p:oleObj spid="_x0000_s22534" name="Equation" r:id="rId4" imgW="2819160" imgH="279360" progId="Equation.DSMT4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043608" y="4293096"/>
          <a:ext cx="2128236" cy="1008112"/>
        </p:xfrm>
        <a:graphic>
          <a:graphicData uri="http://schemas.openxmlformats.org/presentationml/2006/ole">
            <p:oleObj spid="_x0000_s22533" name="Equation" r:id="rId5" imgW="1447800" imgH="685800" progId="Equation.DSMT4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115616" y="5661248"/>
          <a:ext cx="3173646" cy="703659"/>
        </p:xfrm>
        <a:graphic>
          <a:graphicData uri="http://schemas.openxmlformats.org/presentationml/2006/ole">
            <p:oleObj spid="_x0000_s22532" name="Equation" r:id="rId6" imgW="2108200" imgH="469900" progId="Equation.DSMT4">
              <p:embed/>
            </p:oleObj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043608" y="692696"/>
            <a:ext cx="254024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Μαθηματικό Υπόμνημα</a:t>
            </a:r>
            <a:endParaRPr kumimoji="0" 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1119188" y="2565400"/>
          <a:ext cx="1200150" cy="508000"/>
        </p:xfrm>
        <a:graphic>
          <a:graphicData uri="http://schemas.openxmlformats.org/presentationml/2006/ole">
            <p:oleObj spid="_x0000_s22540" name="Equation" r:id="rId7" imgW="660240" imgH="279360" progId="Equation.DSMT4">
              <p:embed/>
            </p:oleObj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3836988" y="2708275"/>
          <a:ext cx="947737" cy="508000"/>
        </p:xfrm>
        <a:graphic>
          <a:graphicData uri="http://schemas.openxmlformats.org/presentationml/2006/ole">
            <p:oleObj spid="_x0000_s22541" name="Equation" r:id="rId8" imgW="520560" imgH="27936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7454900" cy="215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158151"/>
            <a:ext cx="4248472" cy="364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439118" cy="28203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31640" y="620688"/>
            <a:ext cx="534114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ΒΗΜΑ 1</a:t>
            </a:r>
            <a:r>
              <a:rPr lang="el-GR" baseline="30000" dirty="0" smtClean="0"/>
              <a:t>ο</a:t>
            </a:r>
            <a:r>
              <a:rPr lang="el-GR" dirty="0" smtClean="0"/>
              <a:t> :  Υπολογίζουμε την αρχική ποσότητα ρύπων 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5085184"/>
            <a:ext cx="309995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ΕΠΙΔΙΩΞΗ:  Μείωση κατά 40%  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764704"/>
            <a:ext cx="5231497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b="1" dirty="0"/>
              <a:t>Πολιτική Α (Διοικητικές Ρυθμίσεις Ανώτατων Ορίων)</a:t>
            </a:r>
            <a:endParaRPr lang="el-GR" dirty="0"/>
          </a:p>
          <a:p>
            <a:endParaRPr lang="el-GR" dirty="0"/>
          </a:p>
        </p:txBody>
      </p:sp>
      <p:sp>
        <p:nvSpPr>
          <p:cNvPr id="3" name="Down Arrow 2"/>
          <p:cNvSpPr/>
          <p:nvPr/>
        </p:nvSpPr>
        <p:spPr>
          <a:xfrm>
            <a:off x="3707904" y="1700808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23528" y="2276872"/>
            <a:ext cx="6752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Κάθε επιχείρηση υποχρεούται να μειώσει τους ρύπους της κατά 40%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948264" y="1556792"/>
            <a:ext cx="72008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876256" y="2492896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7064375" y="1196975"/>
          <a:ext cx="1878013" cy="360363"/>
        </p:xfrm>
        <a:graphic>
          <a:graphicData uri="http://schemas.openxmlformats.org/presentationml/2006/ole">
            <p:oleObj spid="_x0000_s3073" name="Equation" r:id="rId3" imgW="1346040" imgH="253800" progId="Equation.DSMT4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256463" y="3141663"/>
          <a:ext cx="1808162" cy="358775"/>
        </p:xfrm>
        <a:graphic>
          <a:graphicData uri="http://schemas.openxmlformats.org/presentationml/2006/ole">
            <p:oleObj spid="_x0000_s3075" name="Equation" r:id="rId4" imgW="1295280" imgH="253800" progId="Equation.DSMT4">
              <p:embed/>
            </p:oleObj>
          </a:graphicData>
        </a:graphic>
      </p:graphicFrame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08520" y="2636912"/>
            <a:ext cx="6668567" cy="2969567"/>
          </a:xfrm>
          <a:prstGeom prst="rect">
            <a:avLst/>
          </a:prstGeom>
          <a:noFill/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915816" y="5949280"/>
          <a:ext cx="5023033" cy="610741"/>
        </p:xfrm>
        <a:graphic>
          <a:graphicData uri="http://schemas.openxmlformats.org/presentationml/2006/ole">
            <p:oleObj spid="_x0000_s3078" name="Equation" r:id="rId6" imgW="3835400" imgH="46990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39552" y="6021288"/>
            <a:ext cx="145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κατευθείαν</a:t>
            </a:r>
            <a:endParaRPr lang="el-G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2699792" y="1150612"/>
          <a:ext cx="2520280" cy="656881"/>
        </p:xfrm>
        <a:graphic>
          <a:graphicData uri="http://schemas.openxmlformats.org/presentationml/2006/ole">
            <p:oleObj spid="_x0000_s17409" name="Equation" r:id="rId3" imgW="1790700" imgH="469900" progId="Equation.DSMT4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632" y="3028950"/>
          <a:ext cx="6136213" cy="1264147"/>
        </p:xfrm>
        <a:graphic>
          <a:graphicData uri="http://schemas.openxmlformats.org/drawingml/2006/table">
            <a:tbl>
              <a:tblPr/>
              <a:tblGrid>
                <a:gridCol w="1052829"/>
                <a:gridCol w="1271536"/>
                <a:gridCol w="1368816"/>
                <a:gridCol w="880347"/>
                <a:gridCol w="1562685"/>
              </a:tblGrid>
              <a:tr h="3973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0" dirty="0">
                          <a:latin typeface="Calibri"/>
                          <a:ea typeface="Times New Roman"/>
                          <a:cs typeface="Times New Roman"/>
                        </a:rPr>
                        <a:t>Επιχείρηση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Μείωση Ρύπων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Κόστος Μείωσης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Δαπάνες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Συνολικό κόστος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12800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12800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Σύνολο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17120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17120</a:t>
                      </a:r>
                      <a:endParaRPr lang="el-GR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259632" y="2348880"/>
            <a:ext cx="532859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Πίνακας 1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Το συνολικό κόστος της πολιτικής των ανωτάτων ορίων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620688"/>
            <a:ext cx="483683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Πολιτική Β: </a:t>
            </a:r>
            <a:r>
              <a:rPr lang="el-GR" b="1" dirty="0" smtClean="0"/>
              <a:t>Επιβολή </a:t>
            </a:r>
            <a:r>
              <a:rPr lang="el-GR" b="1" dirty="0"/>
              <a:t>φορολογίας επί των ρύπων</a:t>
            </a:r>
            <a:r>
              <a:rPr lang="el-GR" dirty="0" smtClean="0"/>
              <a:t> </a:t>
            </a:r>
            <a:endParaRPr lang="el-GR" dirty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093202" y="2139586"/>
          <a:ext cx="1982854" cy="569334"/>
        </p:xfrm>
        <a:graphic>
          <a:graphicData uri="http://schemas.openxmlformats.org/presentationml/2006/ole">
            <p:oleObj spid="_x0000_s18436" name="Equation" r:id="rId3" imgW="965200" imgH="279400" progId="Equation.DSMT4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203848" y="2996952"/>
          <a:ext cx="1856577" cy="469736"/>
        </p:xfrm>
        <a:graphic>
          <a:graphicData uri="http://schemas.openxmlformats.org/presentationml/2006/ole">
            <p:oleObj spid="_x0000_s18435" name="Equation" r:id="rId4" imgW="787058" imgH="203112" progId="Equation.DSMT4">
              <p:embed/>
            </p:oleObj>
          </a:graphicData>
        </a:graphic>
      </p:graphicFrame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043608" y="1412776"/>
            <a:ext cx="68375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Όπως έχουμε δείξει ο αποτελεσματικός φόρος ή φόρος αποτελεσματικότητας κόστους δίνεται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από την </a:t>
            </a: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σκιώδη τιμή του περιβαλλοντικού περιορισμού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Έτσι έχουμε το ακόλουθο πρόβλημα: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3850" algn="ctr"/>
                <a:tab pos="5727700" algn="r"/>
              </a:tabLst>
            </a:pPr>
            <a:r>
              <a:rPr kumimoji="0" lang="el-G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l-G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3850" algn="ctr"/>
                <a:tab pos="5727700" algn="r"/>
              </a:tabLst>
            </a:pPr>
            <a:r>
              <a:rPr kumimoji="0" lang="el-G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3850" algn="ctr"/>
                <a:tab pos="5727700" algn="r"/>
              </a:tabLst>
            </a:pPr>
            <a:r>
              <a:rPr kumimoji="0" lang="el-G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619672" y="4797152"/>
          <a:ext cx="5389627" cy="564257"/>
        </p:xfrm>
        <a:graphic>
          <a:graphicData uri="http://schemas.openxmlformats.org/presentationml/2006/ole">
            <p:oleObj spid="_x0000_s18440" name="Equation" r:id="rId5" imgW="2641600" imgH="2794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79712" y="3789040"/>
            <a:ext cx="360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Γράφουμε τη συνάρτηση </a:t>
            </a:r>
            <a:r>
              <a:rPr lang="el-GR" dirty="0" err="1"/>
              <a:t>Lagrangan</a:t>
            </a:r>
            <a:r>
              <a:rPr lang="el-GR" dirty="0"/>
              <a:t>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2915816" y="1124744"/>
          <a:ext cx="1982713" cy="737817"/>
        </p:xfrm>
        <a:graphic>
          <a:graphicData uri="http://schemas.openxmlformats.org/presentationml/2006/ole">
            <p:oleObj spid="_x0000_s19468" name="Equation" r:id="rId3" imgW="1193800" imgH="393700" progId="Equation.DSMT4">
              <p:embed/>
            </p:oleObj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2885010" y="1988840"/>
          <a:ext cx="2070669" cy="648072"/>
        </p:xfrm>
        <a:graphic>
          <a:graphicData uri="http://schemas.openxmlformats.org/presentationml/2006/ole">
            <p:oleObj spid="_x0000_s19467" name="Equation" r:id="rId4" imgW="1244600" imgH="393700" progId="Equation.DSMT4">
              <p:embed/>
            </p:oleObj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2771800" y="2924944"/>
          <a:ext cx="2212929" cy="648072"/>
        </p:xfrm>
        <a:graphic>
          <a:graphicData uri="http://schemas.openxmlformats.org/presentationml/2006/ole">
            <p:oleObj spid="_x0000_s19466" name="Equation" r:id="rId5" imgW="1333500" imgH="393700" progId="Equation.DSMT4">
              <p:embed/>
            </p:oleObj>
          </a:graphicData>
        </a:graphic>
      </p:graphicFrame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267744" y="477711"/>
            <a:ext cx="4032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και τις συνθήκες πρώτης τάξης:</a:t>
            </a:r>
            <a:endParaRPr kumimoji="0" lang="el-G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3850" algn="ctr"/>
                <a:tab pos="5727700" algn="r"/>
              </a:tabLst>
            </a:pPr>
            <a:r>
              <a:rPr kumimoji="0" lang="el-G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l-G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3850" algn="ctr"/>
                <a:tab pos="5727700" algn="r"/>
              </a:tabLst>
            </a:pPr>
            <a:r>
              <a:rPr kumimoji="0" lang="el-G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3850" algn="ctr"/>
                <a:tab pos="5727700" algn="r"/>
              </a:tabLst>
            </a:pPr>
            <a:r>
              <a:rPr kumimoji="0" lang="el-G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l-G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3850" algn="ctr"/>
                <a:tab pos="5727700" algn="r"/>
              </a:tabLst>
            </a:pPr>
            <a:r>
              <a:rPr kumimoji="0" lang="el-G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3850" algn="ctr"/>
                <a:tab pos="5727700" algn="r"/>
              </a:tabLst>
            </a:pPr>
            <a:r>
              <a:rPr kumimoji="0" lang="el-G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5508104" y="1484784"/>
            <a:ext cx="360040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5949950" y="1646238"/>
          <a:ext cx="2171700" cy="630237"/>
        </p:xfrm>
        <a:graphic>
          <a:graphicData uri="http://schemas.openxmlformats.org/presentationml/2006/ole">
            <p:oleObj spid="_x0000_s19473" name="Equation" r:id="rId6" imgW="1574640" imgH="457200" progId="Equation.DSMT4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H="1">
            <a:off x="5940152" y="2348880"/>
            <a:ext cx="936104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932040" y="3356992"/>
            <a:ext cx="100811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480" name="Object 24"/>
          <p:cNvGraphicFramePr>
            <a:graphicFrameLocks noChangeAspect="1"/>
          </p:cNvGraphicFramePr>
          <p:nvPr/>
        </p:nvGraphicFramePr>
        <p:xfrm>
          <a:off x="5508104" y="4653136"/>
          <a:ext cx="868294" cy="344041"/>
        </p:xfrm>
        <a:graphic>
          <a:graphicData uri="http://schemas.openxmlformats.org/presentationml/2006/ole">
            <p:oleObj spid="_x0000_s19480" name="Equation" r:id="rId7" imgW="507780" imgH="203112" progId="Equation.DSMT4">
              <p:embed/>
            </p:oleObj>
          </a:graphicData>
        </a:graphic>
      </p:graphicFrame>
      <p:graphicFrame>
        <p:nvGraphicFramePr>
          <p:cNvPr id="19479" name="Object 23"/>
          <p:cNvGraphicFramePr>
            <a:graphicFrameLocks noChangeAspect="1"/>
          </p:cNvGraphicFramePr>
          <p:nvPr/>
        </p:nvGraphicFramePr>
        <p:xfrm>
          <a:off x="3995936" y="4581128"/>
          <a:ext cx="851911" cy="344041"/>
        </p:xfrm>
        <a:graphic>
          <a:graphicData uri="http://schemas.openxmlformats.org/presentationml/2006/ole">
            <p:oleObj spid="_x0000_s19479" name="Equation" r:id="rId8" imgW="494870" imgH="203024" progId="Equation.DSMT4">
              <p:embed/>
            </p:oleObj>
          </a:graphicData>
        </a:graphic>
      </p:graphicFrame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9483" name="Object 27"/>
          <p:cNvGraphicFramePr>
            <a:graphicFrameLocks noChangeAspect="1"/>
          </p:cNvGraphicFramePr>
          <p:nvPr/>
        </p:nvGraphicFramePr>
        <p:xfrm>
          <a:off x="6876256" y="4653136"/>
          <a:ext cx="1282859" cy="324991"/>
        </p:xfrm>
        <a:graphic>
          <a:graphicData uri="http://schemas.openxmlformats.org/presentationml/2006/ole">
            <p:oleObj spid="_x0000_s19483" name="Equation" r:id="rId9" imgW="710891" imgH="177723" progId="Equation.DSMT4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47664" y="1556792"/>
          <a:ext cx="5992197" cy="1192138"/>
        </p:xfrm>
        <a:graphic>
          <a:graphicData uri="http://schemas.openxmlformats.org/drawingml/2006/table">
            <a:tbl>
              <a:tblPr/>
              <a:tblGrid>
                <a:gridCol w="1028119"/>
                <a:gridCol w="1241693"/>
                <a:gridCol w="1336690"/>
                <a:gridCol w="859686"/>
                <a:gridCol w="1526009"/>
              </a:tblGrid>
              <a:tr h="3746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0" dirty="0">
                          <a:latin typeface="Calibri"/>
                          <a:ea typeface="Times New Roman"/>
                          <a:cs typeface="Times New Roman"/>
                        </a:rPr>
                        <a:t>Επιχείρηση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Times New Roman"/>
                          <a:ea typeface="Times New Roman"/>
                          <a:cs typeface="Times New Roman"/>
                        </a:rPr>
                        <a:t>Μείωση Ρύπων</a:t>
                      </a:r>
                      <a:endParaRPr lang="el-G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Times New Roman"/>
                          <a:ea typeface="Times New Roman"/>
                          <a:cs typeface="Times New Roman"/>
                        </a:rPr>
                        <a:t>Κόστος Μείωσης</a:t>
                      </a:r>
                      <a:endParaRPr lang="el-G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Δαπάνες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Συνολικό κόστος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5512,5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Times New Roman"/>
                          <a:ea typeface="Times New Roman"/>
                          <a:cs typeface="Times New Roman"/>
                        </a:rPr>
                        <a:t>30975</a:t>
                      </a:r>
                      <a:endParaRPr lang="el-G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Times New Roman"/>
                          <a:ea typeface="Times New Roman"/>
                          <a:cs typeface="Times New Roman"/>
                        </a:rPr>
                        <a:t>36487,5</a:t>
                      </a:r>
                      <a:endParaRPr lang="el-G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9187,5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13125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Times New Roman"/>
                          <a:ea typeface="Times New Roman"/>
                          <a:cs typeface="Times New Roman"/>
                        </a:rPr>
                        <a:t>22312,5</a:t>
                      </a:r>
                      <a:endParaRPr lang="el-G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Σύνολο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14700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44100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58800</a:t>
                      </a:r>
                      <a:endParaRPr lang="el-GR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835696" y="836712"/>
            <a:ext cx="59046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Πίνακας 2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Το συνολικό κόστος της πολιτικής της φορολόγησης των ρύπων.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220072" y="1340768"/>
            <a:ext cx="720080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47664" y="3717032"/>
          <a:ext cx="5992197" cy="1265058"/>
        </p:xfrm>
        <a:graphic>
          <a:graphicData uri="http://schemas.openxmlformats.org/drawingml/2006/table">
            <a:tbl>
              <a:tblPr/>
              <a:tblGrid>
                <a:gridCol w="1028119"/>
                <a:gridCol w="1241693"/>
                <a:gridCol w="1336690"/>
                <a:gridCol w="859686"/>
                <a:gridCol w="1526009"/>
              </a:tblGrid>
              <a:tr h="374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 kern="0" dirty="0">
                          <a:latin typeface="Calibri"/>
                          <a:ea typeface="Times New Roman"/>
                          <a:cs typeface="Times New Roman"/>
                        </a:rPr>
                        <a:t>Επιχείρηση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Times New Roman"/>
                          <a:ea typeface="Times New Roman"/>
                          <a:cs typeface="Times New Roman"/>
                        </a:rPr>
                        <a:t>Μείωση Ρύπων</a:t>
                      </a:r>
                      <a:endParaRPr lang="el-G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Times New Roman"/>
                          <a:ea typeface="Times New Roman"/>
                          <a:cs typeface="Times New Roman"/>
                        </a:rPr>
                        <a:t>Κόστος Μείωσης</a:t>
                      </a:r>
                      <a:endParaRPr lang="el-G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Δαπάνες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Συνολικό κόστος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5512,5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l-G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5512.5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9187,5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l-G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9187.5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Σύνολο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  <a:cs typeface="Times New Roman"/>
                        </a:rPr>
                        <a:t>14700</a:t>
                      </a:r>
                      <a:endParaRPr lang="el-G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l-G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l-GR" sz="12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14700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0648"/>
            <a:ext cx="6624736" cy="568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63462-59BD-4469-9F6A-CF95D5AC4486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197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Ασκήσεις: Οικονομικά των φυσικών Πόρων και του Περιβάλλοντος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Ασκήσεις: Οικονομικά των φυσικών Πόρων και του Περιβάλλοντος</dc:title>
  <dc:creator>Thanasis</dc:creator>
  <cp:lastModifiedBy>Thanasis</cp:lastModifiedBy>
  <cp:revision>19</cp:revision>
  <dcterms:created xsi:type="dcterms:W3CDTF">2012-12-14T08:11:11Z</dcterms:created>
  <dcterms:modified xsi:type="dcterms:W3CDTF">2012-12-14T09:15:28Z</dcterms:modified>
</cp:coreProperties>
</file>