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6"/>
  </p:notesMasterIdLst>
  <p:sldIdLst>
    <p:sldId id="256" r:id="rId2"/>
    <p:sldId id="282" r:id="rId3"/>
    <p:sldId id="283" r:id="rId4"/>
    <p:sldId id="284" r:id="rId5"/>
    <p:sldId id="257" r:id="rId6"/>
    <p:sldId id="286" r:id="rId7"/>
    <p:sldId id="258" r:id="rId8"/>
    <p:sldId id="271" r:id="rId9"/>
    <p:sldId id="264" r:id="rId10"/>
    <p:sldId id="287" r:id="rId11"/>
    <p:sldId id="265" r:id="rId12"/>
    <p:sldId id="266" r:id="rId13"/>
    <p:sldId id="272" r:id="rId14"/>
    <p:sldId id="289" r:id="rId15"/>
    <p:sldId id="288" r:id="rId16"/>
    <p:sldId id="290" r:id="rId17"/>
    <p:sldId id="275" r:id="rId18"/>
    <p:sldId id="279" r:id="rId19"/>
    <p:sldId id="276" r:id="rId20"/>
    <p:sldId id="277" r:id="rId21"/>
    <p:sldId id="291" r:id="rId22"/>
    <p:sldId id="278" r:id="rId23"/>
    <p:sldId id="285" r:id="rId24"/>
    <p:sldId id="281"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355" autoAdjust="0"/>
  </p:normalViewPr>
  <p:slideViewPr>
    <p:cSldViewPr>
      <p:cViewPr varScale="1">
        <p:scale>
          <a:sx n="68" d="100"/>
          <a:sy n="68" d="100"/>
        </p:scale>
        <p:origin x="-576" y="-108"/>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EA7FB3F-862C-4904-9EE3-B4F7DC51B8E9}"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CA62868-95CB-49F5-8716-79702A78AC32}"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45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457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860E64-761D-4C09-9D7C-F2AB50AC0B4E}" type="slidenum">
              <a:rPr lang="el-GR" smtClean="0"/>
              <a:pPr/>
              <a:t>7</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71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710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9847AB-6225-4BF8-954E-F05E73C52204}" type="slidenum">
              <a:rPr lang="el-GR" smtClean="0"/>
              <a:pPr/>
              <a:t>20</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501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017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11F1E7-7130-4EFE-997E-CE569D4230FB}" type="slidenum">
              <a:rPr lang="el-GR" smtClean="0"/>
              <a:pPr/>
              <a:t>22</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66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5BBA18-79FF-4EC1-A79F-D9BFD3BD3A1E}" type="slidenum">
              <a:rPr lang="el-GR" smtClean="0"/>
              <a:pPr/>
              <a:t>8</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867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867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0A0F7-6E71-4FCE-8F9F-5C55603D1C50}" type="slidenum">
              <a:rPr lang="el-GR" smtClean="0"/>
              <a:pPr/>
              <a:t>9</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174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174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A9E145-93EB-4233-83F9-EDDE2AACC43F}" type="slidenum">
              <a:rPr lang="el-GR" smtClean="0"/>
              <a:pPr/>
              <a:t>11</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379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A92072-CCFB-45F4-A056-3981E3467D7F}" type="slidenum">
              <a:rPr lang="el-GR" smtClean="0"/>
              <a:pPr/>
              <a:t>12</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3584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129ECE-61AB-44FD-B795-5ABDB732AB6A}" type="slidenum">
              <a:rPr lang="el-GR" smtClean="0"/>
              <a:pPr/>
              <a:t>13</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09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096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2ECF81-C295-41DA-9E6C-29FD4C0A0682}" type="slidenum">
              <a:rPr lang="el-GR" smtClean="0"/>
              <a:pPr/>
              <a:t>17</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30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301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F530FF-8374-4CEA-B54C-4554E6157B37}" type="slidenum">
              <a:rPr lang="el-GR" smtClean="0"/>
              <a:pPr/>
              <a:t>18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50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4505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4DA427-2691-4904-9D15-8DFB08FFD973}" type="slidenum">
              <a:rPr lang="el-GR" smtClean="0"/>
              <a:pPr/>
              <a:t>19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4D083BE9-3364-42DB-9E69-7250E12775C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panose="020B0604020202020204" pitchFamily="34" charset="0"/>
                <a:cs typeface="+mn-cs"/>
              </a:defRPr>
            </a:lvl1pPr>
          </a:lstStyle>
          <a:p>
            <a:pPr>
              <a:defRPr/>
            </a:pPr>
            <a:endParaRPr lang="en-GB"/>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panose="020B0604020202020204" pitchFamily="34" charset="0"/>
                <a:cs typeface="+mn-cs"/>
              </a:defRPr>
            </a:lvl1pPr>
          </a:lstStyle>
          <a:p>
            <a:pPr>
              <a:defRPr/>
            </a:pPr>
            <a:fld id="{03E1AF0D-EBB1-42AF-A459-EA97380F4A3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381644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381644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3"/>
          <p:cNvSpPr>
            <a:spLocks noGrp="1"/>
          </p:cNvSpPr>
          <p:nvPr>
            <p:ph sz="half" idx="10"/>
          </p:nvPr>
        </p:nvSpPr>
        <p:spPr>
          <a:xfrm>
            <a:off x="468313" y="5813524"/>
            <a:ext cx="7848600" cy="8558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a:defRPr/>
            </a:pPr>
            <a:endParaRPr lang="el-GR">
              <a:latin typeface="Arial" panose="020B0604020202020204" pitchFamily="34" charset="0"/>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6"/>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7"/>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78" r:id="rId13"/>
    <p:sldLayoutId id="2147483679" r:id="rId1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sz="quarter"/>
          </p:nvPr>
        </p:nvSpPr>
        <p:spPr/>
        <p:txBody>
          <a:bodyPr/>
          <a:lstStyle/>
          <a:p>
            <a:pPr eaLnBrk="1" hangingPunct="1"/>
            <a:r>
              <a:rPr lang="el-GR" smtClean="0"/>
              <a:t>Εκτιμητική ζώων</a:t>
            </a:r>
            <a:br>
              <a:rPr lang="el-GR" smtClean="0"/>
            </a:br>
            <a:r>
              <a:rPr lang="el-GR" smtClean="0"/>
              <a:t>Οπίσθιο τμήμα κορμού</a:t>
            </a:r>
            <a:r>
              <a:rPr lang="en-US" smtClean="0"/>
              <a:t>-2</a:t>
            </a:r>
            <a:endParaRPr lang="en-GB" smtClean="0"/>
          </a:p>
        </p:txBody>
      </p:sp>
      <p:sp>
        <p:nvSpPr>
          <p:cNvPr id="17410" name="Rectangle 4"/>
          <p:cNvSpPr>
            <a:spLocks noGrp="1" noChangeArrowheads="1"/>
          </p:cNvSpPr>
          <p:nvPr>
            <p:ph type="subTitle" idx="1"/>
          </p:nvPr>
        </p:nvSpPr>
        <p:spPr/>
        <p:txBody>
          <a:bodyPr/>
          <a:lstStyle/>
          <a:p>
            <a:pPr eaLnBrk="1" hangingPunct="1"/>
            <a:r>
              <a:rPr lang="el-GR" b="1" smtClean="0"/>
              <a:t>Εργαστήριο Γενικής και Ειδικής Ζωοτεχνίας</a:t>
            </a:r>
          </a:p>
          <a:p>
            <a:pPr eaLnBrk="1" hangingPunct="1"/>
            <a:r>
              <a:rPr lang="el-GR" b="1" smtClean="0"/>
              <a:t>Γ.Π.Α.</a:t>
            </a:r>
          </a:p>
        </p:txBody>
      </p:sp>
      <p:sp>
        <p:nvSpPr>
          <p:cNvPr id="17411"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7414" name="Text Box 5"/>
          <p:cNvSpPr txBox="1">
            <a:spLocks noChangeArrowheads="1"/>
          </p:cNvSpPr>
          <p:nvPr/>
        </p:nvSpPr>
        <p:spPr bwMode="auto">
          <a:xfrm>
            <a:off x="3635375" y="5229225"/>
            <a:ext cx="4681538" cy="457200"/>
          </a:xfrm>
          <a:prstGeom prst="rect">
            <a:avLst/>
          </a:prstGeom>
          <a:noFill/>
          <a:ln w="9525">
            <a:noFill/>
            <a:miter lim="800000"/>
            <a:headEnd/>
            <a:tailEnd/>
          </a:ln>
        </p:spPr>
        <p:txBody>
          <a:bodyPr>
            <a:spAutoFit/>
          </a:bodyPr>
          <a:lstStyle/>
          <a:p>
            <a:r>
              <a:rPr lang="el-GR" sz="1200" b="1">
                <a:solidFill>
                  <a:schemeClr val="bg1"/>
                </a:solidFill>
              </a:rPr>
              <a:t>Διδάσκουσες: Κουτσούλη Παναγιώτα</a:t>
            </a:r>
            <a:r>
              <a:rPr lang="en-US" sz="1200" b="1">
                <a:solidFill>
                  <a:schemeClr val="bg1"/>
                </a:solidFill>
              </a:rPr>
              <a:t>, X</a:t>
            </a:r>
            <a:r>
              <a:rPr lang="el-GR" sz="1200" b="1">
                <a:solidFill>
                  <a:schemeClr val="bg1"/>
                </a:solidFill>
              </a:rPr>
              <a:t>αρισμιάδου Μαρία, </a:t>
            </a:r>
            <a:endParaRPr lang="en-US" sz="1200" b="1">
              <a:solidFill>
                <a:schemeClr val="bg1"/>
              </a:solidFill>
            </a:endParaRPr>
          </a:p>
          <a:p>
            <a:r>
              <a:rPr lang="en-US" sz="1200" b="1">
                <a:solidFill>
                  <a:schemeClr val="bg1"/>
                </a:solidFill>
              </a:rPr>
              <a:t>                         </a:t>
            </a:r>
            <a:r>
              <a:rPr lang="el-GR" sz="1200" b="1">
                <a:solidFill>
                  <a:schemeClr val="bg1"/>
                </a:solidFill>
              </a:rPr>
              <a:t>Αγιουτάντη Αννίτα</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4"/>
          <p:cNvSpPr>
            <a:spLocks noGrp="1"/>
          </p:cNvSpPr>
          <p:nvPr>
            <p:ph type="title"/>
          </p:nvPr>
        </p:nvSpPr>
        <p:spPr/>
        <p:txBody>
          <a:bodyPr/>
          <a:lstStyle/>
          <a:p>
            <a:pPr eaLnBrk="1" hangingPunct="1"/>
            <a:r>
              <a:rPr lang="el-GR" smtClean="0"/>
              <a:t>Κοιλία</a:t>
            </a:r>
          </a:p>
        </p:txBody>
      </p:sp>
      <p:sp>
        <p:nvSpPr>
          <p:cNvPr id="29698" name="Θέση περιεχομένου 5"/>
          <p:cNvSpPr>
            <a:spLocks noGrp="1"/>
          </p:cNvSpPr>
          <p:nvPr>
            <p:ph idx="1"/>
          </p:nvPr>
        </p:nvSpPr>
        <p:spPr/>
        <p:txBody>
          <a:bodyPr/>
          <a:lstStyle/>
          <a:p>
            <a:pPr eaLnBrk="1" hangingPunct="1"/>
            <a:r>
              <a:rPr lang="el-GR" smtClean="0"/>
              <a:t>Η κοιλία αρχίζει από τη ζώνη, ακολουθεί περιμετρικά τις πλευρές και εκτείνεται μέχρι τη χώρα των κενεώνων.</a:t>
            </a:r>
          </a:p>
          <a:p>
            <a:pPr eaLnBrk="1" hangingPunct="1"/>
            <a:r>
              <a:rPr lang="el-GR" smtClean="0"/>
              <a:t>Ο όγκος της κοιλίας σε ένα ώριμο ζώο καθορίζεται σε μεγάλο βαθμό από τη συμμετοχή των χονδροειδών ζωοτροφών στο σιτηρέσιο σε νεαρή ηλικία.</a:t>
            </a:r>
          </a:p>
          <a:p>
            <a:pPr eaLnBrk="1" hangingPunct="1"/>
            <a:r>
              <a:rPr lang="el-GR" smtClean="0"/>
              <a:t>Ζώα που το σιτηρέσιό τους περιέχει σε υψηλό ποσοστό χονδροειδείς ζωοτροφές κατά την περίοδο της ανάπτυξής τους αποκτούν ογκώδη κοιλία.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l-GR" smtClean="0"/>
              <a:t>Διαπλάσεις κοιλίας 1/3</a:t>
            </a:r>
            <a:endParaRPr lang="en-GB" smtClean="0"/>
          </a:p>
        </p:txBody>
      </p:sp>
      <p:pic>
        <p:nvPicPr>
          <p:cNvPr id="30722" name="Θέση περιεχομένου 6" descr="Β: θέση παρακέντησης στον αριστερό κενεώνα (πηγή: Αρχείο Εργαστηρίου Γενικής και Ειδικής Ζωοτεχνίας).&#10;&#10;"/>
          <p:cNvPicPr>
            <a:picLocks noGrp="1" noChangeAspect="1"/>
          </p:cNvPicPr>
          <p:nvPr>
            <p:ph sz="half" idx="2"/>
          </p:nvPr>
        </p:nvPicPr>
        <p:blipFill>
          <a:blip r:embed="rId3"/>
          <a:srcRect/>
          <a:stretch>
            <a:fillRect/>
          </a:stretch>
        </p:blipFill>
        <p:spPr>
          <a:xfrm>
            <a:off x="4954588" y="2152650"/>
            <a:ext cx="2876550" cy="2768600"/>
          </a:xfrm>
          <a:ln w="38100">
            <a:solidFill>
              <a:schemeClr val="tx2"/>
            </a:solidFill>
          </a:ln>
        </p:spPr>
      </p:pic>
      <p:sp>
        <p:nvSpPr>
          <p:cNvPr id="30723" name="Θέση περιεχομένου 3"/>
          <p:cNvSpPr>
            <a:spLocks noGrp="1"/>
          </p:cNvSpPr>
          <p:nvPr>
            <p:ph sz="half" idx="10"/>
          </p:nvPr>
        </p:nvSpPr>
        <p:spPr>
          <a:xfrm>
            <a:off x="468313" y="5300663"/>
            <a:ext cx="7848600" cy="1368425"/>
          </a:xfrm>
        </p:spPr>
        <p:txBody>
          <a:bodyPr/>
          <a:lstStyle/>
          <a:p>
            <a:pPr marL="0" indent="0" eaLnBrk="1" hangingPunct="1">
              <a:buFont typeface="Wingdings" pitchFamily="2" charset="2"/>
              <a:buNone/>
            </a:pPr>
            <a:r>
              <a:rPr lang="el-GR" sz="2000" smtClean="0"/>
              <a:t>Α: θέση μεγάλης κοιλίας. Ο σταυρός δείχνει το σημείο παρακέντησης σε περίπτωση τυμπανισμού και Β: θέση παρακέντησης στον αριστερό κενεώνα (πηγή: Αρχείο Εργαστηρίου Γενικής και Ειδικής Ζωοτεχνίας).</a:t>
            </a:r>
            <a:endParaRPr lang="en-GB" sz="2000" smtClean="0"/>
          </a:p>
        </p:txBody>
      </p:sp>
      <p:pic>
        <p:nvPicPr>
          <p:cNvPr id="30724" name="Θέση περιεχομένου 5" descr="Α: θέση μεγάλης κοιλίας. Ο σταυρός δείχνει το σημείο παρακέντησης σε περίπτωση τυμπανισμού  (πηγή: Αρχείο Εργαστηρίου Γενικής και Ειδικής Ζωοτεχνίας).&#10;&#10;"/>
          <p:cNvPicPr>
            <a:picLocks noGrp="1" noChangeAspect="1"/>
          </p:cNvPicPr>
          <p:nvPr>
            <p:ph sz="half" idx="1"/>
          </p:nvPr>
        </p:nvPicPr>
        <p:blipFill>
          <a:blip r:embed="rId4"/>
          <a:srcRect/>
          <a:stretch>
            <a:fillRect/>
          </a:stretch>
        </p:blipFill>
        <p:spPr>
          <a:xfrm>
            <a:off x="468313" y="2344738"/>
            <a:ext cx="3848100" cy="2384425"/>
          </a:xfrm>
          <a:ln w="38100">
            <a:solidFill>
              <a:schemeClr val="tx2"/>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title"/>
          </p:nvPr>
        </p:nvSpPr>
        <p:spPr/>
        <p:txBody>
          <a:bodyPr/>
          <a:lstStyle/>
          <a:p>
            <a:pPr eaLnBrk="1" hangingPunct="1"/>
            <a:r>
              <a:rPr lang="el-GR" smtClean="0"/>
              <a:t>Διαπλάσεις κοιλίας 2/3</a:t>
            </a:r>
            <a:endParaRPr lang="en-GB" smtClean="0"/>
          </a:p>
        </p:txBody>
      </p:sp>
      <p:pic>
        <p:nvPicPr>
          <p:cNvPr id="32770" name="Picture 7" descr="Θέση μήτρας σε κυοφορία στο δεξιό μέρος της κοιλιακής κοιλότητας και εξέταση κυοφορίας μέσω του απευθυσμένου (πηγή: Καραντούνιας, (1963)).&#10;&#10;"/>
          <p:cNvPicPr>
            <a:picLocks noGrp="1" noChangeAspect="1" noChangeArrowheads="1"/>
          </p:cNvPicPr>
          <p:nvPr>
            <p:ph sz="half" idx="1"/>
          </p:nvPr>
        </p:nvPicPr>
        <p:blipFill>
          <a:blip r:embed="rId3"/>
          <a:srcRect/>
          <a:stretch>
            <a:fillRect/>
          </a:stretch>
        </p:blipFill>
        <p:spPr>
          <a:xfrm>
            <a:off x="468313" y="2568575"/>
            <a:ext cx="3848100" cy="3089275"/>
          </a:xfrm>
          <a:ln w="38100">
            <a:solidFill>
              <a:schemeClr val="tx2"/>
            </a:solidFill>
          </a:ln>
        </p:spPr>
      </p:pic>
      <p:sp>
        <p:nvSpPr>
          <p:cNvPr id="32771" name="Θέση περιεχομένου 1"/>
          <p:cNvSpPr>
            <a:spLocks noGrp="1"/>
          </p:cNvSpPr>
          <p:nvPr>
            <p:ph sz="half" idx="2"/>
          </p:nvPr>
        </p:nvSpPr>
        <p:spPr>
          <a:xfrm>
            <a:off x="4468813" y="2852738"/>
            <a:ext cx="3848100" cy="3744912"/>
          </a:xfrm>
        </p:spPr>
        <p:txBody>
          <a:bodyPr/>
          <a:lstStyle/>
          <a:p>
            <a:pPr marL="0" indent="0" eaLnBrk="1" hangingPunct="1">
              <a:buFont typeface="Wingdings" pitchFamily="2" charset="2"/>
              <a:buNone/>
            </a:pPr>
            <a:r>
              <a:rPr lang="el-GR" sz="2000" smtClean="0"/>
              <a:t>Θέση μήτρας σε κυοφορία στο δεξιό μέρος της κοιλιακής κοιλότητας και εξέταση κυοφορίας μέσω του απευθυσμένου (πηγή: Καραντούνιας, (1963)).</a:t>
            </a:r>
            <a:endParaRPr lang="en-GB" sz="2000" smtClean="0"/>
          </a:p>
          <a:p>
            <a:pPr marL="0" indent="0" eaLnBrk="1" hangingPunct="1">
              <a:buFont typeface="Wingdings" pitchFamily="2" charset="2"/>
              <a:buNone/>
            </a:pPr>
            <a:endParaRPr lang="el-GR"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p:nvPr>
        </p:nvSpPr>
        <p:spPr/>
        <p:txBody>
          <a:bodyPr/>
          <a:lstStyle/>
          <a:p>
            <a:pPr eaLnBrk="1" hangingPunct="1"/>
            <a:r>
              <a:rPr lang="el-GR" smtClean="0"/>
              <a:t>Διαπλάσεις κοιλίας 3/3</a:t>
            </a:r>
            <a:endParaRPr lang="en-GB" smtClean="0"/>
          </a:p>
        </p:txBody>
      </p:sp>
      <p:pic>
        <p:nvPicPr>
          <p:cNvPr id="34818" name="Θέση περιεχομένου 5" descr="Α: κοιλία λαγωνικού (ελαττωματική διάπλαση)  (πηγή: Καραντούνιας, (1963)).&#10;"/>
          <p:cNvPicPr>
            <a:picLocks noGrp="1" noChangeAspect="1"/>
          </p:cNvPicPr>
          <p:nvPr>
            <p:ph sz="half" idx="1"/>
          </p:nvPr>
        </p:nvPicPr>
        <p:blipFill>
          <a:blip r:embed="rId3"/>
          <a:srcRect/>
          <a:stretch>
            <a:fillRect/>
          </a:stretch>
        </p:blipFill>
        <p:spPr>
          <a:xfrm>
            <a:off x="468313" y="2216150"/>
            <a:ext cx="3848100" cy="2641600"/>
          </a:xfrm>
          <a:ln w="38100">
            <a:solidFill>
              <a:schemeClr val="tx2"/>
            </a:solidFill>
          </a:ln>
        </p:spPr>
      </p:pic>
      <p:pic>
        <p:nvPicPr>
          <p:cNvPr id="34819" name="Θέση περιεχομένου 6" descr=" Β: ογκώδης κοιλία με καλή νωτιαία γραμμή (πηγή: Καραντούνιας, (1963)).&#10;"/>
          <p:cNvPicPr>
            <a:picLocks noGrp="1" noChangeAspect="1"/>
          </p:cNvPicPr>
          <p:nvPr>
            <p:ph sz="half" idx="2"/>
          </p:nvPr>
        </p:nvPicPr>
        <p:blipFill>
          <a:blip r:embed="rId4"/>
          <a:srcRect/>
          <a:stretch>
            <a:fillRect/>
          </a:stretch>
        </p:blipFill>
        <p:spPr>
          <a:xfrm>
            <a:off x="4484688" y="2016125"/>
            <a:ext cx="3816350" cy="3041650"/>
          </a:xfrm>
          <a:ln w="38100">
            <a:solidFill>
              <a:schemeClr val="tx2"/>
            </a:solidFill>
          </a:ln>
        </p:spPr>
      </p:pic>
      <p:sp>
        <p:nvSpPr>
          <p:cNvPr id="34820" name="Θέση περιεχομένου 4"/>
          <p:cNvSpPr>
            <a:spLocks noGrp="1"/>
          </p:cNvSpPr>
          <p:nvPr>
            <p:ph sz="half" idx="10"/>
          </p:nvPr>
        </p:nvSpPr>
        <p:spPr>
          <a:xfrm>
            <a:off x="468313" y="5813425"/>
            <a:ext cx="7848600" cy="855663"/>
          </a:xfrm>
        </p:spPr>
        <p:txBody>
          <a:bodyPr/>
          <a:lstStyle/>
          <a:p>
            <a:pPr marL="0" indent="0" eaLnBrk="1" hangingPunct="1">
              <a:buFont typeface="Wingdings" pitchFamily="2" charset="2"/>
              <a:buNone/>
            </a:pPr>
            <a:r>
              <a:rPr lang="el-GR" sz="2000" smtClean="0"/>
              <a:t>Α: κοιλία λαγωνικού (ελαττωματική διάπλαση) και Β: ογκώδης κοιλία με καλή νωτιαία γραμμή (πηγή: Καραντούνιας, (1963)).</a:t>
            </a:r>
            <a:endParaRPr lang="en-GB" sz="20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5"/>
          <p:cNvSpPr>
            <a:spLocks noGrp="1"/>
          </p:cNvSpPr>
          <p:nvPr>
            <p:ph type="title"/>
          </p:nvPr>
        </p:nvSpPr>
        <p:spPr/>
        <p:txBody>
          <a:bodyPr/>
          <a:lstStyle/>
          <a:p>
            <a:pPr eaLnBrk="1" hangingPunct="1"/>
            <a:r>
              <a:rPr lang="el-GR" smtClean="0"/>
              <a:t>Μαστός 1/3</a:t>
            </a:r>
          </a:p>
        </p:txBody>
      </p:sp>
      <p:sp>
        <p:nvSpPr>
          <p:cNvPr id="36866" name="Θέση περιεχομένου 6"/>
          <p:cNvSpPr>
            <a:spLocks noGrp="1"/>
          </p:cNvSpPr>
          <p:nvPr>
            <p:ph idx="1"/>
          </p:nvPr>
        </p:nvSpPr>
        <p:spPr/>
        <p:txBody>
          <a:bodyPr/>
          <a:lstStyle/>
          <a:p>
            <a:pPr eaLnBrk="1" hangingPunct="1"/>
            <a:r>
              <a:rPr lang="el-GR" smtClean="0"/>
              <a:t>Εκτείνεται κάτω από τη χώρα του περίνεου στα θηλυκά ζώα.</a:t>
            </a:r>
          </a:p>
          <a:p>
            <a:pPr eaLnBrk="1" hangingPunct="1"/>
            <a:r>
              <a:rPr lang="el-GR" smtClean="0"/>
              <a:t>Σε όλα τα αγροτικά είδη με εξαίρεση της αγελάδα ο μαστός χωρίζεται σε δύο ημιμόρια. Στην αγελάδα αποτελείται από 4 τεταρτημόρια.</a:t>
            </a:r>
          </a:p>
          <a:p>
            <a:pPr eaLnBrk="1" hangingPunct="1"/>
            <a:r>
              <a:rPr lang="el-GR" smtClean="0"/>
              <a:t>Ο μαστός διακρίνεται για τον όγκο και την ποιότητά του.</a:t>
            </a:r>
          </a:p>
          <a:p>
            <a:pPr eaLnBrk="1" hangingPunct="1"/>
            <a:r>
              <a:rPr lang="el-GR" smtClean="0"/>
              <a:t>Ο όγκος προσδιορίζεται από το μήκος, το εύρος και το βάθος του μαστού.</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5"/>
          <p:cNvSpPr>
            <a:spLocks noGrp="1"/>
          </p:cNvSpPr>
          <p:nvPr>
            <p:ph type="title"/>
          </p:nvPr>
        </p:nvSpPr>
        <p:spPr/>
        <p:txBody>
          <a:bodyPr/>
          <a:lstStyle/>
          <a:p>
            <a:pPr eaLnBrk="1" hangingPunct="1"/>
            <a:r>
              <a:rPr lang="el-GR" smtClean="0"/>
              <a:t>Μαστός 2/3</a:t>
            </a:r>
          </a:p>
        </p:txBody>
      </p:sp>
      <p:sp>
        <p:nvSpPr>
          <p:cNvPr id="37890" name="Θέση περιεχομένου 6"/>
          <p:cNvSpPr>
            <a:spLocks noGrp="1"/>
          </p:cNvSpPr>
          <p:nvPr>
            <p:ph idx="1"/>
          </p:nvPr>
        </p:nvSpPr>
        <p:spPr/>
        <p:txBody>
          <a:bodyPr/>
          <a:lstStyle/>
          <a:p>
            <a:pPr eaLnBrk="1" hangingPunct="1"/>
            <a:r>
              <a:rPr lang="el-GR" sz="2400" smtClean="0"/>
              <a:t>Επιζητείται μαστός με μεγάλο όγκο, δηλαδή με μεγάλο μήκος και εύρος και βάθος μέχρι του ακροταρσίου ώστε να μην παρεμποδίζεται η κίνηση του ζώου και να μην τραυματίζεται.</a:t>
            </a:r>
          </a:p>
          <a:p>
            <a:pPr eaLnBrk="1" hangingPunct="1"/>
            <a:r>
              <a:rPr lang="el-GR" sz="2400" smtClean="0"/>
              <a:t>Για να έχουμε μεγάλο μήκος μαστού ο μαστός πρέπει να έχει καλή πρόσθια και ποίσθια πρόσφυση. </a:t>
            </a:r>
          </a:p>
          <a:p>
            <a:pPr eaLnBrk="1" hangingPunct="1"/>
            <a:r>
              <a:rPr lang="el-GR" sz="2400" smtClean="0"/>
              <a:t>Η πρόσθια πρόσφυση είναι καλή όταν ο μαστός και η κοιλιά συνιστούν μια συνεχή, ευθεία γραμμή.</a:t>
            </a:r>
          </a:p>
          <a:p>
            <a:pPr eaLnBrk="1" hangingPunct="1"/>
            <a:r>
              <a:rPr lang="el-GR" sz="2400" smtClean="0"/>
              <a:t>Η οπίσθια πρόσφυση θεωρείται καλή όταν παρατηρώντας το ζώο από τα πλάγια ο μαστός εξέχει από τα πίσω άκρα.</a:t>
            </a:r>
          </a:p>
          <a:p>
            <a:pPr eaLnBrk="1" hangingPunct="1"/>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5"/>
          <p:cNvSpPr>
            <a:spLocks noGrp="1"/>
          </p:cNvSpPr>
          <p:nvPr>
            <p:ph type="title"/>
          </p:nvPr>
        </p:nvSpPr>
        <p:spPr/>
        <p:txBody>
          <a:bodyPr/>
          <a:lstStyle/>
          <a:p>
            <a:pPr eaLnBrk="1" hangingPunct="1"/>
            <a:r>
              <a:rPr lang="el-GR" smtClean="0"/>
              <a:t>Μαστός 3/3</a:t>
            </a:r>
          </a:p>
        </p:txBody>
      </p:sp>
      <p:sp>
        <p:nvSpPr>
          <p:cNvPr id="38914" name="Θέση περιεχομένου 6"/>
          <p:cNvSpPr>
            <a:spLocks noGrp="1"/>
          </p:cNvSpPr>
          <p:nvPr>
            <p:ph idx="1"/>
          </p:nvPr>
        </p:nvSpPr>
        <p:spPr/>
        <p:txBody>
          <a:bodyPr/>
          <a:lstStyle/>
          <a:p>
            <a:pPr eaLnBrk="1" hangingPunct="1"/>
            <a:r>
              <a:rPr lang="el-GR" sz="2400" smtClean="0"/>
              <a:t>Το εύρος του μαστού επιζητείται μεγάλο κι συσχετίζεται άμεσα με το εύρος της λεκάνης και ιδίως με το εύρος των γόμφων.</a:t>
            </a:r>
          </a:p>
          <a:p>
            <a:pPr eaLnBrk="1" hangingPunct="1"/>
            <a:r>
              <a:rPr lang="el-GR" sz="2400" smtClean="0"/>
              <a:t>Ο μαστός από πλευράς ποιότητας επιζητείται να έχει σώμα από αδενώδη ιστό, χωρίς υποδόριο λίπος και χονδρό υποδόριο συνδετικό ιστό. </a:t>
            </a:r>
          </a:p>
          <a:p>
            <a:pPr eaLnBrk="1" hangingPunct="1"/>
            <a:r>
              <a:rPr lang="el-GR" sz="2400" smtClean="0"/>
              <a:t>Η ποιότητα του μαστού διαπιστώνεται εξετάζοντας τον όγκο του πριν και μετά την άμελξη. Ο μαστός που είναι ογκώδης πριν την άμελξη και αμέσως μετά συρρικνώνεται έντονα, υποδηλώνει καλή ποιότητα μαστού.</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l-GR" smtClean="0"/>
              <a:t>Διαπλάσεις μαστού 1/4 </a:t>
            </a:r>
            <a:endParaRPr lang="en-GB" smtClean="0"/>
          </a:p>
        </p:txBody>
      </p:sp>
      <p:pic>
        <p:nvPicPr>
          <p:cNvPr id="39938" name="Θέση περιεχομένου 4" descr="Α: μαστός με οξείες θηλές  (πηγή: Καραντούνιας (1963)).&#10;"/>
          <p:cNvPicPr>
            <a:picLocks noGrp="1" noChangeAspect="1"/>
          </p:cNvPicPr>
          <p:nvPr>
            <p:ph sz="half" idx="1"/>
          </p:nvPr>
        </p:nvPicPr>
        <p:blipFill>
          <a:blip r:embed="rId3"/>
          <a:srcRect/>
          <a:stretch>
            <a:fillRect/>
          </a:stretch>
        </p:blipFill>
        <p:spPr>
          <a:xfrm>
            <a:off x="911225" y="1936750"/>
            <a:ext cx="2962275" cy="3200400"/>
          </a:xfrm>
          <a:ln w="38100">
            <a:solidFill>
              <a:schemeClr val="tx2"/>
            </a:solidFill>
          </a:ln>
        </p:spPr>
      </p:pic>
      <p:pic>
        <p:nvPicPr>
          <p:cNvPr id="39939" name="Θέση περιεχομένου 5" descr="Β: καλή πρόσθια και οπίσθια προσαρμογή του μαστού με βραχείες θηλές (πηγή: Καραντούνιας (1963)).&#10;"/>
          <p:cNvPicPr>
            <a:picLocks noGrp="1" noChangeAspect="1"/>
          </p:cNvPicPr>
          <p:nvPr>
            <p:ph sz="half" idx="2"/>
          </p:nvPr>
        </p:nvPicPr>
        <p:blipFill>
          <a:blip r:embed="rId4"/>
          <a:srcRect/>
          <a:stretch>
            <a:fillRect/>
          </a:stretch>
        </p:blipFill>
        <p:spPr>
          <a:xfrm>
            <a:off x="4710113" y="2046288"/>
            <a:ext cx="3365500" cy="2981325"/>
          </a:xfrm>
          <a:ln w="38100">
            <a:solidFill>
              <a:schemeClr val="tx2"/>
            </a:solidFill>
          </a:ln>
        </p:spPr>
      </p:pic>
      <p:sp>
        <p:nvSpPr>
          <p:cNvPr id="39940" name="Θέση περιεχομένου 3"/>
          <p:cNvSpPr>
            <a:spLocks noGrp="1"/>
          </p:cNvSpPr>
          <p:nvPr>
            <p:ph sz="half" idx="10"/>
          </p:nvPr>
        </p:nvSpPr>
        <p:spPr>
          <a:xfrm>
            <a:off x="468313" y="5661025"/>
            <a:ext cx="7848600" cy="1008063"/>
          </a:xfrm>
        </p:spPr>
        <p:txBody>
          <a:bodyPr/>
          <a:lstStyle/>
          <a:p>
            <a:pPr marL="0" indent="0" eaLnBrk="1" hangingPunct="1">
              <a:buFont typeface="Wingdings" pitchFamily="2" charset="2"/>
              <a:buNone/>
            </a:pPr>
            <a:r>
              <a:rPr lang="el-GR" sz="2000" smtClean="0"/>
              <a:t>Α: μαστός με οξείες θηλές και Β: καλή πρόσθια και οπίσθια προσαρμογή του μαστού με βραχείες θηλές (πηγή: Καραντούνιας (1963)).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Grp="1" noChangeArrowheads="1"/>
          </p:cNvSpPr>
          <p:nvPr>
            <p:ph type="title"/>
          </p:nvPr>
        </p:nvSpPr>
        <p:spPr/>
        <p:txBody>
          <a:bodyPr/>
          <a:lstStyle/>
          <a:p>
            <a:pPr eaLnBrk="1" hangingPunct="1"/>
            <a:r>
              <a:rPr lang="el-GR" smtClean="0"/>
              <a:t>Διαπλάσεις μαστού 2/4 </a:t>
            </a:r>
            <a:endParaRPr lang="en-GB" smtClean="0"/>
          </a:p>
        </p:txBody>
      </p:sp>
      <p:pic>
        <p:nvPicPr>
          <p:cNvPr id="41986" name="Picture 6" descr="Ευρεία προσαρμογή μαστού εκ των όπισθεν (πηγή: Αρχείο Εργαστηρίου Γενικής &amp; Ειδικής Ζωοτεχνίας).&#10;"/>
          <p:cNvPicPr>
            <a:picLocks noGrp="1" noChangeAspect="1" noChangeArrowheads="1"/>
          </p:cNvPicPr>
          <p:nvPr>
            <p:ph sz="half" idx="1"/>
          </p:nvPr>
        </p:nvPicPr>
        <p:blipFill>
          <a:blip r:embed="rId3"/>
          <a:srcRect/>
          <a:stretch>
            <a:fillRect/>
          </a:stretch>
        </p:blipFill>
        <p:spPr>
          <a:xfrm>
            <a:off x="1000125" y="1773238"/>
            <a:ext cx="2784475" cy="3816350"/>
          </a:xfrm>
          <a:ln w="38100">
            <a:solidFill>
              <a:schemeClr val="tx2"/>
            </a:solidFill>
          </a:ln>
        </p:spPr>
      </p:pic>
      <p:sp>
        <p:nvSpPr>
          <p:cNvPr id="41987" name="Θέση περιεχομένου 2"/>
          <p:cNvSpPr>
            <a:spLocks noGrp="1"/>
          </p:cNvSpPr>
          <p:nvPr>
            <p:ph sz="half" idx="10"/>
          </p:nvPr>
        </p:nvSpPr>
        <p:spPr>
          <a:xfrm>
            <a:off x="468313" y="5813425"/>
            <a:ext cx="7848600" cy="855663"/>
          </a:xfrm>
        </p:spPr>
        <p:txBody>
          <a:bodyPr/>
          <a:lstStyle/>
          <a:p>
            <a:pPr marL="0" indent="0" eaLnBrk="1" hangingPunct="1">
              <a:buFont typeface="Wingdings" pitchFamily="2" charset="2"/>
              <a:buNone/>
            </a:pPr>
            <a:r>
              <a:rPr lang="el-GR" sz="2000" smtClean="0"/>
              <a:t>Ευρεία προσαρμογή μαστού εκ των όπισθεν (πηγή: Αρχείο Εργαστηρίου Γενικής &amp; Ειδικής Ζωοτεχνίας).</a:t>
            </a:r>
          </a:p>
        </p:txBody>
      </p:sp>
      <p:pic>
        <p:nvPicPr>
          <p:cNvPr id="41988" name="Picture 8" descr="Ευρεία προσαρμογή μαστού εκ των όπισθεν (πηγή: Αρχείο Εργαστηρίου Γενικής &amp; Ειδικής Ζωοτεχνίας).&#10;"/>
          <p:cNvPicPr>
            <a:picLocks noGrp="1" noChangeAspect="1" noChangeArrowheads="1"/>
          </p:cNvPicPr>
          <p:nvPr>
            <p:ph sz="half" idx="2"/>
          </p:nvPr>
        </p:nvPicPr>
        <p:blipFill>
          <a:blip r:embed="rId4"/>
          <a:srcRect/>
          <a:stretch>
            <a:fillRect/>
          </a:stretch>
        </p:blipFill>
        <p:spPr>
          <a:xfrm>
            <a:off x="5164138" y="1773238"/>
            <a:ext cx="2457450" cy="3816350"/>
          </a:xfrm>
          <a:ln w="38100">
            <a:solidFill>
              <a:schemeClr val="tx2"/>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title"/>
          </p:nvPr>
        </p:nvSpPr>
        <p:spPr/>
        <p:txBody>
          <a:bodyPr/>
          <a:lstStyle/>
          <a:p>
            <a:pPr eaLnBrk="1" hangingPunct="1"/>
            <a:r>
              <a:rPr lang="el-GR" smtClean="0"/>
              <a:t>Διαπλάσεις μαστού 3/4 </a:t>
            </a:r>
            <a:endParaRPr lang="en-GB" smtClean="0"/>
          </a:p>
        </p:txBody>
      </p:sp>
      <p:pic>
        <p:nvPicPr>
          <p:cNvPr id="44034" name="Picture 7" descr="Κρεμάμενος μαστός (ελαττωματική διάπλαση) (πηγή: Καραντούνιας (1963)).&#10;"/>
          <p:cNvPicPr>
            <a:picLocks noGrp="1" noChangeAspect="1" noChangeArrowheads="1"/>
          </p:cNvPicPr>
          <p:nvPr>
            <p:ph sz="half" idx="1"/>
          </p:nvPr>
        </p:nvPicPr>
        <p:blipFill>
          <a:blip r:embed="rId3"/>
          <a:srcRect/>
          <a:stretch>
            <a:fillRect/>
          </a:stretch>
        </p:blipFill>
        <p:spPr>
          <a:xfrm>
            <a:off x="566738" y="2124075"/>
            <a:ext cx="3651250" cy="2825750"/>
          </a:xfrm>
          <a:ln w="38100">
            <a:solidFill>
              <a:schemeClr val="tx2"/>
            </a:solidFill>
          </a:ln>
        </p:spPr>
      </p:pic>
      <p:sp>
        <p:nvSpPr>
          <p:cNvPr id="44035" name="Θέση περιεχομένου 2"/>
          <p:cNvSpPr>
            <a:spLocks noGrp="1"/>
          </p:cNvSpPr>
          <p:nvPr>
            <p:ph sz="half" idx="10"/>
          </p:nvPr>
        </p:nvSpPr>
        <p:spPr>
          <a:xfrm>
            <a:off x="468313" y="5813425"/>
            <a:ext cx="7848600" cy="855663"/>
          </a:xfrm>
        </p:spPr>
        <p:txBody>
          <a:bodyPr/>
          <a:lstStyle/>
          <a:p>
            <a:pPr marL="0" indent="0" eaLnBrk="1" hangingPunct="1">
              <a:buFont typeface="Wingdings" pitchFamily="2" charset="2"/>
              <a:buNone/>
            </a:pPr>
            <a:r>
              <a:rPr lang="el-GR" sz="2000" smtClean="0"/>
              <a:t>Κρεμάμενος μαστός (ελαττωματική διάπλαση) (πηγή: Καραντούνιας (1963)).</a:t>
            </a:r>
          </a:p>
        </p:txBody>
      </p:sp>
      <p:pic>
        <p:nvPicPr>
          <p:cNvPr id="44036" name="Picture 8" descr="Κρεμάμενος μαστός (ελαττωματική διάπλαση) (πηγή: Καραντούνιας (1963)).&#10;"/>
          <p:cNvPicPr>
            <a:picLocks noGrp="1" noChangeAspect="1" noChangeArrowheads="1"/>
          </p:cNvPicPr>
          <p:nvPr>
            <p:ph sz="half" idx="2"/>
          </p:nvPr>
        </p:nvPicPr>
        <p:blipFill>
          <a:blip r:embed="rId4"/>
          <a:srcRect/>
          <a:stretch>
            <a:fillRect/>
          </a:stretch>
        </p:blipFill>
        <p:spPr>
          <a:xfrm>
            <a:off x="4559300" y="2124075"/>
            <a:ext cx="3667125" cy="2825750"/>
          </a:xfrm>
          <a:ln w="38100">
            <a:solidFill>
              <a:schemeClr val="tx2"/>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395288" y="404813"/>
            <a:ext cx="7924800" cy="960437"/>
          </a:xfrm>
        </p:spPr>
        <p:txBody>
          <a:bodyPr/>
          <a:lstStyle/>
          <a:p>
            <a:pPr eaLnBrk="1" hangingPunct="1"/>
            <a:r>
              <a:rPr lang="el-GR" sz="4000" smtClean="0"/>
              <a:t>Αντικειμενικοί στόχοι του εργαστηρίου 8</a:t>
            </a:r>
          </a:p>
        </p:txBody>
      </p:sp>
      <p:sp>
        <p:nvSpPr>
          <p:cNvPr id="18434" name="Rectangle 3"/>
          <p:cNvSpPr>
            <a:spLocks noGrp="1" noChangeArrowheads="1"/>
          </p:cNvSpPr>
          <p:nvPr>
            <p:ph idx="1"/>
          </p:nvPr>
        </p:nvSpPr>
        <p:spPr/>
        <p:txBody>
          <a:bodyPr/>
          <a:lstStyle/>
          <a:p>
            <a:pPr eaLnBrk="1" hangingPunct="1">
              <a:buFont typeface="Wingdings" pitchFamily="2" charset="2"/>
              <a:buNone/>
            </a:pPr>
            <a:r>
              <a:rPr lang="el-GR" smtClean="0"/>
              <a:t>	Αντικείμενο του παρόντος εργαστηρίου είναι η περιγραφή των χωρών (περιοχών) που ανήκουν στο οπίσθιο τμήμα του σώματος όπως οι γλουτοί, η κοιλία, οι κενεώνες και οι μαστοί.</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title"/>
          </p:nvPr>
        </p:nvSpPr>
        <p:spPr/>
        <p:txBody>
          <a:bodyPr/>
          <a:lstStyle/>
          <a:p>
            <a:pPr eaLnBrk="1" hangingPunct="1"/>
            <a:r>
              <a:rPr lang="el-GR" smtClean="0"/>
              <a:t>Διαπλάσεις μαστού 4/4</a:t>
            </a:r>
            <a:endParaRPr lang="en-GB" smtClean="0"/>
          </a:p>
        </p:txBody>
      </p:sp>
      <p:pic>
        <p:nvPicPr>
          <p:cNvPr id="46082" name="Θέση περιεχομένου 3" descr="Καλή προσαρμογή του μαστού στο κοιλιακό τοίχωμα στην ολλανδική  ασπρόμαυρη φυλή αγελάδων (πηγή: Αρχείο Εργαστηρίου Γενικής &amp; Ειδικής Ζωοτεχνίας). &#10;"/>
          <p:cNvPicPr>
            <a:picLocks noGrp="1" noChangeAspect="1"/>
          </p:cNvPicPr>
          <p:nvPr>
            <p:ph sz="half" idx="1"/>
          </p:nvPr>
        </p:nvPicPr>
        <p:blipFill>
          <a:blip r:embed="rId3"/>
          <a:srcRect/>
          <a:stretch>
            <a:fillRect/>
          </a:stretch>
        </p:blipFill>
        <p:spPr>
          <a:xfrm>
            <a:off x="468313" y="1893888"/>
            <a:ext cx="3848100" cy="4438650"/>
          </a:xfrm>
          <a:ln w="38100">
            <a:solidFill>
              <a:schemeClr val="tx2"/>
            </a:solidFill>
          </a:ln>
        </p:spPr>
      </p:pic>
      <p:sp>
        <p:nvSpPr>
          <p:cNvPr id="46083" name="Θέση περιεχομένου 2"/>
          <p:cNvSpPr>
            <a:spLocks noGrp="1"/>
          </p:cNvSpPr>
          <p:nvPr>
            <p:ph sz="half" idx="2"/>
          </p:nvPr>
        </p:nvSpPr>
        <p:spPr>
          <a:xfrm>
            <a:off x="4468813" y="1893888"/>
            <a:ext cx="3848100" cy="4703762"/>
          </a:xfrm>
        </p:spPr>
        <p:txBody>
          <a:bodyPr/>
          <a:lstStyle/>
          <a:p>
            <a:pPr marL="0" indent="0" eaLnBrk="1" hangingPunct="1">
              <a:buFont typeface="Wingdings" pitchFamily="2" charset="2"/>
              <a:buNone/>
            </a:pPr>
            <a:r>
              <a:rPr lang="el-GR" sz="2400" smtClean="0"/>
              <a:t>Καλή προσαρμογή του μαστού στο κοιλιακό τοίχωμα στην ολλανδική  ασπρόμαυρη φυλή αγελάδων (πηγή: Αρχείο Εργαστηρίου Γενικής &amp; Ειδικής Ζωοτεχνίας).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4"/>
          <p:cNvSpPr>
            <a:spLocks noGrp="1"/>
          </p:cNvSpPr>
          <p:nvPr>
            <p:ph type="title"/>
          </p:nvPr>
        </p:nvSpPr>
        <p:spPr/>
        <p:txBody>
          <a:bodyPr/>
          <a:lstStyle/>
          <a:p>
            <a:pPr eaLnBrk="1" hangingPunct="1"/>
            <a:r>
              <a:rPr lang="el-GR" smtClean="0"/>
              <a:t>Θηλές μαστού</a:t>
            </a:r>
          </a:p>
        </p:txBody>
      </p:sp>
      <p:sp>
        <p:nvSpPr>
          <p:cNvPr id="48130" name="Θέση περιεχομένου 5"/>
          <p:cNvSpPr>
            <a:spLocks noGrp="1"/>
          </p:cNvSpPr>
          <p:nvPr>
            <p:ph idx="1"/>
          </p:nvPr>
        </p:nvSpPr>
        <p:spPr/>
        <p:txBody>
          <a:bodyPr/>
          <a:lstStyle/>
          <a:p>
            <a:pPr eaLnBrk="1" hangingPunct="1"/>
            <a:r>
              <a:rPr lang="el-GR" sz="2400" smtClean="0"/>
              <a:t>Οι θηλές αποτελούν την έξοδο των γαλακτοφόρων κοιλοτήτων.</a:t>
            </a:r>
          </a:p>
          <a:p>
            <a:pPr eaLnBrk="1" hangingPunct="1"/>
            <a:r>
              <a:rPr lang="el-GR" sz="2400" smtClean="0"/>
              <a:t>Στις αγελάδες οι θηλές είναι 4, μία για κάθε τεταρτημόριο. Το μήκος των θηλών θεωρείται κανονικό όταν ανέρχεται στο μήκος 4 δακτύλων ανδρικού χεριού.</a:t>
            </a:r>
          </a:p>
          <a:p>
            <a:pPr eaLnBrk="1" hangingPunct="1"/>
            <a:r>
              <a:rPr lang="el-GR" sz="2400" smtClean="0"/>
              <a:t>Ο σφικτήρας της θηλής θα πρέπει να επιτρέπει την έξοδο του γάλακτος με ευκολία κατά την άμελξη, παράλληλα όμως δε θα πρέπει να παρατηρείται ροή από τις θηλές πριν από την άμελξη. </a:t>
            </a:r>
          </a:p>
          <a:p>
            <a:pPr eaLnBrk="1" hangingPunct="1"/>
            <a:r>
              <a:rPr lang="el-GR" sz="2400" smtClean="0"/>
              <a:t>Το φαινόμενο αυτό παρατηρείται σε αγελάδεςμεγάλης ηλικίας ή σε αγελάδες όπου ο τόνος του σφιγκτήρα μυός είναι χαλαρός.</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Grp="1" noChangeArrowheads="1"/>
          </p:cNvSpPr>
          <p:nvPr>
            <p:ph type="title"/>
          </p:nvPr>
        </p:nvSpPr>
        <p:spPr/>
        <p:txBody>
          <a:bodyPr/>
          <a:lstStyle/>
          <a:p>
            <a:pPr eaLnBrk="1" hangingPunct="1"/>
            <a:r>
              <a:rPr lang="el-GR" smtClean="0"/>
              <a:t>Διαπλάσεις θηλών</a:t>
            </a:r>
          </a:p>
        </p:txBody>
      </p:sp>
      <p:pic>
        <p:nvPicPr>
          <p:cNvPr id="49154" name="Θέση περιεχομένου 4" descr="Α: κωδωνοειδής, Β: οξεία και Γ: κανονική θηλή αγελάδας (πηγή: Καραντούνιας, (1963).&#10;"/>
          <p:cNvPicPr>
            <a:picLocks noGrp="1" noChangeAspect="1"/>
          </p:cNvPicPr>
          <p:nvPr>
            <p:ph sz="half" idx="1"/>
          </p:nvPr>
        </p:nvPicPr>
        <p:blipFill>
          <a:blip r:embed="rId3"/>
          <a:srcRect/>
          <a:stretch>
            <a:fillRect/>
          </a:stretch>
        </p:blipFill>
        <p:spPr>
          <a:xfrm>
            <a:off x="684213" y="1773238"/>
            <a:ext cx="7127875" cy="3186112"/>
          </a:xfrm>
          <a:ln w="38100">
            <a:solidFill>
              <a:schemeClr val="tx2"/>
            </a:solidFill>
          </a:ln>
        </p:spPr>
      </p:pic>
      <p:sp>
        <p:nvSpPr>
          <p:cNvPr id="49155" name="Θέση περιεχομένου 3"/>
          <p:cNvSpPr>
            <a:spLocks noGrp="1"/>
          </p:cNvSpPr>
          <p:nvPr>
            <p:ph sz="half" idx="2"/>
          </p:nvPr>
        </p:nvSpPr>
        <p:spPr>
          <a:xfrm>
            <a:off x="684213" y="5516563"/>
            <a:ext cx="7777162" cy="720725"/>
          </a:xfrm>
        </p:spPr>
        <p:txBody>
          <a:bodyPr/>
          <a:lstStyle/>
          <a:p>
            <a:pPr marL="0" indent="0" eaLnBrk="1" hangingPunct="1">
              <a:buFont typeface="Wingdings" pitchFamily="2" charset="2"/>
              <a:buNone/>
            </a:pPr>
            <a:r>
              <a:rPr lang="el-GR" sz="2000" smtClean="0"/>
              <a:t>Α: κωδωνοειδής, Β: οξεία και Γ: κανονική θηλή αγελάδας (πηγή: Καραντούνιας, (1963)</a:t>
            </a:r>
            <a:r>
              <a:rPr lang="el-GR" sz="2000" b="1" smtClean="0"/>
              <a:t>.</a:t>
            </a:r>
            <a:endParaRPr lang="el-GR" sz="20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a:t>
            </a:r>
            <a:r>
              <a:rPr lang="en-US" smtClean="0"/>
              <a:t> 8</a:t>
            </a:r>
            <a:endParaRPr lang="el-GR" smtClean="0"/>
          </a:p>
        </p:txBody>
      </p:sp>
      <p:sp>
        <p:nvSpPr>
          <p:cNvPr id="51202" name="Rectangle 3"/>
          <p:cNvSpPr>
            <a:spLocks noGrp="1" noChangeArrowheads="1"/>
          </p:cNvSpPr>
          <p:nvPr>
            <p:ph idx="1"/>
          </p:nvPr>
        </p:nvSpPr>
        <p:spPr/>
        <p:txBody>
          <a:bodyPr/>
          <a:lstStyle/>
          <a:p>
            <a:pPr eaLnBrk="1" hangingPunct="1"/>
            <a:r>
              <a:rPr lang="el-GR" smtClean="0"/>
              <a:t>γλουτοί, κοιλία, μαστός, θηλές</a:t>
            </a:r>
            <a:r>
              <a:rPr lang="en-US" smtClean="0"/>
              <a:t>, </a:t>
            </a:r>
            <a:r>
              <a:rPr lang="el-GR" smtClean="0"/>
              <a:t>μηρός, </a:t>
            </a:r>
            <a:endParaRPr lang="en-US" smtClean="0"/>
          </a:p>
          <a:p>
            <a:pPr eaLnBrk="1" hangingPunct="1"/>
            <a:r>
              <a:rPr lang="en-US" smtClean="0"/>
              <a:t>buttocks, abdomen, breast, nipples, thigh, hock</a:t>
            </a:r>
          </a:p>
          <a:p>
            <a:pPr eaLnBrk="1" hangingPunct="1"/>
            <a:endParaRPr lang="el-G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p:txBody>
          <a:bodyPr/>
          <a:lstStyle/>
          <a:p>
            <a:pPr eaLnBrk="1" hangingPunct="1"/>
            <a:r>
              <a:rPr lang="el-GR" smtClean="0"/>
              <a:t>Βιβλιογραφία</a:t>
            </a:r>
            <a:r>
              <a:rPr lang="en-US" smtClean="0"/>
              <a:t> 8</a:t>
            </a:r>
            <a:endParaRPr lang="el-GR" smtClean="0"/>
          </a:p>
        </p:txBody>
      </p:sp>
      <p:sp>
        <p:nvSpPr>
          <p:cNvPr id="52226" name="Θέση περιεχομένου 2"/>
          <p:cNvSpPr>
            <a:spLocks noGrp="1"/>
          </p:cNvSpPr>
          <p:nvPr>
            <p:ph idx="1"/>
          </p:nvPr>
        </p:nvSpPr>
        <p:spPr/>
        <p:txBody>
          <a:bodyPr/>
          <a:lstStyle/>
          <a:p>
            <a:pPr eaLnBrk="1" hangingPunct="1">
              <a:lnSpc>
                <a:spcPct val="150000"/>
              </a:lnSpc>
            </a:pPr>
            <a:r>
              <a:rPr lang="el-GR" sz="2400" smtClean="0"/>
              <a:t>Καραντούνιας Αν. (1963): Εκτιμητική Βοός, Ανωτάτη Γεωπονική Σχολή, Εργαστήριον Ζωοτεχνίας, Αθήναι.</a:t>
            </a:r>
          </a:p>
          <a:p>
            <a:pPr eaLnBrk="1" hangingPunct="1">
              <a:lnSpc>
                <a:spcPct val="150000"/>
              </a:lnSpc>
            </a:pPr>
            <a:r>
              <a:rPr lang="el-GR" sz="2400" smtClean="0"/>
              <a:t>Παπαδημητρίου Τρ., Ελ. Πανοπούλου, Αντ. Κομινάκης (1998): Εξωτερικό των Ζώων, Εργαστήριο Γενικής &amp; Ειδικής Ζωοτεχνίας, Τμήμα ΕΖΠ&amp;Υ, Γεωπονικό Πανεπιστήμιο Αθηνών.</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a:xfrm>
            <a:off x="395288" y="436563"/>
            <a:ext cx="7924800" cy="960437"/>
          </a:xfrm>
        </p:spPr>
        <p:txBody>
          <a:bodyPr/>
          <a:lstStyle/>
          <a:p>
            <a:pPr eaLnBrk="1" hangingPunct="1"/>
            <a:r>
              <a:rPr lang="el-GR" sz="4000" smtClean="0"/>
              <a:t>Επιδιωκόμενα μαθησιακά αποτελέσματα</a:t>
            </a:r>
            <a:r>
              <a:rPr lang="en-US" sz="4000" smtClean="0"/>
              <a:t> 8</a:t>
            </a:r>
            <a:endParaRPr lang="el-GR" sz="4000" smtClean="0"/>
          </a:p>
        </p:txBody>
      </p:sp>
      <p:sp>
        <p:nvSpPr>
          <p:cNvPr id="19458" name="Rectangle 3"/>
          <p:cNvSpPr>
            <a:spLocks noGrp="1" noChangeArrowheads="1"/>
          </p:cNvSpPr>
          <p:nvPr>
            <p:ph idx="1"/>
          </p:nvPr>
        </p:nvSpPr>
        <p:spPr/>
        <p:txBody>
          <a:bodyPr/>
          <a:lstStyle/>
          <a:p>
            <a:pPr eaLnBrk="1" hangingPunct="1">
              <a:buFont typeface="Wingdings" pitchFamily="2" charset="2"/>
              <a:buNone/>
            </a:pPr>
            <a:r>
              <a:rPr lang="el-GR" smtClean="0"/>
              <a:t>	Επιδιώκεται η εξοικείωση του φοιτητή με την αγελάδα ως ενιαίο οργανισμό και ιδιαιτέρως με τη διάπλαση της στο οπίσθιο τμήμα του κορμού ώστε να είναι δυνατή η διάκριση των προτερημάτων και των μειονεκτημάτων του ζώου.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2"/>
          <p:cNvSpPr>
            <a:spLocks noGrp="1" noChangeArrowheads="1"/>
          </p:cNvSpPr>
          <p:nvPr>
            <p:ph type="title"/>
          </p:nvPr>
        </p:nvSpPr>
        <p:spPr/>
        <p:txBody>
          <a:bodyPr/>
          <a:lstStyle/>
          <a:p>
            <a:pPr eaLnBrk="1" hangingPunct="1"/>
            <a:r>
              <a:rPr lang="el-GR" smtClean="0"/>
              <a:t>Μαθησιακοί στόχοι</a:t>
            </a:r>
            <a:r>
              <a:rPr lang="en-US" smtClean="0"/>
              <a:t> 8</a:t>
            </a:r>
            <a:r>
              <a:rPr lang="el-GR" smtClean="0"/>
              <a:t> </a:t>
            </a:r>
          </a:p>
        </p:txBody>
      </p:sp>
      <p:sp>
        <p:nvSpPr>
          <p:cNvPr id="20482" name="Rectangle 3"/>
          <p:cNvSpPr>
            <a:spLocks noGrp="1" noChangeArrowheads="1"/>
          </p:cNvSpPr>
          <p:nvPr>
            <p:ph idx="1"/>
          </p:nvPr>
        </p:nvSpPr>
        <p:spPr/>
        <p:txBody>
          <a:bodyPr/>
          <a:lstStyle/>
          <a:p>
            <a:pPr eaLnBrk="1" hangingPunct="1">
              <a:buFont typeface="Wingdings" pitchFamily="2" charset="2"/>
              <a:buNone/>
            </a:pPr>
            <a:r>
              <a:rPr lang="el-GR" smtClean="0"/>
              <a:t>	Με το πέρας της μελέτης του εργαστηρίου ο φοιτητής θα είναι σε θέση να γνωρίζει ότι: </a:t>
            </a:r>
          </a:p>
          <a:p>
            <a:pPr eaLnBrk="1" hangingPunct="1"/>
            <a:r>
              <a:rPr lang="en-US" smtClean="0"/>
              <a:t>O</a:t>
            </a:r>
            <a:r>
              <a:rPr lang="el-GR" smtClean="0"/>
              <a:t>ι χώρες στο οπίσθιο τμήμα του κορμού είναι: η λεκάνη, η οσφύς, οι κενεώνες, η κοιλία, οι γλουτοί, η ουρά, το περίνεο, οι μαστοί (στα θηλυκά), οι όρχεις (στα αρσενικά)</a:t>
            </a:r>
            <a:r>
              <a:rPr lang="en-US" smtClean="0"/>
              <a:t>.</a:t>
            </a:r>
            <a:endParaRPr lang="el-G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a:xfrm>
            <a:off x="468313" y="257175"/>
            <a:ext cx="7848600" cy="1143000"/>
          </a:xfrm>
        </p:spPr>
        <p:txBody>
          <a:bodyPr/>
          <a:lstStyle/>
          <a:p>
            <a:pPr eaLnBrk="1" hangingPunct="1"/>
            <a:r>
              <a:rPr lang="el-GR" sz="4000" smtClean="0"/>
              <a:t>Χώρες οπίσθιου τμήματος κορμού</a:t>
            </a:r>
            <a:endParaRPr lang="en-GB" sz="4000" smtClean="0"/>
          </a:p>
        </p:txBody>
      </p:sp>
      <p:sp>
        <p:nvSpPr>
          <p:cNvPr id="21506" name="Rectangle 5"/>
          <p:cNvSpPr>
            <a:spLocks noGrp="1" noChangeArrowheads="1"/>
          </p:cNvSpPr>
          <p:nvPr>
            <p:ph sz="half" idx="1"/>
          </p:nvPr>
        </p:nvSpPr>
        <p:spPr>
          <a:xfrm>
            <a:off x="468313" y="1628775"/>
            <a:ext cx="3559175" cy="4968875"/>
          </a:xfrm>
        </p:spPr>
        <p:txBody>
          <a:bodyPr/>
          <a:lstStyle/>
          <a:p>
            <a:pPr eaLnBrk="1" hangingPunct="1"/>
            <a:r>
              <a:rPr lang="el-GR" smtClean="0"/>
              <a:t>Οπίσθιο τμήμα</a:t>
            </a:r>
          </a:p>
          <a:p>
            <a:pPr lvl="1" eaLnBrk="1" hangingPunct="1"/>
            <a:r>
              <a:rPr lang="el-GR" smtClean="0"/>
              <a:t>Οσφύς (19)</a:t>
            </a:r>
          </a:p>
          <a:p>
            <a:pPr lvl="1" eaLnBrk="1" hangingPunct="1"/>
            <a:r>
              <a:rPr lang="el-GR" smtClean="0"/>
              <a:t>Κενεώνες (20)</a:t>
            </a:r>
          </a:p>
          <a:p>
            <a:pPr lvl="1" eaLnBrk="1" hangingPunct="1"/>
            <a:r>
              <a:rPr lang="el-GR" smtClean="0"/>
              <a:t>Κοιλία (26)</a:t>
            </a:r>
          </a:p>
          <a:p>
            <a:pPr lvl="1" eaLnBrk="1" hangingPunct="1"/>
            <a:r>
              <a:rPr lang="el-GR" smtClean="0"/>
              <a:t>Λεκάνη (22)</a:t>
            </a:r>
          </a:p>
          <a:p>
            <a:pPr lvl="1" eaLnBrk="1" hangingPunct="1"/>
            <a:r>
              <a:rPr lang="el-GR" smtClean="0"/>
              <a:t>Γλουτοί (43</a:t>
            </a:r>
            <a:r>
              <a:rPr lang="el-GR" baseline="30000" smtClean="0"/>
              <a:t>α</a:t>
            </a:r>
            <a:r>
              <a:rPr lang="el-GR" smtClean="0"/>
              <a:t>)</a:t>
            </a:r>
          </a:p>
          <a:p>
            <a:pPr lvl="1" eaLnBrk="1" hangingPunct="1"/>
            <a:r>
              <a:rPr lang="el-GR" smtClean="0"/>
              <a:t>Ουρά (25)</a:t>
            </a:r>
          </a:p>
          <a:p>
            <a:pPr lvl="1" eaLnBrk="1" hangingPunct="1"/>
            <a:r>
              <a:rPr lang="el-GR" smtClean="0"/>
              <a:t>Περίνεο</a:t>
            </a:r>
          </a:p>
          <a:p>
            <a:pPr lvl="1" eaLnBrk="1" hangingPunct="1"/>
            <a:r>
              <a:rPr lang="el-GR" smtClean="0"/>
              <a:t>Μαστός (θηλυκά) (28)</a:t>
            </a:r>
          </a:p>
          <a:p>
            <a:pPr lvl="1" eaLnBrk="1" hangingPunct="1"/>
            <a:r>
              <a:rPr lang="el-GR" smtClean="0"/>
              <a:t>Όρχεις (αρσενικά)</a:t>
            </a:r>
            <a:endParaRPr lang="en-GB" smtClean="0"/>
          </a:p>
        </p:txBody>
      </p:sp>
      <p:pic>
        <p:nvPicPr>
          <p:cNvPr id="21507" name="Picture 5" descr="Οπίσθιο τμήμα&#10;Οσφύς (19)&#10;Κενεώνες (20)&#10;Κοιλία (26)&#10;Λεκάνη (22)&#10;Γλουτοί (43α)&#10;Ουρά (25)&#10;Περίνεο&#10;Μαστός (θηλυκά) (28)&#10;Όρχεις (αρσενικά)&#10;&#10;"/>
          <p:cNvPicPr>
            <a:picLocks noGrp="1" noChangeAspect="1" noChangeArrowheads="1"/>
          </p:cNvPicPr>
          <p:nvPr>
            <p:ph sz="half" idx="1"/>
          </p:nvPr>
        </p:nvPicPr>
        <p:blipFill>
          <a:blip r:embed="rId2"/>
          <a:srcRect/>
          <a:stretch>
            <a:fillRect/>
          </a:stretch>
        </p:blipFill>
        <p:spPr>
          <a:xfrm>
            <a:off x="3348038" y="1844675"/>
            <a:ext cx="4867275" cy="33956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4"/>
          <p:cNvSpPr>
            <a:spLocks noGrp="1"/>
          </p:cNvSpPr>
          <p:nvPr>
            <p:ph type="title"/>
          </p:nvPr>
        </p:nvSpPr>
        <p:spPr/>
        <p:txBody>
          <a:bodyPr/>
          <a:lstStyle/>
          <a:p>
            <a:pPr eaLnBrk="1" hangingPunct="1"/>
            <a:r>
              <a:rPr lang="el-GR" smtClean="0"/>
              <a:t>Γλουτοί</a:t>
            </a:r>
          </a:p>
        </p:txBody>
      </p:sp>
      <p:sp>
        <p:nvSpPr>
          <p:cNvPr id="22530" name="Θέση περιεχομένου 5"/>
          <p:cNvSpPr>
            <a:spLocks noGrp="1"/>
          </p:cNvSpPr>
          <p:nvPr>
            <p:ph idx="1"/>
          </p:nvPr>
        </p:nvSpPr>
        <p:spPr/>
        <p:txBody>
          <a:bodyPr/>
          <a:lstStyle/>
          <a:p>
            <a:pPr eaLnBrk="1" hangingPunct="1"/>
            <a:r>
              <a:rPr lang="el-GR" sz="2400" smtClean="0"/>
              <a:t>Οι γλουτοί είναι μια διπλή χώρα που ορίζεται εμπρός από τους ισχιακούς λόφους και καταλήγει στην κνήμη (αχίλλειος τένοντας). </a:t>
            </a:r>
          </a:p>
          <a:p>
            <a:pPr eaLnBrk="1" hangingPunct="1"/>
            <a:r>
              <a:rPr lang="el-GR" sz="2400" smtClean="0"/>
              <a:t>Οι γλουτοί έχουν ανατομική βάση τους μύες που εκφύονται από τους ισχιακούς λόφους και καταλήγουν στον αχίλλειο τένοντα.</a:t>
            </a:r>
          </a:p>
          <a:p>
            <a:pPr eaLnBrk="1" hangingPunct="1"/>
            <a:r>
              <a:rPr lang="el-GR" sz="2400" smtClean="0"/>
              <a:t>Στα γαλακτοπαραγωγά ζώα επιζητούνται ευθείς, μακροί και πεπλατυσμένοι.</a:t>
            </a:r>
          </a:p>
          <a:p>
            <a:pPr eaLnBrk="1" hangingPunct="1"/>
            <a:r>
              <a:rPr lang="el-GR" sz="2400" smtClean="0"/>
              <a:t>Στα κρεοπαραγωγά ζώα επιζητούνται τοξοειδείς, βραχείς και ευρείς.</a:t>
            </a:r>
          </a:p>
          <a:p>
            <a:pPr eaLnBrk="1" hangingPunct="1"/>
            <a:r>
              <a:rPr lang="el-GR" sz="2400" smtClean="0"/>
              <a:t>Η εξέταση των γλουτών γίνεται πάντα από τα πλάγια.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l-GR" smtClean="0"/>
              <a:t>Διαπλάσεις γλουτών 1/2</a:t>
            </a:r>
            <a:endParaRPr lang="en-GB" smtClean="0"/>
          </a:p>
        </p:txBody>
      </p:sp>
      <p:pic>
        <p:nvPicPr>
          <p:cNvPr id="23554" name="Θέση περιεχομένου 3" descr="Οι διαπλάσεις των γλουτών επιζητούνται ευρείς, καλά μυώδεις και εύσαρκοι και στους δύο τύπους βοοειδών.&#10;"/>
          <p:cNvPicPr>
            <a:picLocks noGrp="1" noChangeAspect="1"/>
          </p:cNvPicPr>
          <p:nvPr>
            <p:ph sz="half" idx="1"/>
          </p:nvPr>
        </p:nvPicPr>
        <p:blipFill>
          <a:blip r:embed="rId3"/>
          <a:srcRect/>
          <a:stretch>
            <a:fillRect/>
          </a:stretch>
        </p:blipFill>
        <p:spPr>
          <a:xfrm>
            <a:off x="749300" y="1651000"/>
            <a:ext cx="3286125" cy="4924425"/>
          </a:xfrm>
          <a:ln w="38100">
            <a:solidFill>
              <a:schemeClr val="tx2"/>
            </a:solidFill>
          </a:ln>
        </p:spPr>
      </p:pic>
      <p:sp>
        <p:nvSpPr>
          <p:cNvPr id="23555" name="Θέση περιεχομένου 2"/>
          <p:cNvSpPr>
            <a:spLocks noGrp="1"/>
          </p:cNvSpPr>
          <p:nvPr>
            <p:ph sz="half" idx="2"/>
          </p:nvPr>
        </p:nvSpPr>
        <p:spPr/>
        <p:txBody>
          <a:bodyPr/>
          <a:lstStyle/>
          <a:p>
            <a:pPr marL="0" indent="0" eaLnBrk="1" hangingPunct="1">
              <a:buFont typeface="Wingdings" pitchFamily="2" charset="2"/>
              <a:buNone/>
            </a:pPr>
            <a:r>
              <a:rPr lang="el-GR" sz="2400" smtClean="0"/>
              <a:t>Η διάπλαση των γλουτών και όπως αυτή επιζητείται στους δύο τύπους των βοοειδών (Α), κρεοπαραγωγός τύπος (Β), γαλακτοπαραγωγός τύπος (Γ). Και στους δύο τύπους επιζητούνται ευρείς, καλά μυώδεις, εύσαρκοι γλουτοί. (πηγή: Καραντούνιας, (1963)).</a:t>
            </a:r>
            <a:endParaRPr lang="en-GB" sz="2400" smtClean="0"/>
          </a:p>
          <a:p>
            <a:pPr marL="0" indent="0" eaLnBrk="1" hangingPunct="1">
              <a:buFont typeface="Wingdings" pitchFamily="2" charset="2"/>
              <a:buNone/>
            </a:pPr>
            <a:endParaRPr lang="el-GR"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title"/>
          </p:nvPr>
        </p:nvSpPr>
        <p:spPr>
          <a:xfrm>
            <a:off x="395288" y="298450"/>
            <a:ext cx="7924800" cy="962025"/>
          </a:xfrm>
        </p:spPr>
        <p:txBody>
          <a:bodyPr/>
          <a:lstStyle/>
          <a:p>
            <a:pPr eaLnBrk="1" hangingPunct="1"/>
            <a:r>
              <a:rPr lang="el-GR" smtClean="0"/>
              <a:t>Διαπλάσεις γλουτών 2/2</a:t>
            </a:r>
            <a:endParaRPr lang="en-GB" smtClean="0"/>
          </a:p>
        </p:txBody>
      </p:sp>
      <p:pic>
        <p:nvPicPr>
          <p:cNvPr id="25602" name="Picture 6" descr="Γλουτοί αυλακωτοί (διπλοί) (πηγή: Καραντούνιας, (1963)).&#10;&#10;"/>
          <p:cNvPicPr>
            <a:picLocks noGrp="1" noChangeAspect="1" noChangeArrowheads="1"/>
          </p:cNvPicPr>
          <p:nvPr>
            <p:ph type="pic" idx="1"/>
          </p:nvPr>
        </p:nvPicPr>
        <p:blipFill>
          <a:blip r:embed="rId3"/>
          <a:srcRect/>
          <a:stretch>
            <a:fillRect/>
          </a:stretch>
        </p:blipFill>
        <p:spPr>
          <a:xfrm>
            <a:off x="4779963" y="1773238"/>
            <a:ext cx="3540125" cy="4619625"/>
          </a:xfrm>
          <a:ln w="38100">
            <a:solidFill>
              <a:schemeClr val="tx2"/>
            </a:solidFill>
          </a:ln>
        </p:spPr>
      </p:pic>
      <p:sp>
        <p:nvSpPr>
          <p:cNvPr id="25603" name="Θέση κειμένου 1"/>
          <p:cNvSpPr>
            <a:spLocks noGrp="1"/>
          </p:cNvSpPr>
          <p:nvPr>
            <p:ph type="body" sz="half" idx="2"/>
          </p:nvPr>
        </p:nvSpPr>
        <p:spPr>
          <a:xfrm>
            <a:off x="684213" y="5384800"/>
            <a:ext cx="2949575" cy="1008063"/>
          </a:xfrm>
        </p:spPr>
        <p:txBody>
          <a:bodyPr/>
          <a:lstStyle/>
          <a:p>
            <a:pPr eaLnBrk="1" hangingPunct="1"/>
            <a:r>
              <a:rPr lang="el-GR" sz="2000" smtClean="0"/>
              <a:t>Γλουτοί αυλακωτοί (διπλοί) (πηγή: Καραντούνιας, (1963)).</a:t>
            </a:r>
            <a:endParaRPr lang="en-GB" sz="20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l-GR" smtClean="0"/>
              <a:t>Διαπλάσεις μηρού</a:t>
            </a:r>
            <a:endParaRPr lang="en-GB" smtClean="0"/>
          </a:p>
        </p:txBody>
      </p:sp>
      <p:pic>
        <p:nvPicPr>
          <p:cNvPr id="27650" name="Θέση περιεχομένου 4" descr="Α: καλώς αναπτυγμένος μηρός, εύσαρκος με μικρό βαθύ κυκλικό μεσόσκελο, Β: μηρός κονίκλου με μεγάλο υψηλό, τριγωνικό μεσόσκελο, Γ: ισχνός και άσαρκος μηρός (πηγή: Καραντούνιας, (1963)).&#10;"/>
          <p:cNvPicPr>
            <a:picLocks noGrp="1" noChangeAspect="1"/>
          </p:cNvPicPr>
          <p:nvPr>
            <p:ph sz="half" idx="1"/>
          </p:nvPr>
        </p:nvPicPr>
        <p:blipFill>
          <a:blip r:embed="rId3"/>
          <a:srcRect/>
          <a:stretch>
            <a:fillRect/>
          </a:stretch>
        </p:blipFill>
        <p:spPr>
          <a:xfrm>
            <a:off x="1192213" y="1616075"/>
            <a:ext cx="6330950" cy="3665538"/>
          </a:xfrm>
          <a:ln w="38100">
            <a:solidFill>
              <a:schemeClr val="tx2"/>
            </a:solidFill>
          </a:ln>
        </p:spPr>
      </p:pic>
      <p:sp>
        <p:nvSpPr>
          <p:cNvPr id="27651" name="Θέση περιεχομένου 3"/>
          <p:cNvSpPr>
            <a:spLocks noGrp="1"/>
          </p:cNvSpPr>
          <p:nvPr>
            <p:ph sz="half" idx="2"/>
          </p:nvPr>
        </p:nvSpPr>
        <p:spPr>
          <a:xfrm>
            <a:off x="468313" y="5300663"/>
            <a:ext cx="7848600" cy="1296987"/>
          </a:xfrm>
        </p:spPr>
        <p:txBody>
          <a:bodyPr/>
          <a:lstStyle/>
          <a:p>
            <a:pPr marL="0" indent="0" eaLnBrk="1" hangingPunct="1">
              <a:buFont typeface="Wingdings" pitchFamily="2" charset="2"/>
              <a:buNone/>
            </a:pPr>
            <a:r>
              <a:rPr lang="el-GR" sz="2000" smtClean="0"/>
              <a:t>Α: καλώς αναπτυγμένος μηρός, εύσαρκος με μικρό βαθύ κυκλικό μεσόσκελο, Β: μηρός κονίκλου με μεγάλο υψηλό, τριγωνικό μεσόσκελο, Γ: ισχνός και άσαρκος μηρός (πηγή: Καραντούνιας, (1963)).</a:t>
            </a:r>
            <a:endParaRPr lang="en-GB" sz="20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657</TotalTime>
  <Words>875</Words>
  <Application>Microsoft Office PowerPoint</Application>
  <PresentationFormat>Προβολή στην οθόνη (4:3)</PresentationFormat>
  <Paragraphs>92</Paragraphs>
  <Slides>24</Slides>
  <Notes>11</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24</vt:i4>
      </vt:variant>
    </vt:vector>
  </HeadingPairs>
  <TitlesOfParts>
    <vt:vector size="33" baseType="lpstr">
      <vt:lpstr>Arial</vt:lpstr>
      <vt:lpstr>Wingdings</vt:lpstr>
      <vt:lpstr>Calibri</vt:lpstr>
      <vt:lpstr>Garamond</vt:lpstr>
      <vt:lpstr>Times New Roman</vt:lpstr>
      <vt:lpstr>GEO_1_b_new</vt:lpstr>
      <vt:lpstr>GEO_1_b_new</vt:lpstr>
      <vt:lpstr>GEO_1_b_new</vt:lpstr>
      <vt:lpstr>GEO_1_b_new</vt:lpstr>
      <vt:lpstr>Εκτιμητική ζώων Οπίσθιο τμήμα κορμού-2</vt:lpstr>
      <vt:lpstr>Αντικειμενικοί στόχοι του εργαστηρίου 8</vt:lpstr>
      <vt:lpstr>Επιδιωκόμενα μαθησιακά αποτελέσματα 8</vt:lpstr>
      <vt:lpstr>Μαθησιακοί στόχοι 8 </vt:lpstr>
      <vt:lpstr>Χώρες οπίσθιου τμήματος κορμού</vt:lpstr>
      <vt:lpstr>Γλουτοί</vt:lpstr>
      <vt:lpstr>Διαπλάσεις γλουτών 1/2</vt:lpstr>
      <vt:lpstr>Διαπλάσεις γλουτών 2/2</vt:lpstr>
      <vt:lpstr>Διαπλάσεις μηρού</vt:lpstr>
      <vt:lpstr>Κοιλία</vt:lpstr>
      <vt:lpstr>Διαπλάσεις κοιλίας 1/3</vt:lpstr>
      <vt:lpstr>Διαπλάσεις κοιλίας 2/3</vt:lpstr>
      <vt:lpstr>Διαπλάσεις κοιλίας 3/3</vt:lpstr>
      <vt:lpstr>Μαστός 1/3</vt:lpstr>
      <vt:lpstr>Μαστός 2/3</vt:lpstr>
      <vt:lpstr>Μαστός 3/3</vt:lpstr>
      <vt:lpstr>Διαπλάσεις μαστού 1/4 </vt:lpstr>
      <vt:lpstr>Διαπλάσεις μαστού 2/4 </vt:lpstr>
      <vt:lpstr>Διαπλάσεις μαστού 3/4 </vt:lpstr>
      <vt:lpstr>Διαπλάσεις μαστού 4/4</vt:lpstr>
      <vt:lpstr>Θηλές μαστού</vt:lpstr>
      <vt:lpstr>Διαπλάσεις θηλών</vt:lpstr>
      <vt:lpstr>Λέξεις- έννοιες κλειδιά 8</vt:lpstr>
      <vt:lpstr>Βιβλιογραφία 8</vt:lpstr>
    </vt:vector>
  </TitlesOfParts>
  <Company>Γεωπονικό Πανεπιστήμιο Αθηνών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Εκτιμητική ζώων Οπίσθιο τμήμα κορμού και οπίσθια άκρα</dc:title>
  <dc:creator>Παναγιώτα Κουτσούλη</dc:creator>
  <cp:lastModifiedBy>user</cp:lastModifiedBy>
  <cp:revision>95</cp:revision>
  <dcterms:created xsi:type="dcterms:W3CDTF">2005-12-21T13:28:56Z</dcterms:created>
  <dcterms:modified xsi:type="dcterms:W3CDTF">2013-08-09T09:03:38Z</dcterms:modified>
</cp:coreProperties>
</file>