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7" r:id="rId3"/>
    <p:sldId id="282" r:id="rId4"/>
    <p:sldId id="283" r:id="rId5"/>
    <p:sldId id="284" r:id="rId6"/>
    <p:sldId id="2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EC723E26-D06D-4C86-817C-73901A1F42A6}">
          <p14:sldIdLst>
            <p14:sldId id="256"/>
          </p14:sldIdLst>
        </p14:section>
        <p14:section name="ggplot_basics" id="{5CCF1F32-5242-46AC-BC06-E112755EBE88}">
          <p14:sldIdLst>
            <p14:sldId id="274"/>
            <p14:sldId id="273"/>
            <p14:sldId id="275"/>
          </p14:sldIdLst>
        </p14:section>
        <p14:section name="Histogram" id="{0D185EA1-BB3B-4B8D-9E90-CE18216C3159}">
          <p14:sldIdLst>
            <p14:sldId id="268"/>
            <p14:sldId id="269"/>
            <p14:sldId id="280"/>
          </p14:sldIdLst>
        </p14:section>
        <p14:section name="PointPlot" id="{E11AD798-177F-4F1D-9BD6-2B2764261EAE}">
          <p14:sldIdLst>
            <p14:sldId id="270"/>
          </p14:sldIdLst>
        </p14:section>
        <p14:section name="BoxPlot" id="{A6E32752-1E7F-47C6-ADEE-315FB99932AB}">
          <p14:sldIdLst>
            <p14:sldId id="271"/>
          </p14:sldIdLst>
        </p14:section>
        <p14:section name="LinePlot" id="{FD0F5B1E-E0E5-41EE-8D51-2F97C8B5883E}">
          <p14:sldIdLst>
            <p14:sldId id="284"/>
            <p14:sldId id="285"/>
          </p14:sldIdLst>
        </p14:section>
        <p14:section name="DensityPlot" id="{B29D388D-E5F3-4A40-AE3C-42124A6AF16E}">
          <p14:sldIdLst>
            <p14:sldId id="272"/>
            <p14:sldId id="276"/>
            <p14:sldId id="277"/>
            <p14:sldId id="278"/>
            <p14:sldId id="279"/>
          </p14:sldIdLst>
        </p14:section>
        <p14:section name="GraphicDevices" id="{2535AFD7-9139-4004-ABBB-7D973DF251A7}">
          <p14:sldIdLst>
            <p14:sldId id="281"/>
          </p14:sldIdLst>
        </p14:section>
        <p14:section name="Refs_etc" id="{197FC4F7-E32F-47EB-89F5-5AD5168DFB5A}">
          <p14:sldIdLst/>
        </p14:section>
        <p14:section name="Coding Documentation" id="{0F1A2B29-F4F0-49BD-BE4A-C00679FFF261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5" d="100"/>
          <a:sy n="85" d="100"/>
        </p:scale>
        <p:origin x="-29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359BB-7007-4D78-BE52-5DFB24FDE19E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2C496-8722-4FD3-A068-9632D608F0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566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FC1089-3F19-4A09-B7C7-4B25DC277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7327D1A-4FBD-4C53-A7A8-CB2BE011E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9365CD-25C2-4A1D-B11F-A94537838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B4CF6B-4787-4518-B829-39452918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4AEDDA-71AA-4B01-8338-83B4F4487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39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67136B-6E7E-46D0-90AD-7B3D8E3F2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2BFB957-8645-4451-BED3-63FF213BB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CB23C3-AFBB-41EE-B793-4203DEC0CE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C21DFC-B8CD-4848-AE76-4AA93F9A4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45C1F0-261E-4C19-8B22-D34E3508E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577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B7FE499-83CD-424F-92EA-CCD442F8AA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D40B633-31C9-4211-8269-BD26D9793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5CB3EC-3B0E-45ED-86B8-0C1869477D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E9F5D3F-5898-4F0E-8A5F-165A00AE7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89602C-1444-44AB-85C9-2C9188B53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253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4571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587C1C-AB78-40FF-BA18-BD092FF2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BFD8D-AE74-499D-A2DE-78B2A5A2F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0E149A-FDDB-410B-9202-119D83E43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5EF3CC-D59C-4C33-B35B-619C8892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15E1F9-E36D-4C3F-B6C8-BDC9A14B4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515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4AAB0-3BD5-4037-A318-65E27EB6E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A8F418F-BAC3-4F52-B494-48DF1B090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C668A7-C825-4F5B-9810-6A46AB1EF4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8D13BCB-96BB-4756-A145-DEB08304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EC03A1-619E-4157-9338-1E25DAE0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134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83731D-C7FF-476B-8591-9C584989F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FB42E0-5568-4C66-A241-B5C4F2C93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ACD66D4-71FB-4C80-8E93-FC6D66170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00036FB-C495-46F5-86F7-B00BFEB4EA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750D58A-B572-4985-8EA5-01705E525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624CBA4-0DEA-4619-97DD-3D2D03A9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499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70D479-0753-443B-832B-61A278325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26FC997-F356-4588-91F8-252A0F8D2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EAF18A7-8E56-4ABC-BC9B-20EC85557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5A2708B-AF13-493D-AB12-C52D6B091E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9A8CC6C-9A0C-4DBA-A671-4148015E86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EF17CFA-319B-4FEA-8F9C-E139B032C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11BEB96-7031-44B5-9462-924EFD53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E07A737-839E-4E36-9020-265769CB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731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FEFEE3-F620-42D7-B459-BB19DD50D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9B68680-0607-4E81-8610-3D89F8717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EEABE87-18A8-473A-8E86-38683ADD1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F380E95-7A92-40CA-AC89-B285F7087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995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F0CB0CC-84ED-47B0-86AB-0DB89D7DF8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74390CC-E62C-4A4B-B054-4D2D8D8EF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0346859-01EA-409C-B5E2-5C28C8204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742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E31537-6343-4B99-A952-5F3D671A3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71DBD9-5BB0-48CA-9E4D-FEA84970F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545057-BD65-496C-BA24-958ECEFC1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62C9895-F426-461B-83D9-D987484A93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D1A239A-F9C4-49D8-B2D9-AF27D183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7440BF9-1C92-4AF9-B0FD-8B7FD8D1F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474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A5698B-0BEA-4FF3-8F45-C42728CFA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9327C5E-066F-4CD9-ADAB-E57C3B7DF9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F400FE9-46B2-43BF-A219-1A13D6B96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99B66B1-7EB6-4E49-AF57-93911F13FB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18BFDC-37D3-4207-9A17-864B829CEBCE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6704774-C61A-4FFB-876E-7ED2A6AE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90D8340-CAD0-44FF-A0EB-D926754BA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582E75-3A55-4340-A850-690728BD04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2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5C3E721-2B12-4C20-B4C6-178C53A2266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6237" cy="6945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4B0BD158-785E-4967-9C7E-2F5E1A113A1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174" y="6163417"/>
            <a:ext cx="2498426" cy="6945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110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hiny.rstudio.com/gallery/tabsets.html" TargetMode="External"/><Relationship Id="rId2" Type="http://schemas.openxmlformats.org/officeDocument/2006/relationships/hyperlink" Target="https://shiny.rstudio.com/gallery/faithful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hiny.rstudio.com/gallery/superzip-example.html" TargetMode="External"/><Relationship Id="rId5" Type="http://schemas.openxmlformats.org/officeDocument/2006/relationships/hyperlink" Target="https://shiny.rstudio.com/gallery/kmeans-example.html" TargetMode="External"/><Relationship Id="rId4" Type="http://schemas.openxmlformats.org/officeDocument/2006/relationships/hyperlink" Target="https://shiny.rstudio.com/gallery/basic-datatable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hiny.rstudio.com/gallery/telephones-by-region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eanattali.com/blog/building-shiny-apps-tutorial/" TargetMode="External"/><Relationship Id="rId2" Type="http://schemas.openxmlformats.org/officeDocument/2006/relationships/hyperlink" Target="https://shiny.rstudio.com/tutorial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juliawrobel.com/tutorials/shiny_tutorial_nba.html" TargetMode="External"/><Relationship Id="rId4" Type="http://schemas.openxmlformats.org/officeDocument/2006/relationships/hyperlink" Target="https://cfss.uchicago.edu/shin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172909" y="921865"/>
            <a:ext cx="593610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l-GR" dirty="0" smtClean="0"/>
              <a:t>Τί κάνει το πακέτο </a:t>
            </a:r>
            <a:r>
              <a:rPr lang="en-ID" dirty="0" smtClean="0"/>
              <a:t>Shiny</a:t>
            </a:r>
            <a:r>
              <a:rPr lang="el-GR" dirty="0" smtClean="0"/>
              <a:t>;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8FB72D2-D6F5-4998-8B70-E5DEBC932879}"/>
              </a:ext>
            </a:extLst>
          </p:cNvPr>
          <p:cNvSpPr/>
          <p:nvPr/>
        </p:nvSpPr>
        <p:spPr>
          <a:xfrm>
            <a:off x="1034716" y="240632"/>
            <a:ext cx="10338134" cy="449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/>
              <a:t>Shiny package in </a:t>
            </a:r>
            <a:r>
              <a:rPr lang="en-US" sz="2600" b="1" dirty="0" err="1" smtClean="0"/>
              <a:t>Rstudio</a:t>
            </a:r>
            <a:endParaRPr lang="en-US" sz="2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23010" y="1360170"/>
            <a:ext cx="101269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Shiny is an R package that makes it easy to build interactive web apps straight from R.</a:t>
            </a:r>
          </a:p>
          <a:p>
            <a:endParaRPr lang="en-ID" i="1" dirty="0" smtClean="0"/>
          </a:p>
          <a:p>
            <a:r>
              <a:rPr lang="en-US" i="1" dirty="0" smtClean="0">
                <a:hlinkClick r:id="rId2"/>
              </a:rPr>
              <a:t>https://shiny.rstudio.com/gallery/faithful.html</a:t>
            </a:r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ID" i="1" dirty="0" smtClean="0">
                <a:hlinkClick r:id="rId3"/>
              </a:rPr>
              <a:t>https://shiny.rstudio.com/gallery/tabsets.html</a:t>
            </a:r>
            <a:endParaRPr lang="en-ID" i="1" dirty="0" smtClean="0"/>
          </a:p>
          <a:p>
            <a:endParaRPr lang="en-ID" i="1" dirty="0" smtClean="0"/>
          </a:p>
          <a:p>
            <a:endParaRPr lang="en-ID" i="1" dirty="0" smtClean="0"/>
          </a:p>
          <a:p>
            <a:r>
              <a:rPr lang="en-US" i="1" dirty="0" smtClean="0">
                <a:hlinkClick r:id="rId4"/>
              </a:rPr>
              <a:t>https://shiny.rstudio.com/gallery/basic-datatable.html</a:t>
            </a:r>
            <a:endParaRPr lang="en-US" i="1" dirty="0" smtClean="0"/>
          </a:p>
          <a:p>
            <a:endParaRPr lang="en-ID" i="1" dirty="0" smtClean="0"/>
          </a:p>
          <a:p>
            <a:endParaRPr lang="en-ID" i="1" dirty="0" smtClean="0"/>
          </a:p>
          <a:p>
            <a:r>
              <a:rPr lang="en-US" i="1" dirty="0" smtClean="0">
                <a:hlinkClick r:id="rId5"/>
              </a:rPr>
              <a:t>https://shiny.rstudio.com/gallery/kmeans-example.html</a:t>
            </a:r>
            <a:endParaRPr lang="en-US" i="1" dirty="0" smtClean="0"/>
          </a:p>
          <a:p>
            <a:endParaRPr lang="en-ID" i="1" dirty="0" smtClean="0"/>
          </a:p>
          <a:p>
            <a:endParaRPr lang="en-ID" i="1" dirty="0" smtClean="0"/>
          </a:p>
          <a:p>
            <a:r>
              <a:rPr lang="en-US" i="1" dirty="0" smtClean="0">
                <a:hlinkClick r:id="rId6"/>
              </a:rPr>
              <a:t>https://shiny.rstudio.com/gallery/superzip-example.html</a:t>
            </a:r>
            <a:endParaRPr lang="en-US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158631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8FB72D2-D6F5-4998-8B70-E5DEBC932879}"/>
              </a:ext>
            </a:extLst>
          </p:cNvPr>
          <p:cNvSpPr/>
          <p:nvPr/>
        </p:nvSpPr>
        <p:spPr>
          <a:xfrm>
            <a:off x="1034716" y="240632"/>
            <a:ext cx="10338134" cy="449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b="1" dirty="0" smtClean="0"/>
              <a:t>Ας δούμε από κοντά μία απλή εφαρμογή</a:t>
            </a:r>
            <a:endParaRPr lang="en-US" sz="2600" b="1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095991" y="1155664"/>
            <a:ext cx="958420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l-GR" dirty="0" smtClean="0"/>
              <a:t>Ας προσπαθήσουμε να φτιάξουμε την πρώτη μας εφαρμογή 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85851" y="1628931"/>
            <a:ext cx="101269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 smtClean="0"/>
              <a:t>Εγκατάσταση του πακέτου </a:t>
            </a:r>
            <a:r>
              <a:rPr lang="en-ID" dirty="0" smtClean="0"/>
              <a:t>shiny, </a:t>
            </a:r>
            <a:r>
              <a:rPr lang="en-US" b="1" dirty="0" err="1" smtClean="0"/>
              <a:t>install.packages</a:t>
            </a:r>
            <a:r>
              <a:rPr lang="en-US" b="1" dirty="0" smtClean="0"/>
              <a:t>("shiny")</a:t>
            </a:r>
          </a:p>
          <a:p>
            <a:pPr marL="342900" indent="-342900">
              <a:buAutoNum type="arabicPeriod"/>
            </a:pPr>
            <a:r>
              <a:rPr lang="en-US" dirty="0" smtClean="0"/>
              <a:t>library(shiny)</a:t>
            </a:r>
            <a:endParaRPr lang="el-GR" dirty="0" smtClean="0"/>
          </a:p>
          <a:p>
            <a:pPr marL="342900" indent="-342900">
              <a:buAutoNum type="arabicPeriod"/>
            </a:pPr>
            <a:r>
              <a:rPr lang="en-ID" dirty="0" smtClean="0"/>
              <a:t>Create New Shiny Project</a:t>
            </a:r>
          </a:p>
          <a:p>
            <a:pPr marL="342900" indent="-342900">
              <a:buAutoNum type="arabicPeriod"/>
            </a:pPr>
            <a:r>
              <a:rPr lang="el-GR" dirty="0" smtClean="0"/>
              <a:t>Να δούμε τον κώδικα που προκύπτει ...</a:t>
            </a:r>
            <a:endParaRPr lang="en-ID" dirty="0" smtClean="0"/>
          </a:p>
          <a:p>
            <a:pPr marL="342900" indent="-342900">
              <a:buAutoNum type="arabicPeriod"/>
            </a:pPr>
            <a:endParaRPr lang="el-GR" b="1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049ECF8B-087B-4DFB-9846-9530FAF8D10A}"/>
              </a:ext>
            </a:extLst>
          </p:cNvPr>
          <p:cNvSpPr txBox="1"/>
          <p:nvPr/>
        </p:nvSpPr>
        <p:spPr>
          <a:xfrm>
            <a:off x="1230643" y="4477446"/>
            <a:ext cx="593610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l-GR" dirty="0" smtClean="0"/>
              <a:t>Μία πολύ απλή εφαρμογή πλοήγησης δεδομένων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71779" y="4969539"/>
            <a:ext cx="1012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>
                <a:hlinkClick r:id="rId2"/>
              </a:rPr>
              <a:t>https://shiny.rstudio.com/gallery/telephones-by-region.html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58631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8FB72D2-D6F5-4998-8B70-E5DEBC932879}"/>
              </a:ext>
            </a:extLst>
          </p:cNvPr>
          <p:cNvSpPr/>
          <p:nvPr/>
        </p:nvSpPr>
        <p:spPr>
          <a:xfrm>
            <a:off x="1034716" y="240632"/>
            <a:ext cx="10338134" cy="449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b="1" dirty="0" smtClean="0"/>
              <a:t>Δομή μίας εφαρμογής </a:t>
            </a:r>
            <a:r>
              <a:rPr lang="en-ID" sz="2600" b="1" dirty="0" smtClean="0"/>
              <a:t>shiny</a:t>
            </a:r>
            <a:endParaRPr lang="en-US" sz="2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935" y="3941389"/>
            <a:ext cx="3396783" cy="256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0717" y="890306"/>
            <a:ext cx="10245811" cy="3018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863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8FB72D2-D6F5-4998-8B70-E5DEBC932879}"/>
              </a:ext>
            </a:extLst>
          </p:cNvPr>
          <p:cNvSpPr/>
          <p:nvPr/>
        </p:nvSpPr>
        <p:spPr>
          <a:xfrm>
            <a:off x="1034716" y="240632"/>
            <a:ext cx="10338134" cy="449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b="1" dirty="0" smtClean="0"/>
              <a:t>Περισσότερα για το </a:t>
            </a:r>
            <a:r>
              <a:rPr lang="en-ID" sz="2600" b="1" dirty="0" smtClean="0"/>
              <a:t>UI</a:t>
            </a:r>
            <a:endParaRPr lang="en-US" sz="2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779" y="835958"/>
            <a:ext cx="48387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8624" y="1039906"/>
            <a:ext cx="6923376" cy="5314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863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8FB72D2-D6F5-4998-8B70-E5DEBC932879}"/>
              </a:ext>
            </a:extLst>
          </p:cNvPr>
          <p:cNvSpPr/>
          <p:nvPr/>
        </p:nvSpPr>
        <p:spPr>
          <a:xfrm>
            <a:off x="1034716" y="240632"/>
            <a:ext cx="10338134" cy="449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b="1" dirty="0" smtClean="0"/>
              <a:t>Ας φτιάξουμε μια εφαρμογή για τα μετεωρολογικά δεδομένα του </a:t>
            </a:r>
            <a:r>
              <a:rPr lang="en-ID" sz="2600" b="1" dirty="0" smtClean="0"/>
              <a:t>AUA</a:t>
            </a:r>
            <a:endParaRPr lang="en-US" sz="2600" b="1" dirty="0"/>
          </a:p>
        </p:txBody>
      </p:sp>
      <p:sp>
        <p:nvSpPr>
          <p:cNvPr id="5" name="Rectangle 4"/>
          <p:cNvSpPr/>
          <p:nvPr/>
        </p:nvSpPr>
        <p:spPr>
          <a:xfrm>
            <a:off x="1039906" y="1792941"/>
            <a:ext cx="2823882" cy="2913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Select Day, Month</a:t>
            </a:r>
          </a:p>
          <a:p>
            <a:pPr algn="ctr"/>
            <a:endParaRPr lang="en-ID" dirty="0" smtClean="0"/>
          </a:p>
          <a:p>
            <a:pPr algn="ctr"/>
            <a:r>
              <a:rPr lang="en-ID" dirty="0" smtClean="0"/>
              <a:t>Select Measure (Rain, WD 3m, etc.)</a:t>
            </a:r>
            <a:endParaRPr lang="en-US" dirty="0"/>
          </a:p>
        </p:txBody>
      </p:sp>
      <p:sp>
        <p:nvSpPr>
          <p:cNvPr id="6" name="Snip Diagonal Corner Rectangle 5"/>
          <p:cNvSpPr/>
          <p:nvPr/>
        </p:nvSpPr>
        <p:spPr>
          <a:xfrm>
            <a:off x="3935506" y="1792941"/>
            <a:ext cx="2743200" cy="1685365"/>
          </a:xfrm>
          <a:prstGeom prst="snip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Data table</a:t>
            </a:r>
            <a:endParaRPr lang="en-US" dirty="0"/>
          </a:p>
        </p:txBody>
      </p:sp>
      <p:sp>
        <p:nvSpPr>
          <p:cNvPr id="7" name="Snip Diagonal Corner Rectangle 6"/>
          <p:cNvSpPr/>
          <p:nvPr/>
        </p:nvSpPr>
        <p:spPr>
          <a:xfrm>
            <a:off x="5091952" y="3110754"/>
            <a:ext cx="2743200" cy="1685365"/>
          </a:xfrm>
          <a:prstGeom prst="snip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Plot (</a:t>
            </a:r>
            <a:r>
              <a:rPr lang="en-ID" dirty="0" err="1" smtClean="0"/>
              <a:t>ggplot</a:t>
            </a:r>
            <a:r>
              <a:rPr lang="en-ID" dirty="0" smtClean="0"/>
              <a:t>?)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631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8FB72D2-D6F5-4998-8B70-E5DEBC932879}"/>
              </a:ext>
            </a:extLst>
          </p:cNvPr>
          <p:cNvSpPr/>
          <p:nvPr/>
        </p:nvSpPr>
        <p:spPr>
          <a:xfrm>
            <a:off x="1034716" y="240632"/>
            <a:ext cx="10338134" cy="449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b="1" dirty="0" smtClean="0"/>
              <a:t>Περαιτέρω </a:t>
            </a:r>
            <a:r>
              <a:rPr lang="en-ID" sz="2600" b="1" dirty="0" smtClean="0"/>
              <a:t>tutorials</a:t>
            </a:r>
            <a:endParaRPr lang="en-US" sz="2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23010" y="1360169"/>
            <a:ext cx="101269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https://shiny.rstudio.com/tutorial/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https://deanattali.com/blog/building-shiny-apps-tutorial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ID" dirty="0" smtClean="0"/>
          </a:p>
          <a:p>
            <a:endParaRPr lang="en-ID" dirty="0" smtClean="0"/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cfss.uchicago.edu/shiny.html</a:t>
            </a:r>
            <a:endParaRPr lang="en-US" dirty="0" smtClean="0"/>
          </a:p>
          <a:p>
            <a:endParaRPr lang="en-ID" dirty="0" smtClean="0"/>
          </a:p>
          <a:p>
            <a:endParaRPr lang="en-ID" dirty="0" smtClean="0"/>
          </a:p>
          <a:p>
            <a:r>
              <a:rPr lang="en-ID" smtClean="0">
                <a:hlinkClick r:id="rId5"/>
              </a:rPr>
              <a:t>http</a:t>
            </a:r>
            <a:r>
              <a:rPr lang="en-ID" smtClean="0">
                <a:hlinkClick r:id="rId5"/>
              </a:rPr>
              <a:t>://</a:t>
            </a:r>
            <a:r>
              <a:rPr lang="en-ID" smtClean="0">
                <a:hlinkClick r:id="rId5"/>
              </a:rPr>
              <a:t>juliawrobel.com/tutorials/shiny_tutorial_nba.html</a:t>
            </a:r>
            <a:endParaRPr lang="en-ID" smtClean="0"/>
          </a:p>
          <a:p>
            <a:endParaRPr lang="en-ID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58631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143</Words>
  <Application>Microsoft Office PowerPoint</Application>
  <PresentationFormat>Custom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Ioannis Charalampopoulos</dc:creator>
  <cp:lastModifiedBy>Dimitris Kremmydas</cp:lastModifiedBy>
  <cp:revision>128</cp:revision>
  <dcterms:created xsi:type="dcterms:W3CDTF">2017-11-23T07:08:31Z</dcterms:created>
  <dcterms:modified xsi:type="dcterms:W3CDTF">2019-02-11T22:47:55Z</dcterms:modified>
</cp:coreProperties>
</file>