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334" r:id="rId2"/>
    <p:sldId id="323" r:id="rId3"/>
    <p:sldId id="269" r:id="rId4"/>
    <p:sldId id="319" r:id="rId5"/>
    <p:sldId id="320" r:id="rId6"/>
    <p:sldId id="257" r:id="rId7"/>
    <p:sldId id="322" r:id="rId8"/>
    <p:sldId id="324" r:id="rId9"/>
    <p:sldId id="325" r:id="rId10"/>
    <p:sldId id="326" r:id="rId11"/>
    <p:sldId id="327" r:id="rId12"/>
    <p:sldId id="328" r:id="rId13"/>
    <p:sldId id="329" r:id="rId14"/>
    <p:sldId id="330" r:id="rId15"/>
    <p:sldId id="331" r:id="rId16"/>
    <p:sldId id="332" r:id="rId17"/>
    <p:sldId id="333" r:id="rId18"/>
    <p:sldId id="258" r:id="rId19"/>
    <p:sldId id="260" r:id="rId20"/>
  </p:sldIdLst>
  <p:sldSz cx="9144000" cy="6858000" type="screen4x3"/>
  <p:notesSz cx="6858000" cy="9144000"/>
  <p:photoAlbum layout="1pic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03" autoAdjust="0"/>
    <p:restoredTop sz="91068" autoAdjust="0"/>
  </p:normalViewPr>
  <p:slideViewPr>
    <p:cSldViewPr snapToGrid="0">
      <p:cViewPr varScale="1">
        <p:scale>
          <a:sx n="73" d="100"/>
          <a:sy n="73" d="100"/>
        </p:scale>
        <p:origin x="30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64248D-FF89-4B4D-9EC4-192904F7FD94}" type="datetimeFigureOut">
              <a:rPr lang="el-GR" smtClean="0"/>
              <a:pPr/>
              <a:t>2/4/2020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A242FE-DD22-4E78-8C00-2B9F4317E874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90741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242FE-DD22-4E78-8C00-2B9F4317E874}" type="slidenum">
              <a:rPr lang="el-GR" smtClean="0"/>
              <a:pPr/>
              <a:t>3</a:t>
            </a:fld>
            <a:endParaRPr lang="el-G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242FE-DD22-4E78-8C00-2B9F4317E874}" type="slidenum">
              <a:rPr lang="el-GR" smtClean="0"/>
              <a:pPr/>
              <a:t>6</a:t>
            </a:fld>
            <a:endParaRPr lang="el-G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242FE-DD22-4E78-8C00-2B9F4317E874}" type="slidenum">
              <a:rPr lang="el-GR" smtClean="0"/>
              <a:pPr/>
              <a:t>7</a:t>
            </a:fld>
            <a:endParaRPr lang="el-G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242FE-DD22-4E78-8C00-2B9F4317E874}" type="slidenum">
              <a:rPr lang="el-GR" smtClean="0"/>
              <a:pPr/>
              <a:t>14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745400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242FE-DD22-4E78-8C00-2B9F4317E874}" type="slidenum">
              <a:rPr lang="el-GR" smtClean="0"/>
              <a:pPr/>
              <a:t>15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72843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242FE-DD22-4E78-8C00-2B9F4317E874}" type="slidenum">
              <a:rPr lang="el-GR" smtClean="0"/>
              <a:pPr/>
              <a:t>16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753019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242FE-DD22-4E78-8C00-2B9F4317E874}" type="slidenum">
              <a:rPr lang="el-GR" smtClean="0"/>
              <a:pPr/>
              <a:t>17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166749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242FE-DD22-4E78-8C00-2B9F4317E874}" type="slidenum">
              <a:rPr lang="el-GR" smtClean="0"/>
              <a:pPr/>
              <a:t>19</a:t>
            </a:fld>
            <a:endParaRPr lang="el-G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33CA3-D8BB-455B-A32F-4389953BB919}" type="datetimeFigureOut">
              <a:rPr lang="el-GR" smtClean="0"/>
              <a:pPr/>
              <a:t>2/4/2020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0F3DF-B8ED-4A93-9F9E-83BD84D00773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679603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33CA3-D8BB-455B-A32F-4389953BB919}" type="datetimeFigureOut">
              <a:rPr lang="el-GR" smtClean="0"/>
              <a:pPr/>
              <a:t>2/4/2020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0F3DF-B8ED-4A93-9F9E-83BD84D00773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925530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33CA3-D8BB-455B-A32F-4389953BB919}" type="datetimeFigureOut">
              <a:rPr lang="el-GR" smtClean="0"/>
              <a:pPr/>
              <a:t>2/4/2020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0F3DF-B8ED-4A93-9F9E-83BD84D00773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260374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33CA3-D8BB-455B-A32F-4389953BB919}" type="datetimeFigureOut">
              <a:rPr lang="el-GR" smtClean="0"/>
              <a:pPr/>
              <a:t>2/4/2020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0F3DF-B8ED-4A93-9F9E-83BD84D00773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39646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33CA3-D8BB-455B-A32F-4389953BB919}" type="datetimeFigureOut">
              <a:rPr lang="el-GR" smtClean="0"/>
              <a:pPr/>
              <a:t>2/4/2020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0F3DF-B8ED-4A93-9F9E-83BD84D00773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01873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33CA3-D8BB-455B-A32F-4389953BB919}" type="datetimeFigureOut">
              <a:rPr lang="el-GR" smtClean="0"/>
              <a:pPr/>
              <a:t>2/4/2020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0F3DF-B8ED-4A93-9F9E-83BD84D00773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47624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33CA3-D8BB-455B-A32F-4389953BB919}" type="datetimeFigureOut">
              <a:rPr lang="el-GR" smtClean="0"/>
              <a:pPr/>
              <a:t>2/4/2020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0F3DF-B8ED-4A93-9F9E-83BD84D00773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729295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33CA3-D8BB-455B-A32F-4389953BB919}" type="datetimeFigureOut">
              <a:rPr lang="el-GR" smtClean="0"/>
              <a:pPr/>
              <a:t>2/4/2020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0F3DF-B8ED-4A93-9F9E-83BD84D00773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90932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33CA3-D8BB-455B-A32F-4389953BB919}" type="datetimeFigureOut">
              <a:rPr lang="el-GR" smtClean="0"/>
              <a:pPr/>
              <a:t>2/4/2020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0F3DF-B8ED-4A93-9F9E-83BD84D00773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841760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33CA3-D8BB-455B-A32F-4389953BB919}" type="datetimeFigureOut">
              <a:rPr lang="el-GR" smtClean="0"/>
              <a:pPr/>
              <a:t>2/4/2020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0F3DF-B8ED-4A93-9F9E-83BD84D00773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726051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33CA3-D8BB-455B-A32F-4389953BB919}" type="datetimeFigureOut">
              <a:rPr lang="el-GR" smtClean="0"/>
              <a:pPr/>
              <a:t>2/4/2020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0F3DF-B8ED-4A93-9F9E-83BD84D00773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227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E33CA3-D8BB-455B-A32F-4389953BB919}" type="datetimeFigureOut">
              <a:rPr lang="el-GR" smtClean="0"/>
              <a:pPr/>
              <a:t>2/4/2020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C0F3DF-B8ED-4A93-9F9E-83BD84D00773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69807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.png"/><Relationship Id="rId4" Type="http://schemas.openxmlformats.org/officeDocument/2006/relationships/image" Target="../media/image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685800" y="2115031"/>
            <a:ext cx="7772400" cy="17367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l-GR" sz="2400" b="1" dirty="0" smtClean="0"/>
          </a:p>
          <a:p>
            <a:r>
              <a:rPr lang="el-GR" sz="2400" b="1" dirty="0" smtClean="0"/>
              <a:t>ΚΕΦΑΛΑΙΟ 6 – Μέρος </a:t>
            </a:r>
            <a:r>
              <a:rPr lang="en-US" sz="2400" b="1" dirty="0" smtClean="0"/>
              <a:t>E</a:t>
            </a:r>
            <a:br>
              <a:rPr lang="en-US" sz="2400" b="1" dirty="0" smtClean="0"/>
            </a:br>
            <a:r>
              <a:rPr lang="el-GR" sz="2400" dirty="0" smtClean="0"/>
              <a:t/>
            </a:r>
            <a:br>
              <a:rPr lang="el-GR" sz="2400" dirty="0" smtClean="0"/>
            </a:br>
            <a:r>
              <a:rPr lang="el-GR" sz="2400" dirty="0" smtClean="0"/>
              <a:t>Η μεταφορά νερού, ανόργανων θρεπτικών στοιχείων και φωτοσυνθετικών προϊόντων</a:t>
            </a:r>
            <a:endParaRPr lang="el-GR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683568" y="5879466"/>
            <a:ext cx="7488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 smtClean="0"/>
              <a:t>Για απορίες στο συγκεκριμένο κεφάλαιο σας παρακαλούμε να επικοινωνείτε με τον διδάσκων </a:t>
            </a:r>
            <a:br>
              <a:rPr lang="el-GR" sz="1400" dirty="0" smtClean="0"/>
            </a:br>
            <a:r>
              <a:rPr lang="el-GR" sz="1400" dirty="0" smtClean="0"/>
              <a:t>Γ. </a:t>
            </a:r>
            <a:r>
              <a:rPr lang="el-GR" sz="1400" dirty="0" err="1" smtClean="0"/>
              <a:t>Λιακόπουλο</a:t>
            </a:r>
            <a:r>
              <a:rPr lang="el-GR" sz="1400" dirty="0" smtClean="0"/>
              <a:t> (</a:t>
            </a:r>
            <a:r>
              <a:rPr lang="en-US" sz="1400" dirty="0" err="1" smtClean="0"/>
              <a:t>gliak</a:t>
            </a:r>
            <a:r>
              <a:rPr lang="el-GR" sz="1400" dirty="0" smtClean="0"/>
              <a:t>@</a:t>
            </a:r>
            <a:r>
              <a:rPr lang="el-GR" sz="1400" dirty="0" err="1" smtClean="0"/>
              <a:t>aua.gr</a:t>
            </a:r>
            <a:r>
              <a:rPr lang="el-GR" sz="1400" dirty="0" smtClean="0"/>
              <a:t>)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683568" y="180107"/>
            <a:ext cx="7772400" cy="17367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l-GR" sz="1800" dirty="0" smtClean="0"/>
              <a:t>Εργαστήριο Φυσιολογίας και Μορφολογίας Φυτών</a:t>
            </a:r>
          </a:p>
          <a:p>
            <a:pPr algn="ctr"/>
            <a:r>
              <a:rPr lang="el-GR" sz="1800" dirty="0" smtClean="0"/>
              <a:t>Τμήμα Επιστήμης Φυτικής Παραγωγής</a:t>
            </a:r>
          </a:p>
          <a:p>
            <a:pPr algn="ctr"/>
            <a:r>
              <a:rPr lang="el-GR" sz="1800" dirty="0" smtClean="0"/>
              <a:t>Γεωπονικό Πανεπιστήμιο Αθηνών</a:t>
            </a:r>
          </a:p>
          <a:p>
            <a:pPr algn="ctr"/>
            <a:endParaRPr lang="el-GR" sz="2000" dirty="0" smtClean="0"/>
          </a:p>
          <a:p>
            <a:pPr algn="ctr"/>
            <a:r>
              <a:rPr lang="el-GR" sz="2400" b="1" dirty="0" smtClean="0"/>
              <a:t>Φυσιολογία των Φυτών </a:t>
            </a:r>
          </a:p>
          <a:p>
            <a:pPr algn="ctr"/>
            <a:r>
              <a:rPr lang="el-GR" sz="1800" dirty="0" smtClean="0"/>
              <a:t>(2</a:t>
            </a:r>
            <a:r>
              <a:rPr lang="el-GR" sz="1800" baseline="30000" dirty="0" smtClean="0"/>
              <a:t>ο</a:t>
            </a:r>
            <a:r>
              <a:rPr lang="el-GR" sz="1800" dirty="0" smtClean="0"/>
              <a:t> Εξάμηνο ΑΦΜ&amp;ΓΜ και 6</a:t>
            </a:r>
            <a:r>
              <a:rPr lang="el-GR" sz="1800" baseline="30000" dirty="0" smtClean="0"/>
              <a:t>ο</a:t>
            </a:r>
            <a:r>
              <a:rPr lang="el-GR" sz="1800" dirty="0" smtClean="0"/>
              <a:t> εξάμηνο ΑΟΑ)</a:t>
            </a: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2789806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60654" y="840660"/>
            <a:ext cx="818837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b="1" dirty="0">
                <a:solidFill>
                  <a:srgbClr val="C00000"/>
                </a:solidFill>
                <a:latin typeface="Verdana" panose="020B0604030504040204" pitchFamily="34" charset="0"/>
              </a:rPr>
              <a:t>Ο φωσφόρος αποτελεί συστατικό νουκλεϊκών οξέων, σακχάρων, πρωτεϊνών, λιπιδίων, και παίρνει μέρος στη διαχείριση της ενέργειας</a:t>
            </a:r>
            <a:endParaRPr lang="el-GR" sz="2400" b="1" dirty="0">
              <a:solidFill>
                <a:srgbClr val="C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81316" y="2320423"/>
            <a:ext cx="692191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-Η </a:t>
            </a:r>
            <a:r>
              <a:rPr lang="el-GR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ζώνη εξάντλησης</a:t>
            </a:r>
            <a:r>
              <a:rPr lang="el-G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όπως ονομάζεται, δημιουργείται επειδή ο ρυθμός πρόσληψης των φωσφορικών ιόντων από τις ρίζες είναι </a:t>
            </a:r>
            <a:r>
              <a:rPr lang="el-GR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υψηλότερος του </a:t>
            </a:r>
            <a:r>
              <a:rPr lang="el-G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ρυθμού με τον οποίον αναπληρώνονται</a:t>
            </a:r>
            <a:r>
              <a:rPr lang="el-GR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r>
              <a:rPr lang="el-GR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-Για </a:t>
            </a:r>
            <a:r>
              <a:rPr lang="el-G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το λόγο αυτό τα φυτά διαθέτουν μια σειρά από </a:t>
            </a:r>
            <a:r>
              <a:rPr lang="el-GR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στρατηγικές</a:t>
            </a:r>
            <a:r>
              <a:rPr lang="el-G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που αυξάνουν την ικανότητα πρόσληψης ή τη διαθεσιμότητα των φωσφορικών ιόντων στο έδαφος. </a:t>
            </a:r>
            <a:endParaRPr lang="el-GR" sz="20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l-G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</a:t>
            </a:r>
            <a:r>
              <a:rPr lang="el-GR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Η </a:t>
            </a:r>
            <a:r>
              <a:rPr lang="el-G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ικανότητα πρόσληψης βελτιώνεται μέσω </a:t>
            </a:r>
            <a:r>
              <a:rPr lang="el-GR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συμβιωτικών σχέσεων </a:t>
            </a:r>
            <a:r>
              <a:rPr lang="el-G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που ονομάζονται </a:t>
            </a:r>
            <a:r>
              <a:rPr lang="el-GR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μυκόρριζες</a:t>
            </a:r>
            <a:r>
              <a:rPr lang="el-GR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  <p:pic>
        <p:nvPicPr>
          <p:cNvPr id="2" name="slide 5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344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132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2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60654" y="840660"/>
            <a:ext cx="818837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b="1" dirty="0">
                <a:solidFill>
                  <a:srgbClr val="C00000"/>
                </a:solidFill>
                <a:latin typeface="Verdana" panose="020B0604030504040204" pitchFamily="34" charset="0"/>
              </a:rPr>
              <a:t>Ο φωσφόρος αποτελεί συστατικό νουκλεϊκών οξέων, σακχάρων, πρωτεϊνών, λιπιδίων, και παίρνει μέρος στη διαχείριση της ενέργειας</a:t>
            </a:r>
            <a:endParaRPr lang="el-GR" sz="2400" b="1" dirty="0">
              <a:solidFill>
                <a:srgbClr val="C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81316" y="2320423"/>
            <a:ext cx="692191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-Η </a:t>
            </a:r>
            <a:r>
              <a:rPr lang="el-G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διαθεσιμότητα των φωσφορικών ιόντων στο εδαφικό διάλυμα βελτιώνεται μέσω της δημιουργίας πυκνών ομάδων ριζών (</a:t>
            </a:r>
            <a:r>
              <a:rPr lang="el-GR" sz="20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πρωτεοειδείς</a:t>
            </a:r>
            <a:r>
              <a:rPr lang="el-GR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ρίζες</a:t>
            </a:r>
            <a:r>
              <a:rPr lang="el-G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 που παράγουν και απεκκρίνουν στο έδαφος ανιόντα </a:t>
            </a:r>
            <a:r>
              <a:rPr lang="el-GR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οργανικών οξέων </a:t>
            </a:r>
            <a:r>
              <a:rPr lang="el-G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(κυρίως των οξέων μηλικού και κιτρικού). </a:t>
            </a:r>
            <a:endParaRPr lang="el-GR" sz="20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l-G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</a:t>
            </a:r>
            <a:r>
              <a:rPr lang="el-GR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Η </a:t>
            </a:r>
            <a:r>
              <a:rPr lang="el-G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απέκκριση των οργανικών οξέων προκαλεί πτώση του </a:t>
            </a:r>
            <a:r>
              <a:rPr lang="el-GR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</a:t>
            </a:r>
            <a:r>
              <a:rPr lang="el-G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και διάβρωση των εδαφικών συστατικών με τελικό αποτέλεσμα την </a:t>
            </a:r>
            <a:r>
              <a:rPr lang="el-GR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απελευθέρωση φωσφορικών ιόντων</a:t>
            </a:r>
            <a:r>
              <a:rPr lang="el-G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στο εδαφικό διάλυμα.</a:t>
            </a:r>
          </a:p>
        </p:txBody>
      </p:sp>
      <p:pic>
        <p:nvPicPr>
          <p:cNvPr id="2" name="slide 6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95211" y="46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417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60654" y="840660"/>
            <a:ext cx="818837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b="1" dirty="0">
                <a:solidFill>
                  <a:srgbClr val="C00000"/>
                </a:solidFill>
                <a:latin typeface="Verdana" panose="020B0604030504040204" pitchFamily="34" charset="0"/>
              </a:rPr>
              <a:t>Το μαγνήσιο αποτελεί συστατικό της χλωροφύλλης και συμπαράγοντα πολυάριθμων ενζύμων</a:t>
            </a:r>
            <a:endParaRPr lang="el-GR" sz="2400" b="1" dirty="0">
              <a:solidFill>
                <a:srgbClr val="C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81316" y="2320423"/>
            <a:ext cx="692191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-Το μαγνήσιο </a:t>
            </a:r>
            <a:r>
              <a:rPr lang="el-GR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συμμετέχει </a:t>
            </a:r>
            <a:r>
              <a:rPr lang="el-G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σε πολυάριθμες ζωτικές λειτουργίες των φυτικών κυττάρων, οι οποίες περιλαμβάνουν: </a:t>
            </a:r>
            <a:endParaRPr lang="el-GR" sz="20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l-GR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 τη </a:t>
            </a:r>
            <a:r>
              <a:rPr lang="el-GR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φωτοφωσφορυλίωση</a:t>
            </a:r>
            <a:r>
              <a:rPr lang="el-G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l-GR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l-G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την </a:t>
            </a:r>
            <a:r>
              <a:rPr lang="el-GR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φωτοσυνθετική αφομοίωση </a:t>
            </a:r>
            <a:r>
              <a:rPr lang="el-G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του διοξειδίου του άνθρακα, </a:t>
            </a:r>
            <a:r>
              <a:rPr lang="el-GR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lang="el-G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την </a:t>
            </a:r>
            <a:r>
              <a:rPr lang="el-GR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πρωτεϊνοσύνθεση</a:t>
            </a:r>
            <a:r>
              <a:rPr lang="el-G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4. </a:t>
            </a:r>
            <a:r>
              <a:rPr lang="el-GR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τη σύνθεση της χλωροφύλλης</a:t>
            </a:r>
            <a:r>
              <a:rPr lang="el-G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αφού το μαγνήσιο </a:t>
            </a:r>
            <a:r>
              <a:rPr lang="el-GR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αποτελεί </a:t>
            </a:r>
            <a:r>
              <a:rPr lang="el-G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συστατικό της 5. τη </a:t>
            </a:r>
            <a:r>
              <a:rPr lang="el-GR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φόρτωση του ηθμού </a:t>
            </a:r>
            <a:r>
              <a:rPr lang="el-G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με φωτοσυνθετικά προϊόντα και 6. τη </a:t>
            </a:r>
            <a:r>
              <a:rPr lang="el-GR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διαμερισματοποίηση</a:t>
            </a:r>
            <a:r>
              <a:rPr lang="el-G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και τη </a:t>
            </a:r>
            <a:r>
              <a:rPr lang="el-GR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χρήση των προϊόντων της φωτοσύνθεσης</a:t>
            </a:r>
            <a:r>
              <a:rPr lang="el-G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  <p:pic>
        <p:nvPicPr>
          <p:cNvPr id="6" name="slide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344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458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5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60654" y="840660"/>
            <a:ext cx="818837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b="1" dirty="0">
                <a:solidFill>
                  <a:srgbClr val="C00000"/>
                </a:solidFill>
                <a:latin typeface="Verdana" panose="020B0604030504040204" pitchFamily="34" charset="0"/>
              </a:rPr>
              <a:t>Το ασβέστιο αποτελεί συστατικό κυτταρικών τοιχωμάτων, μεμβρανών, συμπαράγοντα ενζύμων, και παίζει σημαντικό ρόλο στη διαβίβαση σημάτων</a:t>
            </a:r>
            <a:endParaRPr lang="el-GR" sz="2400" b="1" dirty="0">
              <a:solidFill>
                <a:srgbClr val="C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81316" y="2615387"/>
            <a:ext cx="692191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-Το ασβέστιο </a:t>
            </a:r>
            <a:r>
              <a:rPr lang="el-GR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αποτελεί </a:t>
            </a:r>
            <a:r>
              <a:rPr lang="el-G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βασικό συστατικό των </a:t>
            </a:r>
            <a:r>
              <a:rPr lang="el-GR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κυτταρικών τοιχωμάτων </a:t>
            </a:r>
            <a:r>
              <a:rPr lang="el-G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και συμβάλλει στη </a:t>
            </a:r>
            <a:r>
              <a:rPr lang="el-GR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σταθερότητά τους </a:t>
            </a:r>
            <a:r>
              <a:rPr lang="el-G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διότι σχηματίζει δια-δεσμούς (δεσμούς-γέφυρες μεταξύ διαφορετικών πολυμερών) μεταξύ των αλυσίδων των πηκτινών</a:t>
            </a:r>
            <a:r>
              <a:rPr lang="el-GR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el-G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Σε υποκυτταρικό επίπεδο το ασβέστιο συμμετέχει στους </a:t>
            </a:r>
            <a:r>
              <a:rPr lang="el-GR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μηχανισμούς διαβίβασης σήματος </a:t>
            </a:r>
            <a:r>
              <a:rPr lang="el-G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μέσω της </a:t>
            </a:r>
            <a:r>
              <a:rPr lang="el-GR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ιδιότητάς</a:t>
            </a:r>
            <a:r>
              <a:rPr lang="el-G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του να ενεργοποιεί ή να παρεμποδίζει την δραστηριότητα ενζύμων και ρυθμιστικών πρωτεϊνών.</a:t>
            </a:r>
          </a:p>
        </p:txBody>
      </p:sp>
      <p:pic>
        <p:nvPicPr>
          <p:cNvPr id="2" name="6_slide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61501" y="1285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735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60654" y="840660"/>
            <a:ext cx="818837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b="1" dirty="0">
                <a:solidFill>
                  <a:srgbClr val="C00000"/>
                </a:solidFill>
                <a:latin typeface="Verdana" panose="020B0604030504040204" pitchFamily="34" charset="0"/>
              </a:rPr>
              <a:t>Το θείο αποτελεί συστατικό ορισμένων αμινοξέων και συνενζύμων καθώς και λειτουργικό παράγοντα σε πρωτεΐνες</a:t>
            </a:r>
            <a:endParaRPr lang="el-GR" sz="2400" b="1" dirty="0">
              <a:solidFill>
                <a:srgbClr val="C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81316" y="2320423"/>
            <a:ext cx="692191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-Αποτελεί </a:t>
            </a:r>
            <a:r>
              <a:rPr lang="el-G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συστατικό των </a:t>
            </a:r>
            <a:r>
              <a:rPr lang="el-GR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αμινοξέων κυστεΐνη </a:t>
            </a:r>
            <a:r>
              <a:rPr lang="el-G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και </a:t>
            </a:r>
            <a:r>
              <a:rPr lang="el-GR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μεθειονίνη</a:t>
            </a:r>
            <a:r>
              <a:rPr lang="el-G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και συνεπώς των πρωτεϊνών. Αποτελεί επίσης δομικό στοιχείο ορισμένων </a:t>
            </a:r>
            <a:r>
              <a:rPr lang="el-GR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συνενζύμων</a:t>
            </a:r>
            <a:r>
              <a:rPr lang="el-G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και προσθετικών ομάδων όπως του συνενζύμου Α, της φερρεδοξίνης, της </a:t>
            </a:r>
            <a:r>
              <a:rPr lang="el-GR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βιοτίνης</a:t>
            </a:r>
            <a:r>
              <a:rPr lang="el-G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και της </a:t>
            </a:r>
            <a:r>
              <a:rPr lang="el-GR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πυροφωσφορικής</a:t>
            </a:r>
            <a:r>
              <a:rPr lang="el-G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θειαμίνης</a:t>
            </a:r>
            <a:r>
              <a:rPr lang="el-GR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el-GR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6_slide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34400" y="913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875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60654" y="840660"/>
            <a:ext cx="81883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b="1" dirty="0">
                <a:solidFill>
                  <a:srgbClr val="C00000"/>
                </a:solidFill>
                <a:latin typeface="Verdana" panose="020B0604030504040204" pitchFamily="34" charset="0"/>
              </a:rPr>
              <a:t>Ο σίδηρος αποτελεί συστατικό κυτοχρωμάτων και σιδηροθειοπρωτεϊνών</a:t>
            </a:r>
            <a:endParaRPr lang="el-GR" sz="2400" b="1" dirty="0">
              <a:solidFill>
                <a:srgbClr val="C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81316" y="1804228"/>
            <a:ext cx="692191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-Ο σίδηρος, προσλαμβάνεται από τις ρίζες ως </a:t>
            </a:r>
            <a:r>
              <a:rPr lang="el-GR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δισθενές</a:t>
            </a:r>
            <a:r>
              <a:rPr lang="el-G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και δευτερευόντως ως </a:t>
            </a:r>
            <a:r>
              <a:rPr lang="el-GR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τρισθενές ιόν</a:t>
            </a:r>
            <a:r>
              <a:rPr lang="el-G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endParaRPr lang="el-GR" sz="20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l-GR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-Συμμετέχει </a:t>
            </a:r>
            <a:r>
              <a:rPr lang="el-G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στη διαμόρφωση της δομής </a:t>
            </a:r>
            <a:r>
              <a:rPr lang="el-GR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σιδηροθειοπρωτεϊνών</a:t>
            </a:r>
            <a:r>
              <a:rPr lang="el-G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και </a:t>
            </a:r>
            <a:r>
              <a:rPr lang="el-GR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αιμοπρωτεϊνών</a:t>
            </a:r>
            <a:r>
              <a:rPr lang="el-G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(π.χ. κυτοχρώματα) που συμμετέχουν στις αλυσίδες μεταφοράς ηλεκτρονίων κατά τη φωτοσύνθεση και την αναπνοή. Τα ηλεκτρόνια μεταφέρονται μέσω των πρωτεϊνών αυτών κατ</a:t>
            </a:r>
            <a:r>
              <a:rPr lang="el-GR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ά τη μεταβολή του σθένους του </a:t>
            </a:r>
            <a:r>
              <a:rPr lang="el-GR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σιδήρου</a:t>
            </a:r>
            <a:r>
              <a:rPr lang="el-GR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  <a:endParaRPr lang="el-GR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Picture 3" descr="6_x2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4802816"/>
            <a:ext cx="3048000" cy="318842"/>
          </a:xfrm>
          <a:prstGeom prst="rect">
            <a:avLst/>
          </a:prstGeom>
        </p:spPr>
      </p:pic>
      <p:pic>
        <p:nvPicPr>
          <p:cNvPr id="2" name="6_slide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34400" y="863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01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60654" y="840660"/>
            <a:ext cx="81883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b="1" dirty="0">
                <a:solidFill>
                  <a:srgbClr val="C00000"/>
                </a:solidFill>
                <a:latin typeface="Verdana" panose="020B0604030504040204" pitchFamily="34" charset="0"/>
              </a:rPr>
              <a:t>Ο σίδηρος αποτελεί συστατικό κυτοχρωμάτων και σιδηροθειοπρωτεϊνών</a:t>
            </a:r>
            <a:endParaRPr lang="el-GR" sz="2400" b="1" dirty="0">
              <a:solidFill>
                <a:srgbClr val="C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81316" y="1804228"/>
            <a:ext cx="6921914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-Επίσης αποτελεί συστατικό ορισμένων </a:t>
            </a:r>
            <a:r>
              <a:rPr lang="el-GR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ενζύμων </a:t>
            </a:r>
            <a:r>
              <a:rPr lang="el-G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με </a:t>
            </a:r>
            <a:r>
              <a:rPr lang="el-GR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προσθετική ομάδα την αίμη </a:t>
            </a:r>
            <a:r>
              <a:rPr lang="el-G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(υπεροξειδάση και καταλάση), τα οποία σχετίζονται με τη διάσπαση του υπεροξειδίου του </a:t>
            </a:r>
            <a:r>
              <a:rPr lang="el-GR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υδρογόνου.</a:t>
            </a:r>
          </a:p>
          <a:p>
            <a:r>
              <a:rPr lang="el-G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-Η </a:t>
            </a:r>
            <a:r>
              <a:rPr lang="el-GR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διαθεσιμότητα</a:t>
            </a:r>
            <a:r>
              <a:rPr lang="el-G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του σιδήρου στο εδαφικό περιβάλλον, αλλά και σε θρεπτικά διαλύματα, </a:t>
            </a:r>
            <a:r>
              <a:rPr lang="el-GR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παρουσιάζει προβλήματα </a:t>
            </a:r>
            <a:r>
              <a:rPr lang="el-G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επειδή το στοιχείο αυτό σχηματίζει </a:t>
            </a:r>
            <a:r>
              <a:rPr lang="el-GR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αδιάλυτα οξείδια </a:t>
            </a:r>
            <a:r>
              <a:rPr lang="el-G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όταν αντιδρά με υδροξύλια, ενώ τα άλατα του σιδήρου </a:t>
            </a:r>
            <a:r>
              <a:rPr lang="el-GR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δεν είναι ευδιάλυτα</a:t>
            </a:r>
            <a:r>
              <a:rPr lang="el-G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όταν το </a:t>
            </a:r>
            <a:r>
              <a:rPr lang="el-GR" sz="20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</a:t>
            </a:r>
            <a:r>
              <a:rPr lang="el-GR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του εδαφικού διαλύματος είναι υψηλότερο του 5</a:t>
            </a:r>
            <a:r>
              <a:rPr lang="el-G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Από τις δύο ιοντικές μορφές του σιδήρου, ο </a:t>
            </a:r>
            <a:r>
              <a:rPr lang="el-GR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τρισθενής είναι περισσότερο δυσδιάλυτος </a:t>
            </a:r>
            <a:r>
              <a:rPr lang="el-G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σε ουδέτερο </a:t>
            </a:r>
            <a:r>
              <a:rPr lang="el-GR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</a:t>
            </a:r>
            <a:r>
              <a:rPr lang="el-G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  <p:pic>
        <p:nvPicPr>
          <p:cNvPr id="2" name="6_slide 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61501" y="438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187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60654" y="840660"/>
            <a:ext cx="81883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b="1" dirty="0">
                <a:solidFill>
                  <a:srgbClr val="C00000"/>
                </a:solidFill>
                <a:latin typeface="Verdana" panose="020B0604030504040204" pitchFamily="34" charset="0"/>
              </a:rPr>
              <a:t>Ο σίδηρος αποτελεί συστατικό κυτοχρωμάτων και σιδηροθειοπρωτεϊνών</a:t>
            </a:r>
            <a:endParaRPr lang="el-GR" sz="2400" b="1" dirty="0">
              <a:solidFill>
                <a:srgbClr val="C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81316" y="1804228"/>
            <a:ext cx="6921914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-Προκειμένου να αντιμετωπίσουν το πρόβλημα, οι ρίζες υιοθετούν </a:t>
            </a:r>
            <a:r>
              <a:rPr lang="el-GR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στρατηγικές</a:t>
            </a:r>
            <a:r>
              <a:rPr lang="el-G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αντίστοιχες αυτών που ακολουθούν στην περίπτωση του φωσφόρου. </a:t>
            </a:r>
            <a:endParaRPr lang="el-GR" sz="20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l-GR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-Απεκκρίνουν </a:t>
            </a:r>
            <a:r>
              <a:rPr lang="el-GR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οργανικά οξέα</a:t>
            </a:r>
            <a:r>
              <a:rPr lang="el-G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(όπως το κιτρικό και το μηλικό) τα οποία</a:t>
            </a:r>
          </a:p>
          <a:p>
            <a:r>
              <a:rPr lang="el-GR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  <a:r>
              <a:rPr lang="el-G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Προκαλούν </a:t>
            </a:r>
            <a:r>
              <a:rPr lang="el-GR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οξίνιση</a:t>
            </a:r>
            <a:r>
              <a:rPr lang="el-G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του εδάφους οπότε αυξάνεται η διαλυτότητα του Fe</a:t>
            </a:r>
            <a:r>
              <a:rPr lang="el-GR" sz="2000" baseline="30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3+</a:t>
            </a:r>
            <a:r>
              <a:rPr lang="el-G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και</a:t>
            </a:r>
          </a:p>
          <a:p>
            <a:r>
              <a:rPr lang="el-GR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l-G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Σχηματίζουν </a:t>
            </a:r>
            <a:r>
              <a:rPr lang="el-GR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σύμπλοκα</a:t>
            </a:r>
            <a:r>
              <a:rPr lang="el-G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με το στοιχείο τα οποία στη συνέχεια αποδίδουν το μεταλλικό ιόν στη ρίζα.</a:t>
            </a:r>
          </a:p>
          <a:p>
            <a:r>
              <a:rPr lang="el-GR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-Στα </a:t>
            </a:r>
            <a:r>
              <a:rPr lang="el-GR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αγρωστώδη</a:t>
            </a:r>
            <a:r>
              <a:rPr lang="el-G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ο μηχανισμός αυτός περιλαμβάνει τη σύνθεση και απέκκριση στη ριζόσφαιρα πεπτιδίων χαμηλού μοριακού βάρους, των </a:t>
            </a:r>
            <a:r>
              <a:rPr lang="el-GR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φυτοσιδηροφόρων</a:t>
            </a:r>
            <a:r>
              <a:rPr lang="el-G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Σε συνθήκες καλλιέργειας το πρόβλημα της διαλυτότητας αντιμετωπίζεται με την εφαρμογή </a:t>
            </a:r>
            <a:r>
              <a:rPr lang="el-GR" sz="20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χηλικών</a:t>
            </a:r>
            <a:r>
              <a:rPr lang="el-GR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ενώσεων </a:t>
            </a:r>
            <a:r>
              <a:rPr lang="el-G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του σιδήρου.</a:t>
            </a:r>
          </a:p>
        </p:txBody>
      </p:sp>
      <p:pic>
        <p:nvPicPr>
          <p:cNvPr id="2" name="6_slide 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44232" y="46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209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5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_beneficial_elements_legumes_final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198" y="1523122"/>
            <a:ext cx="7080416" cy="510960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60654" y="294972"/>
            <a:ext cx="79376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000" dirty="0">
                <a:solidFill>
                  <a:srgbClr val="000000"/>
                </a:solidFill>
                <a:latin typeface="Verdana" panose="020B0604030504040204" pitchFamily="34" charset="0"/>
              </a:rPr>
              <a:t>Οι ευεργετικές δράσεις των πέντε σημαντικότερων ωφέλιμων στοιχείων και οι οικογένειες ή λειτουργικές ομάδες φυτών τα οποία επωφελούνται </a:t>
            </a:r>
            <a:endParaRPr lang="el-GR" sz="20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766916" y="1299756"/>
            <a:ext cx="771524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6_slide 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82149" y="824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024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5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_nutrient_availability_limits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07" y="2197510"/>
            <a:ext cx="7366397" cy="4114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60654" y="294972"/>
            <a:ext cx="79376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000" dirty="0">
                <a:solidFill>
                  <a:srgbClr val="000000"/>
                </a:solidFill>
                <a:latin typeface="Verdana" panose="020B0604030504040204" pitchFamily="34" charset="0"/>
              </a:rPr>
              <a:t>Η επίδραση της διαθεσιμότητας ενός απαραίτητου θρεπτικού στοιχείου στην ανάπτυξη των φυτών (ως παραγόμενης βιομάζας). Παρουσιάζονται τα όρια ανεπάρκειας, επάρκειας και τοξικότητας. </a:t>
            </a:r>
            <a:endParaRPr lang="el-GR" sz="20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766916" y="1609476"/>
            <a:ext cx="771524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6_slide 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82158" y="378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5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9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60654" y="840660"/>
            <a:ext cx="818837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b="1" dirty="0">
                <a:solidFill>
                  <a:srgbClr val="C00000"/>
                </a:solidFill>
                <a:latin typeface="Verdana" panose="020B0604030504040204" pitchFamily="34" charset="0"/>
              </a:rPr>
              <a:t>Το άζωτο αποτελεί απαραίτητο συστατικό πρωτεϊνών, νουκλεϊνικών οξέων και συνενζύμων</a:t>
            </a:r>
            <a:endParaRPr lang="el-GR" sz="2400" b="1" dirty="0">
              <a:solidFill>
                <a:srgbClr val="C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81316" y="2246673"/>
            <a:ext cx="692191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-Μετά τον άνθρακα, το οξυγόνο και το υδρογόνο το άζωτο είναι το τέταρτο κατά σειρά αφθονίας απαραίτητο στοιχείο. </a:t>
            </a:r>
            <a:endParaRPr lang="el-GR" sz="20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l-G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</a:t>
            </a:r>
            <a:r>
              <a:rPr lang="el-GR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Αποτελεί </a:t>
            </a:r>
            <a:r>
              <a:rPr lang="el-G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ουσιώδες συστατικό των πρωτεϊνών, των νουκλεϊνικών οξέων, ορισμένων ορμονών, της χλωροφύλλης και αρκετών άλλων σημαντικών μεταβολιτών του πρωτογενούς και δευτερογενούς μεταβολισμού των φυτών</a:t>
            </a:r>
            <a:r>
              <a:rPr lang="el-GR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el-GR" sz="20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slide 5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61501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916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75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_x1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808" y="2757714"/>
            <a:ext cx="5812384" cy="134138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60654" y="294972"/>
            <a:ext cx="79376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0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Αφομοίωση του αζώτου </a:t>
            </a:r>
            <a:endParaRPr lang="el-GR" sz="20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766916" y="695082"/>
            <a:ext cx="771524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slide 5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82158" y="854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658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2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60654" y="840660"/>
            <a:ext cx="81883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b="1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</a:rPr>
              <a:t>Αζωτούχος λίπανση, έδαφος και βροχοπτώσεις</a:t>
            </a:r>
            <a:endParaRPr lang="el-GR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81316" y="1981204"/>
            <a:ext cx="6921914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-Τα νιτρικά </a:t>
            </a:r>
            <a:r>
              <a:rPr lang="el-GR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ιόντα </a:t>
            </a:r>
            <a:r>
              <a:rPr lang="el-G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προσλαμβάνονται άμεσα από τα φυτά, παρουσιάζουν όμως το μειονέκτημα ότι </a:t>
            </a:r>
            <a:r>
              <a:rPr lang="el-GR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δεν συγκρατούνται από τα εδαφικά κολλοειδή </a:t>
            </a:r>
            <a:r>
              <a:rPr lang="el-G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και επομένως είναι διαθέσιμα στα φυτά μόνον εφόσον παραμένουν στο εδαφικό διάλυμα. </a:t>
            </a:r>
            <a:endParaRPr lang="el-GR" sz="20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l-G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</a:t>
            </a:r>
            <a:r>
              <a:rPr lang="el-GR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Μετά </a:t>
            </a:r>
            <a:r>
              <a:rPr lang="el-G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από έντονη βροχόπτωση ή πότισμα, </a:t>
            </a:r>
            <a:r>
              <a:rPr lang="el-GR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τα νιτρικά εκπλένονται από το έδαφος</a:t>
            </a:r>
            <a:r>
              <a:rPr lang="el-G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και κινούνται με το βαρυτικό νερό εκτός της περιοχής του ριζικού </a:t>
            </a:r>
            <a:r>
              <a:rPr lang="el-GR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συστήματος με αποτέλεσμα να απαιτείται </a:t>
            </a:r>
            <a:r>
              <a:rPr lang="el-G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νέα λίπανση. </a:t>
            </a:r>
            <a:endParaRPr lang="el-GR" sz="20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l-G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</a:t>
            </a:r>
            <a:r>
              <a:rPr lang="el-GR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Αυτό </a:t>
            </a:r>
            <a:r>
              <a:rPr lang="el-G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αποτελεί την κύρια αιτία για την οποία </a:t>
            </a:r>
            <a:r>
              <a:rPr lang="el-GR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αποφεύγονται οι νιτρικές λιπάνσεις </a:t>
            </a:r>
            <a:r>
              <a:rPr lang="el-G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σε βροχερές περιόδους και </a:t>
            </a:r>
            <a:r>
              <a:rPr lang="el-GR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προτιμώνται </a:t>
            </a:r>
            <a:r>
              <a:rPr lang="el-G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οι αμμωνιακές. </a:t>
            </a:r>
            <a:endParaRPr lang="el-GR" sz="20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slide 5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344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707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3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60654" y="840660"/>
            <a:ext cx="81883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b="1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</a:rPr>
              <a:t>Αζωτούχος λίπανση, έδαφος και βροχοπτώσεις</a:t>
            </a:r>
            <a:endParaRPr lang="el-GR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81316" y="1981204"/>
            <a:ext cx="6921914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</a:t>
            </a:r>
            <a:r>
              <a:rPr lang="el-G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Τα αμμωνιακά </a:t>
            </a:r>
            <a:r>
              <a:rPr lang="el-GR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ιόντα</a:t>
            </a:r>
            <a:r>
              <a:rPr lang="el-G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παρόλο που δεν απορροφώνται σε υψηλές συγκεντρώσεις από τα φυτά, </a:t>
            </a:r>
            <a:r>
              <a:rPr lang="el-GR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παραμένουν για περισσότερο χρονικό διάστημα στο έδαφος </a:t>
            </a:r>
            <a:r>
              <a:rPr lang="el-G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επειδή συγκρατούνται από τα αρνητικά φορτισμένα εδαφικά κολλοειδή. </a:t>
            </a:r>
            <a:endParaRPr lang="el-GR" sz="20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l-G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</a:t>
            </a:r>
            <a:r>
              <a:rPr lang="el-GR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Συνεπώς </a:t>
            </a:r>
            <a:r>
              <a:rPr lang="el-G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λιπάνσεις με αμμωνιακά λιπάσματα μπορούν να πραγματοποιηθούν και σε περιόδους βροχοπτώσεων, αφού τα αμμωνιακά ιόντα </a:t>
            </a:r>
            <a:r>
              <a:rPr lang="el-GR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παραμένουν διαθέσιμα στα φυτά </a:t>
            </a:r>
            <a:r>
              <a:rPr lang="el-G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για αρκετό χρονικό διάστημα. Τα αμμωνιακά ιόντα παρουσιάζουν επίσης το πλεονέκτημα ότι </a:t>
            </a:r>
            <a:r>
              <a:rPr lang="el-GR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μετατρέπονται βαθμιαία σε νιτρικά </a:t>
            </a:r>
            <a:r>
              <a:rPr lang="el-G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τα οποία αποδίδονται σταδιακά στο εδαφικό διάλυμα</a:t>
            </a:r>
            <a:r>
              <a:rPr lang="el-GR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endParaRPr lang="el-GR" sz="20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slide 5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344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246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_ammonium_assimilation"/>
          <p:cNvPicPr>
            <a:picLocks noGrp="1" noChangeAspect="1"/>
          </p:cNvPicPr>
          <p:nvPr isPhoto="1"/>
        </p:nvPicPr>
        <p:blipFill rotWithShape="1"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050"/>
          <a:stretch/>
        </p:blipFill>
        <p:spPr>
          <a:xfrm>
            <a:off x="1783365" y="1258675"/>
            <a:ext cx="5576080" cy="532878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60654" y="294972"/>
            <a:ext cx="79376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000" dirty="0">
                <a:solidFill>
                  <a:srgbClr val="000000"/>
                </a:solidFill>
                <a:latin typeface="Verdana" panose="020B0604030504040204" pitchFamily="34" charset="0"/>
              </a:rPr>
              <a:t>Η </a:t>
            </a:r>
            <a:r>
              <a:rPr lang="el-GR" sz="2000" b="1" dirty="0">
                <a:solidFill>
                  <a:srgbClr val="000000"/>
                </a:solidFill>
                <a:latin typeface="Verdana" panose="020B0604030504040204" pitchFamily="34" charset="0"/>
              </a:rPr>
              <a:t>κύρια οδός </a:t>
            </a:r>
            <a:r>
              <a:rPr lang="el-GR" sz="2000" dirty="0">
                <a:solidFill>
                  <a:srgbClr val="000000"/>
                </a:solidFill>
                <a:latin typeface="Verdana" panose="020B0604030504040204" pitchFamily="34" charset="0"/>
              </a:rPr>
              <a:t>αφομοίωσης των αμμωνιακών ιόντων, μέσω της ενσωμάτωσής τους σε </a:t>
            </a:r>
            <a:r>
              <a:rPr lang="el-GR" sz="20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γλουταμινικό </a:t>
            </a:r>
            <a:r>
              <a:rPr lang="el-GR" sz="2000" dirty="0">
                <a:solidFill>
                  <a:srgbClr val="000000"/>
                </a:solidFill>
                <a:latin typeface="Verdana" panose="020B0604030504040204" pitchFamily="34" charset="0"/>
              </a:rPr>
              <a:t>οξύ </a:t>
            </a:r>
            <a:endParaRPr lang="el-GR" sz="20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766916" y="990042"/>
            <a:ext cx="771524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slide 5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82158" y="820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556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7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_ammonium_assimilation"/>
          <p:cNvPicPr>
            <a:picLocks noGrp="1" noChangeAspect="1"/>
          </p:cNvPicPr>
          <p:nvPr isPhoto="1"/>
        </p:nvPicPr>
        <p:blipFill rotWithShape="1"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82" b="220"/>
          <a:stretch/>
        </p:blipFill>
        <p:spPr>
          <a:xfrm>
            <a:off x="1783365" y="1194621"/>
            <a:ext cx="5576080" cy="278744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60654" y="294972"/>
            <a:ext cx="79376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0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Η </a:t>
            </a:r>
            <a:r>
              <a:rPr lang="el-GR" sz="2000" b="1" dirty="0">
                <a:solidFill>
                  <a:srgbClr val="000000"/>
                </a:solidFill>
                <a:latin typeface="Verdana" panose="020B0604030504040204" pitchFamily="34" charset="0"/>
              </a:rPr>
              <a:t>εναλλακτική οδός </a:t>
            </a:r>
            <a:r>
              <a:rPr lang="el-GR" sz="2000" dirty="0">
                <a:solidFill>
                  <a:srgbClr val="000000"/>
                </a:solidFill>
                <a:latin typeface="Verdana" panose="020B0604030504040204" pitchFamily="34" charset="0"/>
              </a:rPr>
              <a:t>αφομοίωσης των αμμωνιακών ιόντων με την ενσωμάτωσή τους σε 2-κετογλουταρικό οξύ</a:t>
            </a:r>
            <a:endParaRPr lang="el-GR" sz="20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766916" y="990042"/>
            <a:ext cx="771524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slide 5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34400" y="757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680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60654" y="840660"/>
            <a:ext cx="81883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b="1" dirty="0">
                <a:solidFill>
                  <a:srgbClr val="C00000"/>
                </a:solidFill>
                <a:latin typeface="Verdana" panose="020B0604030504040204" pitchFamily="34" charset="0"/>
              </a:rPr>
              <a:t>Το κάλιο αποτελεί απαραίτητο συμπαράγοντα ενζύμων και </a:t>
            </a:r>
            <a:r>
              <a:rPr lang="el-GR" sz="2400" b="1" dirty="0" err="1">
                <a:solidFill>
                  <a:srgbClr val="C00000"/>
                </a:solidFill>
                <a:latin typeface="Verdana" panose="020B0604030504040204" pitchFamily="34" charset="0"/>
              </a:rPr>
              <a:t>οσμωρυθμιστικό</a:t>
            </a:r>
            <a:r>
              <a:rPr lang="el-GR" sz="2400" b="1" dirty="0">
                <a:solidFill>
                  <a:srgbClr val="C00000"/>
                </a:solidFill>
                <a:latin typeface="Verdana" panose="020B0604030504040204" pitchFamily="34" charset="0"/>
              </a:rPr>
              <a:t> παράγοντα</a:t>
            </a:r>
            <a:endParaRPr lang="el-GR" sz="2400" b="1" dirty="0">
              <a:solidFill>
                <a:srgbClr val="C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81316" y="1833719"/>
            <a:ext cx="692191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-Παρόλο </a:t>
            </a:r>
            <a:r>
              <a:rPr lang="el-G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ότι το κάλιο απαιτείται σε υψηλές συγκεντρώσεις στα φυτά, ο ρόλος του δεν </a:t>
            </a:r>
            <a:r>
              <a:rPr lang="el-GR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είναι </a:t>
            </a:r>
            <a:r>
              <a:rPr lang="el-G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εντοπισμένος. </a:t>
            </a:r>
            <a:endParaRPr lang="el-GR" sz="20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l-G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</a:t>
            </a:r>
            <a:r>
              <a:rPr lang="el-GR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Το </a:t>
            </a:r>
            <a:r>
              <a:rPr lang="el-G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κάλιο αποτελεί το κύριο συνοδευτικό ιόν των ανιόντων στη διαμόρφωση του οσμωτικού δυναμικού των </a:t>
            </a:r>
            <a:r>
              <a:rPr lang="el-GR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κυττάρων (π.χ. στόματα) </a:t>
            </a:r>
            <a:r>
              <a:rPr lang="el-G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και παίζει σημαντικό ρόλο στις διαδικασίες διάτασης των κυτταρικών τοιχωμάτων κατά τη </a:t>
            </a:r>
            <a:r>
              <a:rPr lang="el-GR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κυτταρική επιμήκυνση. </a:t>
            </a:r>
          </a:p>
          <a:p>
            <a:r>
              <a:rPr lang="el-GR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-Εμπλέκεται </a:t>
            </a:r>
            <a:r>
              <a:rPr lang="el-G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επίσης στη ρύθμιση του </a:t>
            </a:r>
            <a:r>
              <a:rPr lang="el-GR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</a:t>
            </a:r>
            <a:r>
              <a:rPr lang="el-G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εξουδετερώνοντας τα ανιόντα οργανικών και ανόργανων οξέων. </a:t>
            </a:r>
            <a:endParaRPr lang="el-GR" sz="20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l-G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</a:t>
            </a:r>
            <a:r>
              <a:rPr lang="el-GR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Εκτός </a:t>
            </a:r>
            <a:r>
              <a:rPr lang="el-G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αυτών το κάλιο αναφέρεται ως απαραίτητος συμπαράγοντας περίπου 80 ενζύμων</a:t>
            </a:r>
            <a:r>
              <a:rPr lang="el-GR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el-GR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slide 5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344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282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8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60654" y="840660"/>
            <a:ext cx="818837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b="1" dirty="0">
                <a:solidFill>
                  <a:srgbClr val="C00000"/>
                </a:solidFill>
                <a:latin typeface="Verdana" panose="020B0604030504040204" pitchFamily="34" charset="0"/>
              </a:rPr>
              <a:t>Ο φωσφόρος αποτελεί συστατικό νουκλεϊκών οξέων, σακχάρων, πρωτεϊνών, λιπιδίων, και παίρνει μέρος στη διαχείριση της ενέργειας</a:t>
            </a:r>
            <a:endParaRPr lang="el-GR" sz="2400" b="1" dirty="0">
              <a:solidFill>
                <a:srgbClr val="C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81316" y="2320423"/>
            <a:ext cx="692191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-Αποτελεί </a:t>
            </a:r>
            <a:r>
              <a:rPr lang="el-G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συστατικό των νουκλεϊνικών οξέων δηλ. του DNA και του RNA, των φωσφορολιπιδίων των μεμβρανών, και παίζει ουσιαστικό ρόλο στη μεταφορά της ενέργειας </a:t>
            </a:r>
            <a:r>
              <a:rPr lang="el-GR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(κυρίως μέσω των </a:t>
            </a:r>
            <a:r>
              <a:rPr lang="el-G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UTP και ATP). </a:t>
            </a:r>
            <a:endParaRPr lang="el-GR" sz="20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l-G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</a:t>
            </a:r>
            <a:r>
              <a:rPr lang="el-GR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Ο </a:t>
            </a:r>
            <a:r>
              <a:rPr lang="el-G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φωσφόρος στα ελληνικά εδάφη απαντάται κυρίως με τη μορφή φωσφορικών αλάτων </a:t>
            </a:r>
            <a:r>
              <a:rPr lang="el-GR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τα </a:t>
            </a:r>
            <a:r>
              <a:rPr lang="el-G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οποία παρουσιάζουν πολύ χαμηλή διαλυτότητα, επομένως η απορρόφηση του φωσφόρου είναι δυσχερής. </a:t>
            </a:r>
            <a:endParaRPr lang="el-GR" sz="20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l-G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</a:t>
            </a:r>
            <a:r>
              <a:rPr lang="el-GR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Λόγω </a:t>
            </a:r>
            <a:r>
              <a:rPr lang="el-G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της χαμηλής διαλυτότητας των αλάτων αυτών η πρόσληψη των φωσφορικών ιόντων από τις ρίζες οδηγεί σε τοπική μείωση των συγκεντρώσεών τους σε περιοχές του εδάφους που βρίσκονται σε επαφή με τη ριζόσφαιρα</a:t>
            </a:r>
            <a:r>
              <a:rPr lang="el-GR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el-GR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slide 5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344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584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9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3654</TotalTime>
  <Words>1246</Words>
  <Application>Microsoft Office PowerPoint</Application>
  <PresentationFormat>On-screen Show (4:3)</PresentationFormat>
  <Paragraphs>67</Paragraphs>
  <Slides>19</Slides>
  <Notes>8</Notes>
  <HiddenSlides>0</HiddenSlides>
  <MMClips>18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Georgios Liakopoulos</dc:creator>
  <cp:lastModifiedBy>Georgios Liakopoulos</cp:lastModifiedBy>
  <cp:revision>107</cp:revision>
  <dcterms:created xsi:type="dcterms:W3CDTF">2018-04-15T12:48:54Z</dcterms:created>
  <dcterms:modified xsi:type="dcterms:W3CDTF">2020-04-02T11:35:57Z</dcterms:modified>
</cp:coreProperties>
</file>