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330" r:id="rId6"/>
    <p:sldId id="331" r:id="rId7"/>
    <p:sldId id="332" r:id="rId8"/>
    <p:sldId id="260" r:id="rId9"/>
    <p:sldId id="261" r:id="rId10"/>
    <p:sldId id="262" r:id="rId11"/>
    <p:sldId id="263" r:id="rId12"/>
    <p:sldId id="264" r:id="rId13"/>
    <p:sldId id="265" r:id="rId14"/>
    <p:sldId id="266" r:id="rId15"/>
    <p:sldId id="267" r:id="rId16"/>
    <p:sldId id="269" r:id="rId17"/>
    <p:sldId id="270" r:id="rId18"/>
    <p:sldId id="271" r:id="rId19"/>
    <p:sldId id="272" r:id="rId20"/>
    <p:sldId id="273" r:id="rId21"/>
    <p:sldId id="274" r:id="rId22"/>
    <p:sldId id="281" r:id="rId23"/>
    <p:sldId id="282" r:id="rId24"/>
    <p:sldId id="284" r:id="rId25"/>
    <p:sldId id="327" r:id="rId26"/>
    <p:sldId id="285" r:id="rId27"/>
    <p:sldId id="286" r:id="rId28"/>
    <p:sldId id="287" r:id="rId29"/>
    <p:sldId id="288" r:id="rId30"/>
    <p:sldId id="289" r:id="rId31"/>
    <p:sldId id="290" r:id="rId32"/>
    <p:sldId id="291" r:id="rId33"/>
    <p:sldId id="293" r:id="rId34"/>
    <p:sldId id="294" r:id="rId35"/>
    <p:sldId id="296" r:id="rId36"/>
    <p:sldId id="297" r:id="rId37"/>
    <p:sldId id="298" r:id="rId38"/>
    <p:sldId id="299" r:id="rId39"/>
    <p:sldId id="300" r:id="rId40"/>
    <p:sldId id="308" r:id="rId41"/>
    <p:sldId id="309" r:id="rId42"/>
    <p:sldId id="338" r:id="rId43"/>
    <p:sldId id="310" r:id="rId44"/>
    <p:sldId id="311" r:id="rId45"/>
    <p:sldId id="312" r:id="rId46"/>
    <p:sldId id="313" r:id="rId47"/>
    <p:sldId id="315" r:id="rId48"/>
    <p:sldId id="316" r:id="rId49"/>
    <p:sldId id="317" r:id="rId50"/>
    <p:sldId id="318" r:id="rId51"/>
    <p:sldId id="319" r:id="rId52"/>
    <p:sldId id="320" r:id="rId53"/>
    <p:sldId id="321" r:id="rId54"/>
    <p:sldId id="322" r:id="rId55"/>
    <p:sldId id="329" r:id="rId56"/>
    <p:sldId id="323" r:id="rId57"/>
    <p:sldId id="333" r:id="rId58"/>
    <p:sldId id="335" r:id="rId59"/>
    <p:sldId id="324" r:id="rId60"/>
    <p:sldId id="334" r:id="rId61"/>
    <p:sldId id="337" r:id="rId62"/>
    <p:sldId id="325" r:id="rId63"/>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Φωτεινό στυλ 2 - Έμφαση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84E427A-3D55-4303-BF80-6455036E1DE7}" styleName="Στυλ με θέμα 1 - Έμφαση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Μεσαίο στυλ 2 - Έμφαση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71" autoAdjust="0"/>
  </p:normalViewPr>
  <p:slideViewPr>
    <p:cSldViewPr snapToGrid="0">
      <p:cViewPr varScale="1">
        <p:scale>
          <a:sx n="70" d="100"/>
          <a:sy n="70" d="100"/>
        </p:scale>
        <p:origin x="-1410" y="-90"/>
      </p:cViewPr>
      <p:guideLst>
        <p:guide orient="horz" pos="2160"/>
        <p:guide pos="2880"/>
      </p:guideLst>
    </p:cSldViewPr>
  </p:slideViewPr>
  <p:notesTextViewPr>
    <p:cViewPr>
      <p:scale>
        <a:sx n="1" d="1"/>
        <a:sy n="1" d="1"/>
      </p:scale>
      <p:origin x="0" y="0"/>
    </p:cViewPr>
  </p:notesTextViewPr>
  <p:sorterViewPr>
    <p:cViewPr>
      <p:scale>
        <a:sx n="106" d="100"/>
        <a:sy n="10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4572000" cy="6858000"/>
          </a:xfrm>
          <a:prstGeom prst="rect">
            <a:avLst/>
          </a:prstGeom>
          <a:pattFill prst="ltVert">
            <a:fgClr>
              <a:srgbClr val="99CC99"/>
            </a:fgClr>
            <a:bgClr>
              <a:srgbClr val="DBDB83"/>
            </a:bgClr>
          </a:pattFill>
          <a:ln>
            <a:noFill/>
          </a:ln>
          <a:effectLst/>
          <a:extLst/>
        </p:spPr>
        <p:txBody>
          <a:bodyPr wrap="none" anchor="ctr"/>
          <a:lstStyle>
            <a:lvl1pPr>
              <a:defRPr sz="1400">
                <a:solidFill>
                  <a:schemeClr val="tx1"/>
                </a:solidFill>
                <a:latin typeface="Garamond" panose="02020404030301010803" pitchFamily="18" charset="0"/>
                <a:cs typeface="Arial" panose="020B0604020202020204" pitchFamily="34" charset="0"/>
              </a:defRPr>
            </a:lvl1pPr>
            <a:lvl2pPr marL="742950" indent="-285750">
              <a:defRPr sz="1400">
                <a:solidFill>
                  <a:schemeClr val="tx1"/>
                </a:solidFill>
                <a:latin typeface="Garamond" panose="02020404030301010803" pitchFamily="18" charset="0"/>
                <a:cs typeface="Arial" panose="020B0604020202020204" pitchFamily="34" charset="0"/>
              </a:defRPr>
            </a:lvl2pPr>
            <a:lvl3pPr marL="1143000" indent="-228600">
              <a:defRPr sz="1400">
                <a:solidFill>
                  <a:schemeClr val="tx1"/>
                </a:solidFill>
                <a:latin typeface="Garamond" panose="02020404030301010803" pitchFamily="18" charset="0"/>
                <a:cs typeface="Arial" panose="020B0604020202020204" pitchFamily="34" charset="0"/>
              </a:defRPr>
            </a:lvl3pPr>
            <a:lvl4pPr marL="1600200" indent="-228600">
              <a:defRPr sz="1400">
                <a:solidFill>
                  <a:schemeClr val="tx1"/>
                </a:solidFill>
                <a:latin typeface="Garamond" panose="02020404030301010803" pitchFamily="18" charset="0"/>
                <a:cs typeface="Arial" panose="020B0604020202020204" pitchFamily="34" charset="0"/>
              </a:defRPr>
            </a:lvl4pPr>
            <a:lvl5pPr marL="2057400" indent="-228600">
              <a:defRPr sz="1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9pPr>
          </a:lstStyle>
          <a:p>
            <a:pPr algn="ctr" fontAlgn="auto">
              <a:spcBef>
                <a:spcPts val="0"/>
              </a:spcBef>
              <a:spcAft>
                <a:spcPts val="0"/>
              </a:spcAft>
              <a:defRPr/>
            </a:pPr>
            <a:endParaRPr kumimoji="1" lang="el-GR" sz="2400">
              <a:latin typeface="Times New Roman" panose="02020603050405020304" pitchFamily="18" charset="0"/>
            </a:endParaRPr>
          </a:p>
        </p:txBody>
      </p:sp>
      <p:sp>
        <p:nvSpPr>
          <p:cNvPr id="5" name="AutoShape 4"/>
          <p:cNvSpPr>
            <a:spLocks noChangeArrowheads="1"/>
          </p:cNvSpPr>
          <p:nvPr/>
        </p:nvSpPr>
        <p:spPr bwMode="white">
          <a:xfrm>
            <a:off x="685800" y="990600"/>
            <a:ext cx="5181600" cy="1905000"/>
          </a:xfrm>
          <a:prstGeom prst="roundRect">
            <a:avLst>
              <a:gd name="adj" fmla="val 50000"/>
            </a:avLst>
          </a:prstGeom>
          <a:solidFill>
            <a:schemeClr val="bg1"/>
          </a:solidFill>
          <a:ln>
            <a:noFill/>
          </a:ln>
          <a:effectLst/>
          <a:extLst/>
        </p:spPr>
        <p:txBody>
          <a:bodyPr wrap="none" anchor="ctr"/>
          <a:lstStyle>
            <a:lvl1pPr>
              <a:defRPr sz="1400">
                <a:solidFill>
                  <a:schemeClr val="tx1"/>
                </a:solidFill>
                <a:latin typeface="Garamond" panose="02020404030301010803" pitchFamily="18" charset="0"/>
                <a:cs typeface="Arial" panose="020B0604020202020204" pitchFamily="34" charset="0"/>
              </a:defRPr>
            </a:lvl1pPr>
            <a:lvl2pPr marL="742950" indent="-285750">
              <a:defRPr sz="1400">
                <a:solidFill>
                  <a:schemeClr val="tx1"/>
                </a:solidFill>
                <a:latin typeface="Garamond" panose="02020404030301010803" pitchFamily="18" charset="0"/>
                <a:cs typeface="Arial" panose="020B0604020202020204" pitchFamily="34" charset="0"/>
              </a:defRPr>
            </a:lvl2pPr>
            <a:lvl3pPr marL="1143000" indent="-228600">
              <a:defRPr sz="1400">
                <a:solidFill>
                  <a:schemeClr val="tx1"/>
                </a:solidFill>
                <a:latin typeface="Garamond" panose="02020404030301010803" pitchFamily="18" charset="0"/>
                <a:cs typeface="Arial" panose="020B0604020202020204" pitchFamily="34" charset="0"/>
              </a:defRPr>
            </a:lvl3pPr>
            <a:lvl4pPr marL="1600200" indent="-228600">
              <a:defRPr sz="1400">
                <a:solidFill>
                  <a:schemeClr val="tx1"/>
                </a:solidFill>
                <a:latin typeface="Garamond" panose="02020404030301010803" pitchFamily="18" charset="0"/>
                <a:cs typeface="Arial" panose="020B0604020202020204" pitchFamily="34" charset="0"/>
              </a:defRPr>
            </a:lvl4pPr>
            <a:lvl5pPr marL="2057400" indent="-228600">
              <a:defRPr sz="1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9pPr>
          </a:lstStyle>
          <a:p>
            <a:pPr algn="ctr" fontAlgn="auto">
              <a:spcBef>
                <a:spcPts val="0"/>
              </a:spcBef>
              <a:spcAft>
                <a:spcPts val="0"/>
              </a:spcAft>
              <a:defRPr/>
            </a:pPr>
            <a:endParaRPr kumimoji="1" lang="el-GR" sz="2400">
              <a:latin typeface="Times New Roman" panose="02020603050405020304" pitchFamily="18" charset="0"/>
            </a:endParaRPr>
          </a:p>
        </p:txBody>
      </p:sp>
      <p:grpSp>
        <p:nvGrpSpPr>
          <p:cNvPr id="6" name="Group 5"/>
          <p:cNvGrpSpPr>
            <a:grpSpLocks/>
          </p:cNvGrpSpPr>
          <p:nvPr/>
        </p:nvGrpSpPr>
        <p:grpSpPr bwMode="auto">
          <a:xfrm>
            <a:off x="3635375" y="4868863"/>
            <a:ext cx="4876800" cy="319087"/>
            <a:chOff x="2288" y="3080"/>
            <a:chExt cx="3072" cy="201"/>
          </a:xfrm>
        </p:grpSpPr>
        <p:sp>
          <p:nvSpPr>
            <p:cNvPr id="7" name="AutoShape 6"/>
            <p:cNvSpPr>
              <a:spLocks noChangeArrowheads="1"/>
            </p:cNvSpPr>
            <p:nvPr/>
          </p:nvSpPr>
          <p:spPr bwMode="auto">
            <a:xfrm flipH="1">
              <a:off x="2288" y="3080"/>
              <a:ext cx="2914" cy="200"/>
            </a:xfrm>
            <a:prstGeom prst="roundRect">
              <a:avLst>
                <a:gd name="adj" fmla="val 0"/>
              </a:avLst>
            </a:prstGeom>
            <a:solidFill>
              <a:srgbClr val="006666"/>
            </a:solidFill>
            <a:ln>
              <a:noFill/>
            </a:ln>
            <a:effectLst/>
            <a:extLst/>
          </p:spPr>
          <p:txBody>
            <a:bodyPr wrap="none" anchor="ctr"/>
            <a:lstStyle>
              <a:lvl1pPr>
                <a:defRPr sz="1400">
                  <a:solidFill>
                    <a:schemeClr val="tx1"/>
                  </a:solidFill>
                  <a:latin typeface="Garamond" panose="02020404030301010803" pitchFamily="18" charset="0"/>
                  <a:cs typeface="Arial" panose="020B0604020202020204" pitchFamily="34" charset="0"/>
                </a:defRPr>
              </a:lvl1pPr>
              <a:lvl2pPr marL="742950" indent="-285750">
                <a:defRPr sz="1400">
                  <a:solidFill>
                    <a:schemeClr val="tx1"/>
                  </a:solidFill>
                  <a:latin typeface="Garamond" panose="02020404030301010803" pitchFamily="18" charset="0"/>
                  <a:cs typeface="Arial" panose="020B0604020202020204" pitchFamily="34" charset="0"/>
                </a:defRPr>
              </a:lvl2pPr>
              <a:lvl3pPr marL="1143000" indent="-228600">
                <a:defRPr sz="1400">
                  <a:solidFill>
                    <a:schemeClr val="tx1"/>
                  </a:solidFill>
                  <a:latin typeface="Garamond" panose="02020404030301010803" pitchFamily="18" charset="0"/>
                  <a:cs typeface="Arial" panose="020B0604020202020204" pitchFamily="34" charset="0"/>
                </a:defRPr>
              </a:lvl3pPr>
              <a:lvl4pPr marL="1600200" indent="-228600">
                <a:defRPr sz="1400">
                  <a:solidFill>
                    <a:schemeClr val="tx1"/>
                  </a:solidFill>
                  <a:latin typeface="Garamond" panose="02020404030301010803" pitchFamily="18" charset="0"/>
                  <a:cs typeface="Arial" panose="020B0604020202020204" pitchFamily="34" charset="0"/>
                </a:defRPr>
              </a:lvl4pPr>
              <a:lvl5pPr marL="2057400" indent="-228600">
                <a:defRPr sz="1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9pPr>
            </a:lstStyle>
            <a:p>
              <a:pPr fontAlgn="auto">
                <a:spcBef>
                  <a:spcPts val="0"/>
                </a:spcBef>
                <a:spcAft>
                  <a:spcPts val="0"/>
                </a:spcAft>
                <a:defRPr/>
              </a:pPr>
              <a:endParaRPr lang="el-GR"/>
            </a:p>
          </p:txBody>
        </p:sp>
        <p:sp>
          <p:nvSpPr>
            <p:cNvPr id="8" name="AutoShape 7"/>
            <p:cNvSpPr>
              <a:spLocks noChangeArrowheads="1"/>
            </p:cNvSpPr>
            <p:nvPr/>
          </p:nvSpPr>
          <p:spPr bwMode="auto">
            <a:xfrm>
              <a:off x="5196" y="3080"/>
              <a:ext cx="164" cy="201"/>
            </a:xfrm>
            <a:prstGeom prst="flowChartDelay">
              <a:avLst/>
            </a:prstGeom>
            <a:solidFill>
              <a:srgbClr val="006666"/>
            </a:solidFill>
            <a:ln>
              <a:noFill/>
            </a:ln>
            <a:effectLst/>
            <a:extLst/>
          </p:spPr>
          <p:txBody>
            <a:bodyPr wrap="none" anchor="ctr"/>
            <a:lstStyle>
              <a:lvl1pPr>
                <a:defRPr sz="1400">
                  <a:solidFill>
                    <a:schemeClr val="tx1"/>
                  </a:solidFill>
                  <a:latin typeface="Garamond" panose="02020404030301010803" pitchFamily="18" charset="0"/>
                  <a:cs typeface="Arial" panose="020B0604020202020204" pitchFamily="34" charset="0"/>
                </a:defRPr>
              </a:lvl1pPr>
              <a:lvl2pPr marL="742950" indent="-285750">
                <a:defRPr sz="1400">
                  <a:solidFill>
                    <a:schemeClr val="tx1"/>
                  </a:solidFill>
                  <a:latin typeface="Garamond" panose="02020404030301010803" pitchFamily="18" charset="0"/>
                  <a:cs typeface="Arial" panose="020B0604020202020204" pitchFamily="34" charset="0"/>
                </a:defRPr>
              </a:lvl2pPr>
              <a:lvl3pPr marL="1143000" indent="-228600">
                <a:defRPr sz="1400">
                  <a:solidFill>
                    <a:schemeClr val="tx1"/>
                  </a:solidFill>
                  <a:latin typeface="Garamond" panose="02020404030301010803" pitchFamily="18" charset="0"/>
                  <a:cs typeface="Arial" panose="020B0604020202020204" pitchFamily="34" charset="0"/>
                </a:defRPr>
              </a:lvl3pPr>
              <a:lvl4pPr marL="1600200" indent="-228600">
                <a:defRPr sz="1400">
                  <a:solidFill>
                    <a:schemeClr val="tx1"/>
                  </a:solidFill>
                  <a:latin typeface="Garamond" panose="02020404030301010803" pitchFamily="18" charset="0"/>
                  <a:cs typeface="Arial" panose="020B0604020202020204" pitchFamily="34" charset="0"/>
                </a:defRPr>
              </a:lvl4pPr>
              <a:lvl5pPr marL="2057400" indent="-228600">
                <a:defRPr sz="1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9pPr>
            </a:lstStyle>
            <a:p>
              <a:pPr fontAlgn="auto">
                <a:spcBef>
                  <a:spcPts val="0"/>
                </a:spcBef>
                <a:spcAft>
                  <a:spcPts val="0"/>
                </a:spcAft>
                <a:defRPr/>
              </a:pPr>
              <a:endParaRPr lang="el-GR"/>
            </a:p>
          </p:txBody>
        </p:sp>
      </p:grpSp>
      <p:grpSp>
        <p:nvGrpSpPr>
          <p:cNvPr id="9" name="Group 10"/>
          <p:cNvGrpSpPr>
            <a:grpSpLocks/>
          </p:cNvGrpSpPr>
          <p:nvPr/>
        </p:nvGrpSpPr>
        <p:grpSpPr bwMode="auto">
          <a:xfrm>
            <a:off x="3635375" y="5300663"/>
            <a:ext cx="4876800" cy="319087"/>
            <a:chOff x="2288" y="3080"/>
            <a:chExt cx="3072" cy="201"/>
          </a:xfrm>
        </p:grpSpPr>
        <p:sp>
          <p:nvSpPr>
            <p:cNvPr id="10" name="AutoShape 11"/>
            <p:cNvSpPr>
              <a:spLocks noChangeArrowheads="1"/>
            </p:cNvSpPr>
            <p:nvPr/>
          </p:nvSpPr>
          <p:spPr bwMode="auto">
            <a:xfrm flipH="1">
              <a:off x="2288" y="3080"/>
              <a:ext cx="2914" cy="200"/>
            </a:xfrm>
            <a:prstGeom prst="roundRect">
              <a:avLst>
                <a:gd name="adj" fmla="val 0"/>
              </a:avLst>
            </a:prstGeom>
            <a:solidFill>
              <a:srgbClr val="006666"/>
            </a:solidFill>
            <a:ln>
              <a:noFill/>
            </a:ln>
            <a:effectLst/>
            <a:extLst/>
          </p:spPr>
          <p:txBody>
            <a:bodyPr wrap="none" anchor="ctr"/>
            <a:lstStyle>
              <a:lvl1pPr>
                <a:defRPr sz="1400">
                  <a:solidFill>
                    <a:schemeClr val="tx1"/>
                  </a:solidFill>
                  <a:latin typeface="Garamond" panose="02020404030301010803" pitchFamily="18" charset="0"/>
                  <a:cs typeface="Arial" panose="020B0604020202020204" pitchFamily="34" charset="0"/>
                </a:defRPr>
              </a:lvl1pPr>
              <a:lvl2pPr marL="742950" indent="-285750">
                <a:defRPr sz="1400">
                  <a:solidFill>
                    <a:schemeClr val="tx1"/>
                  </a:solidFill>
                  <a:latin typeface="Garamond" panose="02020404030301010803" pitchFamily="18" charset="0"/>
                  <a:cs typeface="Arial" panose="020B0604020202020204" pitchFamily="34" charset="0"/>
                </a:defRPr>
              </a:lvl2pPr>
              <a:lvl3pPr marL="1143000" indent="-228600">
                <a:defRPr sz="1400">
                  <a:solidFill>
                    <a:schemeClr val="tx1"/>
                  </a:solidFill>
                  <a:latin typeface="Garamond" panose="02020404030301010803" pitchFamily="18" charset="0"/>
                  <a:cs typeface="Arial" panose="020B0604020202020204" pitchFamily="34" charset="0"/>
                </a:defRPr>
              </a:lvl3pPr>
              <a:lvl4pPr marL="1600200" indent="-228600">
                <a:defRPr sz="1400">
                  <a:solidFill>
                    <a:schemeClr val="tx1"/>
                  </a:solidFill>
                  <a:latin typeface="Garamond" panose="02020404030301010803" pitchFamily="18" charset="0"/>
                  <a:cs typeface="Arial" panose="020B0604020202020204" pitchFamily="34" charset="0"/>
                </a:defRPr>
              </a:lvl4pPr>
              <a:lvl5pPr marL="2057400" indent="-228600">
                <a:defRPr sz="1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9pPr>
            </a:lstStyle>
            <a:p>
              <a:pPr fontAlgn="auto">
                <a:spcBef>
                  <a:spcPts val="0"/>
                </a:spcBef>
                <a:spcAft>
                  <a:spcPts val="0"/>
                </a:spcAft>
                <a:defRPr/>
              </a:pPr>
              <a:endParaRPr lang="el-GR"/>
            </a:p>
          </p:txBody>
        </p:sp>
        <p:sp>
          <p:nvSpPr>
            <p:cNvPr id="11" name="AutoShape 12"/>
            <p:cNvSpPr>
              <a:spLocks noChangeArrowheads="1"/>
            </p:cNvSpPr>
            <p:nvPr/>
          </p:nvSpPr>
          <p:spPr bwMode="auto">
            <a:xfrm>
              <a:off x="5196" y="3080"/>
              <a:ext cx="164" cy="201"/>
            </a:xfrm>
            <a:prstGeom prst="flowChartDelay">
              <a:avLst/>
            </a:prstGeom>
            <a:solidFill>
              <a:srgbClr val="006666"/>
            </a:solidFill>
            <a:ln>
              <a:noFill/>
            </a:ln>
            <a:effectLst/>
            <a:extLst/>
          </p:spPr>
          <p:txBody>
            <a:bodyPr wrap="none" anchor="ctr"/>
            <a:lstStyle>
              <a:lvl1pPr>
                <a:defRPr sz="1400">
                  <a:solidFill>
                    <a:schemeClr val="tx1"/>
                  </a:solidFill>
                  <a:latin typeface="Garamond" panose="02020404030301010803" pitchFamily="18" charset="0"/>
                  <a:cs typeface="Arial" panose="020B0604020202020204" pitchFamily="34" charset="0"/>
                </a:defRPr>
              </a:lvl1pPr>
              <a:lvl2pPr marL="742950" indent="-285750">
                <a:defRPr sz="1400">
                  <a:solidFill>
                    <a:schemeClr val="tx1"/>
                  </a:solidFill>
                  <a:latin typeface="Garamond" panose="02020404030301010803" pitchFamily="18" charset="0"/>
                  <a:cs typeface="Arial" panose="020B0604020202020204" pitchFamily="34" charset="0"/>
                </a:defRPr>
              </a:lvl2pPr>
              <a:lvl3pPr marL="1143000" indent="-228600">
                <a:defRPr sz="1400">
                  <a:solidFill>
                    <a:schemeClr val="tx1"/>
                  </a:solidFill>
                  <a:latin typeface="Garamond" panose="02020404030301010803" pitchFamily="18" charset="0"/>
                  <a:cs typeface="Arial" panose="020B0604020202020204" pitchFamily="34" charset="0"/>
                </a:defRPr>
              </a:lvl3pPr>
              <a:lvl4pPr marL="1600200" indent="-228600">
                <a:defRPr sz="1400">
                  <a:solidFill>
                    <a:schemeClr val="tx1"/>
                  </a:solidFill>
                  <a:latin typeface="Garamond" panose="02020404030301010803" pitchFamily="18" charset="0"/>
                  <a:cs typeface="Arial" panose="020B0604020202020204" pitchFamily="34" charset="0"/>
                </a:defRPr>
              </a:lvl4pPr>
              <a:lvl5pPr marL="2057400" indent="-228600">
                <a:defRPr sz="1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9pPr>
            </a:lstStyle>
            <a:p>
              <a:pPr fontAlgn="auto">
                <a:spcBef>
                  <a:spcPts val="0"/>
                </a:spcBef>
                <a:spcAft>
                  <a:spcPts val="0"/>
                </a:spcAft>
                <a:defRPr/>
              </a:pPr>
              <a:endParaRPr lang="el-GR"/>
            </a:p>
          </p:txBody>
        </p:sp>
      </p:grpSp>
      <p:pic>
        <p:nvPicPr>
          <p:cNvPr id="12"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2"/>
          <a:srcRect/>
          <a:stretch>
            <a:fillRect/>
          </a:stretch>
        </p:blipFill>
        <p:spPr bwMode="auto">
          <a:xfrm>
            <a:off x="179388" y="5830888"/>
            <a:ext cx="4310062" cy="1027112"/>
          </a:xfrm>
          <a:prstGeom prst="rect">
            <a:avLst/>
          </a:prstGeom>
          <a:noFill/>
          <a:ln w="9525">
            <a:noFill/>
            <a:miter lim="800000"/>
            <a:headEnd/>
            <a:tailEnd/>
          </a:ln>
        </p:spPr>
      </p:pic>
      <p:pic>
        <p:nvPicPr>
          <p:cNvPr id="13" name="Picture 16" descr="LOGO3_a2"/>
          <p:cNvPicPr>
            <a:picLocks noChangeAspect="1" noChangeArrowheads="1"/>
          </p:cNvPicPr>
          <p:nvPr/>
        </p:nvPicPr>
        <p:blipFill>
          <a:blip r:embed="rId3"/>
          <a:srcRect/>
          <a:stretch>
            <a:fillRect/>
          </a:stretch>
        </p:blipFill>
        <p:spPr bwMode="auto">
          <a:xfrm>
            <a:off x="1835150" y="657225"/>
            <a:ext cx="5543550" cy="323850"/>
          </a:xfrm>
          <a:prstGeom prst="rect">
            <a:avLst/>
          </a:prstGeom>
          <a:noFill/>
          <a:ln w="9525">
            <a:noFill/>
            <a:miter lim="800000"/>
            <a:headEnd/>
            <a:tailEnd/>
          </a:ln>
        </p:spPr>
      </p:pic>
      <p:pic>
        <p:nvPicPr>
          <p:cNvPr id="14" name="Picture 17" descr="LOGO3_a1"/>
          <p:cNvPicPr>
            <a:picLocks noChangeAspect="1" noChangeArrowheads="1"/>
          </p:cNvPicPr>
          <p:nvPr/>
        </p:nvPicPr>
        <p:blipFill>
          <a:blip r:embed="rId4"/>
          <a:srcRect/>
          <a:stretch>
            <a:fillRect/>
          </a:stretch>
        </p:blipFill>
        <p:spPr bwMode="auto">
          <a:xfrm>
            <a:off x="1171575" y="115888"/>
            <a:ext cx="736600" cy="877887"/>
          </a:xfrm>
          <a:prstGeom prst="rect">
            <a:avLst/>
          </a:prstGeom>
          <a:noFill/>
          <a:ln w="9525">
            <a:noFill/>
            <a:miter lim="800000"/>
            <a:headEnd/>
            <a:tailEnd/>
          </a:ln>
        </p:spPr>
      </p:pic>
      <p:pic>
        <p:nvPicPr>
          <p:cNvPr id="15" name="Εικόνα 1"/>
          <p:cNvPicPr>
            <a:picLocks noChangeAspect="1"/>
          </p:cNvPicPr>
          <p:nvPr/>
        </p:nvPicPr>
        <p:blipFill>
          <a:blip r:embed="rId5"/>
          <a:srcRect/>
          <a:stretch>
            <a:fillRect/>
          </a:stretch>
        </p:blipFill>
        <p:spPr bwMode="auto">
          <a:xfrm>
            <a:off x="7378700" y="6261100"/>
            <a:ext cx="1701800" cy="596900"/>
          </a:xfrm>
          <a:prstGeom prst="rect">
            <a:avLst/>
          </a:prstGeom>
          <a:noFill/>
          <a:ln w="9525">
            <a:noFill/>
            <a:miter lim="800000"/>
            <a:headEnd/>
            <a:tailEnd/>
          </a:ln>
        </p:spPr>
      </p:pic>
      <p:sp>
        <p:nvSpPr>
          <p:cNvPr id="93192" name="Rectangle 8"/>
          <p:cNvSpPr>
            <a:spLocks noGrp="1" noChangeArrowheads="1"/>
          </p:cNvSpPr>
          <p:nvPr>
            <p:ph type="subTitle" idx="1"/>
          </p:nvPr>
        </p:nvSpPr>
        <p:spPr>
          <a:xfrm>
            <a:off x="4643438" y="2924175"/>
            <a:ext cx="4013200" cy="1822450"/>
          </a:xfrm>
        </p:spPr>
        <p:txBody>
          <a:bodyPr anchor="b"/>
          <a:lstStyle>
            <a:lvl1pPr marL="0" indent="0">
              <a:buFont typeface="Wingdings" panose="05000000000000000000" pitchFamily="2" charset="2"/>
              <a:buNone/>
              <a:defRPr>
                <a:solidFill>
                  <a:schemeClr val="tx2"/>
                </a:solidFill>
              </a:defRPr>
            </a:lvl1pPr>
          </a:lstStyle>
          <a:p>
            <a:pPr lvl="0"/>
            <a:r>
              <a:rPr lang="el-GR" noProof="0" smtClean="0"/>
              <a:t>Στυλ κύριου υπότιτλου</a:t>
            </a:r>
          </a:p>
        </p:txBody>
      </p:sp>
      <p:sp>
        <p:nvSpPr>
          <p:cNvPr id="93193" name="AutoShape 9"/>
          <p:cNvSpPr>
            <a:spLocks noGrp="1" noChangeArrowheads="1"/>
          </p:cNvSpPr>
          <p:nvPr>
            <p:ph type="ctrTitle" sz="quarter"/>
          </p:nvPr>
        </p:nvSpPr>
        <p:spPr>
          <a:xfrm>
            <a:off x="684213" y="981075"/>
            <a:ext cx="8229600" cy="1905000"/>
          </a:xfrm>
          <a:prstGeom prst="roundRect">
            <a:avLst>
              <a:gd name="adj" fmla="val 50000"/>
            </a:avLst>
          </a:prstGeom>
        </p:spPr>
        <p:txBody>
          <a:bodyPr anchor="ctr"/>
          <a:lstStyle>
            <a:lvl1pPr algn="ctr">
              <a:defRPr>
                <a:solidFill>
                  <a:srgbClr val="003300"/>
                </a:solidFill>
              </a:defRPr>
            </a:lvl1pPr>
          </a:lstStyle>
          <a:p>
            <a:pPr lvl="0"/>
            <a:r>
              <a:rPr lang="el-GR" noProof="0" smtClean="0"/>
              <a:t>Στυλ κύριου τίτλου</a:t>
            </a:r>
            <a:endParaRPr lang="el-GR" noProof="0" dirty="0" smtClean="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338888" y="1628800"/>
            <a:ext cx="1981200" cy="4968850"/>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395288" y="1628800"/>
            <a:ext cx="5791200" cy="4968850"/>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623888" y="1709738"/>
            <a:ext cx="7886700" cy="2852737"/>
          </a:xfrm>
        </p:spPr>
        <p:txBody>
          <a:bodyPr/>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l-GR" smtClean="0"/>
              <a:t>Στυλ υποδείγματος κειμένου</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περιεχομένου 2"/>
          <p:cNvSpPr>
            <a:spLocks noGrp="1"/>
          </p:cNvSpPr>
          <p:nvPr>
            <p:ph sz="half" idx="1"/>
          </p:nvPr>
        </p:nvSpPr>
        <p:spPr>
          <a:xfrm>
            <a:off x="468313" y="1628775"/>
            <a:ext cx="3848100" cy="496887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468813" y="1628775"/>
            <a:ext cx="3848100" cy="496887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396000" y="298800"/>
            <a:ext cx="7923600" cy="961200"/>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630238" y="2505075"/>
            <a:ext cx="3868737"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29150" y="2505075"/>
            <a:ext cx="3887788"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396000" y="298800"/>
            <a:ext cx="7923600" cy="961200"/>
          </a:xfrm>
        </p:spPr>
        <p:txBody>
          <a:bodyPr/>
          <a:lstStyle>
            <a:lvl1pPr>
              <a:defRPr sz="4400"/>
            </a:lvl1pPr>
          </a:lstStyle>
          <a:p>
            <a:r>
              <a:rPr lang="el-GR" smtClean="0"/>
              <a:t>Στυλ κύριου τίτλου</a:t>
            </a:r>
            <a:endParaRPr lang="el-GR"/>
          </a:p>
        </p:txBody>
      </p:sp>
      <p:sp>
        <p:nvSpPr>
          <p:cNvPr id="3" name="Θέση περιεχομένου 2"/>
          <p:cNvSpPr>
            <a:spLocks noGrp="1"/>
          </p:cNvSpPr>
          <p:nvPr>
            <p:ph idx="1"/>
          </p:nvPr>
        </p:nvSpPr>
        <p:spPr>
          <a:xfrm>
            <a:off x="3887788" y="1715789"/>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630238" y="2785764"/>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396000" y="298800"/>
            <a:ext cx="7923600" cy="961200"/>
          </a:xfrm>
        </p:spPr>
        <p:txBody>
          <a:bodyPr/>
          <a:lstStyle>
            <a:lvl1pPr>
              <a:defRPr sz="4400"/>
            </a:lvl1pPr>
          </a:lstStyle>
          <a:p>
            <a:r>
              <a:rPr lang="el-GR" smtClean="0"/>
              <a:t>Στυλ κύριου τίτλου</a:t>
            </a:r>
            <a:endParaRPr lang="el-GR"/>
          </a:p>
        </p:txBody>
      </p:sp>
      <p:sp>
        <p:nvSpPr>
          <p:cNvPr id="3" name="Θέση εικόνας 2"/>
          <p:cNvSpPr>
            <a:spLocks noGrp="1"/>
          </p:cNvSpPr>
          <p:nvPr>
            <p:ph type="pic" idx="1"/>
          </p:nvPr>
        </p:nvSpPr>
        <p:spPr>
          <a:xfrm>
            <a:off x="3887788" y="1787797"/>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smtClean="0"/>
              <a:t>Κάντε κλικ στο εικονίδιο για να προσθέσετε εικόνα</a:t>
            </a:r>
          </a:p>
        </p:txBody>
      </p:sp>
      <p:sp>
        <p:nvSpPr>
          <p:cNvPr id="4" name="Θέση κειμένου 3"/>
          <p:cNvSpPr>
            <a:spLocks noGrp="1"/>
          </p:cNvSpPr>
          <p:nvPr>
            <p:ph type="body" sz="half" idx="2"/>
          </p:nvPr>
        </p:nvSpPr>
        <p:spPr>
          <a:xfrm>
            <a:off x="630238" y="2857772"/>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323850" cy="6858000"/>
          </a:xfrm>
          <a:prstGeom prst="rect">
            <a:avLst/>
          </a:prstGeom>
          <a:pattFill prst="ltVert">
            <a:fgClr>
              <a:srgbClr val="99CC99"/>
            </a:fgClr>
            <a:bgClr>
              <a:srgbClr val="DBDB83"/>
            </a:bgClr>
          </a:pattFill>
          <a:ln>
            <a:noFill/>
          </a:ln>
          <a:effectLst/>
          <a:extLst/>
        </p:spPr>
        <p:txBody>
          <a:bodyPr wrap="none" anchor="ctr"/>
          <a:lstStyle>
            <a:lvl1pPr>
              <a:defRPr sz="1400">
                <a:solidFill>
                  <a:schemeClr val="tx1"/>
                </a:solidFill>
                <a:latin typeface="Garamond" panose="02020404030301010803" pitchFamily="18" charset="0"/>
                <a:cs typeface="Arial" panose="020B0604020202020204" pitchFamily="34" charset="0"/>
              </a:defRPr>
            </a:lvl1pPr>
            <a:lvl2pPr marL="742950" indent="-285750">
              <a:defRPr sz="1400">
                <a:solidFill>
                  <a:schemeClr val="tx1"/>
                </a:solidFill>
                <a:latin typeface="Garamond" panose="02020404030301010803" pitchFamily="18" charset="0"/>
                <a:cs typeface="Arial" panose="020B0604020202020204" pitchFamily="34" charset="0"/>
              </a:defRPr>
            </a:lvl2pPr>
            <a:lvl3pPr marL="1143000" indent="-228600">
              <a:defRPr sz="1400">
                <a:solidFill>
                  <a:schemeClr val="tx1"/>
                </a:solidFill>
                <a:latin typeface="Garamond" panose="02020404030301010803" pitchFamily="18" charset="0"/>
                <a:cs typeface="Arial" panose="020B0604020202020204" pitchFamily="34" charset="0"/>
              </a:defRPr>
            </a:lvl3pPr>
            <a:lvl4pPr marL="1600200" indent="-228600">
              <a:defRPr sz="1400">
                <a:solidFill>
                  <a:schemeClr val="tx1"/>
                </a:solidFill>
                <a:latin typeface="Garamond" panose="02020404030301010803" pitchFamily="18" charset="0"/>
                <a:cs typeface="Arial" panose="020B0604020202020204" pitchFamily="34" charset="0"/>
              </a:defRPr>
            </a:lvl4pPr>
            <a:lvl5pPr marL="2057400" indent="-228600">
              <a:defRPr sz="1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9pPr>
          </a:lstStyle>
          <a:p>
            <a:pPr fontAlgn="auto">
              <a:spcBef>
                <a:spcPts val="0"/>
              </a:spcBef>
              <a:spcAft>
                <a:spcPts val="0"/>
              </a:spcAft>
              <a:defRPr/>
            </a:pPr>
            <a:endParaRPr lang="el-GR"/>
          </a:p>
        </p:txBody>
      </p:sp>
      <p:sp>
        <p:nvSpPr>
          <p:cNvPr id="1027" name="Freeform 3"/>
          <p:cNvSpPr>
            <a:spLocks/>
          </p:cNvSpPr>
          <p:nvPr/>
        </p:nvSpPr>
        <p:spPr bwMode="auto">
          <a:xfrm>
            <a:off x="285750" y="-19050"/>
            <a:ext cx="4378325" cy="566738"/>
          </a:xfrm>
          <a:custGeom>
            <a:avLst/>
            <a:gdLst>
              <a:gd name="T0" fmla="*/ 4378325 w 2758"/>
              <a:gd name="T1" fmla="*/ 0 h 567"/>
              <a:gd name="T2" fmla="*/ 4378325 w 2758"/>
              <a:gd name="T3" fmla="*/ 450850 h 567"/>
              <a:gd name="T4" fmla="*/ 574675 w 2758"/>
              <a:gd name="T5" fmla="*/ 471488 h 567"/>
              <a:gd name="T6" fmla="*/ 488950 w 2758"/>
              <a:gd name="T7" fmla="*/ 471488 h 567"/>
              <a:gd name="T8" fmla="*/ 346075 w 2758"/>
              <a:gd name="T9" fmla="*/ 461963 h 567"/>
              <a:gd name="T10" fmla="*/ 136525 w 2758"/>
              <a:gd name="T11" fmla="*/ 509588 h 567"/>
              <a:gd name="T12" fmla="*/ 39688 w 2758"/>
              <a:gd name="T13" fmla="*/ 639763 h 567"/>
              <a:gd name="T14" fmla="*/ 0 w 2758"/>
              <a:gd name="T15" fmla="*/ 711200 h 567"/>
              <a:gd name="T16" fmla="*/ 34925 w 2758"/>
              <a:gd name="T17" fmla="*/ 900113 h 567"/>
              <a:gd name="T18" fmla="*/ 41275 w 2758"/>
              <a:gd name="T19" fmla="*/ 766763 h 567"/>
              <a:gd name="T20" fmla="*/ 20638 w 2758"/>
              <a:gd name="T21" fmla="*/ 503238 h 567"/>
              <a:gd name="T22" fmla="*/ 20638 w 2758"/>
              <a:gd name="T23" fmla="*/ 23813 h 567"/>
              <a:gd name="T24" fmla="*/ 4378325 w 2758"/>
              <a:gd name="T25" fmla="*/ 0 h 5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758" h="567">
                <a:moveTo>
                  <a:pt x="2758" y="0"/>
                </a:moveTo>
                <a:lnTo>
                  <a:pt x="2758" y="284"/>
                </a:lnTo>
                <a:lnTo>
                  <a:pt x="362" y="297"/>
                </a:lnTo>
                <a:lnTo>
                  <a:pt x="308" y="297"/>
                </a:lnTo>
                <a:lnTo>
                  <a:pt x="218" y="291"/>
                </a:lnTo>
                <a:cubicBezTo>
                  <a:pt x="181" y="295"/>
                  <a:pt x="118" y="302"/>
                  <a:pt x="86" y="321"/>
                </a:cubicBezTo>
                <a:cubicBezTo>
                  <a:pt x="54" y="340"/>
                  <a:pt x="39" y="382"/>
                  <a:pt x="25" y="403"/>
                </a:cubicBezTo>
                <a:cubicBezTo>
                  <a:pt x="11" y="424"/>
                  <a:pt x="0" y="421"/>
                  <a:pt x="0" y="448"/>
                </a:cubicBezTo>
                <a:lnTo>
                  <a:pt x="22" y="567"/>
                </a:lnTo>
                <a:lnTo>
                  <a:pt x="26" y="483"/>
                </a:lnTo>
                <a:lnTo>
                  <a:pt x="13" y="317"/>
                </a:lnTo>
                <a:lnTo>
                  <a:pt x="13" y="15"/>
                </a:lnTo>
                <a:lnTo>
                  <a:pt x="2758" y="0"/>
                </a:lnTo>
                <a:close/>
              </a:path>
            </a:pathLst>
          </a:custGeom>
          <a:pattFill prst="ltVert">
            <a:fgClr>
              <a:srgbClr val="99CC99"/>
            </a:fgClr>
            <a:bgClr>
              <a:srgbClr val="DBDB83"/>
            </a:bgClr>
          </a:pattFill>
          <a:ln>
            <a:noFill/>
          </a:ln>
          <a:effectLst/>
          <a:extLst/>
        </p:spPr>
        <p:txBody>
          <a:bodyPr wrap="none"/>
          <a:lstStyle/>
          <a:p>
            <a:pPr fontAlgn="auto">
              <a:spcBef>
                <a:spcPts val="0"/>
              </a:spcBef>
              <a:spcAft>
                <a:spcPts val="0"/>
              </a:spcAft>
              <a:defRPr/>
            </a:pPr>
            <a:endParaRPr lang="el-GR">
              <a:latin typeface="+mn-lt"/>
              <a:cs typeface="+mn-cs"/>
            </a:endParaRPr>
          </a:p>
        </p:txBody>
      </p:sp>
      <p:grpSp>
        <p:nvGrpSpPr>
          <p:cNvPr id="1028" name="Group 4"/>
          <p:cNvGrpSpPr>
            <a:grpSpLocks/>
          </p:cNvGrpSpPr>
          <p:nvPr/>
        </p:nvGrpSpPr>
        <p:grpSpPr bwMode="auto">
          <a:xfrm>
            <a:off x="250825" y="1268413"/>
            <a:ext cx="8066088" cy="319087"/>
            <a:chOff x="144" y="1248"/>
            <a:chExt cx="4656" cy="201"/>
          </a:xfrm>
        </p:grpSpPr>
        <p:sp>
          <p:nvSpPr>
            <p:cNvPr id="1033" name="AutoShape 5"/>
            <p:cNvSpPr>
              <a:spLocks noChangeArrowheads="1"/>
            </p:cNvSpPr>
            <p:nvPr/>
          </p:nvSpPr>
          <p:spPr bwMode="auto">
            <a:xfrm>
              <a:off x="384" y="1248"/>
              <a:ext cx="4416" cy="200"/>
            </a:xfrm>
            <a:prstGeom prst="roundRect">
              <a:avLst>
                <a:gd name="adj" fmla="val 0"/>
              </a:avLst>
            </a:prstGeom>
            <a:solidFill>
              <a:srgbClr val="006666"/>
            </a:solidFill>
            <a:ln>
              <a:noFill/>
            </a:ln>
            <a:effectLst/>
            <a:extLst/>
          </p:spPr>
          <p:txBody>
            <a:bodyPr wrap="none" anchor="ctr"/>
            <a:lstStyle>
              <a:lvl1pPr>
                <a:defRPr sz="1400">
                  <a:solidFill>
                    <a:schemeClr val="tx1"/>
                  </a:solidFill>
                  <a:latin typeface="Garamond" panose="02020404030301010803" pitchFamily="18" charset="0"/>
                  <a:cs typeface="Arial" panose="020B0604020202020204" pitchFamily="34" charset="0"/>
                </a:defRPr>
              </a:lvl1pPr>
              <a:lvl2pPr marL="742950" indent="-285750">
                <a:defRPr sz="1400">
                  <a:solidFill>
                    <a:schemeClr val="tx1"/>
                  </a:solidFill>
                  <a:latin typeface="Garamond" panose="02020404030301010803" pitchFamily="18" charset="0"/>
                  <a:cs typeface="Arial" panose="020B0604020202020204" pitchFamily="34" charset="0"/>
                </a:defRPr>
              </a:lvl2pPr>
              <a:lvl3pPr marL="1143000" indent="-228600">
                <a:defRPr sz="1400">
                  <a:solidFill>
                    <a:schemeClr val="tx1"/>
                  </a:solidFill>
                  <a:latin typeface="Garamond" panose="02020404030301010803" pitchFamily="18" charset="0"/>
                  <a:cs typeface="Arial" panose="020B0604020202020204" pitchFamily="34" charset="0"/>
                </a:defRPr>
              </a:lvl3pPr>
              <a:lvl4pPr marL="1600200" indent="-228600">
                <a:defRPr sz="1400">
                  <a:solidFill>
                    <a:schemeClr val="tx1"/>
                  </a:solidFill>
                  <a:latin typeface="Garamond" panose="02020404030301010803" pitchFamily="18" charset="0"/>
                  <a:cs typeface="Arial" panose="020B0604020202020204" pitchFamily="34" charset="0"/>
                </a:defRPr>
              </a:lvl4pPr>
              <a:lvl5pPr marL="2057400" indent="-228600">
                <a:defRPr sz="1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9pPr>
            </a:lstStyle>
            <a:p>
              <a:pPr fontAlgn="auto">
                <a:spcBef>
                  <a:spcPts val="0"/>
                </a:spcBef>
                <a:spcAft>
                  <a:spcPts val="0"/>
                </a:spcAft>
                <a:defRPr/>
              </a:pPr>
              <a:endParaRPr lang="el-GR"/>
            </a:p>
          </p:txBody>
        </p:sp>
        <p:sp>
          <p:nvSpPr>
            <p:cNvPr id="1034" name="AutoShape 6"/>
            <p:cNvSpPr>
              <a:spLocks noChangeArrowheads="1"/>
            </p:cNvSpPr>
            <p:nvPr/>
          </p:nvSpPr>
          <p:spPr bwMode="auto">
            <a:xfrm flipH="1">
              <a:off x="144" y="1248"/>
              <a:ext cx="248" cy="201"/>
            </a:xfrm>
            <a:prstGeom prst="flowChartDelay">
              <a:avLst/>
            </a:prstGeom>
            <a:solidFill>
              <a:srgbClr val="006666"/>
            </a:solidFill>
            <a:ln>
              <a:noFill/>
            </a:ln>
            <a:effectLst/>
            <a:extLst/>
          </p:spPr>
          <p:txBody>
            <a:bodyPr wrap="none" anchor="ctr"/>
            <a:lstStyle>
              <a:lvl1pPr>
                <a:defRPr sz="1400">
                  <a:solidFill>
                    <a:schemeClr val="tx1"/>
                  </a:solidFill>
                  <a:latin typeface="Garamond" panose="02020404030301010803" pitchFamily="18" charset="0"/>
                  <a:cs typeface="Arial" panose="020B0604020202020204" pitchFamily="34" charset="0"/>
                </a:defRPr>
              </a:lvl1pPr>
              <a:lvl2pPr marL="742950" indent="-285750">
                <a:defRPr sz="1400">
                  <a:solidFill>
                    <a:schemeClr val="tx1"/>
                  </a:solidFill>
                  <a:latin typeface="Garamond" panose="02020404030301010803" pitchFamily="18" charset="0"/>
                  <a:cs typeface="Arial" panose="020B0604020202020204" pitchFamily="34" charset="0"/>
                </a:defRPr>
              </a:lvl2pPr>
              <a:lvl3pPr marL="1143000" indent="-228600">
                <a:defRPr sz="1400">
                  <a:solidFill>
                    <a:schemeClr val="tx1"/>
                  </a:solidFill>
                  <a:latin typeface="Garamond" panose="02020404030301010803" pitchFamily="18" charset="0"/>
                  <a:cs typeface="Arial" panose="020B0604020202020204" pitchFamily="34" charset="0"/>
                </a:defRPr>
              </a:lvl3pPr>
              <a:lvl4pPr marL="1600200" indent="-228600">
                <a:defRPr sz="1400">
                  <a:solidFill>
                    <a:schemeClr val="tx1"/>
                  </a:solidFill>
                  <a:latin typeface="Garamond" panose="02020404030301010803" pitchFamily="18" charset="0"/>
                  <a:cs typeface="Arial" panose="020B0604020202020204" pitchFamily="34" charset="0"/>
                </a:defRPr>
              </a:lvl4pPr>
              <a:lvl5pPr marL="2057400" indent="-228600">
                <a:defRPr sz="1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9pPr>
            </a:lstStyle>
            <a:p>
              <a:pPr fontAlgn="auto">
                <a:spcBef>
                  <a:spcPts val="0"/>
                </a:spcBef>
                <a:spcAft>
                  <a:spcPts val="0"/>
                </a:spcAft>
                <a:defRPr/>
              </a:pPr>
              <a:endParaRPr lang="el-GR"/>
            </a:p>
          </p:txBody>
        </p:sp>
      </p:grpSp>
      <p:sp>
        <p:nvSpPr>
          <p:cNvPr id="1029" name="AutoShape 7"/>
          <p:cNvSpPr>
            <a:spLocks noGrp="1" noChangeArrowheads="1"/>
          </p:cNvSpPr>
          <p:nvPr>
            <p:ph type="title"/>
          </p:nvPr>
        </p:nvSpPr>
        <p:spPr bwMode="auto">
          <a:xfrm>
            <a:off x="395288" y="300038"/>
            <a:ext cx="7924800" cy="960437"/>
          </a:xfrm>
          <a:prstGeom prst="roundRect">
            <a:avLst>
              <a:gd name="adj" fmla="val 21667"/>
            </a:avLst>
          </a:prstGeom>
          <a:noFill/>
          <a:ln w="9525">
            <a:noFill/>
            <a:round/>
            <a:headEnd/>
            <a:tailEnd/>
          </a:ln>
        </p:spPr>
        <p:txBody>
          <a:bodyPr vert="horz" wrap="square" lIns="91440" tIns="45720" rIns="91440" bIns="45720" numCol="1" anchor="b" anchorCtr="0" compatLnSpc="1">
            <a:prstTxWarp prst="textNoShape">
              <a:avLst/>
            </a:prstTxWarp>
          </a:bodyPr>
          <a:lstStyle/>
          <a:p>
            <a:pPr lvl="0"/>
            <a:r>
              <a:rPr lang="el-GR" smtClean="0"/>
              <a:t>Στυλ κύριου τίτλου</a:t>
            </a:r>
          </a:p>
        </p:txBody>
      </p:sp>
      <p:sp>
        <p:nvSpPr>
          <p:cNvPr id="1030" name="Rectangle 8"/>
          <p:cNvSpPr>
            <a:spLocks noGrp="1" noChangeArrowheads="1"/>
          </p:cNvSpPr>
          <p:nvPr>
            <p:ph type="body" idx="1"/>
          </p:nvPr>
        </p:nvSpPr>
        <p:spPr bwMode="auto">
          <a:xfrm>
            <a:off x="468313" y="1628775"/>
            <a:ext cx="7848600" cy="4968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pic>
        <p:nvPicPr>
          <p:cNvPr id="1031" name="Picture 14" descr="LOGO3_a2"/>
          <p:cNvPicPr>
            <a:picLocks noChangeAspect="1" noChangeArrowheads="1"/>
          </p:cNvPicPr>
          <p:nvPr/>
        </p:nvPicPr>
        <p:blipFill>
          <a:blip r:embed="rId13"/>
          <a:srcRect/>
          <a:stretch>
            <a:fillRect/>
          </a:stretch>
        </p:blipFill>
        <p:spPr bwMode="auto">
          <a:xfrm>
            <a:off x="1941513" y="-23813"/>
            <a:ext cx="5543550" cy="323851"/>
          </a:xfrm>
          <a:prstGeom prst="rect">
            <a:avLst/>
          </a:prstGeom>
          <a:noFill/>
          <a:ln w="9525">
            <a:noFill/>
            <a:miter lim="800000"/>
            <a:headEnd/>
            <a:tailEnd/>
          </a:ln>
        </p:spPr>
      </p:pic>
      <p:pic>
        <p:nvPicPr>
          <p:cNvPr id="1032" name="Picture 15" descr="LOGO3_a1"/>
          <p:cNvPicPr>
            <a:picLocks noChangeAspect="1" noChangeArrowheads="1"/>
          </p:cNvPicPr>
          <p:nvPr/>
        </p:nvPicPr>
        <p:blipFill>
          <a:blip r:embed="rId14"/>
          <a:srcRect/>
          <a:stretch>
            <a:fillRect/>
          </a:stretch>
        </p:blipFill>
        <p:spPr bwMode="auto">
          <a:xfrm>
            <a:off x="1644650" y="22225"/>
            <a:ext cx="288925" cy="3444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4" r:id="rId1"/>
    <p:sldLayoutId id="2147483683" r:id="rId2"/>
    <p:sldLayoutId id="2147483682" r:id="rId3"/>
    <p:sldLayoutId id="2147483681" r:id="rId4"/>
    <p:sldLayoutId id="2147483680" r:id="rId5"/>
    <p:sldLayoutId id="2147483679" r:id="rId6"/>
    <p:sldLayoutId id="2147483678" r:id="rId7"/>
    <p:sldLayoutId id="2147483677" r:id="rId8"/>
    <p:sldLayoutId id="2147483676" r:id="rId9"/>
    <p:sldLayoutId id="2147483675" r:id="rId10"/>
    <p:sldLayoutId id="2147483674"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4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4400" b="1">
          <a:solidFill>
            <a:schemeClr val="tx2"/>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400" b="1">
          <a:solidFill>
            <a:schemeClr val="tx2"/>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400" b="1">
          <a:solidFill>
            <a:schemeClr val="tx2"/>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400" b="1">
          <a:solidFill>
            <a:schemeClr val="tx2"/>
          </a:solidFill>
          <a:latin typeface="Arial" panose="020B0604020202020204" pitchFamily="34" charset="0"/>
          <a:cs typeface="Arial" panose="020B0604020202020204" pitchFamily="34" charset="0"/>
        </a:defRPr>
      </a:lvl5pPr>
      <a:lvl6pPr marL="457200" algn="l" rtl="0" eaLnBrk="1" fontAlgn="base" hangingPunct="1">
        <a:lnSpc>
          <a:spcPct val="90000"/>
        </a:lnSpc>
        <a:spcBef>
          <a:spcPct val="0"/>
        </a:spcBef>
        <a:spcAft>
          <a:spcPct val="0"/>
        </a:spcAft>
        <a:defRPr sz="3600" b="1">
          <a:solidFill>
            <a:schemeClr val="tx2"/>
          </a:solidFill>
          <a:latin typeface="Arial" panose="020B0604020202020204" pitchFamily="34" charset="0"/>
          <a:cs typeface="Arial" panose="020B0604020202020204" pitchFamily="34" charset="0"/>
        </a:defRPr>
      </a:lvl6pPr>
      <a:lvl7pPr marL="914400" algn="l" rtl="0" eaLnBrk="1" fontAlgn="base" hangingPunct="1">
        <a:lnSpc>
          <a:spcPct val="90000"/>
        </a:lnSpc>
        <a:spcBef>
          <a:spcPct val="0"/>
        </a:spcBef>
        <a:spcAft>
          <a:spcPct val="0"/>
        </a:spcAft>
        <a:defRPr sz="3600" b="1">
          <a:solidFill>
            <a:schemeClr val="tx2"/>
          </a:solidFill>
          <a:latin typeface="Arial" panose="020B0604020202020204" pitchFamily="34" charset="0"/>
          <a:cs typeface="Arial" panose="020B0604020202020204" pitchFamily="34" charset="0"/>
        </a:defRPr>
      </a:lvl7pPr>
      <a:lvl8pPr marL="1371600" algn="l" rtl="0" eaLnBrk="1" fontAlgn="base" hangingPunct="1">
        <a:lnSpc>
          <a:spcPct val="90000"/>
        </a:lnSpc>
        <a:spcBef>
          <a:spcPct val="0"/>
        </a:spcBef>
        <a:spcAft>
          <a:spcPct val="0"/>
        </a:spcAft>
        <a:defRPr sz="3600" b="1">
          <a:solidFill>
            <a:schemeClr val="tx2"/>
          </a:solidFill>
          <a:latin typeface="Arial" panose="020B0604020202020204" pitchFamily="34" charset="0"/>
          <a:cs typeface="Arial" panose="020B0604020202020204" pitchFamily="34" charset="0"/>
        </a:defRPr>
      </a:lvl8pPr>
      <a:lvl9pPr marL="1828800" algn="l" rtl="0" eaLnBrk="1" fontAlgn="base" hangingPunct="1">
        <a:lnSpc>
          <a:spcPct val="90000"/>
        </a:lnSpc>
        <a:spcBef>
          <a:spcPct val="0"/>
        </a:spcBef>
        <a:spcAft>
          <a:spcPct val="0"/>
        </a:spcAft>
        <a:defRPr sz="3600" b="1">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lr>
          <a:srgbClr val="006666"/>
        </a:buClr>
        <a:buFont typeface="Wingdings" pitchFamily="2" charset="2"/>
        <a:buChar char="l"/>
        <a:defRPr sz="2800" kern="1200">
          <a:solidFill>
            <a:srgbClr val="000000"/>
          </a:solidFill>
          <a:latin typeface="+mn-lt"/>
          <a:ea typeface="+mn-ea"/>
          <a:cs typeface="+mn-cs"/>
        </a:defRPr>
      </a:lvl1pPr>
      <a:lvl2pPr marL="742950" indent="-285750" algn="l" rtl="0" eaLnBrk="0" fontAlgn="base" hangingPunct="0">
        <a:spcBef>
          <a:spcPct val="20000"/>
        </a:spcBef>
        <a:spcAft>
          <a:spcPct val="0"/>
        </a:spcAft>
        <a:buClr>
          <a:srgbClr val="003300"/>
        </a:buClr>
        <a:buChar char="–"/>
        <a:defRPr sz="2400" kern="1200">
          <a:solidFill>
            <a:srgbClr val="000000"/>
          </a:solidFill>
          <a:latin typeface="+mn-lt"/>
          <a:ea typeface="+mn-ea"/>
          <a:cs typeface="+mn-cs"/>
        </a:defRPr>
      </a:lvl2pPr>
      <a:lvl3pPr marL="1143000" indent="-228600" algn="l" rtl="0" eaLnBrk="0" fontAlgn="base" hangingPunct="0">
        <a:spcBef>
          <a:spcPct val="20000"/>
        </a:spcBef>
        <a:spcAft>
          <a:spcPct val="0"/>
        </a:spcAft>
        <a:buClr>
          <a:srgbClr val="006666"/>
        </a:buClr>
        <a:buFont typeface="Wingdings" pitchFamily="2" charset="2"/>
        <a:buChar char="l"/>
        <a:defRPr sz="2000" kern="1200">
          <a:solidFill>
            <a:srgbClr val="000000"/>
          </a:solidFill>
          <a:latin typeface="+mn-lt"/>
          <a:ea typeface="+mn-ea"/>
          <a:cs typeface="+mn-cs"/>
        </a:defRPr>
      </a:lvl3pPr>
      <a:lvl4pPr marL="1600200" indent="-228600" algn="l" rtl="0" eaLnBrk="0" fontAlgn="base" hangingPunct="0">
        <a:spcBef>
          <a:spcPct val="20000"/>
        </a:spcBef>
        <a:spcAft>
          <a:spcPct val="0"/>
        </a:spcAft>
        <a:buClr>
          <a:srgbClr val="006666"/>
        </a:buClr>
        <a:buChar char="–"/>
        <a:defRPr kern="1200">
          <a:solidFill>
            <a:srgbClr val="000000"/>
          </a:solidFill>
          <a:latin typeface="+mn-lt"/>
          <a:ea typeface="+mn-ea"/>
          <a:cs typeface="+mn-cs"/>
        </a:defRPr>
      </a:lvl4pPr>
      <a:lvl5pPr marL="2057400" indent="-228600" algn="l" rtl="0" eaLnBrk="0" fontAlgn="base" hangingPunct="0">
        <a:spcBef>
          <a:spcPct val="20000"/>
        </a:spcBef>
        <a:spcAft>
          <a:spcPct val="0"/>
        </a:spcAft>
        <a:buClr>
          <a:srgbClr val="006666"/>
        </a:buClr>
        <a:buFont typeface="Wingdings" pitchFamily="2" charset="2"/>
        <a:buChar char="l"/>
        <a:defRPr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fairfun.net/tour10/100821-ChinaTibet/fauna/P1040759b.jpg" TargetMode="External"/><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upload.wikimedia.org/wikipedia/commons/1/1c/Bos_mutus.JPG" TargetMode="Externa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biolib.cz/IMG/GAL/44922.jpg" TargetMode="Externa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hyperlink" Target="http://www.mongabay.com/images/rob_roy/africa/buffalo_01.jpg" TargetMode="External"/><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commons.wikimedia.org/wiki/File:Wisente_Bison_bonasus-cc.jpg" TargetMode="External"/><Relationship Id="rId1" Type="http://schemas.openxmlformats.org/officeDocument/2006/relationships/slideLayout" Target="../slideLayouts/slideLayout5.xml"/><Relationship Id="rId5" Type="http://schemas.openxmlformats.org/officeDocument/2006/relationships/image" Target="../media/image19.jpeg"/><Relationship Id="rId4" Type="http://schemas.openxmlformats.org/officeDocument/2006/relationships/hyperlink" Target="http://upload.wikimedia.org/wikipedia/commons/thumb/8/8d/American_bison_k5680-1.jpg/800px-American_bison_k5680-1.jpg"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commons.wikimedia.org/wiki/File:Afrikanische_B%C3%BCffel_(Syncerus_caffer)_1.jpg" TargetMode="External"/><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Τίτλος 1"/>
          <p:cNvSpPr>
            <a:spLocks noGrp="1"/>
          </p:cNvSpPr>
          <p:nvPr>
            <p:ph type="ctrTitle" sz="quarter"/>
          </p:nvPr>
        </p:nvSpPr>
        <p:spPr/>
        <p:txBody>
          <a:bodyPr/>
          <a:lstStyle/>
          <a:p>
            <a:pPr eaLnBrk="1" hangingPunct="1"/>
            <a:r>
              <a:rPr lang="el-GR" smtClean="0"/>
              <a:t>Εισαγωγή στη Ζωοτεχνία</a:t>
            </a:r>
          </a:p>
        </p:txBody>
      </p:sp>
      <p:sp>
        <p:nvSpPr>
          <p:cNvPr id="13314" name="Υπότιτλος 2"/>
          <p:cNvSpPr>
            <a:spLocks noGrp="1"/>
          </p:cNvSpPr>
          <p:nvPr>
            <p:ph type="subTitle" idx="1"/>
          </p:nvPr>
        </p:nvSpPr>
        <p:spPr/>
        <p:txBody>
          <a:bodyPr/>
          <a:lstStyle/>
          <a:p>
            <a:pPr eaLnBrk="1" hangingPunct="1"/>
            <a:r>
              <a:rPr lang="el-GR" sz="2400" dirty="0" smtClean="0"/>
              <a:t>Θεματική ενότητα 2. </a:t>
            </a:r>
            <a:r>
              <a:rPr lang="el-GR" sz="1800" dirty="0" smtClean="0"/>
              <a:t>1.Καταγωγή &amp; </a:t>
            </a:r>
            <a:r>
              <a:rPr lang="el-GR" sz="1800" dirty="0" err="1" smtClean="0"/>
              <a:t>κατοικιδιοποίηση</a:t>
            </a:r>
            <a:r>
              <a:rPr lang="el-GR" sz="1800" dirty="0" smtClean="0"/>
              <a:t> των αγροτικών ζώων,</a:t>
            </a:r>
          </a:p>
          <a:p>
            <a:pPr eaLnBrk="1" hangingPunct="1"/>
            <a:r>
              <a:rPr lang="en-US" sz="1800" dirty="0" smtClean="0"/>
              <a:t>2</a:t>
            </a:r>
            <a:r>
              <a:rPr lang="en-US" sz="1800" dirty="0"/>
              <a:t>. T</a:t>
            </a:r>
            <a:r>
              <a:rPr lang="el-GR" sz="1800" dirty="0" err="1"/>
              <a:t>αξινόμηση</a:t>
            </a:r>
            <a:r>
              <a:rPr lang="el-GR" sz="1800" dirty="0"/>
              <a:t> των </a:t>
            </a:r>
            <a:r>
              <a:rPr lang="el-GR" sz="1800" dirty="0" smtClean="0"/>
              <a:t>βοοειδών, </a:t>
            </a:r>
          </a:p>
          <a:p>
            <a:pPr eaLnBrk="1" hangingPunct="1"/>
            <a:r>
              <a:rPr lang="en-US" sz="1800" dirty="0" smtClean="0"/>
              <a:t>3</a:t>
            </a:r>
            <a:r>
              <a:rPr lang="en-US" sz="1800" dirty="0"/>
              <a:t>. T</a:t>
            </a:r>
            <a:r>
              <a:rPr lang="el-GR" sz="1800" dirty="0" err="1"/>
              <a:t>αξινόμηση</a:t>
            </a:r>
            <a:r>
              <a:rPr lang="el-GR" sz="1800" dirty="0"/>
              <a:t> προβάτου, αίγας &amp; </a:t>
            </a:r>
            <a:r>
              <a:rPr lang="el-GR" sz="1800" dirty="0" smtClean="0"/>
              <a:t>χοίρου και άλλων κατοικίδιων ειδών.</a:t>
            </a:r>
            <a:endParaRPr lang="el-GR" sz="2400" dirty="0" smtClean="0"/>
          </a:p>
        </p:txBody>
      </p:sp>
      <p:sp>
        <p:nvSpPr>
          <p:cNvPr id="13315" name="Text Box 4"/>
          <p:cNvSpPr txBox="1">
            <a:spLocks noChangeArrowheads="1"/>
          </p:cNvSpPr>
          <p:nvPr/>
        </p:nvSpPr>
        <p:spPr bwMode="auto">
          <a:xfrm>
            <a:off x="3563938" y="4878388"/>
            <a:ext cx="4994275" cy="290512"/>
          </a:xfrm>
          <a:prstGeom prst="rect">
            <a:avLst/>
          </a:prstGeom>
          <a:noFill/>
          <a:ln w="9525">
            <a:noFill/>
            <a:miter lim="800000"/>
            <a:headEnd/>
            <a:tailEnd/>
          </a:ln>
        </p:spPr>
        <p:txBody>
          <a:bodyPr wrap="none">
            <a:spAutoFit/>
          </a:bodyPr>
          <a:lstStyle/>
          <a:p>
            <a:r>
              <a:rPr lang="el-GR" sz="1300" b="1">
                <a:solidFill>
                  <a:schemeClr val="bg1"/>
                </a:solidFill>
              </a:rPr>
              <a:t>Τμήμα: Επιστήμης Ζωικής Παραγωγής &amp; Υδατοκαλλιεργειών</a:t>
            </a:r>
          </a:p>
        </p:txBody>
      </p:sp>
      <p:sp>
        <p:nvSpPr>
          <p:cNvPr id="13316" name="Text Box 5"/>
          <p:cNvSpPr txBox="1">
            <a:spLocks noChangeArrowheads="1"/>
          </p:cNvSpPr>
          <p:nvPr/>
        </p:nvSpPr>
        <p:spPr bwMode="auto">
          <a:xfrm>
            <a:off x="3563938" y="5303838"/>
            <a:ext cx="3084512" cy="292100"/>
          </a:xfrm>
          <a:prstGeom prst="rect">
            <a:avLst/>
          </a:prstGeom>
          <a:noFill/>
          <a:ln w="9525">
            <a:noFill/>
            <a:miter lim="800000"/>
            <a:headEnd/>
            <a:tailEnd/>
          </a:ln>
        </p:spPr>
        <p:txBody>
          <a:bodyPr wrap="none">
            <a:spAutoFit/>
          </a:bodyPr>
          <a:lstStyle/>
          <a:p>
            <a:r>
              <a:rPr lang="el-GR" sz="1300" b="1">
                <a:solidFill>
                  <a:schemeClr val="bg1"/>
                </a:solidFill>
              </a:rPr>
              <a:t>Διδάσκουσα: Κουτσούλη Παναγιώτα</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Τίτλος 1"/>
          <p:cNvSpPr>
            <a:spLocks noGrp="1"/>
          </p:cNvSpPr>
          <p:nvPr>
            <p:ph type="title"/>
          </p:nvPr>
        </p:nvSpPr>
        <p:spPr>
          <a:xfrm>
            <a:off x="395287" y="438150"/>
            <a:ext cx="8353425" cy="694614"/>
          </a:xfrm>
        </p:spPr>
        <p:txBody>
          <a:bodyPr/>
          <a:lstStyle/>
          <a:p>
            <a:pPr eaLnBrk="1" hangingPunct="1"/>
            <a:r>
              <a:rPr lang="en-US" dirty="0" smtClean="0"/>
              <a:t>K</a:t>
            </a:r>
            <a:r>
              <a:rPr lang="el-GR" dirty="0" err="1" smtClean="0"/>
              <a:t>έντρα</a:t>
            </a:r>
            <a:r>
              <a:rPr lang="el-GR" dirty="0" smtClean="0"/>
              <a:t> έναρξης</a:t>
            </a:r>
            <a:r>
              <a:rPr lang="en-US" dirty="0" smtClean="0"/>
              <a:t> </a:t>
            </a:r>
            <a:r>
              <a:rPr lang="el-GR" dirty="0" smtClean="0"/>
              <a:t>της γεωργίας</a:t>
            </a:r>
          </a:p>
        </p:txBody>
      </p:sp>
      <p:pic>
        <p:nvPicPr>
          <p:cNvPr id="4" name="Θέση περιεχομένου 3" descr="Στον παγκόσμιο χάρτη οι περιοχές της γης στις οποίες υπάρχουν ενδείξεις για την πρώιμη ανάπτυξη της γεωργίας σημειώνονται με το σχήμα της έλλειψης.&#10;"/>
          <p:cNvPicPr>
            <a:picLocks noGrp="1" noChangeAspect="1"/>
          </p:cNvPicPr>
          <p:nvPr>
            <p:ph idx="1"/>
          </p:nvPr>
        </p:nvPicPr>
        <p:blipFill>
          <a:blip r:embed="rId2">
            <a:extLst/>
          </a:blip>
          <a:stretch>
            <a:fillRect/>
          </a:stretch>
        </p:blipFill>
        <p:spPr>
          <a:xfrm>
            <a:off x="468313" y="1669850"/>
            <a:ext cx="7848600" cy="4300123"/>
          </a:xfrm>
          <a:effectLst>
            <a:softEdge rad="112500"/>
          </a:effectLst>
        </p:spPr>
      </p:pic>
      <p:sp>
        <p:nvSpPr>
          <p:cNvPr id="19459" name="TextBox 4"/>
          <p:cNvSpPr txBox="1">
            <a:spLocks noChangeArrowheads="1"/>
          </p:cNvSpPr>
          <p:nvPr/>
        </p:nvSpPr>
        <p:spPr bwMode="auto">
          <a:xfrm>
            <a:off x="395288" y="5797550"/>
            <a:ext cx="8353425" cy="1016000"/>
          </a:xfrm>
          <a:prstGeom prst="rect">
            <a:avLst/>
          </a:prstGeom>
          <a:noFill/>
          <a:ln w="9525">
            <a:noFill/>
            <a:miter lim="800000"/>
            <a:headEnd/>
            <a:tailEnd/>
          </a:ln>
        </p:spPr>
        <p:txBody>
          <a:bodyPr>
            <a:spAutoFit/>
          </a:bodyPr>
          <a:lstStyle/>
          <a:p>
            <a:r>
              <a:rPr lang="el-GR" sz="2000" dirty="0">
                <a:solidFill>
                  <a:srgbClr val="000000"/>
                </a:solidFill>
              </a:rPr>
              <a:t>Στον παγκόσμιο χάρτη οι περιοχές της γης στις οποίες υπάρχουν ενδείξεις για την πρώιμη ανάπτυξη της γεωργίας σημειώνονται με το σχήμα της έλλειψης.</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8" y="490538"/>
            <a:ext cx="7924800" cy="960437"/>
          </a:xfrm>
        </p:spPr>
        <p:txBody>
          <a:bodyPr>
            <a:normAutofit fontScale="90000"/>
          </a:bodyPr>
          <a:lstStyle/>
          <a:p>
            <a:pPr eaLnBrk="1" hangingPunct="1">
              <a:defRPr/>
            </a:pPr>
            <a:r>
              <a:rPr lang="en-US" dirty="0" smtClean="0"/>
              <a:t>K</a:t>
            </a:r>
            <a:r>
              <a:rPr lang="el-GR" dirty="0" err="1" smtClean="0"/>
              <a:t>έντρα</a:t>
            </a:r>
            <a:r>
              <a:rPr lang="el-GR" dirty="0" smtClean="0"/>
              <a:t> </a:t>
            </a:r>
            <a:r>
              <a:rPr lang="el-GR" dirty="0"/>
              <a:t>έναρξης </a:t>
            </a:r>
            <a:r>
              <a:rPr lang="el-GR" dirty="0" err="1"/>
              <a:t>κατοικιδιοποίησης</a:t>
            </a:r>
            <a:r>
              <a:rPr lang="el-GR" dirty="0"/>
              <a:t> ζώων</a:t>
            </a:r>
          </a:p>
        </p:txBody>
      </p:sp>
      <p:pic>
        <p:nvPicPr>
          <p:cNvPr id="5" name="Θέση περιεχομένου 4" descr="Στον παγκόσμιο χάρτη οι περιοχές της γης στις οποίες υπάρχουν ενδείξεις για την πρώιμη ανάπτυξη της κτηνοτροφίας σημειώνονται με το σχήμα κύκλου ή έλλειψης, ενώ αναφέρονται τα σχετικά είδη των ζώων.&#10;"/>
          <p:cNvPicPr>
            <a:picLocks noGrp="1" noChangeAspect="1"/>
          </p:cNvPicPr>
          <p:nvPr>
            <p:ph idx="1"/>
          </p:nvPr>
        </p:nvPicPr>
        <p:blipFill>
          <a:blip r:embed="rId2">
            <a:extLst/>
          </a:blip>
          <a:stretch>
            <a:fillRect/>
          </a:stretch>
        </p:blipFill>
        <p:spPr>
          <a:xfrm>
            <a:off x="468313" y="1654682"/>
            <a:ext cx="7848600" cy="4295952"/>
          </a:xfrm>
          <a:effectLst>
            <a:softEdge rad="112500"/>
          </a:effectLst>
        </p:spPr>
      </p:pic>
      <p:sp>
        <p:nvSpPr>
          <p:cNvPr id="20483" name="TextBox 3"/>
          <p:cNvSpPr txBox="1">
            <a:spLocks noChangeArrowheads="1"/>
          </p:cNvSpPr>
          <p:nvPr/>
        </p:nvSpPr>
        <p:spPr bwMode="auto">
          <a:xfrm>
            <a:off x="336550" y="5819775"/>
            <a:ext cx="8353425" cy="1016000"/>
          </a:xfrm>
          <a:prstGeom prst="rect">
            <a:avLst/>
          </a:prstGeom>
          <a:noFill/>
          <a:ln w="9525">
            <a:noFill/>
            <a:miter lim="800000"/>
            <a:headEnd/>
            <a:tailEnd/>
          </a:ln>
        </p:spPr>
        <p:txBody>
          <a:bodyPr>
            <a:spAutoFit/>
          </a:bodyPr>
          <a:lstStyle/>
          <a:p>
            <a:r>
              <a:rPr lang="el-GR" sz="2000">
                <a:solidFill>
                  <a:srgbClr val="000000"/>
                </a:solidFill>
              </a:rPr>
              <a:t>Στον παγκόσμιο χάρτη οι περιοχές της γης στις οποίες υπάρχουν ενδείξεις για την πρώιμη ανάπτυξη της κτηνοτροφίας σημειώνονται με το σχήμα κύκλου ή έλλειψης, ενώ αναφέρονται τα σχετικά είδη των ζώων</a:t>
            </a:r>
            <a:r>
              <a:rPr lang="el-GR" sz="2000"/>
              <a: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8" y="438150"/>
            <a:ext cx="7924800" cy="960438"/>
          </a:xfrm>
        </p:spPr>
        <p:txBody>
          <a:bodyPr>
            <a:normAutofit fontScale="90000"/>
          </a:bodyPr>
          <a:lstStyle/>
          <a:p>
            <a:pPr eaLnBrk="1" hangingPunct="1">
              <a:defRPr/>
            </a:pPr>
            <a:r>
              <a:rPr lang="el-GR" dirty="0"/>
              <a:t>Από τη γένεση του κόσμου έως σήμερα…</a:t>
            </a:r>
          </a:p>
        </p:txBody>
      </p:sp>
      <p:sp>
        <p:nvSpPr>
          <p:cNvPr id="21506" name="TextBox 3"/>
          <p:cNvSpPr txBox="1">
            <a:spLocks noChangeArrowheads="1"/>
          </p:cNvSpPr>
          <p:nvPr/>
        </p:nvSpPr>
        <p:spPr bwMode="auto">
          <a:xfrm>
            <a:off x="395288" y="1225550"/>
            <a:ext cx="7921625" cy="708025"/>
          </a:xfrm>
          <a:prstGeom prst="rect">
            <a:avLst/>
          </a:prstGeom>
          <a:noFill/>
          <a:ln w="9525">
            <a:noFill/>
            <a:miter lim="800000"/>
            <a:headEnd/>
            <a:tailEnd/>
          </a:ln>
        </p:spPr>
        <p:txBody>
          <a:bodyPr>
            <a:spAutoFit/>
          </a:bodyPr>
          <a:lstStyle/>
          <a:p>
            <a:r>
              <a:rPr lang="el-GR" sz="2000" b="1">
                <a:solidFill>
                  <a:schemeClr val="bg1"/>
                </a:solidFill>
              </a:rPr>
              <a:t>Αντιστοίχιση των σημαντικότερων γεγονότων στη σχετική </a:t>
            </a:r>
            <a:endParaRPr lang="en-US" sz="2000" b="1">
              <a:solidFill>
                <a:schemeClr val="bg1"/>
              </a:solidFill>
            </a:endParaRPr>
          </a:p>
          <a:p>
            <a:r>
              <a:rPr lang="el-GR" sz="2000" b="1">
                <a:solidFill>
                  <a:srgbClr val="000000"/>
                </a:solidFill>
              </a:rPr>
              <a:t>διάρκεια ενός έτους</a:t>
            </a:r>
            <a:r>
              <a:rPr lang="en-US" sz="2000" b="1">
                <a:solidFill>
                  <a:srgbClr val="000000"/>
                </a:solidFill>
              </a:rPr>
              <a:t> (</a:t>
            </a:r>
            <a:r>
              <a:rPr lang="el-GR" sz="2000" b="1">
                <a:solidFill>
                  <a:srgbClr val="000000"/>
                </a:solidFill>
              </a:rPr>
              <a:t>από </a:t>
            </a:r>
            <a:r>
              <a:rPr lang="en-US" sz="2000" b="1">
                <a:solidFill>
                  <a:srgbClr val="000000"/>
                </a:solidFill>
              </a:rPr>
              <a:t>Stricklin W. R., 2001)</a:t>
            </a:r>
            <a:endParaRPr lang="el-GR" sz="2000" b="1">
              <a:solidFill>
                <a:srgbClr val="000000"/>
              </a:solidFill>
            </a:endParaRPr>
          </a:p>
        </p:txBody>
      </p:sp>
      <p:graphicFrame>
        <p:nvGraphicFramePr>
          <p:cNvPr id="21520" name="Group 16"/>
          <p:cNvGraphicFramePr>
            <a:graphicFrameLocks noGrp="1"/>
          </p:cNvGraphicFramePr>
          <p:nvPr>
            <p:ph idx="1"/>
            <p:extLst>
              <p:ext uri="{D42A27DB-BD31-4B8C-83A1-F6EECF244321}">
                <p14:modId xmlns:p14="http://schemas.microsoft.com/office/powerpoint/2010/main" val="2942252878"/>
              </p:ext>
            </p:extLst>
          </p:nvPr>
        </p:nvGraphicFramePr>
        <p:xfrm>
          <a:off x="395289" y="1933575"/>
          <a:ext cx="7715250" cy="4937764"/>
        </p:xfrm>
        <a:graphic>
          <a:graphicData uri="http://schemas.openxmlformats.org/drawingml/2006/table">
            <a:tbl>
              <a:tblPr/>
              <a:tblGrid>
                <a:gridCol w="1224643"/>
                <a:gridCol w="4225857"/>
                <a:gridCol w="2264750"/>
              </a:tblGrid>
              <a:tr h="222771">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1200" b="1" i="0" u="none" strike="noStrike" cap="none" normalizeH="0" baseline="0" dirty="0" smtClean="0">
                          <a:ln>
                            <a:noFill/>
                          </a:ln>
                          <a:solidFill>
                            <a:schemeClr val="bg1"/>
                          </a:solidFill>
                          <a:effectLst/>
                          <a:latin typeface="Arial" charset="0"/>
                          <a:cs typeface="Arial" charset="0"/>
                        </a:rPr>
                        <a:t>έτη πριν</a:t>
                      </a:r>
                      <a:endParaRPr kumimoji="0" lang="el-GR" sz="1200" b="1" i="0" u="none" strike="noStrike" cap="none" normalizeH="0" baseline="0" dirty="0" smtClean="0">
                        <a:ln>
                          <a:noFill/>
                        </a:ln>
                        <a:solidFill>
                          <a:srgbClr val="000000"/>
                        </a:solidFill>
                        <a:effectLst/>
                        <a:latin typeface="Arial" charset="0"/>
                        <a:cs typeface="Arial" charset="0"/>
                      </a:endParaRPr>
                    </a:p>
                  </a:txBody>
                  <a:tcPr marT="45721" marB="45721" horzOverflow="overflow">
                    <a:lnL w="6350" cap="flat" cmpd="sng" algn="ctr">
                      <a:solidFill>
                        <a:schemeClr val="accent2"/>
                      </a:solidFill>
                      <a:prstDash val="solid"/>
                      <a:miter lim="800000"/>
                      <a:headEnd type="none" w="med" len="med"/>
                      <a:tailEnd type="none" w="med" len="med"/>
                    </a:lnL>
                    <a:lnR>
                      <a:noFill/>
                    </a:lnR>
                    <a:lnT w="6350" cap="flat" cmpd="sng" algn="ctr">
                      <a:solidFill>
                        <a:schemeClr val="accent2"/>
                      </a:solidFill>
                      <a:prstDash val="solid"/>
                      <a:miter lim="800000"/>
                      <a:headEnd type="none" w="med" len="med"/>
                      <a:tailEnd type="none" w="med" len="med"/>
                    </a:lnT>
                    <a:lnB w="6350" cap="flat" cmpd="sng" algn="ctr">
                      <a:solidFill>
                        <a:schemeClr val="accent2"/>
                      </a:solidFill>
                      <a:prstDash val="solid"/>
                      <a:miter lim="800000"/>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1200" b="1" i="0" u="none" strike="noStrike" cap="none" normalizeH="0" baseline="0" smtClean="0">
                          <a:ln>
                            <a:noFill/>
                          </a:ln>
                          <a:solidFill>
                            <a:schemeClr val="bg1"/>
                          </a:solidFill>
                          <a:effectLst/>
                          <a:latin typeface="Arial" charset="0"/>
                          <a:cs typeface="Arial" charset="0"/>
                        </a:rPr>
                        <a:t>γεγονότα</a:t>
                      </a:r>
                      <a:endParaRPr kumimoji="0" lang="el-GR" sz="1200" b="1" i="0" u="none" strike="noStrike" cap="none" normalizeH="0" baseline="0" smtClean="0">
                        <a:ln>
                          <a:noFill/>
                        </a:ln>
                        <a:solidFill>
                          <a:srgbClr val="000000"/>
                        </a:solidFill>
                        <a:effectLst/>
                        <a:latin typeface="Arial" charset="0"/>
                        <a:cs typeface="Arial" charset="0"/>
                      </a:endParaRPr>
                    </a:p>
                  </a:txBody>
                  <a:tcPr marT="45721" marB="45721" horzOverflow="overflow">
                    <a:lnL>
                      <a:noFill/>
                    </a:lnL>
                    <a:lnR>
                      <a:noFill/>
                    </a:lnR>
                    <a:lnT w="6350" cap="flat" cmpd="sng" algn="ctr">
                      <a:solidFill>
                        <a:schemeClr val="accent2"/>
                      </a:solidFill>
                      <a:prstDash val="solid"/>
                      <a:miter lim="800000"/>
                      <a:headEnd type="none" w="med" len="med"/>
                      <a:tailEnd type="none" w="med" len="med"/>
                    </a:lnT>
                    <a:lnB w="6350" cap="flat" cmpd="sng" algn="ctr">
                      <a:solidFill>
                        <a:schemeClr val="accent2"/>
                      </a:solidFill>
                      <a:prstDash val="solid"/>
                      <a:miter lim="800000"/>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1200" b="1" i="0" u="none" strike="noStrike" cap="none" normalizeH="0" baseline="0" smtClean="0">
                          <a:ln>
                            <a:noFill/>
                          </a:ln>
                          <a:solidFill>
                            <a:schemeClr val="bg1"/>
                          </a:solidFill>
                          <a:effectLst/>
                          <a:latin typeface="Arial" charset="0"/>
                          <a:cs typeface="Arial" charset="0"/>
                        </a:rPr>
                        <a:t>Σχετική διάρκεια σε 1 έτος</a:t>
                      </a:r>
                      <a:endParaRPr kumimoji="0" lang="el-GR" sz="1200" b="1" i="0" u="none" strike="noStrike" cap="none" normalizeH="0" baseline="0" smtClean="0">
                        <a:ln>
                          <a:noFill/>
                        </a:ln>
                        <a:solidFill>
                          <a:srgbClr val="000000"/>
                        </a:solidFill>
                        <a:effectLst/>
                        <a:latin typeface="Arial" charset="0"/>
                        <a:cs typeface="Arial" charset="0"/>
                      </a:endParaRPr>
                    </a:p>
                  </a:txBody>
                  <a:tcPr marT="45721" marB="45721" horzOverflow="overflow">
                    <a:lnL>
                      <a:noFill/>
                    </a:lnL>
                    <a:lnR w="6350" cap="flat" cmpd="sng" algn="ctr">
                      <a:solidFill>
                        <a:schemeClr val="accent2"/>
                      </a:solidFill>
                      <a:prstDash val="solid"/>
                      <a:miter lim="800000"/>
                      <a:headEnd type="none" w="med" len="med"/>
                      <a:tailEnd type="none" w="med" len="med"/>
                    </a:lnR>
                    <a:lnT w="6350" cap="flat" cmpd="sng" algn="ctr">
                      <a:solidFill>
                        <a:schemeClr val="accent2"/>
                      </a:solidFill>
                      <a:prstDash val="solid"/>
                      <a:miter lim="800000"/>
                      <a:headEnd type="none" w="med" len="med"/>
                      <a:tailEnd type="none" w="med" len="med"/>
                    </a:lnT>
                    <a:lnB w="6350" cap="flat" cmpd="sng" algn="ctr">
                      <a:solidFill>
                        <a:schemeClr val="accent2"/>
                      </a:solidFill>
                      <a:prstDash val="solid"/>
                      <a:miter lim="800000"/>
                      <a:headEnd type="none" w="med" len="med"/>
                      <a:tailEnd type="none" w="med" len="med"/>
                    </a:lnB>
                    <a:lnTlToBr>
                      <a:noFill/>
                    </a:lnTlToBr>
                    <a:lnBlToTr>
                      <a:noFill/>
                    </a:lnBlToTr>
                    <a:solidFill>
                      <a:schemeClr val="accent2"/>
                    </a:solidFill>
                  </a:tcPr>
                </a:tc>
              </a:tr>
              <a:tr h="4400996">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1200" b="1" i="0" u="none" strike="noStrike" cap="none" normalizeH="0" baseline="0" dirty="0" smtClean="0">
                          <a:ln>
                            <a:noFill/>
                          </a:ln>
                          <a:solidFill>
                            <a:schemeClr val="tx1"/>
                          </a:solidFill>
                          <a:effectLst/>
                          <a:latin typeface="Arial" charset="0"/>
                          <a:cs typeface="Arial" charset="0"/>
                        </a:rPr>
                        <a:t>4,5- 5 δισ.</a:t>
                      </a:r>
                    </a:p>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1200" b="1" i="0" u="none" strike="noStrike" cap="none" normalizeH="0" baseline="0" dirty="0" smtClean="0">
                          <a:ln>
                            <a:noFill/>
                          </a:ln>
                          <a:solidFill>
                            <a:schemeClr val="tx1"/>
                          </a:solidFill>
                          <a:effectLst/>
                          <a:latin typeface="Arial" charset="0"/>
                          <a:cs typeface="Arial" charset="0"/>
                        </a:rPr>
                        <a:t>2-3,5 δισ. </a:t>
                      </a:r>
                    </a:p>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1200" b="1" i="0" u="none" strike="noStrike" cap="none" normalizeH="0" baseline="0" dirty="0" smtClean="0">
                          <a:ln>
                            <a:noFill/>
                          </a:ln>
                          <a:solidFill>
                            <a:schemeClr val="tx1"/>
                          </a:solidFill>
                          <a:effectLst/>
                          <a:latin typeface="Arial" charset="0"/>
                          <a:cs typeface="Arial" charset="0"/>
                        </a:rPr>
                        <a:t>600.000.000</a:t>
                      </a:r>
                    </a:p>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1200" b="1" i="0" u="none" strike="noStrike" cap="none" normalizeH="0" baseline="0" dirty="0" smtClean="0">
                          <a:ln>
                            <a:noFill/>
                          </a:ln>
                          <a:solidFill>
                            <a:schemeClr val="tx1"/>
                          </a:solidFill>
                          <a:effectLst/>
                          <a:latin typeface="Arial" charset="0"/>
                          <a:cs typeface="Arial" charset="0"/>
                        </a:rPr>
                        <a:t>500.000.000</a:t>
                      </a:r>
                    </a:p>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1200" b="1" i="0" u="none" strike="noStrike" cap="none" normalizeH="0" baseline="0" dirty="0" smtClean="0">
                          <a:ln>
                            <a:noFill/>
                          </a:ln>
                          <a:solidFill>
                            <a:schemeClr val="tx1"/>
                          </a:solidFill>
                          <a:effectLst/>
                          <a:latin typeface="Arial" charset="0"/>
                          <a:cs typeface="Arial" charset="0"/>
                        </a:rPr>
                        <a:t>400.000.000</a:t>
                      </a:r>
                    </a:p>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1200" b="1" i="0" u="none" strike="noStrike" cap="none" normalizeH="0" baseline="0" dirty="0" smtClean="0">
                          <a:ln>
                            <a:noFill/>
                          </a:ln>
                          <a:solidFill>
                            <a:schemeClr val="tx1"/>
                          </a:solidFill>
                          <a:effectLst/>
                          <a:latin typeface="Arial" charset="0"/>
                          <a:cs typeface="Arial" charset="0"/>
                        </a:rPr>
                        <a:t>310.000.000</a:t>
                      </a:r>
                    </a:p>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1200" b="1" i="0" u="none" strike="noStrike" cap="none" normalizeH="0" baseline="0" dirty="0" smtClean="0">
                          <a:ln>
                            <a:noFill/>
                          </a:ln>
                          <a:solidFill>
                            <a:schemeClr val="tx1"/>
                          </a:solidFill>
                          <a:effectLst/>
                          <a:latin typeface="Arial" charset="0"/>
                          <a:cs typeface="Arial" charset="0"/>
                        </a:rPr>
                        <a:t>220.000.000</a:t>
                      </a:r>
                    </a:p>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1200" b="1" i="0" u="none" strike="noStrike" cap="none" normalizeH="0" baseline="0" dirty="0" smtClean="0">
                          <a:ln>
                            <a:noFill/>
                          </a:ln>
                          <a:solidFill>
                            <a:schemeClr val="tx1"/>
                          </a:solidFill>
                          <a:effectLst/>
                          <a:latin typeface="Arial" charset="0"/>
                          <a:cs typeface="Arial" charset="0"/>
                        </a:rPr>
                        <a:t>180.000.000</a:t>
                      </a:r>
                    </a:p>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1200" b="1" i="0" u="none" strike="noStrike" cap="none" normalizeH="0" baseline="0" dirty="0" smtClean="0">
                          <a:ln>
                            <a:noFill/>
                          </a:ln>
                          <a:solidFill>
                            <a:schemeClr val="tx1"/>
                          </a:solidFill>
                          <a:effectLst/>
                          <a:latin typeface="Arial" charset="0"/>
                          <a:cs typeface="Arial" charset="0"/>
                        </a:rPr>
                        <a:t>35.000.000</a:t>
                      </a:r>
                    </a:p>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1200" b="1" i="0" u="none" strike="noStrike" cap="none" normalizeH="0" baseline="0" dirty="0" smtClean="0">
                          <a:ln>
                            <a:noFill/>
                          </a:ln>
                          <a:solidFill>
                            <a:schemeClr val="tx1"/>
                          </a:solidFill>
                          <a:effectLst/>
                          <a:latin typeface="Arial" charset="0"/>
                          <a:cs typeface="Arial" charset="0"/>
                        </a:rPr>
                        <a:t>5.500.000</a:t>
                      </a:r>
                    </a:p>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1200" b="1" i="0" u="none" strike="noStrike" cap="none" normalizeH="0" baseline="0" dirty="0" smtClean="0">
                          <a:ln>
                            <a:noFill/>
                          </a:ln>
                          <a:solidFill>
                            <a:schemeClr val="tx1"/>
                          </a:solidFill>
                          <a:effectLst/>
                          <a:latin typeface="Arial" charset="0"/>
                          <a:cs typeface="Arial" charset="0"/>
                        </a:rPr>
                        <a:t>1.000.000</a:t>
                      </a:r>
                    </a:p>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1200" b="1" i="0" u="none" strike="noStrike" cap="none" normalizeH="0" baseline="0" dirty="0" smtClean="0">
                          <a:ln>
                            <a:noFill/>
                          </a:ln>
                          <a:solidFill>
                            <a:schemeClr val="tx1"/>
                          </a:solidFill>
                          <a:effectLst/>
                          <a:latin typeface="Arial" charset="0"/>
                          <a:cs typeface="Arial" charset="0"/>
                        </a:rPr>
                        <a:t>250.000</a:t>
                      </a:r>
                    </a:p>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1200" b="1" i="0" u="none" strike="noStrike" cap="none" normalizeH="0" baseline="0" dirty="0" smtClean="0">
                          <a:ln>
                            <a:noFill/>
                          </a:ln>
                          <a:solidFill>
                            <a:schemeClr val="tx1"/>
                          </a:solidFill>
                          <a:effectLst/>
                          <a:latin typeface="Arial" charset="0"/>
                          <a:cs typeface="Arial" charset="0"/>
                        </a:rPr>
                        <a:t>14.000</a:t>
                      </a:r>
                    </a:p>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1200" b="1" i="0" u="none" strike="noStrike" cap="none" normalizeH="0" baseline="0" dirty="0" smtClean="0">
                          <a:ln>
                            <a:noFill/>
                          </a:ln>
                          <a:solidFill>
                            <a:schemeClr val="tx1"/>
                          </a:solidFill>
                          <a:effectLst/>
                          <a:latin typeface="Arial" charset="0"/>
                          <a:cs typeface="Arial" charset="0"/>
                        </a:rPr>
                        <a:t>7.000 – 11.000</a:t>
                      </a:r>
                    </a:p>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1200" b="1" i="0" u="none" strike="noStrike" cap="none" normalizeH="0" baseline="0" dirty="0" smtClean="0">
                          <a:ln>
                            <a:noFill/>
                          </a:ln>
                          <a:solidFill>
                            <a:schemeClr val="tx1"/>
                          </a:solidFill>
                          <a:effectLst/>
                          <a:latin typeface="Arial" charset="0"/>
                          <a:cs typeface="Arial" charset="0"/>
                        </a:rPr>
                        <a:t>5.000</a:t>
                      </a:r>
                    </a:p>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1200" b="1" i="0" u="none" strike="noStrike" cap="none" normalizeH="0" baseline="0" dirty="0" smtClean="0">
                          <a:ln>
                            <a:noFill/>
                          </a:ln>
                          <a:solidFill>
                            <a:schemeClr val="tx1"/>
                          </a:solidFill>
                          <a:effectLst/>
                          <a:latin typeface="Arial" charset="0"/>
                          <a:cs typeface="Arial" charset="0"/>
                        </a:rPr>
                        <a:t>2.000</a:t>
                      </a:r>
                    </a:p>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1200" b="1" i="0" u="none" strike="noStrike" cap="none" normalizeH="0" baseline="0" dirty="0" smtClean="0">
                          <a:ln>
                            <a:noFill/>
                          </a:ln>
                          <a:solidFill>
                            <a:schemeClr val="tx1"/>
                          </a:solidFill>
                          <a:effectLst/>
                          <a:latin typeface="Arial" charset="0"/>
                          <a:cs typeface="Arial" charset="0"/>
                        </a:rPr>
                        <a:t>200</a:t>
                      </a:r>
                    </a:p>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1200" b="1" i="0" u="none" strike="noStrike" cap="none" normalizeH="0" baseline="0" dirty="0" smtClean="0">
                          <a:ln>
                            <a:noFill/>
                          </a:ln>
                          <a:solidFill>
                            <a:schemeClr val="tx1"/>
                          </a:solidFill>
                          <a:effectLst/>
                          <a:latin typeface="Arial" charset="0"/>
                          <a:cs typeface="Arial" charset="0"/>
                        </a:rPr>
                        <a:t>150</a:t>
                      </a:r>
                    </a:p>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1200" b="1" i="0" u="none" strike="noStrike" cap="none" normalizeH="0" baseline="0" dirty="0" smtClean="0">
                          <a:ln>
                            <a:noFill/>
                          </a:ln>
                          <a:solidFill>
                            <a:schemeClr val="tx1"/>
                          </a:solidFill>
                          <a:effectLst/>
                          <a:latin typeface="Arial" charset="0"/>
                          <a:cs typeface="Arial" charset="0"/>
                        </a:rPr>
                        <a:t>100</a:t>
                      </a:r>
                    </a:p>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1200" b="1" i="0" u="none" strike="noStrike" cap="none" normalizeH="0" baseline="0" dirty="0" smtClean="0">
                          <a:ln>
                            <a:noFill/>
                          </a:ln>
                          <a:solidFill>
                            <a:schemeClr val="tx1"/>
                          </a:solidFill>
                          <a:effectLst/>
                          <a:latin typeface="Arial" charset="0"/>
                          <a:cs typeface="Arial" charset="0"/>
                        </a:rPr>
                        <a:t>50</a:t>
                      </a:r>
                    </a:p>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1200" b="1" i="0" u="none" strike="noStrike" cap="none" normalizeH="0" baseline="0" dirty="0" smtClean="0">
                          <a:ln>
                            <a:noFill/>
                          </a:ln>
                          <a:solidFill>
                            <a:schemeClr val="tx1"/>
                          </a:solidFill>
                          <a:effectLst/>
                          <a:latin typeface="Arial" charset="0"/>
                          <a:cs typeface="Arial" charset="0"/>
                        </a:rPr>
                        <a:t>10</a:t>
                      </a:r>
                      <a:endParaRPr kumimoji="0" lang="el-GR" sz="1200" b="1" i="0" u="none" strike="noStrike" cap="none" normalizeH="0" baseline="0" dirty="0" smtClean="0">
                        <a:ln>
                          <a:noFill/>
                        </a:ln>
                        <a:solidFill>
                          <a:srgbClr val="000000"/>
                        </a:solidFill>
                        <a:effectLst/>
                        <a:latin typeface="Arial" charset="0"/>
                        <a:cs typeface="Arial" charset="0"/>
                      </a:endParaRPr>
                    </a:p>
                  </a:txBody>
                  <a:tcPr marT="45721" marB="45721" horzOverflow="overflow">
                    <a:lnL w="6350" cap="flat" cmpd="sng" algn="ctr">
                      <a:solidFill>
                        <a:schemeClr val="accent2"/>
                      </a:solidFill>
                      <a:prstDash val="solid"/>
                      <a:miter lim="800000"/>
                      <a:headEnd type="none" w="med" len="med"/>
                      <a:tailEnd type="none" w="med" len="med"/>
                    </a:lnL>
                    <a:lnR>
                      <a:noFill/>
                    </a:lnR>
                    <a:lnT w="6350" cap="flat" cmpd="sng" algn="ctr">
                      <a:solidFill>
                        <a:schemeClr val="accent2"/>
                      </a:solidFill>
                      <a:prstDash val="solid"/>
                      <a:miter lim="800000"/>
                      <a:headEnd type="none" w="med" len="med"/>
                      <a:tailEnd type="none" w="med" len="med"/>
                    </a:lnT>
                    <a:lnB w="6350" cap="flat" cmpd="sng" algn="ctr">
                      <a:solidFill>
                        <a:schemeClr val="accent2"/>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1200" b="1" i="0" u="none" strike="noStrike" cap="none" normalizeH="0" baseline="0" dirty="0" smtClean="0">
                          <a:ln>
                            <a:noFill/>
                          </a:ln>
                          <a:solidFill>
                            <a:schemeClr val="tx1"/>
                          </a:solidFill>
                          <a:effectLst/>
                          <a:latin typeface="Arial" charset="0"/>
                          <a:cs typeface="Arial" charset="0"/>
                        </a:rPr>
                        <a:t>Γένεση του πλανήτη</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1200" b="1" i="0" u="none" strike="noStrike" cap="none" normalizeH="0" baseline="0" dirty="0" smtClean="0">
                          <a:ln>
                            <a:noFill/>
                          </a:ln>
                          <a:solidFill>
                            <a:schemeClr val="tx1"/>
                          </a:solidFill>
                          <a:effectLst/>
                          <a:latin typeface="Arial" charset="0"/>
                          <a:cs typeface="Arial" charset="0"/>
                        </a:rPr>
                        <a:t>Βακτήρια, </a:t>
                      </a:r>
                      <a:r>
                        <a:rPr kumimoji="0" lang="el-GR" sz="1200" b="1" i="0" u="none" strike="noStrike" cap="none" normalizeH="0" baseline="0" dirty="0" err="1" smtClean="0">
                          <a:ln>
                            <a:noFill/>
                          </a:ln>
                          <a:solidFill>
                            <a:schemeClr val="tx1"/>
                          </a:solidFill>
                          <a:effectLst/>
                          <a:latin typeface="Arial" charset="0"/>
                          <a:cs typeface="Arial" charset="0"/>
                        </a:rPr>
                        <a:t>άλγες</a:t>
                      </a:r>
                      <a:endParaRPr kumimoji="0" lang="el-GR" sz="1200" b="1"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1200" b="1" i="0" u="none" strike="noStrike" cap="none" normalizeH="0" baseline="0" dirty="0" smtClean="0">
                          <a:ln>
                            <a:noFill/>
                          </a:ln>
                          <a:solidFill>
                            <a:schemeClr val="tx1"/>
                          </a:solidFill>
                          <a:effectLst/>
                          <a:latin typeface="Arial" charset="0"/>
                          <a:cs typeface="Arial" charset="0"/>
                        </a:rPr>
                        <a:t>Ασπόνδυλα</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1200" b="1" i="0" u="none" strike="noStrike" cap="none" normalizeH="0" baseline="0" dirty="0" smtClean="0">
                          <a:ln>
                            <a:noFill/>
                          </a:ln>
                          <a:solidFill>
                            <a:schemeClr val="tx1"/>
                          </a:solidFill>
                          <a:effectLst/>
                          <a:latin typeface="Arial" charset="0"/>
                          <a:cs typeface="Arial" charset="0"/>
                        </a:rPr>
                        <a:t>Σπονδυλωτά</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1200" b="1" i="0" u="none" strike="noStrike" cap="none" normalizeH="0" baseline="0" dirty="0" smtClean="0">
                          <a:ln>
                            <a:noFill/>
                          </a:ln>
                          <a:solidFill>
                            <a:schemeClr val="tx1"/>
                          </a:solidFill>
                          <a:effectLst/>
                          <a:latin typeface="Arial" charset="0"/>
                          <a:cs typeface="Arial" charset="0"/>
                        </a:rPr>
                        <a:t>Φυτά, ιχθύες, έντομα, αμφίβια</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1200" b="1" i="0" u="none" strike="noStrike" cap="none" normalizeH="0" baseline="0" dirty="0" smtClean="0">
                          <a:ln>
                            <a:noFill/>
                          </a:ln>
                          <a:solidFill>
                            <a:schemeClr val="tx1"/>
                          </a:solidFill>
                          <a:effectLst/>
                          <a:latin typeface="Arial" charset="0"/>
                          <a:cs typeface="Arial" charset="0"/>
                        </a:rPr>
                        <a:t>Ερπετά, κυριαρχία αμφίβιων</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1200" b="1" i="0" u="none" strike="noStrike" cap="none" normalizeH="0" baseline="0" dirty="0" smtClean="0">
                          <a:ln>
                            <a:noFill/>
                          </a:ln>
                          <a:solidFill>
                            <a:schemeClr val="tx1"/>
                          </a:solidFill>
                          <a:effectLst/>
                          <a:latin typeface="Arial" charset="0"/>
                          <a:cs typeface="Arial" charset="0"/>
                        </a:rPr>
                        <a:t>Δεινόσαυροι</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1200" b="1" i="0" u="none" strike="noStrike" cap="none" normalizeH="0" baseline="0" dirty="0" smtClean="0">
                          <a:ln>
                            <a:noFill/>
                          </a:ln>
                          <a:solidFill>
                            <a:schemeClr val="tx1"/>
                          </a:solidFill>
                          <a:effectLst/>
                          <a:latin typeface="Arial" charset="0"/>
                          <a:cs typeface="Arial" charset="0"/>
                        </a:rPr>
                        <a:t>Πτηνά &amp; Θηλαστικά</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1200" b="1" i="0" u="none" strike="noStrike" cap="none" normalizeH="0" baseline="0" dirty="0" smtClean="0">
                          <a:ln>
                            <a:noFill/>
                          </a:ln>
                          <a:solidFill>
                            <a:schemeClr val="tx1"/>
                          </a:solidFill>
                          <a:effectLst/>
                          <a:latin typeface="Arial" charset="0"/>
                          <a:cs typeface="Arial" charset="0"/>
                        </a:rPr>
                        <a:t>Σύγχρονα γένη θηλαστικών</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Arial" charset="0"/>
                        </a:rPr>
                        <a:t>Homo erectus</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1200" b="1" i="0" u="none" strike="noStrike" cap="none" normalizeH="0" baseline="0" dirty="0" smtClean="0">
                          <a:ln>
                            <a:noFill/>
                          </a:ln>
                          <a:solidFill>
                            <a:schemeClr val="tx1"/>
                          </a:solidFill>
                          <a:effectLst/>
                          <a:latin typeface="Arial" charset="0"/>
                          <a:cs typeface="Arial" charset="0"/>
                        </a:rPr>
                        <a:t>Πρώτες ανθρώπινες κοινωνίες</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Arial" charset="0"/>
                        </a:rPr>
                        <a:t>Homo sapiens</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1200" b="1" i="0" u="none" strike="noStrike" cap="none" normalizeH="0" baseline="0" dirty="0" err="1" smtClean="0">
                          <a:ln>
                            <a:noFill/>
                          </a:ln>
                          <a:solidFill>
                            <a:schemeClr val="tx1"/>
                          </a:solidFill>
                          <a:effectLst/>
                          <a:latin typeface="Arial" charset="0"/>
                          <a:cs typeface="Arial" charset="0"/>
                        </a:rPr>
                        <a:t>Κατοικιδιοποίηση</a:t>
                      </a:r>
                      <a:r>
                        <a:rPr kumimoji="0" lang="el-GR" sz="1200" b="1" i="0" u="none" strike="noStrike" cap="none" normalizeH="0" baseline="0" dirty="0" smtClean="0">
                          <a:ln>
                            <a:noFill/>
                          </a:ln>
                          <a:solidFill>
                            <a:schemeClr val="tx1"/>
                          </a:solidFill>
                          <a:effectLst/>
                          <a:latin typeface="Arial" charset="0"/>
                          <a:cs typeface="Arial" charset="0"/>
                        </a:rPr>
                        <a:t> σκύλου</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1200" b="1" i="0" u="none" strike="noStrike" cap="none" normalizeH="0" baseline="0" dirty="0" smtClean="0">
                          <a:ln>
                            <a:noFill/>
                          </a:ln>
                          <a:solidFill>
                            <a:schemeClr val="tx1"/>
                          </a:solidFill>
                          <a:effectLst/>
                          <a:latin typeface="Arial" charset="0"/>
                          <a:cs typeface="Arial" charset="0"/>
                        </a:rPr>
                        <a:t>Πρόβατο, αίγα, χοίρος, </a:t>
                      </a:r>
                      <a:r>
                        <a:rPr kumimoji="0" lang="el-GR" sz="1200" b="1" i="0" u="none" strike="noStrike" cap="none" normalizeH="0" baseline="0" dirty="0" err="1" smtClean="0">
                          <a:ln>
                            <a:noFill/>
                          </a:ln>
                          <a:solidFill>
                            <a:schemeClr val="tx1"/>
                          </a:solidFill>
                          <a:effectLst/>
                          <a:latin typeface="Arial" charset="0"/>
                          <a:cs typeface="Arial" charset="0"/>
                        </a:rPr>
                        <a:t>αγελάδα,όρνιθα</a:t>
                      </a:r>
                      <a:endParaRPr kumimoji="0" lang="el-GR" sz="1200" b="1"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1200" b="1" i="0" u="none" strike="noStrike" cap="none" normalizeH="0" baseline="0" dirty="0" smtClean="0">
                          <a:ln>
                            <a:noFill/>
                          </a:ln>
                          <a:solidFill>
                            <a:schemeClr val="tx1"/>
                          </a:solidFill>
                          <a:effectLst/>
                          <a:latin typeface="Arial" charset="0"/>
                          <a:cs typeface="Arial" charset="0"/>
                        </a:rPr>
                        <a:t>Γραπτά κείμενα</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1200" b="1" i="0" u="none" strike="noStrike" cap="none" normalizeH="0" baseline="0" dirty="0" smtClean="0">
                          <a:ln>
                            <a:noFill/>
                          </a:ln>
                          <a:solidFill>
                            <a:schemeClr val="tx1"/>
                          </a:solidFill>
                          <a:effectLst/>
                          <a:latin typeface="Arial" charset="0"/>
                          <a:cs typeface="Arial" charset="0"/>
                        </a:rPr>
                        <a:t>Γέννηση Χριστού</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Arial" charset="0"/>
                        </a:rPr>
                        <a:t>Robert </a:t>
                      </a:r>
                      <a:r>
                        <a:rPr kumimoji="0" lang="en-US" sz="1200" b="1" i="0" u="none" strike="noStrike" cap="none" normalizeH="0" baseline="0" dirty="0" err="1" smtClean="0">
                          <a:ln>
                            <a:noFill/>
                          </a:ln>
                          <a:solidFill>
                            <a:schemeClr val="tx1"/>
                          </a:solidFill>
                          <a:effectLst/>
                          <a:latin typeface="Arial" charset="0"/>
                          <a:cs typeface="Arial" charset="0"/>
                        </a:rPr>
                        <a:t>Bakewell</a:t>
                      </a:r>
                      <a:endParaRPr kumimoji="0" lang="en-US" sz="1200" b="1"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Arial" charset="0"/>
                        </a:rPr>
                        <a:t>Darwin (1859) The origin of species</a:t>
                      </a:r>
                      <a:r>
                        <a:rPr kumimoji="0" lang="el-GR" sz="1200" b="1" i="0" u="none" strike="noStrike" cap="none" normalizeH="0" baseline="0" dirty="0" smtClean="0">
                          <a:ln>
                            <a:noFill/>
                          </a:ln>
                          <a:solidFill>
                            <a:schemeClr val="tx1"/>
                          </a:solidFill>
                          <a:effectLst/>
                          <a:latin typeface="Arial" charset="0"/>
                          <a:cs typeface="Arial" charset="0"/>
                        </a:rPr>
                        <a:t>/ </a:t>
                      </a:r>
                      <a:r>
                        <a:rPr kumimoji="0" lang="en-US" sz="1200" b="1" i="0" u="none" strike="noStrike" cap="none" normalizeH="0" baseline="0" dirty="0" smtClean="0">
                          <a:ln>
                            <a:noFill/>
                          </a:ln>
                          <a:solidFill>
                            <a:schemeClr val="tx1"/>
                          </a:solidFill>
                          <a:effectLst/>
                          <a:latin typeface="Arial" charset="0"/>
                          <a:cs typeface="Arial" charset="0"/>
                        </a:rPr>
                        <a:t>Mendel</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1200" b="1" i="0" u="none" strike="noStrike" cap="none" normalizeH="0" baseline="0" dirty="0" smtClean="0">
                          <a:ln>
                            <a:noFill/>
                          </a:ln>
                          <a:solidFill>
                            <a:schemeClr val="tx1"/>
                          </a:solidFill>
                          <a:effectLst/>
                          <a:latin typeface="Arial" charset="0"/>
                          <a:cs typeface="Arial" charset="0"/>
                        </a:rPr>
                        <a:t>Ίδρυση γενεαλογικών βιβλίων</a:t>
                      </a:r>
                      <a:endParaRPr kumimoji="0" lang="en-US" sz="1200" b="1"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Arial" charset="0"/>
                        </a:rPr>
                        <a:t>Watson &amp; Crick (1953)</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1200" b="1" i="0" u="none" strike="noStrike" cap="none" normalizeH="0" baseline="0" dirty="0" smtClean="0">
                          <a:ln>
                            <a:noFill/>
                          </a:ln>
                          <a:solidFill>
                            <a:schemeClr val="tx1"/>
                          </a:solidFill>
                          <a:effectLst/>
                          <a:latin typeface="Arial" charset="0"/>
                          <a:cs typeface="Arial" charset="0"/>
                        </a:rPr>
                        <a:t>Επανάσταση πληροφορικής και </a:t>
                      </a:r>
                      <a:r>
                        <a:rPr kumimoji="0" lang="el-GR" sz="1200" b="1" i="0" u="none" strike="noStrike" cap="none" normalizeH="0" baseline="0" dirty="0" err="1" smtClean="0">
                          <a:ln>
                            <a:noFill/>
                          </a:ln>
                          <a:solidFill>
                            <a:schemeClr val="tx1"/>
                          </a:solidFill>
                          <a:effectLst/>
                          <a:latin typeface="Arial" charset="0"/>
                          <a:cs typeface="Arial" charset="0"/>
                        </a:rPr>
                        <a:t>γονιδ</a:t>
                      </a:r>
                      <a:r>
                        <a:rPr kumimoji="0" lang="el-GR" sz="1200" b="1" i="0" u="none" strike="noStrike" cap="none" normalizeH="0" baseline="0" dirty="0" smtClean="0">
                          <a:ln>
                            <a:noFill/>
                          </a:ln>
                          <a:solidFill>
                            <a:schemeClr val="tx1"/>
                          </a:solidFill>
                          <a:effectLst/>
                          <a:latin typeface="Arial" charset="0"/>
                          <a:cs typeface="Arial" charset="0"/>
                        </a:rPr>
                        <a:t>. τεχνολογίας</a:t>
                      </a:r>
                      <a:endParaRPr kumimoji="0" lang="el-GR" sz="1200" b="1" i="0" u="none" strike="noStrike" cap="none" normalizeH="0" baseline="0" dirty="0" smtClean="0">
                        <a:ln>
                          <a:noFill/>
                        </a:ln>
                        <a:solidFill>
                          <a:srgbClr val="000000"/>
                        </a:solidFill>
                        <a:effectLst/>
                        <a:latin typeface="Arial" charset="0"/>
                        <a:cs typeface="Arial" charset="0"/>
                      </a:endParaRPr>
                    </a:p>
                  </a:txBody>
                  <a:tcPr marT="45721" marB="45721" horzOverflow="overflow">
                    <a:lnL>
                      <a:noFill/>
                    </a:lnL>
                    <a:lnR>
                      <a:noFill/>
                    </a:lnR>
                    <a:lnT w="6350" cap="flat" cmpd="sng" algn="ctr">
                      <a:solidFill>
                        <a:schemeClr val="accent2"/>
                      </a:solidFill>
                      <a:prstDash val="solid"/>
                      <a:miter lim="800000"/>
                      <a:headEnd type="none" w="med" len="med"/>
                      <a:tailEnd type="none" w="med" len="med"/>
                    </a:lnT>
                    <a:lnB w="6350" cap="flat" cmpd="sng" algn="ctr">
                      <a:solidFill>
                        <a:schemeClr val="accent2"/>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1200" b="1" i="0" u="none" strike="noStrike" cap="none" normalizeH="0" baseline="0" dirty="0" smtClean="0">
                          <a:ln>
                            <a:noFill/>
                          </a:ln>
                          <a:solidFill>
                            <a:schemeClr val="tx1"/>
                          </a:solidFill>
                          <a:effectLst/>
                          <a:latin typeface="Arial" charset="0"/>
                          <a:cs typeface="Arial" charset="0"/>
                        </a:rPr>
                        <a:t>1/ 1</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1200" b="1" i="0" u="none" strike="noStrike" cap="none" normalizeH="0" baseline="0" dirty="0" smtClean="0">
                          <a:ln>
                            <a:noFill/>
                          </a:ln>
                          <a:solidFill>
                            <a:schemeClr val="tx1"/>
                          </a:solidFill>
                          <a:effectLst/>
                          <a:latin typeface="Arial" charset="0"/>
                          <a:cs typeface="Arial" charset="0"/>
                        </a:rPr>
                        <a:t>19/4</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1200" b="1" i="0" u="none" strike="noStrike" cap="none" normalizeH="0" baseline="0" dirty="0" smtClean="0">
                          <a:ln>
                            <a:noFill/>
                          </a:ln>
                          <a:solidFill>
                            <a:schemeClr val="tx1"/>
                          </a:solidFill>
                          <a:effectLst/>
                          <a:latin typeface="Arial" charset="0"/>
                          <a:cs typeface="Arial" charset="0"/>
                        </a:rPr>
                        <a:t>17/11</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1200" b="1" i="0" u="none" strike="noStrike" cap="none" normalizeH="0" baseline="0" dirty="0" smtClean="0">
                          <a:ln>
                            <a:noFill/>
                          </a:ln>
                          <a:solidFill>
                            <a:schemeClr val="tx1"/>
                          </a:solidFill>
                          <a:effectLst/>
                          <a:latin typeface="Arial" charset="0"/>
                          <a:cs typeface="Arial" charset="0"/>
                        </a:rPr>
                        <a:t>28/11</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1200" b="1" i="0" u="none" strike="noStrike" cap="none" normalizeH="0" baseline="0" dirty="0" smtClean="0">
                          <a:ln>
                            <a:noFill/>
                          </a:ln>
                          <a:solidFill>
                            <a:schemeClr val="tx1"/>
                          </a:solidFill>
                          <a:effectLst/>
                          <a:latin typeface="Arial" charset="0"/>
                          <a:cs typeface="Arial" charset="0"/>
                        </a:rPr>
                        <a:t>1/12, βράδυ</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l-GR" sz="1200" b="1"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1200" b="1" i="0" u="none" strike="noStrike" cap="none" normalizeH="0" baseline="0" dirty="0" smtClean="0">
                          <a:ln>
                            <a:noFill/>
                          </a:ln>
                          <a:solidFill>
                            <a:schemeClr val="tx1"/>
                          </a:solidFill>
                          <a:effectLst/>
                          <a:latin typeface="Arial" charset="0"/>
                          <a:cs typeface="Arial" charset="0"/>
                        </a:rPr>
                        <a:t>17/12, 10.00</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1200" b="1" i="0" u="none" strike="noStrike" cap="none" normalizeH="0" baseline="0" dirty="0" smtClean="0">
                          <a:ln>
                            <a:noFill/>
                          </a:ln>
                          <a:solidFill>
                            <a:schemeClr val="tx1"/>
                          </a:solidFill>
                          <a:effectLst/>
                          <a:latin typeface="Arial" charset="0"/>
                          <a:cs typeface="Arial" charset="0"/>
                        </a:rPr>
                        <a:t>19/12, βράδυ</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l-GR" sz="1200" b="1"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l-GR" sz="1200" b="1"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l-GR" sz="1200" b="1"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1200" b="1" i="0" u="none" strike="noStrike" cap="none" normalizeH="0" baseline="0" dirty="0" smtClean="0">
                          <a:ln>
                            <a:noFill/>
                          </a:ln>
                          <a:solidFill>
                            <a:schemeClr val="tx1"/>
                          </a:solidFill>
                          <a:effectLst/>
                          <a:latin typeface="Arial" charset="0"/>
                          <a:cs typeface="Arial" charset="0"/>
                        </a:rPr>
                        <a:t>31/12, 11.59</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l-GR" sz="1200" b="1"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l-GR" sz="1200" b="1"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l-GR" sz="1200" b="1"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l-GR" sz="1200" b="1"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l-GR" sz="1200" b="1"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l-GR" sz="1200" b="1"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l-GR" sz="1200" b="1"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l-GR" sz="1200" b="1"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1200" b="1" i="0" u="none" strike="noStrike" cap="none" normalizeH="0" baseline="0" dirty="0" smtClean="0">
                          <a:ln>
                            <a:noFill/>
                          </a:ln>
                          <a:solidFill>
                            <a:schemeClr val="tx1"/>
                          </a:solidFill>
                          <a:effectLst/>
                          <a:latin typeface="Arial" charset="0"/>
                          <a:cs typeface="Arial" charset="0"/>
                        </a:rPr>
                        <a:t>31/12, μεσάνυχτα</a:t>
                      </a:r>
                      <a:endParaRPr kumimoji="0" lang="el-GR" sz="1200" b="1" i="0" u="none" strike="noStrike" cap="none" normalizeH="0" baseline="0" dirty="0" smtClean="0">
                        <a:ln>
                          <a:noFill/>
                        </a:ln>
                        <a:solidFill>
                          <a:srgbClr val="000000"/>
                        </a:solidFill>
                        <a:effectLst/>
                        <a:latin typeface="Arial" charset="0"/>
                        <a:cs typeface="Arial" charset="0"/>
                      </a:endParaRPr>
                    </a:p>
                  </a:txBody>
                  <a:tcPr marT="45721" marB="45721" horzOverflow="overflow">
                    <a:lnL>
                      <a:noFill/>
                    </a:lnL>
                    <a:lnR w="6350" cap="flat" cmpd="sng" algn="ctr">
                      <a:solidFill>
                        <a:schemeClr val="accent2"/>
                      </a:solidFill>
                      <a:prstDash val="solid"/>
                      <a:miter lim="800000"/>
                      <a:headEnd type="none" w="med" len="med"/>
                      <a:tailEnd type="none" w="med" len="med"/>
                    </a:lnR>
                    <a:lnT w="6350" cap="flat" cmpd="sng" algn="ctr">
                      <a:solidFill>
                        <a:schemeClr val="accent2"/>
                      </a:solidFill>
                      <a:prstDash val="solid"/>
                      <a:miter lim="800000"/>
                      <a:headEnd type="none" w="med" len="med"/>
                      <a:tailEnd type="none" w="med" len="med"/>
                    </a:lnT>
                    <a:lnB w="6350" cap="flat" cmpd="sng" algn="ctr">
                      <a:solidFill>
                        <a:schemeClr val="accent2"/>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Τίτλος 1"/>
          <p:cNvSpPr>
            <a:spLocks noGrp="1"/>
          </p:cNvSpPr>
          <p:nvPr>
            <p:ph type="title"/>
          </p:nvPr>
        </p:nvSpPr>
        <p:spPr/>
        <p:txBody>
          <a:bodyPr/>
          <a:lstStyle/>
          <a:p>
            <a:pPr eaLnBrk="1" hangingPunct="1"/>
            <a:r>
              <a:rPr lang="el-GR" smtClean="0"/>
              <a:t>Παλαιολιθική εποχή</a:t>
            </a:r>
          </a:p>
        </p:txBody>
      </p:sp>
      <p:sp>
        <p:nvSpPr>
          <p:cNvPr id="22530" name="Θέση περιεχομένου 2"/>
          <p:cNvSpPr>
            <a:spLocks noGrp="1"/>
          </p:cNvSpPr>
          <p:nvPr>
            <p:ph idx="1"/>
          </p:nvPr>
        </p:nvSpPr>
        <p:spPr/>
        <p:txBody>
          <a:bodyPr/>
          <a:lstStyle/>
          <a:p>
            <a:pPr eaLnBrk="1" hangingPunct="1">
              <a:lnSpc>
                <a:spcPct val="150000"/>
              </a:lnSpc>
            </a:pPr>
            <a:r>
              <a:rPr lang="el-GR" smtClean="0"/>
              <a:t>Πηγές τροφής το κυνήγι, το ψάρεμα και η συλλογή καρπών &amp; ριζών</a:t>
            </a:r>
          </a:p>
          <a:p>
            <a:pPr eaLnBrk="1" hangingPunct="1">
              <a:lnSpc>
                <a:spcPct val="150000"/>
              </a:lnSpc>
            </a:pPr>
            <a:r>
              <a:rPr lang="el-GR" smtClean="0"/>
              <a:t>Μετακίνηση ανάλογα με την μετακίνηση των ζώων και την εποχική ανάπτυξη της βλάστησης </a:t>
            </a:r>
            <a:endParaRPr lang="en-US" smtClean="0"/>
          </a:p>
          <a:p>
            <a:pPr eaLnBrk="1" hangingPunct="1">
              <a:lnSpc>
                <a:spcPct val="150000"/>
              </a:lnSpc>
            </a:pPr>
            <a:r>
              <a:rPr lang="el-GR" smtClean="0"/>
              <a:t>Μικρές ομάδες (κυνηγών)</a:t>
            </a:r>
            <a:r>
              <a:rPr lang="en-US" smtClean="0"/>
              <a:t> - </a:t>
            </a:r>
            <a:r>
              <a:rPr lang="el-GR" smtClean="0"/>
              <a:t>Κατοικεί σε σπήλαια ή στο ύπαιθρο</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8" y="438150"/>
            <a:ext cx="7924800" cy="960438"/>
          </a:xfrm>
        </p:spPr>
        <p:txBody>
          <a:bodyPr>
            <a:normAutofit fontScale="90000"/>
          </a:bodyPr>
          <a:lstStyle/>
          <a:p>
            <a:pPr eaLnBrk="1" hangingPunct="1">
              <a:defRPr/>
            </a:pPr>
            <a:r>
              <a:rPr lang="el-GR" dirty="0"/>
              <a:t>Νεολιθική εποχή (8000 – 12000 χρόνια πριν</a:t>
            </a:r>
            <a:r>
              <a:rPr lang="el-GR" dirty="0" smtClean="0"/>
              <a:t>):</a:t>
            </a:r>
            <a:endParaRPr lang="el-GR" dirty="0"/>
          </a:p>
        </p:txBody>
      </p:sp>
      <p:sp>
        <p:nvSpPr>
          <p:cNvPr id="3" name="Θέση περιεχομένου 2"/>
          <p:cNvSpPr>
            <a:spLocks noGrp="1"/>
          </p:cNvSpPr>
          <p:nvPr>
            <p:ph idx="1"/>
          </p:nvPr>
        </p:nvSpPr>
        <p:spPr>
          <a:xfrm>
            <a:off x="468313" y="1628775"/>
            <a:ext cx="7848600" cy="5229225"/>
          </a:xfrm>
        </p:spPr>
        <p:txBody>
          <a:bodyPr/>
          <a:lstStyle/>
          <a:p>
            <a:pPr eaLnBrk="1" hangingPunct="1">
              <a:defRPr/>
            </a:pPr>
            <a:r>
              <a:rPr lang="el-GR" spc="300" dirty="0" err="1" smtClean="0"/>
              <a:t>Κατοικιδιοποίηση</a:t>
            </a:r>
            <a:r>
              <a:rPr lang="el-GR" spc="300" dirty="0" smtClean="0"/>
              <a:t> </a:t>
            </a:r>
            <a:r>
              <a:rPr lang="el-GR" spc="300" dirty="0"/>
              <a:t>ζώων και φυτών</a:t>
            </a:r>
            <a:r>
              <a:rPr lang="en-US" spc="300" dirty="0"/>
              <a:t> </a:t>
            </a:r>
            <a:r>
              <a:rPr lang="en-US" dirty="0"/>
              <a:t>- </a:t>
            </a:r>
            <a:r>
              <a:rPr lang="el-GR" dirty="0"/>
              <a:t>Μόνιμη κατοικία</a:t>
            </a:r>
          </a:p>
          <a:p>
            <a:pPr eaLnBrk="1" hangingPunct="1">
              <a:defRPr/>
            </a:pPr>
            <a:r>
              <a:rPr lang="el-GR" dirty="0"/>
              <a:t>Μερική </a:t>
            </a:r>
            <a:r>
              <a:rPr lang="el-GR" spc="300" dirty="0"/>
              <a:t>ανεξαρτησία </a:t>
            </a:r>
            <a:r>
              <a:rPr lang="el-GR" dirty="0"/>
              <a:t>από διακυμάνσεις συνθηκών περιβάλλοντος </a:t>
            </a:r>
            <a:endParaRPr lang="en-US" dirty="0"/>
          </a:p>
          <a:p>
            <a:pPr eaLnBrk="1" hangingPunct="1">
              <a:defRPr/>
            </a:pPr>
            <a:r>
              <a:rPr lang="el-GR" dirty="0"/>
              <a:t>Αύξηση μεγέθους ανθρώπινων ομάδων</a:t>
            </a:r>
            <a:r>
              <a:rPr lang="en-US" dirty="0"/>
              <a:t> </a:t>
            </a:r>
            <a:r>
              <a:rPr lang="en-US" spc="300" dirty="0"/>
              <a:t>- </a:t>
            </a:r>
            <a:r>
              <a:rPr lang="el-GR" spc="300" dirty="0"/>
              <a:t>Εμφάνιση πρώτων πόλεων </a:t>
            </a:r>
            <a:endParaRPr lang="en-US" spc="300" dirty="0"/>
          </a:p>
          <a:p>
            <a:pPr eaLnBrk="1" hangingPunct="1">
              <a:defRPr/>
            </a:pPr>
            <a:r>
              <a:rPr lang="el-GR" spc="300" dirty="0"/>
              <a:t>Καταμερισμός </a:t>
            </a:r>
            <a:r>
              <a:rPr lang="el-GR" dirty="0"/>
              <a:t>εργασίας</a:t>
            </a:r>
            <a:r>
              <a:rPr lang="en-US" dirty="0"/>
              <a:t> - </a:t>
            </a:r>
            <a:r>
              <a:rPr lang="el-GR" dirty="0"/>
              <a:t>Ανάπτυξη </a:t>
            </a:r>
            <a:r>
              <a:rPr lang="el-GR" spc="300" dirty="0"/>
              <a:t>εμπορικών</a:t>
            </a:r>
            <a:r>
              <a:rPr lang="el-GR" dirty="0"/>
              <a:t> σχέσεων</a:t>
            </a:r>
          </a:p>
          <a:p>
            <a:pPr eaLnBrk="1" hangingPunct="1">
              <a:defRPr/>
            </a:pPr>
            <a:r>
              <a:rPr lang="el-GR" spc="300" dirty="0"/>
              <a:t>Ανάπτυξη πολιτισμού, τεχνολογίας, επιστήμης </a:t>
            </a:r>
            <a:r>
              <a:rPr lang="el-GR" dirty="0" err="1"/>
              <a:t>κλπ</a:t>
            </a:r>
            <a:endParaRPr lang="en-US" dirty="0"/>
          </a:p>
          <a:p>
            <a:pPr eaLnBrk="1" hangingPunct="1">
              <a:defRPr/>
            </a:pPr>
            <a:r>
              <a:rPr lang="el-GR" spc="600" dirty="0"/>
              <a:t>Νεολιθική </a:t>
            </a:r>
            <a:r>
              <a:rPr lang="el-GR" dirty="0"/>
              <a:t>επανάσταση</a:t>
            </a:r>
          </a:p>
          <a:p>
            <a:pPr eaLnBrk="1" hangingPunct="1">
              <a:defRPr/>
            </a:pPr>
            <a:endParaRPr lang="el-G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Τίτλος 1"/>
          <p:cNvSpPr>
            <a:spLocks noGrp="1"/>
          </p:cNvSpPr>
          <p:nvPr>
            <p:ph type="title"/>
          </p:nvPr>
        </p:nvSpPr>
        <p:spPr/>
        <p:txBody>
          <a:bodyPr/>
          <a:lstStyle/>
          <a:p>
            <a:pPr eaLnBrk="1" hangingPunct="1"/>
            <a:r>
              <a:rPr lang="el-GR" smtClean="0"/>
              <a:t>κατοικιδιοποίηση</a:t>
            </a:r>
          </a:p>
        </p:txBody>
      </p:sp>
      <p:sp>
        <p:nvSpPr>
          <p:cNvPr id="24578" name="Θέση περιεχομένου 2"/>
          <p:cNvSpPr>
            <a:spLocks noGrp="1"/>
          </p:cNvSpPr>
          <p:nvPr>
            <p:ph idx="1"/>
          </p:nvPr>
        </p:nvSpPr>
        <p:spPr/>
        <p:txBody>
          <a:bodyPr/>
          <a:lstStyle/>
          <a:p>
            <a:pPr eaLnBrk="1" hangingPunct="1">
              <a:lnSpc>
                <a:spcPct val="150000"/>
              </a:lnSpc>
            </a:pPr>
            <a:r>
              <a:rPr lang="el-GR" sz="2400" smtClean="0"/>
              <a:t>Η κατοικιδιοποίηση είναι μία συνεχής διαδικασία που άρχισε τη νεολιθική εποχή και συνεχίζεται έως σήμερα. </a:t>
            </a:r>
          </a:p>
          <a:p>
            <a:pPr eaLnBrk="1" hangingPunct="1">
              <a:lnSpc>
                <a:spcPct val="150000"/>
              </a:lnSpc>
            </a:pPr>
            <a:r>
              <a:rPr lang="el-GR" sz="2400" smtClean="0"/>
              <a:t>Στη πορεία αυτή τα κατοικίδια ζώα και τα καλλιεργούμενα φυτά υπέστησαν σοβαρές μεταβολές και διαφοροποιήθηκαν προς διάφορες κατευθύνσεις, ανάλογα με τις επιθυμίες του ανθρώπου, μέσω κυρίως της τεχνητής επιλογής</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8" y="436563"/>
            <a:ext cx="7924800" cy="962025"/>
          </a:xfrm>
        </p:spPr>
        <p:txBody>
          <a:bodyPr>
            <a:normAutofit fontScale="90000"/>
          </a:bodyPr>
          <a:lstStyle/>
          <a:p>
            <a:pPr eaLnBrk="1" hangingPunct="1">
              <a:defRPr/>
            </a:pPr>
            <a:r>
              <a:rPr lang="el-GR" dirty="0"/>
              <a:t>Πληθυσμιακή κατανομή του κυνηγού – συλλέκτη</a:t>
            </a:r>
          </a:p>
        </p:txBody>
      </p:sp>
      <p:sp>
        <p:nvSpPr>
          <p:cNvPr id="25602" name="TextBox 5"/>
          <p:cNvSpPr txBox="1">
            <a:spLocks noChangeArrowheads="1"/>
          </p:cNvSpPr>
          <p:nvPr/>
        </p:nvSpPr>
        <p:spPr bwMode="auto">
          <a:xfrm>
            <a:off x="395288" y="1225550"/>
            <a:ext cx="7921625" cy="400050"/>
          </a:xfrm>
          <a:prstGeom prst="rect">
            <a:avLst/>
          </a:prstGeom>
          <a:noFill/>
          <a:ln w="9525">
            <a:noFill/>
            <a:miter lim="800000"/>
            <a:headEnd/>
            <a:tailEnd/>
          </a:ln>
        </p:spPr>
        <p:txBody>
          <a:bodyPr>
            <a:spAutoFit/>
          </a:bodyPr>
          <a:lstStyle/>
          <a:p>
            <a:r>
              <a:rPr lang="el-GR" sz="2000" b="1">
                <a:solidFill>
                  <a:schemeClr val="bg1"/>
                </a:solidFill>
              </a:rPr>
              <a:t>(με κόκκινο χρώμα) από Ρογδάκης (2002)</a:t>
            </a:r>
            <a:endParaRPr lang="en-US" sz="2000" b="1">
              <a:solidFill>
                <a:schemeClr val="bg1"/>
              </a:solidFill>
            </a:endParaRPr>
          </a:p>
        </p:txBody>
      </p:sp>
      <p:sp>
        <p:nvSpPr>
          <p:cNvPr id="25603" name="Θέση κειμένου 3"/>
          <p:cNvSpPr>
            <a:spLocks noGrp="1"/>
          </p:cNvSpPr>
          <p:nvPr>
            <p:ph type="body" sz="half" idx="2"/>
          </p:nvPr>
        </p:nvSpPr>
        <p:spPr>
          <a:xfrm>
            <a:off x="630238" y="2319338"/>
            <a:ext cx="2949575" cy="3811587"/>
          </a:xfrm>
        </p:spPr>
        <p:txBody>
          <a:bodyPr/>
          <a:lstStyle/>
          <a:p>
            <a:pPr eaLnBrk="1" hangingPunct="1"/>
            <a:r>
              <a:rPr lang="el-GR" sz="2000" smtClean="0"/>
              <a:t>Η κατανομή των ανθρώπινων πληθυσμών που βασίζονται για τη διατροφή τους στο κυνήγι και τη συλλογή καρπών ακολουθεί φθίνουσα πορεία κατά το χρονικό διάστημα των τελευταίων 10.000 χρόνων </a:t>
            </a:r>
          </a:p>
        </p:txBody>
      </p:sp>
      <p:pic>
        <p:nvPicPr>
          <p:cNvPr id="5" name="Θέση περιεχομένου 4" descr="Η κατανομή των ανθρώπινων πληθυσμών που βασίζονται για τη διατροφή τους στο κυνήγι και τη συλλογή καρπών ακολουθεί φθίνουσα πορεία κατά το χρονικό διάστημα των τελευταίων 10.000 χρόνων &#10;"/>
          <p:cNvPicPr>
            <a:picLocks noGrp="1" noChangeAspect="1"/>
          </p:cNvPicPr>
          <p:nvPr>
            <p:ph idx="1"/>
          </p:nvPr>
        </p:nvPicPr>
        <p:blipFill>
          <a:blip r:embed="rId2"/>
          <a:stretch>
            <a:fillRect/>
          </a:stretch>
        </p:blipFill>
        <p:spPr>
          <a:xfrm>
            <a:off x="3887788" y="1979613"/>
            <a:ext cx="4629150" cy="4346575"/>
          </a:xfrm>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8" y="438150"/>
            <a:ext cx="7924800" cy="960438"/>
          </a:xfrm>
        </p:spPr>
        <p:txBody>
          <a:bodyPr>
            <a:normAutofit fontScale="90000"/>
          </a:bodyPr>
          <a:lstStyle/>
          <a:p>
            <a:pPr eaLnBrk="1" hangingPunct="1">
              <a:defRPr/>
            </a:pPr>
            <a:r>
              <a:rPr lang="el-GR" dirty="0"/>
              <a:t>Καταγωγή των αγροτικών </a:t>
            </a:r>
            <a:r>
              <a:rPr lang="el-GR" dirty="0" smtClean="0"/>
              <a:t>ζώων</a:t>
            </a:r>
            <a:r>
              <a:rPr lang="en-US" dirty="0" smtClean="0"/>
              <a:t> 1/5</a:t>
            </a:r>
            <a:endParaRPr lang="el-GR" dirty="0"/>
          </a:p>
        </p:txBody>
      </p:sp>
      <p:sp>
        <p:nvSpPr>
          <p:cNvPr id="3" name="Θέση περιεχομένου 2"/>
          <p:cNvSpPr>
            <a:spLocks noGrp="1"/>
          </p:cNvSpPr>
          <p:nvPr>
            <p:ph idx="1"/>
          </p:nvPr>
        </p:nvSpPr>
        <p:spPr>
          <a:xfrm>
            <a:off x="468313" y="1628775"/>
            <a:ext cx="7848600" cy="5099050"/>
          </a:xfrm>
        </p:spPr>
        <p:txBody>
          <a:bodyPr/>
          <a:lstStyle/>
          <a:p>
            <a:pPr marL="0" indent="0" algn="ctr" eaLnBrk="1" hangingPunct="1">
              <a:lnSpc>
                <a:spcPct val="130000"/>
              </a:lnSpc>
              <a:buFont typeface="Wingdings" pitchFamily="2" charset="2"/>
              <a:buNone/>
              <a:defRPr/>
            </a:pPr>
            <a:r>
              <a:rPr lang="el-GR" b="1" dirty="0"/>
              <a:t>Ποια είναι η καταγωγή των διαφόρων ειδών στα  παραγωγικά ζώα</a:t>
            </a:r>
            <a:r>
              <a:rPr lang="en-US" b="1" dirty="0"/>
              <a:t>;</a:t>
            </a:r>
          </a:p>
          <a:p>
            <a:pPr marL="0" indent="0" eaLnBrk="1" hangingPunct="1">
              <a:lnSpc>
                <a:spcPct val="130000"/>
              </a:lnSpc>
              <a:buFont typeface="Wingdings" pitchFamily="2" charset="2"/>
              <a:buNone/>
              <a:defRPr/>
            </a:pPr>
            <a:r>
              <a:rPr lang="en-US" dirty="0"/>
              <a:t>To </a:t>
            </a:r>
            <a:r>
              <a:rPr lang="el-GR" dirty="0"/>
              <a:t>ζήτημα αυτό κίνησε το ενδιαφέρον των ζωοτεχνών πολύ νωρίς ακόμη και όταν είχε γίνει πλέον αποδεκτό ότι τα αγροτικά ζώα δεν αποτελούν καθαυτό δημιουργήματα του ανθρώπου, αλλά ότι προέρχονται από άγρια είδη.</a:t>
            </a:r>
          </a:p>
          <a:p>
            <a:pPr eaLnBrk="1" hangingPunct="1">
              <a:lnSpc>
                <a:spcPct val="130000"/>
              </a:lnSpc>
              <a:defRPr/>
            </a:pPr>
            <a:endParaRPr lang="el-G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8" y="455613"/>
            <a:ext cx="7924800" cy="960437"/>
          </a:xfrm>
        </p:spPr>
        <p:txBody>
          <a:bodyPr>
            <a:normAutofit fontScale="90000"/>
          </a:bodyPr>
          <a:lstStyle/>
          <a:p>
            <a:pPr eaLnBrk="1" hangingPunct="1">
              <a:defRPr/>
            </a:pPr>
            <a:r>
              <a:rPr lang="el-GR" dirty="0"/>
              <a:t>Καταγωγή των αγροτικών </a:t>
            </a:r>
            <a:r>
              <a:rPr lang="el-GR" dirty="0" smtClean="0"/>
              <a:t>ζώων</a:t>
            </a:r>
            <a:r>
              <a:rPr lang="en-US" dirty="0" smtClean="0"/>
              <a:t> 2/5</a:t>
            </a:r>
            <a:endParaRPr lang="el-GR" dirty="0"/>
          </a:p>
        </p:txBody>
      </p:sp>
      <p:sp>
        <p:nvSpPr>
          <p:cNvPr id="3" name="Θέση περιεχομένου 2"/>
          <p:cNvSpPr>
            <a:spLocks noGrp="1"/>
          </p:cNvSpPr>
          <p:nvPr>
            <p:ph idx="1"/>
          </p:nvPr>
        </p:nvSpPr>
        <p:spPr/>
        <p:txBody>
          <a:bodyPr/>
          <a:lstStyle/>
          <a:p>
            <a:pPr eaLnBrk="1" hangingPunct="1">
              <a:defRPr/>
            </a:pPr>
            <a:r>
              <a:rPr lang="el-GR" sz="2400" dirty="0"/>
              <a:t>Οι σχετικές έρευνες είχαν σαν αφετηρία τις κατοικίδιες μορφές, γεγονός που προξενούσε προβλήματα, καθότι: </a:t>
            </a:r>
          </a:p>
          <a:p>
            <a:pPr eaLnBrk="1" hangingPunct="1">
              <a:defRPr/>
            </a:pPr>
            <a:r>
              <a:rPr lang="el-GR" sz="2400" dirty="0"/>
              <a:t>επικρατούσε το </a:t>
            </a:r>
            <a:r>
              <a:rPr lang="el-GR" sz="2400" b="1" spc="300" dirty="0"/>
              <a:t>δόγμα της σταθερότητας των ειδών</a:t>
            </a:r>
            <a:r>
              <a:rPr lang="el-GR" sz="2400" b="1" dirty="0"/>
              <a:t> </a:t>
            </a:r>
            <a:r>
              <a:rPr lang="el-GR" sz="2400" dirty="0"/>
              <a:t>για αρκετό χρονικό διάστημα μετά τον </a:t>
            </a:r>
            <a:r>
              <a:rPr lang="el-GR" sz="2400" dirty="0" err="1"/>
              <a:t>Lin</a:t>
            </a:r>
            <a:r>
              <a:rPr lang="en-US" sz="2400" dirty="0"/>
              <a:t>n</a:t>
            </a:r>
            <a:r>
              <a:rPr lang="el-GR" sz="2400" dirty="0"/>
              <a:t>e</a:t>
            </a:r>
            <a:r>
              <a:rPr lang="en-US" sz="2400" dirty="0" err="1"/>
              <a:t>aus</a:t>
            </a:r>
            <a:r>
              <a:rPr lang="el-GR" sz="2400" dirty="0"/>
              <a:t> (1707-1778) και δεν επέτρεπε στους ασχολούμενους μελετητές εκείνης της εποχής να κατανοήσουν πώς </a:t>
            </a:r>
            <a:r>
              <a:rPr lang="el-GR" sz="2400" spc="300" dirty="0"/>
              <a:t>αυτή η </a:t>
            </a:r>
            <a:r>
              <a:rPr lang="el-GR" sz="2400" b="1" u="sng" spc="300" dirty="0"/>
              <a:t>μεγάλη </a:t>
            </a:r>
            <a:r>
              <a:rPr lang="el-GR" sz="2400" b="1" u="sng" spc="300" dirty="0" err="1"/>
              <a:t>παραλλακτικότητα</a:t>
            </a:r>
            <a:r>
              <a:rPr lang="el-GR" sz="2400" b="1" u="sng" spc="300" dirty="0"/>
              <a:t> </a:t>
            </a:r>
            <a:r>
              <a:rPr lang="el-GR" sz="2400" spc="300" dirty="0"/>
              <a:t>που εμφανίζουν οι κατοικίδιες μορφές των ζώων είναι δυνατόν να έχει παραχθεί εντός των στενών ορίων του είδους</a:t>
            </a:r>
          </a:p>
          <a:p>
            <a:pPr marL="0" indent="0" eaLnBrk="1" hangingPunct="1">
              <a:buFont typeface="Wingdings" pitchFamily="2" charset="2"/>
              <a:buNone/>
              <a:defRPr/>
            </a:pPr>
            <a:endParaRPr lang="el-GR"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8" y="455613"/>
            <a:ext cx="7924800" cy="960437"/>
          </a:xfrm>
        </p:spPr>
        <p:txBody>
          <a:bodyPr>
            <a:normAutofit fontScale="90000"/>
          </a:bodyPr>
          <a:lstStyle/>
          <a:p>
            <a:pPr eaLnBrk="1" hangingPunct="1">
              <a:defRPr/>
            </a:pPr>
            <a:r>
              <a:rPr lang="el-GR" dirty="0"/>
              <a:t>Καταγωγή των αγροτικών </a:t>
            </a:r>
            <a:r>
              <a:rPr lang="el-GR" dirty="0" smtClean="0"/>
              <a:t>ζώων</a:t>
            </a:r>
            <a:r>
              <a:rPr lang="en-US" dirty="0" smtClean="0"/>
              <a:t> 3/5</a:t>
            </a:r>
            <a:endParaRPr lang="el-GR" dirty="0"/>
          </a:p>
        </p:txBody>
      </p:sp>
      <p:sp>
        <p:nvSpPr>
          <p:cNvPr id="28674" name="Θέση περιεχομένου 2"/>
          <p:cNvSpPr>
            <a:spLocks noGrp="1"/>
          </p:cNvSpPr>
          <p:nvPr>
            <p:ph idx="1"/>
          </p:nvPr>
        </p:nvSpPr>
        <p:spPr/>
        <p:txBody>
          <a:bodyPr/>
          <a:lstStyle/>
          <a:p>
            <a:pPr eaLnBrk="1" hangingPunct="1">
              <a:lnSpc>
                <a:spcPct val="130000"/>
              </a:lnSpc>
            </a:pPr>
            <a:r>
              <a:rPr lang="en-US" smtClean="0"/>
              <a:t>A</a:t>
            </a:r>
            <a:r>
              <a:rPr lang="el-GR" smtClean="0"/>
              <a:t>ρχικά επικράτησε η λανθασμένη άποψη ότι η καταγωγή των αγροτικών ζώων είναι πολυφυλετικής προέλευσης: </a:t>
            </a:r>
          </a:p>
          <a:p>
            <a:pPr lvl="1" eaLnBrk="1" hangingPunct="1">
              <a:lnSpc>
                <a:spcPct val="130000"/>
              </a:lnSpc>
              <a:buClr>
                <a:schemeClr val="tx2"/>
              </a:buClr>
              <a:buFont typeface="Wingdings 2" pitchFamily="18" charset="2"/>
              <a:buChar char=""/>
            </a:pPr>
            <a:r>
              <a:rPr lang="el-GR" smtClean="0"/>
              <a:t>Δηλαδή πίστευαν ότι στη δημιουργία και τη διαμόρφωση του κάθε είδους κατοικίδιου ζώου έχουν συμβάλλει περισσότερα από ένα είδη άγριων ζώων</a:t>
            </a:r>
            <a:endParaRPr lang="en-US"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8" y="438150"/>
            <a:ext cx="7924800" cy="960438"/>
          </a:xfrm>
        </p:spPr>
        <p:txBody>
          <a:bodyPr>
            <a:normAutofit fontScale="90000"/>
          </a:bodyPr>
          <a:lstStyle/>
          <a:p>
            <a:pPr eaLnBrk="1" hangingPunct="1">
              <a:defRPr/>
            </a:pPr>
            <a:r>
              <a:rPr lang="el-GR" dirty="0"/>
              <a:t>Αντικειμενικοί στόχοι του </a:t>
            </a:r>
            <a:r>
              <a:rPr lang="el-GR" dirty="0" smtClean="0"/>
              <a:t>μαθήματος</a:t>
            </a:r>
            <a:endParaRPr lang="el-GR" dirty="0"/>
          </a:p>
        </p:txBody>
      </p:sp>
      <p:sp>
        <p:nvSpPr>
          <p:cNvPr id="14338" name="Θέση περιεχομένου 2"/>
          <p:cNvSpPr>
            <a:spLocks noGrp="1"/>
          </p:cNvSpPr>
          <p:nvPr>
            <p:ph idx="1"/>
          </p:nvPr>
        </p:nvSpPr>
        <p:spPr>
          <a:xfrm>
            <a:off x="313899" y="1628775"/>
            <a:ext cx="8658002" cy="5093997"/>
          </a:xfrm>
        </p:spPr>
        <p:txBody>
          <a:bodyPr/>
          <a:lstStyle/>
          <a:p>
            <a:pPr eaLnBrk="1" hangingPunct="1">
              <a:buFont typeface="Wingdings" pitchFamily="2" charset="2"/>
              <a:buNone/>
            </a:pPr>
            <a:r>
              <a:rPr lang="en-US" sz="2400" dirty="0" smtClean="0"/>
              <a:t>1. </a:t>
            </a:r>
            <a:r>
              <a:rPr lang="el-GR" sz="2400" dirty="0" smtClean="0"/>
              <a:t>Η </a:t>
            </a:r>
            <a:r>
              <a:rPr lang="el-GR" sz="2400" dirty="0" err="1" smtClean="0"/>
              <a:t>κατοικιδιοποίηση</a:t>
            </a:r>
            <a:r>
              <a:rPr lang="el-GR" sz="2400" dirty="0" smtClean="0"/>
              <a:t> των φυτών και των ζώων, η καταγωγή των παραγωγικών ζώων, η εξέλιξή τους και η σχέση τους με τις άγριες μορφές είναι ζητήματα που απασχολούν τους σύγχρονους ανθρώπους και έχουν προσεγγιστεί από επιστήμονες με ευρεία γκάμα γνωστικών αντικειμένων. </a:t>
            </a:r>
            <a:endParaRPr lang="en-US" sz="2400" dirty="0"/>
          </a:p>
          <a:p>
            <a:pPr eaLnBrk="1" hangingPunct="1">
              <a:buFont typeface="Wingdings" pitchFamily="2" charset="2"/>
              <a:buNone/>
            </a:pPr>
            <a:r>
              <a:rPr lang="en-US" sz="2400" dirty="0" smtClean="0"/>
              <a:t>2. H </a:t>
            </a:r>
            <a:r>
              <a:rPr lang="el-GR" sz="2400" dirty="0" smtClean="0"/>
              <a:t>ταξινόμηση </a:t>
            </a:r>
            <a:r>
              <a:rPr lang="el-GR" sz="2400" dirty="0"/>
              <a:t>της υποοικογένειας Βο</a:t>
            </a:r>
            <a:r>
              <a:rPr lang="en-US" sz="2400" dirty="0" err="1" smtClean="0"/>
              <a:t>vinae</a:t>
            </a:r>
            <a:r>
              <a:rPr lang="en-US" sz="2400" dirty="0" smtClean="0"/>
              <a:t> </a:t>
            </a:r>
            <a:r>
              <a:rPr lang="el-GR" sz="2400" dirty="0" smtClean="0"/>
              <a:t>με </a:t>
            </a:r>
            <a:r>
              <a:rPr lang="el-GR" sz="2400" dirty="0"/>
              <a:t>τα διαφορετικά γένη, </a:t>
            </a:r>
            <a:r>
              <a:rPr lang="el-GR" sz="2400" dirty="0" smtClean="0"/>
              <a:t>τα </a:t>
            </a:r>
            <a:r>
              <a:rPr lang="el-GR" sz="2400" dirty="0"/>
              <a:t>διαφορετικά υπογένη, </a:t>
            </a:r>
            <a:r>
              <a:rPr lang="el-GR" sz="2400" dirty="0" smtClean="0"/>
              <a:t>τις </a:t>
            </a:r>
            <a:r>
              <a:rPr lang="el-GR" sz="2400" dirty="0"/>
              <a:t>κατοικίδιες και άγριες μορφές</a:t>
            </a:r>
            <a:r>
              <a:rPr lang="el-GR" sz="2400" dirty="0" smtClean="0"/>
              <a:t>.</a:t>
            </a:r>
            <a:endParaRPr lang="en-US" sz="2400" dirty="0" smtClean="0"/>
          </a:p>
          <a:p>
            <a:pPr eaLnBrk="1" hangingPunct="1">
              <a:buNone/>
            </a:pPr>
            <a:r>
              <a:rPr lang="en-US" sz="2400" dirty="0" smtClean="0"/>
              <a:t>3.</a:t>
            </a:r>
            <a:r>
              <a:rPr lang="el-GR" sz="2400" dirty="0"/>
              <a:t> </a:t>
            </a:r>
            <a:r>
              <a:rPr lang="en-US" sz="2400" dirty="0" smtClean="0"/>
              <a:t>H </a:t>
            </a:r>
            <a:r>
              <a:rPr lang="el-GR" sz="2400" dirty="0" smtClean="0"/>
              <a:t>ταξινόμηση </a:t>
            </a:r>
            <a:r>
              <a:rPr lang="el-GR" sz="2400" dirty="0"/>
              <a:t>του προβάτου, της αίγας, των χοίρων και άλλων ειδών που έχουν </a:t>
            </a:r>
            <a:r>
              <a:rPr lang="el-GR" sz="2400" dirty="0" err="1"/>
              <a:t>κατοικιδιοποιηθεί</a:t>
            </a:r>
            <a:r>
              <a:rPr lang="el-GR" sz="2400" dirty="0"/>
              <a:t>.</a:t>
            </a:r>
          </a:p>
          <a:p>
            <a:pPr eaLnBrk="1" hangingPunct="1">
              <a:buFont typeface="Wingdings" pitchFamily="2" charset="2"/>
              <a:buNone/>
            </a:pPr>
            <a:endParaRPr lang="el-GR" dirty="0"/>
          </a:p>
          <a:p>
            <a:pPr eaLnBrk="1" hangingPunct="1">
              <a:buFont typeface="Wingdings" pitchFamily="2" charset="2"/>
              <a:buNone/>
            </a:pPr>
            <a:endParaRPr lang="el-GR"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8" y="455613"/>
            <a:ext cx="7924800" cy="960437"/>
          </a:xfrm>
        </p:spPr>
        <p:txBody>
          <a:bodyPr>
            <a:normAutofit fontScale="90000"/>
          </a:bodyPr>
          <a:lstStyle/>
          <a:p>
            <a:pPr eaLnBrk="1" hangingPunct="1">
              <a:defRPr/>
            </a:pPr>
            <a:r>
              <a:rPr lang="el-GR" dirty="0"/>
              <a:t>Καταγωγή των αγροτικών </a:t>
            </a:r>
            <a:r>
              <a:rPr lang="el-GR" dirty="0" smtClean="0"/>
              <a:t>ζώων</a:t>
            </a:r>
            <a:r>
              <a:rPr lang="en-US" dirty="0" smtClean="0"/>
              <a:t> 4/5</a:t>
            </a:r>
            <a:endParaRPr lang="el-GR" dirty="0"/>
          </a:p>
        </p:txBody>
      </p:sp>
      <p:sp>
        <p:nvSpPr>
          <p:cNvPr id="3" name="Θέση περιεχομένου 2"/>
          <p:cNvSpPr>
            <a:spLocks noGrp="1"/>
          </p:cNvSpPr>
          <p:nvPr>
            <p:ph idx="1"/>
          </p:nvPr>
        </p:nvSpPr>
        <p:spPr/>
        <p:txBody>
          <a:bodyPr/>
          <a:lstStyle/>
          <a:p>
            <a:pPr eaLnBrk="1" hangingPunct="1">
              <a:lnSpc>
                <a:spcPct val="130000"/>
              </a:lnSpc>
              <a:defRPr/>
            </a:pPr>
            <a:r>
              <a:rPr lang="el-GR" sz="2900" dirty="0"/>
              <a:t>Οι θεωρίες</a:t>
            </a:r>
            <a:r>
              <a:rPr lang="en-US" sz="2900" dirty="0"/>
              <a:t> </a:t>
            </a:r>
            <a:r>
              <a:rPr lang="el-GR" sz="2900" dirty="0"/>
              <a:t>των </a:t>
            </a:r>
            <a:r>
              <a:rPr lang="el-GR" sz="2900" b="1" dirty="0" err="1"/>
              <a:t>Lamarck</a:t>
            </a:r>
            <a:r>
              <a:rPr lang="el-GR" sz="2900" b="1" dirty="0"/>
              <a:t> (1744-1829)</a:t>
            </a:r>
            <a:r>
              <a:rPr lang="el-GR" sz="2900" dirty="0"/>
              <a:t> και </a:t>
            </a:r>
            <a:r>
              <a:rPr lang="el-GR" sz="2900" b="1" dirty="0" err="1"/>
              <a:t>Darwin</a:t>
            </a:r>
            <a:r>
              <a:rPr lang="el-GR" sz="2900" b="1" dirty="0"/>
              <a:t> (1731-1802)</a:t>
            </a:r>
            <a:r>
              <a:rPr lang="en-US" sz="2900" dirty="0"/>
              <a:t> </a:t>
            </a:r>
            <a:r>
              <a:rPr lang="el-GR" sz="2900" dirty="0"/>
              <a:t>ανέτρεψαν τη θεωρία της σταθερότητας των ειδών  και τεκμηρίωσαν ότι:</a:t>
            </a:r>
          </a:p>
          <a:p>
            <a:pPr lvl="1" eaLnBrk="1" hangingPunct="1">
              <a:lnSpc>
                <a:spcPct val="130000"/>
              </a:lnSpc>
              <a:buClr>
                <a:schemeClr val="tx2"/>
              </a:buClr>
              <a:buFont typeface="Wingdings 2" panose="05020102010507070707" pitchFamily="18" charset="2"/>
              <a:buChar char=""/>
              <a:defRPr/>
            </a:pPr>
            <a:r>
              <a:rPr lang="el-GR" sz="2500" dirty="0"/>
              <a:t>κάθε είδος κατοικίδιου ζώου έχει προέλθει μόνον από ένα άγριο είδος </a:t>
            </a:r>
            <a:r>
              <a:rPr lang="el-GR" sz="2500" b="1" dirty="0"/>
              <a:t>(</a:t>
            </a:r>
            <a:r>
              <a:rPr lang="el-GR" sz="2500" b="1" dirty="0" err="1"/>
              <a:t>μονοφυλετική</a:t>
            </a:r>
            <a:r>
              <a:rPr lang="el-GR" sz="2500" b="1" dirty="0"/>
              <a:t> προέλευση</a:t>
            </a:r>
            <a:r>
              <a:rPr lang="en-GB" sz="2500" b="1" dirty="0"/>
              <a:t>)</a:t>
            </a:r>
            <a:endParaRPr lang="el-GR" sz="2900" b="1" u="sng" dirty="0"/>
          </a:p>
          <a:p>
            <a:pPr marL="0" indent="0" eaLnBrk="1" hangingPunct="1">
              <a:lnSpc>
                <a:spcPct val="130000"/>
              </a:lnSpc>
              <a:buFont typeface="Wingdings" pitchFamily="2" charset="2"/>
              <a:buNone/>
              <a:defRPr/>
            </a:pPr>
            <a:r>
              <a:rPr lang="el-GR" sz="2000" b="1" dirty="0"/>
              <a:t>Σημείωση: είδος = ένα σύνολο</a:t>
            </a:r>
            <a:r>
              <a:rPr lang="en-US" sz="2000" b="1" dirty="0"/>
              <a:t> </a:t>
            </a:r>
            <a:r>
              <a:rPr lang="el-GR" sz="2000" b="1" dirty="0"/>
              <a:t>ατόμων τα οποία γονιμοποιούνται μεταξύ τους και δίδουν γόνιμους απογόνους</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8" y="455613"/>
            <a:ext cx="7924800" cy="960437"/>
          </a:xfrm>
        </p:spPr>
        <p:txBody>
          <a:bodyPr>
            <a:normAutofit fontScale="90000"/>
          </a:bodyPr>
          <a:lstStyle/>
          <a:p>
            <a:pPr eaLnBrk="1" hangingPunct="1">
              <a:defRPr/>
            </a:pPr>
            <a:r>
              <a:rPr lang="el-GR" dirty="0"/>
              <a:t>Καταγωγή των αγροτικών </a:t>
            </a:r>
            <a:r>
              <a:rPr lang="el-GR" dirty="0" smtClean="0"/>
              <a:t>ζώων</a:t>
            </a:r>
            <a:r>
              <a:rPr lang="en-US" dirty="0" smtClean="0"/>
              <a:t> 5/5</a:t>
            </a:r>
            <a:endParaRPr lang="el-GR" dirty="0"/>
          </a:p>
        </p:txBody>
      </p:sp>
      <p:sp>
        <p:nvSpPr>
          <p:cNvPr id="30722" name="Θέση περιεχομένου 2"/>
          <p:cNvSpPr>
            <a:spLocks noGrp="1"/>
          </p:cNvSpPr>
          <p:nvPr>
            <p:ph idx="1"/>
          </p:nvPr>
        </p:nvSpPr>
        <p:spPr/>
        <p:txBody>
          <a:bodyPr/>
          <a:lstStyle/>
          <a:p>
            <a:pPr eaLnBrk="1" hangingPunct="1">
              <a:buFont typeface="Wingdings" pitchFamily="2" charset="2"/>
              <a:buNone/>
            </a:pPr>
            <a:r>
              <a:rPr lang="el-GR" sz="2400" b="1" u="sng" smtClean="0"/>
              <a:t>Συνεπώς</a:t>
            </a:r>
            <a:r>
              <a:rPr lang="el-GR" sz="2400" b="1" smtClean="0"/>
              <a:t>: </a:t>
            </a:r>
          </a:p>
          <a:p>
            <a:pPr eaLnBrk="1" hangingPunct="1">
              <a:buFont typeface="Wingdings" pitchFamily="2" charset="2"/>
              <a:buNone/>
            </a:pPr>
            <a:r>
              <a:rPr lang="el-GR" sz="2400" b="1" smtClean="0"/>
              <a:t> </a:t>
            </a:r>
          </a:p>
          <a:p>
            <a:pPr eaLnBrk="1" hangingPunct="1">
              <a:lnSpc>
                <a:spcPct val="130000"/>
              </a:lnSpc>
            </a:pPr>
            <a:r>
              <a:rPr lang="el-GR" sz="2400" smtClean="0"/>
              <a:t>Τα κατοικίδια ζώα δεν αποτελούν διαφορετικά είδη, αλλά μόνο διαφορετικές μορφές των άγριων ειδών από τα οποία κατάγονται</a:t>
            </a:r>
            <a:endParaRPr lang="en-US" sz="2400" smtClean="0"/>
          </a:p>
          <a:p>
            <a:pPr eaLnBrk="1" hangingPunct="1">
              <a:lnSpc>
                <a:spcPct val="130000"/>
              </a:lnSpc>
              <a:buFont typeface="Wingdings" pitchFamily="2" charset="2"/>
              <a:buNone/>
            </a:pPr>
            <a:endParaRPr lang="el-GR" sz="2400" u="sng" smtClean="0"/>
          </a:p>
          <a:p>
            <a:pPr eaLnBrk="1" hangingPunct="1">
              <a:lnSpc>
                <a:spcPct val="130000"/>
              </a:lnSpc>
            </a:pPr>
            <a:r>
              <a:rPr lang="el-GR" sz="2400" u="sng" smtClean="0"/>
              <a:t>Ονομασία</a:t>
            </a:r>
            <a:r>
              <a:rPr lang="en-GB" sz="2400" u="sng" smtClean="0"/>
              <a:t> </a:t>
            </a:r>
            <a:r>
              <a:rPr lang="el-GR" sz="2400" smtClean="0">
                <a:sym typeface="Wingdings" pitchFamily="2" charset="2"/>
              </a:rPr>
              <a:t></a:t>
            </a:r>
            <a:r>
              <a:rPr lang="el-GR" sz="2400" smtClean="0"/>
              <a:t> όνομα του άγριου είδους από το οποίο προήλθαν, με την προσθήκη της λέξεως «forma» ή των λέξεων «forma domestica» στις περιπτώσεις που η κατοικίδια μορφή δεν έχει καθιερωμένη ονομασία</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82409" y="312872"/>
            <a:ext cx="7924800" cy="960437"/>
          </a:xfrm>
        </p:spPr>
        <p:txBody>
          <a:bodyPr>
            <a:normAutofit fontScale="90000"/>
          </a:bodyPr>
          <a:lstStyle/>
          <a:p>
            <a:pPr eaLnBrk="1" hangingPunct="1">
              <a:defRPr/>
            </a:pPr>
            <a:r>
              <a:rPr lang="el-GR" dirty="0" smtClean="0"/>
              <a:t>Ταξινόμηση </a:t>
            </a:r>
            <a:r>
              <a:rPr lang="el-GR" dirty="0"/>
              <a:t>των </a:t>
            </a:r>
            <a:r>
              <a:rPr lang="el-GR" dirty="0" smtClean="0"/>
              <a:t>βοοειδών 1/2</a:t>
            </a:r>
            <a:endParaRPr lang="el-GR" dirty="0"/>
          </a:p>
        </p:txBody>
      </p:sp>
      <p:sp>
        <p:nvSpPr>
          <p:cNvPr id="37890" name="Θέση περιεχομένου 2"/>
          <p:cNvSpPr>
            <a:spLocks noGrp="1"/>
          </p:cNvSpPr>
          <p:nvPr>
            <p:ph idx="1"/>
          </p:nvPr>
        </p:nvSpPr>
        <p:spPr/>
        <p:txBody>
          <a:bodyPr/>
          <a:lstStyle/>
          <a:p>
            <a:pPr eaLnBrk="1" hangingPunct="1"/>
            <a:r>
              <a:rPr lang="el-GR" sz="2000" dirty="0" smtClean="0"/>
              <a:t>Τάξη: </a:t>
            </a:r>
            <a:r>
              <a:rPr lang="el-GR" sz="2000" dirty="0" err="1" smtClean="0"/>
              <a:t>Artiodactyla</a:t>
            </a:r>
            <a:r>
              <a:rPr lang="el-GR" sz="2000" dirty="0" smtClean="0"/>
              <a:t>, Οικογένεια: </a:t>
            </a:r>
            <a:r>
              <a:rPr lang="el-GR" sz="2000" dirty="0" err="1" smtClean="0"/>
              <a:t>Bovidae</a:t>
            </a:r>
            <a:r>
              <a:rPr lang="el-GR" sz="2000" dirty="0" smtClean="0"/>
              <a:t>, Υποοικογένεια : </a:t>
            </a:r>
            <a:r>
              <a:rPr lang="el-GR" sz="2000" dirty="0" err="1" smtClean="0"/>
              <a:t>Bovi</a:t>
            </a:r>
            <a:r>
              <a:rPr lang="en-US" sz="2000" dirty="0" smtClean="0"/>
              <a:t>n</a:t>
            </a:r>
            <a:r>
              <a:rPr lang="el-GR" sz="2000" dirty="0" err="1" smtClean="0"/>
              <a:t>ae</a:t>
            </a:r>
            <a:endParaRPr lang="el-GR" sz="2000" dirty="0" smtClean="0"/>
          </a:p>
          <a:p>
            <a:pPr eaLnBrk="1" hangingPunct="1">
              <a:buFont typeface="Wingdings" panose="05000000000000000000" pitchFamily="2" charset="2"/>
              <a:buChar char="q"/>
            </a:pPr>
            <a:r>
              <a:rPr lang="el-GR" sz="2000" dirty="0" smtClean="0"/>
              <a:t>Η υποοικογένεια </a:t>
            </a:r>
            <a:r>
              <a:rPr lang="el-GR" sz="2000" b="1" dirty="0" err="1" smtClean="0"/>
              <a:t>Bovi</a:t>
            </a:r>
            <a:r>
              <a:rPr lang="en-US" sz="2000" b="1" dirty="0" smtClean="0"/>
              <a:t>n</a:t>
            </a:r>
            <a:r>
              <a:rPr lang="el-GR" sz="2000" b="1" dirty="0" err="1" smtClean="0"/>
              <a:t>ae</a:t>
            </a:r>
            <a:r>
              <a:rPr lang="en-US" sz="2000" b="1" dirty="0" smtClean="0"/>
              <a:t> </a:t>
            </a:r>
            <a:r>
              <a:rPr lang="el-GR" sz="2000" dirty="0" smtClean="0"/>
              <a:t>έχει 4 γένη:</a:t>
            </a:r>
            <a:endParaRPr lang="en-US" sz="2000" dirty="0" smtClean="0"/>
          </a:p>
          <a:p>
            <a:pPr lvl="1" eaLnBrk="1" hangingPunct="1"/>
            <a:r>
              <a:rPr lang="en-US" sz="1600" dirty="0" err="1" smtClean="0"/>
              <a:t>Bos</a:t>
            </a:r>
            <a:r>
              <a:rPr lang="en-US" sz="1600" dirty="0" smtClean="0"/>
              <a:t>, </a:t>
            </a:r>
            <a:r>
              <a:rPr lang="en-US" sz="1600" dirty="0" err="1" smtClean="0"/>
              <a:t>Bubalus</a:t>
            </a:r>
            <a:r>
              <a:rPr lang="en-US" sz="1600" dirty="0" smtClean="0"/>
              <a:t>, Bison, </a:t>
            </a:r>
            <a:r>
              <a:rPr lang="en-US" sz="1600" dirty="0" err="1" smtClean="0"/>
              <a:t>Syncerus</a:t>
            </a:r>
            <a:endParaRPr lang="el-GR" sz="1600" dirty="0" smtClean="0"/>
          </a:p>
          <a:p>
            <a:pPr marL="533400" indent="-533400" eaLnBrk="1" hangingPunct="1">
              <a:buFont typeface="Wingdings" pitchFamily="2" charset="2"/>
              <a:buNone/>
            </a:pPr>
            <a:r>
              <a:rPr lang="en-US" sz="2000" dirty="0" smtClean="0"/>
              <a:t>To </a:t>
            </a:r>
            <a:r>
              <a:rPr lang="el-GR" sz="2000" dirty="0" smtClean="0"/>
              <a:t>γένος </a:t>
            </a:r>
            <a:r>
              <a:rPr lang="en-US" sz="2000" b="1" dirty="0" err="1" smtClean="0"/>
              <a:t>Bos</a:t>
            </a:r>
            <a:r>
              <a:rPr lang="el-GR" sz="2000" dirty="0" smtClean="0"/>
              <a:t> έχει 3 υπογένη:</a:t>
            </a:r>
          </a:p>
          <a:p>
            <a:pPr eaLnBrk="1" hangingPunct="1"/>
            <a:r>
              <a:rPr lang="el-GR" sz="2000" b="1" dirty="0" smtClean="0"/>
              <a:t>Βο</a:t>
            </a:r>
            <a:r>
              <a:rPr lang="en-US" sz="2000" b="1" dirty="0" smtClean="0"/>
              <a:t>s</a:t>
            </a:r>
            <a:r>
              <a:rPr lang="en-US" sz="2000" dirty="0" smtClean="0"/>
              <a:t>, </a:t>
            </a:r>
            <a:endParaRPr lang="el-GR" sz="2000" dirty="0" smtClean="0"/>
          </a:p>
          <a:p>
            <a:pPr eaLnBrk="1" hangingPunct="1"/>
            <a:r>
              <a:rPr lang="en-US" sz="2000" b="1" dirty="0" err="1" smtClean="0"/>
              <a:t>Bibos</a:t>
            </a:r>
            <a:r>
              <a:rPr lang="en-US" sz="2000" dirty="0" smtClean="0"/>
              <a:t>, </a:t>
            </a:r>
            <a:endParaRPr lang="el-GR" sz="2000" dirty="0" smtClean="0"/>
          </a:p>
          <a:p>
            <a:pPr eaLnBrk="1" hangingPunct="1"/>
            <a:r>
              <a:rPr lang="en-US" sz="2000" b="1" dirty="0" err="1" smtClean="0"/>
              <a:t>Poephagus</a:t>
            </a:r>
            <a:endParaRPr lang="el-GR" sz="2000" b="1" dirty="0" smtClean="0"/>
          </a:p>
          <a:p>
            <a:pPr marL="533400" indent="-533400" eaLnBrk="1" hangingPunct="1">
              <a:buFont typeface="Wingdings" pitchFamily="2" charset="2"/>
              <a:buNone/>
            </a:pPr>
            <a:r>
              <a:rPr lang="el-GR" sz="2000" dirty="0" smtClean="0"/>
              <a:t>Σπουδαιότερος εκπρόσωπος του γένους </a:t>
            </a:r>
            <a:r>
              <a:rPr lang="el-GR" sz="2000" dirty="0" err="1" smtClean="0"/>
              <a:t>Bo</a:t>
            </a:r>
            <a:r>
              <a:rPr lang="en-US" sz="2000" dirty="0" smtClean="0"/>
              <a:t>s</a:t>
            </a:r>
            <a:r>
              <a:rPr lang="el-GR" sz="2000" dirty="0" smtClean="0"/>
              <a:t>: </a:t>
            </a:r>
            <a:endParaRPr lang="en-GB" sz="2000" dirty="0" smtClean="0"/>
          </a:p>
          <a:p>
            <a:pPr marL="533400" indent="-533400" eaLnBrk="1" hangingPunct="1">
              <a:buFont typeface="Wingdings" pitchFamily="2" charset="2"/>
              <a:buNone/>
            </a:pPr>
            <a:r>
              <a:rPr lang="el-GR" sz="2000" dirty="0" smtClean="0"/>
              <a:t>ο άγριος </a:t>
            </a:r>
            <a:r>
              <a:rPr lang="el-GR" sz="2000" dirty="0" err="1" smtClean="0"/>
              <a:t>βους</a:t>
            </a:r>
            <a:r>
              <a:rPr lang="el-GR" sz="2000" dirty="0" smtClean="0"/>
              <a:t> (</a:t>
            </a:r>
            <a:r>
              <a:rPr lang="el-GR" sz="2000" dirty="0" err="1" smtClean="0"/>
              <a:t>Bos</a:t>
            </a:r>
            <a:r>
              <a:rPr lang="el-GR" sz="2000" dirty="0" smtClean="0"/>
              <a:t> </a:t>
            </a:r>
            <a:r>
              <a:rPr lang="el-GR" sz="2000" dirty="0" err="1" smtClean="0"/>
              <a:t>primigenius</a:t>
            </a:r>
            <a:r>
              <a:rPr lang="el-GR" sz="2000" dirty="0" smtClean="0"/>
              <a:t> </a:t>
            </a:r>
            <a:r>
              <a:rPr lang="el-GR" sz="2000" dirty="0" err="1" smtClean="0"/>
              <a:t>Bojanus</a:t>
            </a:r>
            <a:r>
              <a:rPr lang="el-GR" sz="2000" dirty="0" smtClean="0"/>
              <a:t>, </a:t>
            </a:r>
            <a:r>
              <a:rPr lang="el-GR" sz="2000" i="1" dirty="0" smtClean="0"/>
              <a:t>1827) </a:t>
            </a:r>
            <a:r>
              <a:rPr lang="el-GR" sz="2000" dirty="0" smtClean="0"/>
              <a:t>(</a:t>
            </a:r>
            <a:r>
              <a:rPr lang="el-GR" sz="2000" dirty="0" err="1" smtClean="0"/>
              <a:t>Ur</a:t>
            </a:r>
            <a:r>
              <a:rPr lang="el-GR" sz="2000" dirty="0" smtClean="0"/>
              <a:t>, </a:t>
            </a:r>
            <a:r>
              <a:rPr lang="el-GR" sz="2000" b="1" dirty="0" smtClean="0"/>
              <a:t>αρχέγονος </a:t>
            </a:r>
            <a:r>
              <a:rPr lang="el-GR" sz="2000" b="1" dirty="0" err="1" smtClean="0"/>
              <a:t>βους</a:t>
            </a:r>
            <a:r>
              <a:rPr lang="el-GR" sz="2000" dirty="0" smtClean="0"/>
              <a:t>) (δεν υπάρχει, έχει εξαφανιστεί)</a:t>
            </a:r>
            <a:endParaRPr lang="en-GB" sz="2000" dirty="0" smtClean="0"/>
          </a:p>
          <a:p>
            <a:pPr marL="533400" indent="-533400" eaLnBrk="1" hangingPunct="1">
              <a:buFont typeface="Wingdings" pitchFamily="2" charset="2"/>
              <a:buNone/>
            </a:pPr>
            <a:r>
              <a:rPr lang="en-GB" sz="2000" dirty="0" smtClean="0"/>
              <a:t>       </a:t>
            </a:r>
            <a:r>
              <a:rPr lang="el-GR" sz="2000" dirty="0" smtClean="0"/>
              <a:t> από αυτόν έχουν προέλθει δύο υποείδη (κατοικίδιες μορφές):</a:t>
            </a:r>
            <a:endParaRPr lang="en-US" sz="2000" dirty="0" smtClean="0"/>
          </a:p>
          <a:p>
            <a:pPr marL="1333500" lvl="2" indent="-533400" eaLnBrk="1" hangingPunct="1"/>
            <a:r>
              <a:rPr lang="el-GR" b="1" dirty="0" err="1" smtClean="0"/>
              <a:t>Bos</a:t>
            </a:r>
            <a:r>
              <a:rPr lang="el-GR" b="1" dirty="0" smtClean="0"/>
              <a:t> </a:t>
            </a:r>
            <a:r>
              <a:rPr lang="el-GR" b="1" dirty="0" err="1" smtClean="0"/>
              <a:t>taurus</a:t>
            </a:r>
            <a:r>
              <a:rPr lang="el-GR" b="1" dirty="0" smtClean="0"/>
              <a:t> </a:t>
            </a:r>
            <a:r>
              <a:rPr lang="el-GR" dirty="0" smtClean="0">
                <a:sym typeface="Wingdings" pitchFamily="2" charset="2"/>
              </a:rPr>
              <a:t></a:t>
            </a:r>
            <a:r>
              <a:rPr lang="el-GR" dirty="0" smtClean="0"/>
              <a:t> </a:t>
            </a:r>
            <a:r>
              <a:rPr lang="en-US" dirty="0" smtClean="0"/>
              <a:t>o</a:t>
            </a:r>
            <a:r>
              <a:rPr lang="el-GR" dirty="0" smtClean="0"/>
              <a:t>ι ευρωπαϊκές φυλές αγελάδων</a:t>
            </a:r>
          </a:p>
          <a:p>
            <a:pPr marL="1333500" lvl="2" indent="-533400" eaLnBrk="1" hangingPunct="1"/>
            <a:r>
              <a:rPr lang="el-GR" b="1" dirty="0" err="1" smtClean="0"/>
              <a:t>Bos</a:t>
            </a:r>
            <a:r>
              <a:rPr lang="el-GR" b="1" dirty="0" smtClean="0"/>
              <a:t> </a:t>
            </a:r>
            <a:r>
              <a:rPr lang="el-GR" b="1" dirty="0" err="1" smtClean="0"/>
              <a:t>indicus</a:t>
            </a:r>
            <a:r>
              <a:rPr lang="el-GR" b="1" dirty="0" smtClean="0"/>
              <a:t> </a:t>
            </a:r>
            <a:r>
              <a:rPr lang="el-GR" dirty="0" smtClean="0">
                <a:sym typeface="Wingdings" pitchFamily="2" charset="2"/>
              </a:rPr>
              <a:t></a:t>
            </a:r>
            <a:r>
              <a:rPr lang="el-GR" dirty="0" smtClean="0"/>
              <a:t> οι διάφορες φυλές του ινδικού </a:t>
            </a:r>
            <a:r>
              <a:rPr lang="el-GR" dirty="0" err="1" smtClean="0"/>
              <a:t>βοός</a:t>
            </a:r>
            <a:r>
              <a:rPr lang="el-GR" dirty="0" smtClean="0"/>
              <a:t> (</a:t>
            </a:r>
            <a:r>
              <a:rPr lang="el-GR" dirty="0" err="1" smtClean="0"/>
              <a:t>Zebu</a:t>
            </a:r>
            <a:r>
              <a:rPr lang="el-GR" dirty="0" smtClean="0"/>
              <a:t>)</a:t>
            </a:r>
          </a:p>
          <a:p>
            <a:pPr marL="533400" indent="-533400" eaLnBrk="1" hangingPunct="1">
              <a:buFont typeface="Wingdings" pitchFamily="2" charset="2"/>
              <a:buNone/>
            </a:pPr>
            <a:endParaRPr lang="el-GR" sz="2000"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8" y="274235"/>
            <a:ext cx="7924800" cy="665923"/>
          </a:xfrm>
        </p:spPr>
        <p:txBody>
          <a:bodyPr>
            <a:normAutofit fontScale="90000"/>
          </a:bodyPr>
          <a:lstStyle/>
          <a:p>
            <a:pPr eaLnBrk="1" hangingPunct="1">
              <a:defRPr/>
            </a:pPr>
            <a:r>
              <a:rPr lang="el-GR" dirty="0" smtClean="0"/>
              <a:t>Ταξινόμηση </a:t>
            </a:r>
            <a:r>
              <a:rPr lang="el-GR" dirty="0"/>
              <a:t>των </a:t>
            </a:r>
            <a:r>
              <a:rPr lang="el-GR" dirty="0" smtClean="0"/>
              <a:t>βοοειδών 2/2</a:t>
            </a:r>
            <a:endParaRPr lang="el-GR" dirty="0"/>
          </a:p>
        </p:txBody>
      </p:sp>
      <p:graphicFrame>
        <p:nvGraphicFramePr>
          <p:cNvPr id="6" name="Group 151" descr="Ταξινόμηση των βοοειδών 2/2"/>
          <p:cNvGraphicFramePr>
            <a:graphicFrameLocks noGrp="1"/>
          </p:cNvGraphicFramePr>
          <p:nvPr>
            <p:extLst>
              <p:ext uri="{D42A27DB-BD31-4B8C-83A1-F6EECF244321}">
                <p14:modId xmlns:p14="http://schemas.microsoft.com/office/powerpoint/2010/main" val="2781882685"/>
              </p:ext>
            </p:extLst>
          </p:nvPr>
        </p:nvGraphicFramePr>
        <p:xfrm>
          <a:off x="260248" y="994961"/>
          <a:ext cx="8665388" cy="5462076"/>
        </p:xfrm>
        <a:graphic>
          <a:graphicData uri="http://schemas.openxmlformats.org/drawingml/2006/table">
            <a:tbl>
              <a:tblPr firstRow="1">
                <a:tableStyleId>{284E427A-3D55-4303-BF80-6455036E1DE7}</a:tableStyleId>
              </a:tblPr>
              <a:tblGrid>
                <a:gridCol w="1254653"/>
                <a:gridCol w="955344"/>
                <a:gridCol w="1555845"/>
                <a:gridCol w="1934028"/>
                <a:gridCol w="2965518"/>
              </a:tblGrid>
              <a:tr h="510085">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pitchFamily="2" charset="2"/>
                        <a:buNone/>
                        <a:tabLst/>
                      </a:pPr>
                      <a:r>
                        <a:rPr kumimoji="0" lang="el-GR" sz="1600" b="1" u="none" strike="noStrike" cap="none" normalizeH="0" baseline="0" dirty="0" err="1" smtClean="0">
                          <a:ln>
                            <a:noFill/>
                          </a:ln>
                          <a:solidFill>
                            <a:srgbClr val="000000"/>
                          </a:solidFill>
                          <a:effectLst/>
                        </a:rPr>
                        <a:t>Υπο</a:t>
                      </a:r>
                      <a:r>
                        <a:rPr kumimoji="0" lang="en-US" sz="1600" b="1" u="none" strike="noStrike" cap="none" normalizeH="0" baseline="0" dirty="0" smtClean="0">
                          <a:ln>
                            <a:noFill/>
                          </a:ln>
                          <a:solidFill>
                            <a:srgbClr val="000000"/>
                          </a:solidFill>
                          <a:effectLst/>
                        </a:rPr>
                        <a:t>-</a:t>
                      </a:r>
                      <a:r>
                        <a:rPr kumimoji="0" lang="el-GR" sz="1600" b="1" u="none" strike="noStrike" cap="none" normalizeH="0" baseline="0" dirty="0" smtClean="0">
                          <a:ln>
                            <a:noFill/>
                          </a:ln>
                          <a:solidFill>
                            <a:srgbClr val="000000"/>
                          </a:solidFill>
                          <a:effectLst/>
                        </a:rPr>
                        <a:t>οικογένεια</a:t>
                      </a:r>
                      <a:endParaRPr kumimoji="0" lang="el-GR" sz="1600" b="1" i="0" u="none" strike="noStrike" cap="none" normalizeH="0" baseline="0" dirty="0" smtClean="0">
                        <a:ln>
                          <a:noFill/>
                        </a:ln>
                        <a:solidFill>
                          <a:srgbClr val="000000"/>
                        </a:solidFill>
                        <a:effectLst/>
                        <a:latin typeface="Arial" charset="0"/>
                      </a:endParaRPr>
                    </a:p>
                  </a:txBody>
                  <a:tcPr marT="45723" marB="45723"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pitchFamily="2" charset="2"/>
                        <a:buNone/>
                        <a:tabLst/>
                      </a:pPr>
                      <a:r>
                        <a:rPr kumimoji="0" lang="el-GR" sz="1600" b="1" u="none" strike="noStrike" cap="none" normalizeH="0" baseline="0" smtClean="0">
                          <a:ln>
                            <a:noFill/>
                          </a:ln>
                          <a:solidFill>
                            <a:srgbClr val="000000"/>
                          </a:solidFill>
                          <a:effectLst/>
                        </a:rPr>
                        <a:t>γένος</a:t>
                      </a:r>
                      <a:endParaRPr kumimoji="0" lang="el-GR" sz="1600" b="1" i="0" u="none" strike="noStrike" cap="none" normalizeH="0" baseline="0" smtClean="0">
                        <a:ln>
                          <a:noFill/>
                        </a:ln>
                        <a:solidFill>
                          <a:srgbClr val="000000"/>
                        </a:solidFill>
                        <a:effectLst/>
                        <a:latin typeface="Arial" charset="0"/>
                      </a:endParaRPr>
                    </a:p>
                  </a:txBody>
                  <a:tcPr marT="45723" marB="45723"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pitchFamily="2" charset="2"/>
                        <a:buNone/>
                        <a:tabLst/>
                      </a:pPr>
                      <a:r>
                        <a:rPr kumimoji="0" lang="el-GR" sz="1600" b="1" u="none" strike="noStrike" cap="none" normalizeH="0" baseline="0" dirty="0" err="1" smtClean="0">
                          <a:ln>
                            <a:noFill/>
                          </a:ln>
                          <a:solidFill>
                            <a:srgbClr val="000000"/>
                          </a:solidFill>
                          <a:effectLst/>
                        </a:rPr>
                        <a:t>υπογένος</a:t>
                      </a:r>
                      <a:endParaRPr kumimoji="0" lang="el-GR" sz="1600" b="1" i="0" u="none" strike="noStrike" cap="none" normalizeH="0" baseline="0" dirty="0" smtClean="0">
                        <a:ln>
                          <a:noFill/>
                        </a:ln>
                        <a:solidFill>
                          <a:srgbClr val="000000"/>
                        </a:solidFill>
                        <a:effectLst/>
                        <a:latin typeface="Arial" charset="0"/>
                      </a:endParaRPr>
                    </a:p>
                  </a:txBody>
                  <a:tcPr marT="45723" marB="45723"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pitchFamily="2" charset="2"/>
                        <a:buNone/>
                        <a:tabLst/>
                      </a:pPr>
                      <a:r>
                        <a:rPr kumimoji="0" lang="el-GR" sz="1600" b="1" u="none" strike="noStrike" cap="none" normalizeH="0" baseline="0" dirty="0" smtClean="0">
                          <a:ln>
                            <a:noFill/>
                          </a:ln>
                          <a:solidFill>
                            <a:srgbClr val="000000"/>
                          </a:solidFill>
                          <a:effectLst/>
                        </a:rPr>
                        <a:t>Άγριο είδος</a:t>
                      </a:r>
                      <a:endParaRPr kumimoji="0" lang="el-GR" sz="1600" b="1" i="0" u="none" strike="noStrike" cap="none" normalizeH="0" baseline="0" dirty="0" smtClean="0">
                        <a:ln>
                          <a:noFill/>
                        </a:ln>
                        <a:solidFill>
                          <a:srgbClr val="000000"/>
                        </a:solidFill>
                        <a:effectLst/>
                        <a:latin typeface="Arial" charset="0"/>
                      </a:endParaRPr>
                    </a:p>
                  </a:txBody>
                  <a:tcPr marT="45723" marB="45723"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pitchFamily="2" charset="2"/>
                        <a:buNone/>
                        <a:tabLst/>
                      </a:pPr>
                      <a:r>
                        <a:rPr kumimoji="0" lang="el-GR" sz="1600" b="1" u="none" strike="noStrike" cap="none" normalizeH="0" baseline="0" dirty="0" smtClean="0">
                          <a:ln>
                            <a:noFill/>
                          </a:ln>
                          <a:solidFill>
                            <a:srgbClr val="000000"/>
                          </a:solidFill>
                          <a:effectLst/>
                        </a:rPr>
                        <a:t>Κατοικίδια μορφή</a:t>
                      </a:r>
                      <a:endParaRPr kumimoji="0" lang="el-GR" sz="1600" b="1" i="0" u="none" strike="noStrike" cap="none" normalizeH="0" baseline="0" dirty="0" smtClean="0">
                        <a:ln>
                          <a:noFill/>
                        </a:ln>
                        <a:solidFill>
                          <a:srgbClr val="000000"/>
                        </a:solidFill>
                        <a:effectLst/>
                        <a:latin typeface="Arial" charset="0"/>
                      </a:endParaRPr>
                    </a:p>
                  </a:txBody>
                  <a:tcPr marT="45723" marB="45723" horzOverflow="overflow"/>
                </a:tc>
              </a:tr>
              <a:tr h="510085">
                <a:tc rowSpan="9">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pitchFamily="2" charset="2"/>
                        <a:buNone/>
                        <a:tabLst/>
                      </a:pPr>
                      <a:endParaRPr kumimoji="0" lang="en-US" sz="1600" b="1" u="none" strike="noStrike" cap="none" normalizeH="0" baseline="0" dirty="0" smtClean="0">
                        <a:ln>
                          <a:noFill/>
                        </a:ln>
                        <a:solidFill>
                          <a:srgbClr val="000000"/>
                        </a:solidFill>
                        <a:effectLst/>
                      </a:endParaRPr>
                    </a:p>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pitchFamily="2" charset="2"/>
                        <a:buNone/>
                        <a:tabLst/>
                      </a:pPr>
                      <a:endParaRPr kumimoji="0" lang="en-US" sz="1600" b="1" u="none" strike="noStrike" cap="none" normalizeH="0" baseline="0" dirty="0" smtClean="0">
                        <a:ln>
                          <a:noFill/>
                        </a:ln>
                        <a:solidFill>
                          <a:srgbClr val="000000"/>
                        </a:solidFill>
                        <a:effectLst/>
                      </a:endParaRPr>
                    </a:p>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pitchFamily="2" charset="2"/>
                        <a:buNone/>
                        <a:tabLst/>
                      </a:pPr>
                      <a:endParaRPr kumimoji="0" lang="en-US" sz="1600" b="1" u="none" strike="noStrike" cap="none" normalizeH="0" baseline="0" dirty="0" smtClean="0">
                        <a:ln>
                          <a:noFill/>
                        </a:ln>
                        <a:solidFill>
                          <a:srgbClr val="000000"/>
                        </a:solidFill>
                        <a:effectLst/>
                      </a:endParaRPr>
                    </a:p>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pitchFamily="2" charset="2"/>
                        <a:buNone/>
                        <a:tabLst/>
                      </a:pPr>
                      <a:endParaRPr kumimoji="0" lang="en-US" sz="1600" b="1" u="none" strike="noStrike" cap="none" normalizeH="0" baseline="0" dirty="0" smtClean="0">
                        <a:ln>
                          <a:noFill/>
                        </a:ln>
                        <a:solidFill>
                          <a:srgbClr val="000000"/>
                        </a:solidFill>
                        <a:effectLst/>
                      </a:endParaRPr>
                    </a:p>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pitchFamily="2" charset="2"/>
                        <a:buNone/>
                        <a:tabLst/>
                      </a:pPr>
                      <a:endParaRPr kumimoji="0" lang="en-US" sz="1600" b="1" u="none" strike="noStrike" cap="none" normalizeH="0" baseline="0" dirty="0" smtClean="0">
                        <a:ln>
                          <a:noFill/>
                        </a:ln>
                        <a:solidFill>
                          <a:srgbClr val="000000"/>
                        </a:solidFill>
                        <a:effectLst/>
                      </a:endParaRPr>
                    </a:p>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pitchFamily="2" charset="2"/>
                        <a:buNone/>
                        <a:tabLst/>
                      </a:pPr>
                      <a:endParaRPr kumimoji="0" lang="en-US" sz="1600" b="1" u="none" strike="noStrike" cap="none" normalizeH="0" baseline="0" dirty="0" smtClean="0">
                        <a:ln>
                          <a:noFill/>
                        </a:ln>
                        <a:solidFill>
                          <a:srgbClr val="000000"/>
                        </a:solidFill>
                        <a:effectLst/>
                      </a:endParaRPr>
                    </a:p>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pitchFamily="2" charset="2"/>
                        <a:buNone/>
                        <a:tabLst/>
                      </a:pPr>
                      <a:endParaRPr kumimoji="0" lang="en-US" sz="1600" b="1" u="none" strike="noStrike" cap="none" normalizeH="0" baseline="0" dirty="0" smtClean="0">
                        <a:ln>
                          <a:noFill/>
                        </a:ln>
                        <a:solidFill>
                          <a:srgbClr val="000000"/>
                        </a:solidFill>
                        <a:effectLst/>
                      </a:endParaRPr>
                    </a:p>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pitchFamily="2" charset="2"/>
                        <a:buNone/>
                        <a:tabLst/>
                      </a:pPr>
                      <a:r>
                        <a:rPr kumimoji="0" lang="en-US" sz="1600" b="1" u="none" strike="noStrike" cap="none" normalizeH="0" baseline="0" dirty="0" err="1" smtClean="0">
                          <a:ln>
                            <a:noFill/>
                          </a:ln>
                          <a:solidFill>
                            <a:srgbClr val="000000"/>
                          </a:solidFill>
                          <a:effectLst/>
                        </a:rPr>
                        <a:t>Bovinae</a:t>
                      </a:r>
                      <a:endParaRPr kumimoji="0" lang="el-GR" sz="1600" b="1" i="0" u="none" strike="noStrike" cap="none" normalizeH="0" baseline="0" dirty="0" smtClean="0">
                        <a:ln>
                          <a:noFill/>
                        </a:ln>
                        <a:solidFill>
                          <a:srgbClr val="000000"/>
                        </a:solidFill>
                        <a:effectLst/>
                        <a:latin typeface="Arial" charset="0"/>
                      </a:endParaRPr>
                    </a:p>
                  </a:txBody>
                  <a:tcPr marT="45723" marB="45723" horzOverflow="overflow"/>
                </a:tc>
                <a:tc rowSpan="5">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pitchFamily="2" charset="2"/>
                        <a:buNone/>
                        <a:tabLst/>
                      </a:pPr>
                      <a:endParaRPr kumimoji="0" lang="en-US" sz="1600" b="1" u="none" strike="noStrike" cap="none" normalizeH="0" baseline="0" dirty="0" smtClean="0">
                        <a:ln>
                          <a:noFill/>
                        </a:ln>
                        <a:solidFill>
                          <a:srgbClr val="000000"/>
                        </a:solidFill>
                        <a:effectLst/>
                      </a:endParaRPr>
                    </a:p>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pitchFamily="2" charset="2"/>
                        <a:buNone/>
                        <a:tabLst/>
                      </a:pPr>
                      <a:endParaRPr kumimoji="0" lang="en-US" sz="1600" b="1" u="none" strike="noStrike" cap="none" normalizeH="0" baseline="0" dirty="0" smtClean="0">
                        <a:ln>
                          <a:noFill/>
                        </a:ln>
                        <a:solidFill>
                          <a:srgbClr val="000000"/>
                        </a:solidFill>
                        <a:effectLst/>
                      </a:endParaRPr>
                    </a:p>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pitchFamily="2" charset="2"/>
                        <a:buNone/>
                        <a:tabLst/>
                      </a:pPr>
                      <a:endParaRPr kumimoji="0" lang="en-US" sz="2400" b="1" u="none" strike="noStrike" cap="none" normalizeH="0" baseline="0" dirty="0" smtClean="0">
                        <a:ln>
                          <a:noFill/>
                        </a:ln>
                        <a:solidFill>
                          <a:srgbClr val="000000"/>
                        </a:solidFill>
                        <a:effectLst/>
                      </a:endParaRPr>
                    </a:p>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pitchFamily="2" charset="2"/>
                        <a:buNone/>
                        <a:tabLst/>
                      </a:pPr>
                      <a:r>
                        <a:rPr kumimoji="0" lang="en-US" sz="2400" b="1" u="none" strike="noStrike" cap="none" normalizeH="0" baseline="0" dirty="0" smtClean="0">
                          <a:ln>
                            <a:noFill/>
                          </a:ln>
                          <a:solidFill>
                            <a:srgbClr val="000000"/>
                          </a:solidFill>
                          <a:effectLst/>
                        </a:rPr>
                        <a:t>B</a:t>
                      </a:r>
                      <a:r>
                        <a:rPr kumimoji="0" lang="el-GR" sz="2400" b="1" u="none" strike="noStrike" cap="none" normalizeH="0" baseline="0" dirty="0" smtClean="0">
                          <a:ln>
                            <a:noFill/>
                          </a:ln>
                          <a:solidFill>
                            <a:srgbClr val="000000"/>
                          </a:solidFill>
                          <a:effectLst/>
                        </a:rPr>
                        <a:t>ο</a:t>
                      </a:r>
                      <a:r>
                        <a:rPr kumimoji="0" lang="en-US" sz="2400" b="1" u="none" strike="noStrike" cap="none" normalizeH="0" baseline="0" dirty="0" smtClean="0">
                          <a:ln>
                            <a:noFill/>
                          </a:ln>
                          <a:solidFill>
                            <a:srgbClr val="000000"/>
                          </a:solidFill>
                          <a:effectLst/>
                        </a:rPr>
                        <a:t>s</a:t>
                      </a:r>
                      <a:endParaRPr kumimoji="0" lang="el-GR" sz="2400" b="1" u="none" strike="noStrike" cap="none" normalizeH="0" baseline="0" dirty="0" smtClean="0">
                        <a:ln>
                          <a:noFill/>
                        </a:ln>
                        <a:solidFill>
                          <a:srgbClr val="000000"/>
                        </a:solidFill>
                        <a:effectLst/>
                      </a:endParaRPr>
                    </a:p>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pitchFamily="2" charset="2"/>
                        <a:buNone/>
                        <a:tabLst/>
                      </a:pPr>
                      <a:endParaRPr kumimoji="0" lang="el-GR" sz="2400" b="1" i="0" u="none" strike="noStrike" cap="none" normalizeH="0" baseline="0" dirty="0" smtClean="0">
                        <a:ln>
                          <a:noFill/>
                        </a:ln>
                        <a:solidFill>
                          <a:srgbClr val="000000"/>
                        </a:solidFill>
                        <a:effectLst/>
                        <a:latin typeface="Arial" charset="0"/>
                      </a:endParaRPr>
                    </a:p>
                  </a:txBody>
                  <a:tcPr marT="45723" marB="45723" horzOverflow="overflow"/>
                </a:tc>
                <a:tc rowSpan="2">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pitchFamily="2" charset="2"/>
                        <a:buNone/>
                        <a:tabLst/>
                      </a:pPr>
                      <a:endParaRPr kumimoji="0" lang="en-US" sz="2000" b="1" u="none" strike="noStrike" cap="none" normalizeH="0" baseline="0" dirty="0" smtClean="0">
                        <a:ln>
                          <a:noFill/>
                        </a:ln>
                        <a:solidFill>
                          <a:srgbClr val="000000"/>
                        </a:solidFill>
                        <a:effectLst/>
                      </a:endParaRPr>
                    </a:p>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pitchFamily="2" charset="2"/>
                        <a:buNone/>
                        <a:tabLst/>
                      </a:pPr>
                      <a:r>
                        <a:rPr kumimoji="0" lang="en-US" sz="2000" b="1" u="none" strike="noStrike" cap="none" normalizeH="0" baseline="0" dirty="0" err="1" smtClean="0">
                          <a:ln>
                            <a:noFill/>
                          </a:ln>
                          <a:solidFill>
                            <a:srgbClr val="000000"/>
                          </a:solidFill>
                          <a:effectLst/>
                        </a:rPr>
                        <a:t>Bos</a:t>
                      </a:r>
                      <a:endParaRPr kumimoji="0" lang="el-GR" sz="2000" b="1" i="0" u="none" strike="noStrike" cap="none" normalizeH="0" baseline="0" dirty="0" smtClean="0">
                        <a:ln>
                          <a:noFill/>
                        </a:ln>
                        <a:solidFill>
                          <a:srgbClr val="000000"/>
                        </a:solidFill>
                        <a:effectLst/>
                        <a:latin typeface="Arial" charset="0"/>
                      </a:endParaRPr>
                    </a:p>
                  </a:txBody>
                  <a:tcPr marT="45723" marB="45723" horzOverflow="overflow">
                    <a:solidFill>
                      <a:srgbClr val="FFFFCC">
                        <a:alpha val="50000"/>
                      </a:srgbClr>
                    </a:solidFill>
                  </a:tcPr>
                </a:tc>
                <a:tc rowSpan="2">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pitchFamily="2" charset="2"/>
                        <a:buNone/>
                        <a:tabLst/>
                      </a:pPr>
                      <a:r>
                        <a:rPr kumimoji="0" lang="en-US" sz="1600" b="1" u="none" strike="noStrike" cap="none" normalizeH="0" baseline="0" dirty="0" err="1" smtClean="0">
                          <a:ln>
                            <a:noFill/>
                          </a:ln>
                          <a:solidFill>
                            <a:srgbClr val="000000"/>
                          </a:solidFill>
                          <a:effectLst/>
                        </a:rPr>
                        <a:t>Bos</a:t>
                      </a:r>
                      <a:r>
                        <a:rPr kumimoji="0" lang="en-US" sz="1600" b="1" u="none" strike="noStrike" cap="none" normalizeH="0" baseline="0" dirty="0" smtClean="0">
                          <a:ln>
                            <a:noFill/>
                          </a:ln>
                          <a:solidFill>
                            <a:srgbClr val="000000"/>
                          </a:solidFill>
                          <a:effectLst/>
                        </a:rPr>
                        <a:t> </a:t>
                      </a:r>
                      <a:r>
                        <a:rPr kumimoji="0" lang="en-US" sz="1600" b="1" u="none" strike="noStrike" cap="none" normalizeH="0" baseline="0" dirty="0" err="1" smtClean="0">
                          <a:ln>
                            <a:noFill/>
                          </a:ln>
                          <a:solidFill>
                            <a:srgbClr val="000000"/>
                          </a:solidFill>
                          <a:effectLst/>
                        </a:rPr>
                        <a:t>primigenius</a:t>
                      </a:r>
                      <a:endParaRPr kumimoji="0" lang="el-GR" sz="1600" b="1" i="0" u="none" strike="noStrike" cap="none" normalizeH="0" baseline="0" dirty="0" smtClean="0">
                        <a:ln>
                          <a:noFill/>
                        </a:ln>
                        <a:solidFill>
                          <a:srgbClr val="000000"/>
                        </a:solidFill>
                        <a:effectLst/>
                        <a:latin typeface="Arial" charset="0"/>
                      </a:endParaRPr>
                    </a:p>
                  </a:txBody>
                  <a:tcPr marT="45723" marB="45723"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pitchFamily="2" charset="2"/>
                        <a:buNone/>
                        <a:tabLst/>
                      </a:pPr>
                      <a:r>
                        <a:rPr kumimoji="0" lang="en-US" sz="1600" b="1" u="none" strike="noStrike" cap="none" normalizeH="0" baseline="0" dirty="0" err="1" smtClean="0">
                          <a:ln>
                            <a:noFill/>
                          </a:ln>
                          <a:solidFill>
                            <a:srgbClr val="000000"/>
                          </a:solidFill>
                          <a:effectLst/>
                        </a:rPr>
                        <a:t>Bos</a:t>
                      </a:r>
                      <a:r>
                        <a:rPr kumimoji="0" lang="en-US" sz="1600" b="1" u="none" strike="noStrike" cap="none" normalizeH="0" baseline="0" dirty="0" smtClean="0">
                          <a:ln>
                            <a:noFill/>
                          </a:ln>
                          <a:solidFill>
                            <a:srgbClr val="000000"/>
                          </a:solidFill>
                          <a:effectLst/>
                        </a:rPr>
                        <a:t> </a:t>
                      </a:r>
                      <a:r>
                        <a:rPr kumimoji="0" lang="en-US" sz="1600" b="1" u="none" strike="noStrike" cap="none" normalizeH="0" baseline="0" dirty="0" err="1" smtClean="0">
                          <a:ln>
                            <a:noFill/>
                          </a:ln>
                          <a:solidFill>
                            <a:srgbClr val="000000"/>
                          </a:solidFill>
                          <a:effectLst/>
                        </a:rPr>
                        <a:t>taurus</a:t>
                      </a:r>
                      <a:r>
                        <a:rPr kumimoji="0" lang="en-US" sz="1600" b="1" u="none" strike="noStrike" cap="none" normalizeH="0" baseline="0" dirty="0" smtClean="0">
                          <a:ln>
                            <a:noFill/>
                          </a:ln>
                          <a:solidFill>
                            <a:srgbClr val="000000"/>
                          </a:solidFill>
                          <a:effectLst/>
                        </a:rPr>
                        <a:t> (</a:t>
                      </a:r>
                      <a:r>
                        <a:rPr kumimoji="0" lang="el-GR" sz="1600" b="1" u="none" strike="noStrike" cap="none" normalizeH="0" baseline="0" dirty="0" smtClean="0">
                          <a:ln>
                            <a:noFill/>
                          </a:ln>
                          <a:solidFill>
                            <a:srgbClr val="000000"/>
                          </a:solidFill>
                          <a:effectLst/>
                        </a:rPr>
                        <a:t>ευρωπαϊκές αγελάδες)</a:t>
                      </a:r>
                      <a:endParaRPr kumimoji="0" lang="el-GR" sz="1600" b="1" i="0" u="none" strike="noStrike" cap="none" normalizeH="0" baseline="0" dirty="0" smtClean="0">
                        <a:ln>
                          <a:noFill/>
                        </a:ln>
                        <a:solidFill>
                          <a:srgbClr val="000000"/>
                        </a:solidFill>
                        <a:effectLst/>
                        <a:latin typeface="Arial" charset="0"/>
                      </a:endParaRPr>
                    </a:p>
                  </a:txBody>
                  <a:tcPr marT="45723" marB="45723" horzOverflow="overflow"/>
                </a:tc>
              </a:tr>
              <a:tr h="323863">
                <a:tc vMerge="1">
                  <a:txBody>
                    <a:bodyPr/>
                    <a:lstStyle/>
                    <a:p>
                      <a:endParaRPr lang="el-GR"/>
                    </a:p>
                  </a:txBody>
                  <a:tcPr/>
                </a:tc>
                <a:tc vMerge="1">
                  <a:txBody>
                    <a:bodyPr/>
                    <a:lstStyle/>
                    <a:p>
                      <a:endParaRPr lang="el-GR"/>
                    </a:p>
                  </a:txBody>
                  <a:tcPr/>
                </a:tc>
                <a:tc vMerge="1">
                  <a:txBody>
                    <a:bodyPr/>
                    <a:lstStyle/>
                    <a:p>
                      <a:endParaRPr lang="el-GR"/>
                    </a:p>
                  </a:txBody>
                  <a:tcPr/>
                </a:tc>
                <a:tc vMerge="1">
                  <a:txBody>
                    <a:bodyPr/>
                    <a:lstStyle/>
                    <a:p>
                      <a:endParaRPr lang="el-GR"/>
                    </a:p>
                  </a:txBody>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pitchFamily="2" charset="2"/>
                        <a:buNone/>
                        <a:tabLst/>
                      </a:pPr>
                      <a:r>
                        <a:rPr kumimoji="0" lang="en-US" sz="1600" b="1" u="none" strike="noStrike" cap="none" normalizeH="0" baseline="0" dirty="0" err="1" smtClean="0">
                          <a:ln>
                            <a:noFill/>
                          </a:ln>
                          <a:solidFill>
                            <a:srgbClr val="000000"/>
                          </a:solidFill>
                          <a:effectLst/>
                        </a:rPr>
                        <a:t>Bos</a:t>
                      </a:r>
                      <a:r>
                        <a:rPr kumimoji="0" lang="en-US" sz="1600" b="1" u="none" strike="noStrike" cap="none" normalizeH="0" baseline="0" dirty="0" smtClean="0">
                          <a:ln>
                            <a:noFill/>
                          </a:ln>
                          <a:solidFill>
                            <a:srgbClr val="000000"/>
                          </a:solidFill>
                          <a:effectLst/>
                        </a:rPr>
                        <a:t> </a:t>
                      </a:r>
                      <a:r>
                        <a:rPr kumimoji="0" lang="en-US" sz="1600" b="1" u="none" strike="noStrike" cap="none" normalizeH="0" baseline="0" dirty="0" err="1" smtClean="0">
                          <a:ln>
                            <a:noFill/>
                          </a:ln>
                          <a:solidFill>
                            <a:srgbClr val="000000"/>
                          </a:solidFill>
                          <a:effectLst/>
                        </a:rPr>
                        <a:t>indicus</a:t>
                      </a:r>
                      <a:r>
                        <a:rPr kumimoji="0" lang="en-US" sz="1600" b="1" u="none" strike="noStrike" cap="none" normalizeH="0" baseline="0" dirty="0" smtClean="0">
                          <a:ln>
                            <a:noFill/>
                          </a:ln>
                          <a:solidFill>
                            <a:srgbClr val="000000"/>
                          </a:solidFill>
                          <a:effectLst/>
                        </a:rPr>
                        <a:t> (Zebu)</a:t>
                      </a:r>
                      <a:endParaRPr kumimoji="0" lang="el-GR" sz="1600" b="1" i="0" u="none" strike="noStrike" cap="none" normalizeH="0" baseline="0" dirty="0" smtClean="0">
                        <a:ln>
                          <a:noFill/>
                        </a:ln>
                        <a:solidFill>
                          <a:srgbClr val="000000"/>
                        </a:solidFill>
                        <a:effectLst/>
                        <a:latin typeface="Arial" charset="0"/>
                      </a:endParaRPr>
                    </a:p>
                  </a:txBody>
                  <a:tcPr marT="45723" marB="45723" horzOverflow="overflow"/>
                </a:tc>
              </a:tr>
              <a:tr h="510085">
                <a:tc vMerge="1">
                  <a:txBody>
                    <a:bodyPr/>
                    <a:lstStyle/>
                    <a:p>
                      <a:endParaRPr lang="el-GR"/>
                    </a:p>
                  </a:txBody>
                  <a:tcPr/>
                </a:tc>
                <a:tc vMerge="1">
                  <a:txBody>
                    <a:bodyPr/>
                    <a:lstStyle/>
                    <a:p>
                      <a:endParaRPr lang="el-GR"/>
                    </a:p>
                  </a:txBody>
                  <a:tcPr/>
                </a:tc>
                <a:tc rowSpan="2">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pitchFamily="2" charset="2"/>
                        <a:buNone/>
                        <a:tabLst/>
                      </a:pPr>
                      <a:endParaRPr kumimoji="0" lang="en-US" sz="2000" b="1" u="none" strike="noStrike" cap="none" normalizeH="0" baseline="0" dirty="0" smtClean="0">
                        <a:ln>
                          <a:noFill/>
                        </a:ln>
                        <a:solidFill>
                          <a:srgbClr val="000000"/>
                        </a:solidFill>
                        <a:effectLst/>
                      </a:endParaRPr>
                    </a:p>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pitchFamily="2" charset="2"/>
                        <a:buNone/>
                        <a:tabLst/>
                      </a:pPr>
                      <a:r>
                        <a:rPr kumimoji="0" lang="en-US" sz="2000" b="1" u="none" strike="noStrike" cap="none" normalizeH="0" baseline="0" dirty="0" err="1" smtClean="0">
                          <a:ln>
                            <a:noFill/>
                          </a:ln>
                          <a:solidFill>
                            <a:srgbClr val="000000"/>
                          </a:solidFill>
                          <a:effectLst/>
                        </a:rPr>
                        <a:t>Bibos</a:t>
                      </a:r>
                      <a:endParaRPr kumimoji="0" lang="el-GR" sz="2000" b="1" i="0" u="none" strike="noStrike" cap="none" normalizeH="0" baseline="0" dirty="0" smtClean="0">
                        <a:ln>
                          <a:noFill/>
                        </a:ln>
                        <a:solidFill>
                          <a:srgbClr val="000000"/>
                        </a:solidFill>
                        <a:effectLst/>
                        <a:latin typeface="Arial" charset="0"/>
                      </a:endParaRPr>
                    </a:p>
                  </a:txBody>
                  <a:tcPr marT="45723" marB="45723" horzOverflow="overflow">
                    <a:solidFill>
                      <a:srgbClr val="FFFFCC">
                        <a:alpha val="50000"/>
                      </a:srgb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pitchFamily="2" charset="2"/>
                        <a:buNone/>
                        <a:tabLst/>
                      </a:pPr>
                      <a:r>
                        <a:rPr kumimoji="0" lang="en-US" sz="1600" b="1" u="none" strike="noStrike" cap="none" normalizeH="0" baseline="0" dirty="0" err="1" smtClean="0">
                          <a:ln>
                            <a:noFill/>
                          </a:ln>
                          <a:solidFill>
                            <a:srgbClr val="000000"/>
                          </a:solidFill>
                          <a:effectLst/>
                        </a:rPr>
                        <a:t>Bos</a:t>
                      </a:r>
                      <a:r>
                        <a:rPr kumimoji="0" lang="en-US" sz="1600" b="1" u="none" strike="noStrike" cap="none" normalizeH="0" baseline="0" dirty="0" smtClean="0">
                          <a:ln>
                            <a:noFill/>
                          </a:ln>
                          <a:solidFill>
                            <a:srgbClr val="000000"/>
                          </a:solidFill>
                          <a:effectLst/>
                        </a:rPr>
                        <a:t> (</a:t>
                      </a:r>
                      <a:r>
                        <a:rPr kumimoji="0" lang="en-US" sz="1600" b="1" u="none" strike="noStrike" cap="none" normalizeH="0" baseline="0" dirty="0" err="1" smtClean="0">
                          <a:ln>
                            <a:noFill/>
                          </a:ln>
                          <a:solidFill>
                            <a:srgbClr val="000000"/>
                          </a:solidFill>
                          <a:effectLst/>
                        </a:rPr>
                        <a:t>Bibos</a:t>
                      </a:r>
                      <a:r>
                        <a:rPr kumimoji="0" lang="en-US" sz="1600" b="1" u="none" strike="noStrike" cap="none" normalizeH="0" baseline="0" dirty="0" smtClean="0">
                          <a:ln>
                            <a:noFill/>
                          </a:ln>
                          <a:solidFill>
                            <a:srgbClr val="000000"/>
                          </a:solidFill>
                          <a:effectLst/>
                        </a:rPr>
                        <a:t>) </a:t>
                      </a:r>
                      <a:r>
                        <a:rPr kumimoji="0" lang="en-US" sz="1600" b="1" u="none" strike="noStrike" cap="none" normalizeH="0" baseline="0" dirty="0" err="1" smtClean="0">
                          <a:ln>
                            <a:noFill/>
                          </a:ln>
                          <a:solidFill>
                            <a:srgbClr val="000000"/>
                          </a:solidFill>
                          <a:effectLst/>
                        </a:rPr>
                        <a:t>javanicus</a:t>
                      </a:r>
                      <a:endParaRPr kumimoji="0" lang="el-GR" sz="1600" b="1" i="0" u="none" strike="noStrike" cap="none" normalizeH="0" baseline="0" dirty="0" smtClean="0">
                        <a:ln>
                          <a:noFill/>
                        </a:ln>
                        <a:solidFill>
                          <a:srgbClr val="000000"/>
                        </a:solidFill>
                        <a:effectLst/>
                        <a:latin typeface="Arial" charset="0"/>
                      </a:endParaRPr>
                    </a:p>
                  </a:txBody>
                  <a:tcPr marT="45723" marB="45723"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pitchFamily="2" charset="2"/>
                        <a:buNone/>
                        <a:tabLst/>
                      </a:pPr>
                      <a:r>
                        <a:rPr kumimoji="0" lang="en-US" sz="1600" b="1" u="none" strike="noStrike" cap="none" normalizeH="0" baseline="0" dirty="0" err="1" smtClean="0">
                          <a:ln>
                            <a:noFill/>
                          </a:ln>
                          <a:solidFill>
                            <a:srgbClr val="000000"/>
                          </a:solidFill>
                          <a:effectLst/>
                        </a:rPr>
                        <a:t>Bos</a:t>
                      </a:r>
                      <a:r>
                        <a:rPr kumimoji="0" lang="en-US" sz="1600" b="1" u="none" strike="noStrike" cap="none" normalizeH="0" baseline="0" dirty="0" smtClean="0">
                          <a:ln>
                            <a:noFill/>
                          </a:ln>
                          <a:solidFill>
                            <a:srgbClr val="000000"/>
                          </a:solidFill>
                          <a:effectLst/>
                        </a:rPr>
                        <a:t> (</a:t>
                      </a:r>
                      <a:r>
                        <a:rPr kumimoji="0" lang="en-US" sz="1600" b="1" u="none" strike="noStrike" cap="none" normalizeH="0" baseline="0" dirty="0" err="1" smtClean="0">
                          <a:ln>
                            <a:noFill/>
                          </a:ln>
                          <a:solidFill>
                            <a:srgbClr val="000000"/>
                          </a:solidFill>
                          <a:effectLst/>
                        </a:rPr>
                        <a:t>Bibos</a:t>
                      </a:r>
                      <a:r>
                        <a:rPr kumimoji="0" lang="en-US" sz="1600" b="1" u="none" strike="noStrike" cap="none" normalizeH="0" baseline="0" dirty="0" smtClean="0">
                          <a:ln>
                            <a:noFill/>
                          </a:ln>
                          <a:solidFill>
                            <a:srgbClr val="000000"/>
                          </a:solidFill>
                          <a:effectLst/>
                        </a:rPr>
                        <a:t>) </a:t>
                      </a:r>
                      <a:r>
                        <a:rPr kumimoji="0" lang="en-US" sz="1600" b="1" u="none" strike="noStrike" cap="none" normalizeH="0" baseline="0" dirty="0" err="1" smtClean="0">
                          <a:ln>
                            <a:noFill/>
                          </a:ln>
                          <a:solidFill>
                            <a:srgbClr val="000000"/>
                          </a:solidFill>
                          <a:effectLst/>
                        </a:rPr>
                        <a:t>javanicus</a:t>
                      </a:r>
                      <a:r>
                        <a:rPr kumimoji="0" lang="en-US" sz="1600" b="1" u="none" strike="noStrike" cap="none" normalizeH="0" baseline="0" dirty="0" smtClean="0">
                          <a:ln>
                            <a:noFill/>
                          </a:ln>
                          <a:solidFill>
                            <a:srgbClr val="000000"/>
                          </a:solidFill>
                          <a:effectLst/>
                        </a:rPr>
                        <a:t> forma </a:t>
                      </a:r>
                      <a:r>
                        <a:rPr kumimoji="0" lang="en-US" sz="1600" b="1" u="none" strike="noStrike" cap="none" normalizeH="0" baseline="0" dirty="0" err="1" smtClean="0">
                          <a:ln>
                            <a:noFill/>
                          </a:ln>
                          <a:solidFill>
                            <a:srgbClr val="000000"/>
                          </a:solidFill>
                          <a:effectLst/>
                        </a:rPr>
                        <a:t>domestica</a:t>
                      </a:r>
                      <a:r>
                        <a:rPr kumimoji="0" lang="el-GR" sz="1600" b="1" u="none" strike="noStrike" cap="none" normalizeH="0" baseline="0" dirty="0" smtClean="0">
                          <a:ln>
                            <a:noFill/>
                          </a:ln>
                          <a:solidFill>
                            <a:srgbClr val="000000"/>
                          </a:solidFill>
                          <a:effectLst/>
                        </a:rPr>
                        <a:t> (</a:t>
                      </a:r>
                      <a:r>
                        <a:rPr kumimoji="0" lang="en-US" sz="1600" b="1" u="none" strike="noStrike" cap="none" normalizeH="0" baseline="0" dirty="0" err="1" smtClean="0">
                          <a:ln>
                            <a:noFill/>
                          </a:ln>
                          <a:solidFill>
                            <a:srgbClr val="000000"/>
                          </a:solidFill>
                          <a:effectLst/>
                        </a:rPr>
                        <a:t>Banteng</a:t>
                      </a:r>
                      <a:r>
                        <a:rPr kumimoji="0" lang="en-US" sz="1600" b="1" u="none" strike="noStrike" cap="none" normalizeH="0" baseline="0" dirty="0" smtClean="0">
                          <a:ln>
                            <a:noFill/>
                          </a:ln>
                          <a:solidFill>
                            <a:srgbClr val="000000"/>
                          </a:solidFill>
                          <a:effectLst/>
                        </a:rPr>
                        <a:t>)</a:t>
                      </a:r>
                      <a:endParaRPr kumimoji="0" lang="el-GR" sz="1600" b="1" i="0" u="none" strike="noStrike" cap="none" normalizeH="0" baseline="0" dirty="0" smtClean="0">
                        <a:ln>
                          <a:noFill/>
                        </a:ln>
                        <a:solidFill>
                          <a:srgbClr val="000000"/>
                        </a:solidFill>
                        <a:effectLst/>
                        <a:latin typeface="Arial" charset="0"/>
                      </a:endParaRPr>
                    </a:p>
                  </a:txBody>
                  <a:tcPr marT="45723" marB="45723" horzOverflow="overflow"/>
                </a:tc>
              </a:tr>
              <a:tr h="553806">
                <a:tc vMerge="1">
                  <a:txBody>
                    <a:bodyPr/>
                    <a:lstStyle/>
                    <a:p>
                      <a:endParaRPr lang="el-GR"/>
                    </a:p>
                  </a:txBody>
                  <a:tcPr/>
                </a:tc>
                <a:tc vMerge="1">
                  <a:txBody>
                    <a:bodyPr/>
                    <a:lstStyle/>
                    <a:p>
                      <a:endParaRPr lang="el-GR"/>
                    </a:p>
                  </a:txBody>
                  <a:tcPr/>
                </a:tc>
                <a:tc vMerge="1">
                  <a:txBody>
                    <a:bodyPr/>
                    <a:lstStyle/>
                    <a:p>
                      <a:endParaRPr lang="el-GR"/>
                    </a:p>
                  </a:txBody>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pitchFamily="2" charset="2"/>
                        <a:buNone/>
                        <a:tabLst/>
                      </a:pPr>
                      <a:r>
                        <a:rPr kumimoji="0" lang="en-US" sz="1600" b="1" u="none" strike="noStrike" cap="none" normalizeH="0" baseline="0" dirty="0" err="1" smtClean="0">
                          <a:ln>
                            <a:noFill/>
                          </a:ln>
                          <a:solidFill>
                            <a:srgbClr val="000000"/>
                          </a:solidFill>
                          <a:effectLst/>
                        </a:rPr>
                        <a:t>Bos</a:t>
                      </a:r>
                      <a:r>
                        <a:rPr kumimoji="0" lang="en-US" sz="1600" b="1" u="none" strike="noStrike" cap="none" normalizeH="0" baseline="0" dirty="0" smtClean="0">
                          <a:ln>
                            <a:noFill/>
                          </a:ln>
                          <a:solidFill>
                            <a:srgbClr val="000000"/>
                          </a:solidFill>
                          <a:effectLst/>
                        </a:rPr>
                        <a:t> (</a:t>
                      </a:r>
                      <a:r>
                        <a:rPr kumimoji="0" lang="en-US" sz="1600" b="1" u="none" strike="noStrike" cap="none" normalizeH="0" baseline="0" dirty="0" err="1" smtClean="0">
                          <a:ln>
                            <a:noFill/>
                          </a:ln>
                          <a:solidFill>
                            <a:srgbClr val="000000"/>
                          </a:solidFill>
                          <a:effectLst/>
                        </a:rPr>
                        <a:t>Bibos</a:t>
                      </a:r>
                      <a:r>
                        <a:rPr kumimoji="0" lang="en-US" sz="1600" b="1" u="none" strike="noStrike" cap="none" normalizeH="0" baseline="0" dirty="0" smtClean="0">
                          <a:ln>
                            <a:noFill/>
                          </a:ln>
                          <a:solidFill>
                            <a:srgbClr val="000000"/>
                          </a:solidFill>
                          <a:effectLst/>
                        </a:rPr>
                        <a:t>) </a:t>
                      </a:r>
                      <a:r>
                        <a:rPr kumimoji="0" lang="en-US" sz="1600" b="1" u="none" strike="noStrike" cap="none" normalizeH="0" baseline="0" dirty="0" err="1" smtClean="0">
                          <a:ln>
                            <a:noFill/>
                          </a:ln>
                          <a:solidFill>
                            <a:srgbClr val="000000"/>
                          </a:solidFill>
                          <a:effectLst/>
                        </a:rPr>
                        <a:t>gaurus</a:t>
                      </a:r>
                      <a:endParaRPr kumimoji="0" lang="el-GR" sz="1600" b="1" i="0" u="none" strike="noStrike" cap="none" normalizeH="0" baseline="0" dirty="0" smtClean="0">
                        <a:ln>
                          <a:noFill/>
                        </a:ln>
                        <a:solidFill>
                          <a:srgbClr val="000000"/>
                        </a:solidFill>
                        <a:effectLst/>
                        <a:latin typeface="Arial" charset="0"/>
                      </a:endParaRPr>
                    </a:p>
                  </a:txBody>
                  <a:tcPr marT="45723" marB="45723"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pitchFamily="2" charset="2"/>
                        <a:buNone/>
                        <a:tabLst/>
                      </a:pPr>
                      <a:r>
                        <a:rPr kumimoji="0" lang="en-US" sz="1600" b="1" u="none" strike="noStrike" cap="none" normalizeH="0" baseline="0" dirty="0" err="1" smtClean="0">
                          <a:ln>
                            <a:noFill/>
                          </a:ln>
                          <a:solidFill>
                            <a:srgbClr val="000000"/>
                          </a:solidFill>
                          <a:effectLst/>
                        </a:rPr>
                        <a:t>Bos</a:t>
                      </a:r>
                      <a:r>
                        <a:rPr kumimoji="0" lang="en-US" sz="1600" b="1" u="none" strike="noStrike" cap="none" normalizeH="0" baseline="0" dirty="0" smtClean="0">
                          <a:ln>
                            <a:noFill/>
                          </a:ln>
                          <a:solidFill>
                            <a:srgbClr val="000000"/>
                          </a:solidFill>
                          <a:effectLst/>
                        </a:rPr>
                        <a:t> (</a:t>
                      </a:r>
                      <a:r>
                        <a:rPr kumimoji="0" lang="en-US" sz="1600" b="1" u="none" strike="noStrike" cap="none" normalizeH="0" baseline="0" dirty="0" err="1" smtClean="0">
                          <a:ln>
                            <a:noFill/>
                          </a:ln>
                          <a:solidFill>
                            <a:srgbClr val="000000"/>
                          </a:solidFill>
                          <a:effectLst/>
                        </a:rPr>
                        <a:t>Bibos</a:t>
                      </a:r>
                      <a:r>
                        <a:rPr kumimoji="0" lang="en-US" sz="1600" b="1" u="none" strike="noStrike" cap="none" normalizeH="0" baseline="0" dirty="0" smtClean="0">
                          <a:ln>
                            <a:noFill/>
                          </a:ln>
                          <a:solidFill>
                            <a:srgbClr val="000000"/>
                          </a:solidFill>
                          <a:effectLst/>
                        </a:rPr>
                        <a:t>) </a:t>
                      </a:r>
                      <a:r>
                        <a:rPr kumimoji="0" lang="en-US" sz="1600" b="1" u="none" strike="noStrike" cap="none" normalizeH="0" baseline="0" dirty="0" err="1" smtClean="0">
                          <a:ln>
                            <a:noFill/>
                          </a:ln>
                          <a:solidFill>
                            <a:srgbClr val="000000"/>
                          </a:solidFill>
                          <a:effectLst/>
                        </a:rPr>
                        <a:t>gaurus</a:t>
                      </a:r>
                      <a:endParaRPr kumimoji="0" lang="el-GR" sz="1600" b="1" u="none" strike="noStrike" cap="none" normalizeH="0" baseline="0" dirty="0" smtClean="0">
                        <a:ln>
                          <a:noFill/>
                        </a:ln>
                        <a:solidFill>
                          <a:srgbClr val="000000"/>
                        </a:solidFill>
                        <a:effectLst/>
                      </a:endParaRPr>
                    </a:p>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pitchFamily="2" charset="2"/>
                        <a:buNone/>
                        <a:tabLst/>
                      </a:pPr>
                      <a:r>
                        <a:rPr kumimoji="0" lang="en-US" sz="1600" b="1" u="none" strike="noStrike" cap="none" normalizeH="0" baseline="0" dirty="0" smtClean="0">
                          <a:ln>
                            <a:noFill/>
                          </a:ln>
                          <a:solidFill>
                            <a:srgbClr val="000000"/>
                          </a:solidFill>
                          <a:effectLst/>
                        </a:rPr>
                        <a:t>forma </a:t>
                      </a:r>
                      <a:r>
                        <a:rPr kumimoji="0" lang="en-US" sz="1600" b="1" u="none" strike="noStrike" cap="none" normalizeH="0" baseline="0" dirty="0" err="1" smtClean="0">
                          <a:ln>
                            <a:noFill/>
                          </a:ln>
                          <a:solidFill>
                            <a:srgbClr val="000000"/>
                          </a:solidFill>
                          <a:effectLst/>
                        </a:rPr>
                        <a:t>frontalis</a:t>
                      </a:r>
                      <a:r>
                        <a:rPr kumimoji="0" lang="en-US" sz="1600" b="1" u="none" strike="noStrike" cap="none" normalizeH="0" baseline="0" dirty="0" smtClean="0">
                          <a:ln>
                            <a:noFill/>
                          </a:ln>
                          <a:solidFill>
                            <a:srgbClr val="000000"/>
                          </a:solidFill>
                          <a:effectLst/>
                        </a:rPr>
                        <a:t> (Gaur)</a:t>
                      </a:r>
                      <a:endParaRPr kumimoji="0" lang="el-GR" sz="1600" b="1" i="0" u="none" strike="noStrike" cap="none" normalizeH="0" baseline="0" dirty="0" smtClean="0">
                        <a:ln>
                          <a:noFill/>
                        </a:ln>
                        <a:solidFill>
                          <a:srgbClr val="000000"/>
                        </a:solidFill>
                        <a:effectLst/>
                        <a:latin typeface="Arial" charset="0"/>
                      </a:endParaRPr>
                    </a:p>
                  </a:txBody>
                  <a:tcPr marT="45723" marB="45723" horzOverflow="overflow"/>
                </a:tc>
              </a:tr>
              <a:tr h="553806">
                <a:tc vMerge="1">
                  <a:txBody>
                    <a:bodyPr/>
                    <a:lstStyle/>
                    <a:p>
                      <a:endParaRPr lang="el-GR"/>
                    </a:p>
                  </a:txBody>
                  <a:tcPr/>
                </a:tc>
                <a:tc vMerge="1">
                  <a:txBody>
                    <a:bodyPr/>
                    <a:lstStyle/>
                    <a:p>
                      <a:endParaRPr lang="el-GR"/>
                    </a:p>
                  </a:txBody>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pitchFamily="2" charset="2"/>
                        <a:buNone/>
                        <a:tabLst/>
                      </a:pPr>
                      <a:r>
                        <a:rPr kumimoji="0" lang="en-US" sz="2000" b="1" u="none" strike="noStrike" cap="none" normalizeH="0" baseline="0" dirty="0" err="1" smtClean="0">
                          <a:ln>
                            <a:noFill/>
                          </a:ln>
                          <a:solidFill>
                            <a:srgbClr val="000000"/>
                          </a:solidFill>
                          <a:effectLst/>
                        </a:rPr>
                        <a:t>Poephagus</a:t>
                      </a:r>
                      <a:endParaRPr kumimoji="0" lang="el-GR" sz="2000" b="1" i="0" u="none" strike="noStrike" cap="none" normalizeH="0" baseline="0" dirty="0" smtClean="0">
                        <a:ln>
                          <a:noFill/>
                        </a:ln>
                        <a:solidFill>
                          <a:srgbClr val="000000"/>
                        </a:solidFill>
                        <a:effectLst/>
                        <a:latin typeface="Arial" charset="0"/>
                      </a:endParaRPr>
                    </a:p>
                  </a:txBody>
                  <a:tcPr marT="45723" marB="45723" horzOverflow="overflow">
                    <a:solidFill>
                      <a:srgbClr val="FFFFCC">
                        <a:alpha val="50000"/>
                      </a:srgb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pitchFamily="2" charset="2"/>
                        <a:buNone/>
                        <a:tabLst/>
                      </a:pPr>
                      <a:r>
                        <a:rPr kumimoji="0" lang="en-US" sz="1600" b="1" u="none" strike="noStrike" cap="none" normalizeH="0" baseline="0" dirty="0" err="1" smtClean="0">
                          <a:ln>
                            <a:noFill/>
                          </a:ln>
                          <a:solidFill>
                            <a:srgbClr val="000000"/>
                          </a:solidFill>
                          <a:effectLst/>
                        </a:rPr>
                        <a:t>Bos</a:t>
                      </a:r>
                      <a:r>
                        <a:rPr kumimoji="0" lang="en-US" sz="1600" b="1" u="none" strike="noStrike" cap="none" normalizeH="0" baseline="0" dirty="0" smtClean="0">
                          <a:ln>
                            <a:noFill/>
                          </a:ln>
                          <a:solidFill>
                            <a:srgbClr val="000000"/>
                          </a:solidFill>
                          <a:effectLst/>
                        </a:rPr>
                        <a:t> (</a:t>
                      </a:r>
                      <a:r>
                        <a:rPr kumimoji="0" lang="en-US" sz="1600" b="1" u="none" strike="noStrike" cap="none" normalizeH="0" baseline="0" dirty="0" err="1" smtClean="0">
                          <a:ln>
                            <a:noFill/>
                          </a:ln>
                          <a:solidFill>
                            <a:srgbClr val="000000"/>
                          </a:solidFill>
                          <a:effectLst/>
                        </a:rPr>
                        <a:t>Poephagus</a:t>
                      </a:r>
                      <a:r>
                        <a:rPr kumimoji="0" lang="en-US" sz="1600" b="1" u="none" strike="noStrike" cap="none" normalizeH="0" baseline="0" dirty="0" smtClean="0">
                          <a:ln>
                            <a:noFill/>
                          </a:ln>
                          <a:solidFill>
                            <a:srgbClr val="000000"/>
                          </a:solidFill>
                          <a:effectLst/>
                        </a:rPr>
                        <a:t>) </a:t>
                      </a:r>
                      <a:r>
                        <a:rPr kumimoji="0" lang="en-US" sz="1600" b="1" u="none" strike="noStrike" cap="none" normalizeH="0" baseline="0" dirty="0" err="1" smtClean="0">
                          <a:ln>
                            <a:noFill/>
                          </a:ln>
                          <a:solidFill>
                            <a:srgbClr val="000000"/>
                          </a:solidFill>
                          <a:effectLst/>
                        </a:rPr>
                        <a:t>mutus</a:t>
                      </a:r>
                      <a:endParaRPr kumimoji="0" lang="el-GR" sz="1600" b="1" i="0" u="none" strike="noStrike" cap="none" normalizeH="0" baseline="0" dirty="0" smtClean="0">
                        <a:ln>
                          <a:noFill/>
                        </a:ln>
                        <a:solidFill>
                          <a:srgbClr val="000000"/>
                        </a:solidFill>
                        <a:effectLst/>
                        <a:latin typeface="Arial" charset="0"/>
                      </a:endParaRPr>
                    </a:p>
                  </a:txBody>
                  <a:tcPr marT="45723" marB="45723"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pitchFamily="2" charset="2"/>
                        <a:buNone/>
                        <a:tabLst/>
                      </a:pPr>
                      <a:r>
                        <a:rPr kumimoji="0" lang="en-US" sz="1600" b="1" u="none" strike="noStrike" cap="none" normalizeH="0" baseline="0" dirty="0" err="1" smtClean="0">
                          <a:ln>
                            <a:noFill/>
                          </a:ln>
                          <a:solidFill>
                            <a:srgbClr val="000000"/>
                          </a:solidFill>
                          <a:effectLst/>
                        </a:rPr>
                        <a:t>Bos</a:t>
                      </a:r>
                      <a:r>
                        <a:rPr kumimoji="0" lang="en-US" sz="1600" b="1" u="none" strike="noStrike" cap="none" normalizeH="0" baseline="0" dirty="0" smtClean="0">
                          <a:ln>
                            <a:noFill/>
                          </a:ln>
                          <a:solidFill>
                            <a:srgbClr val="000000"/>
                          </a:solidFill>
                          <a:effectLst/>
                        </a:rPr>
                        <a:t> (</a:t>
                      </a:r>
                      <a:r>
                        <a:rPr kumimoji="0" lang="en-US" sz="1600" b="1" u="none" strike="noStrike" cap="none" normalizeH="0" baseline="0" dirty="0" err="1" smtClean="0">
                          <a:ln>
                            <a:noFill/>
                          </a:ln>
                          <a:solidFill>
                            <a:srgbClr val="000000"/>
                          </a:solidFill>
                          <a:effectLst/>
                        </a:rPr>
                        <a:t>Poephagus</a:t>
                      </a:r>
                      <a:r>
                        <a:rPr kumimoji="0" lang="en-US" sz="1600" b="1" u="none" strike="noStrike" cap="none" normalizeH="0" baseline="0" dirty="0" smtClean="0">
                          <a:ln>
                            <a:noFill/>
                          </a:ln>
                          <a:solidFill>
                            <a:srgbClr val="000000"/>
                          </a:solidFill>
                          <a:effectLst/>
                        </a:rPr>
                        <a:t>) </a:t>
                      </a:r>
                      <a:r>
                        <a:rPr kumimoji="0" lang="en-US" sz="1600" b="1" u="none" strike="noStrike" cap="none" normalizeH="0" baseline="0" dirty="0" err="1" smtClean="0">
                          <a:ln>
                            <a:noFill/>
                          </a:ln>
                          <a:solidFill>
                            <a:srgbClr val="000000"/>
                          </a:solidFill>
                          <a:effectLst/>
                        </a:rPr>
                        <a:t>mutus</a:t>
                      </a:r>
                      <a:endParaRPr kumimoji="0" lang="el-GR" sz="1600" b="1" u="none" strike="noStrike" cap="none" normalizeH="0" baseline="0" dirty="0" smtClean="0">
                        <a:ln>
                          <a:noFill/>
                        </a:ln>
                        <a:solidFill>
                          <a:srgbClr val="000000"/>
                        </a:solidFill>
                        <a:effectLst/>
                      </a:endParaRPr>
                    </a:p>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pitchFamily="2" charset="2"/>
                        <a:buNone/>
                        <a:tabLst/>
                      </a:pPr>
                      <a:r>
                        <a:rPr kumimoji="0" lang="en-US" sz="1600" b="1" u="none" strike="noStrike" cap="none" normalizeH="0" baseline="0" dirty="0" smtClean="0">
                          <a:ln>
                            <a:noFill/>
                          </a:ln>
                          <a:solidFill>
                            <a:srgbClr val="000000"/>
                          </a:solidFill>
                          <a:effectLst/>
                        </a:rPr>
                        <a:t>forma </a:t>
                      </a:r>
                      <a:r>
                        <a:rPr kumimoji="0" lang="en-US" sz="1600" b="1" u="none" strike="noStrike" cap="none" normalizeH="0" baseline="0" dirty="0" err="1" smtClean="0">
                          <a:ln>
                            <a:noFill/>
                          </a:ln>
                          <a:solidFill>
                            <a:srgbClr val="000000"/>
                          </a:solidFill>
                          <a:effectLst/>
                        </a:rPr>
                        <a:t>grinniens</a:t>
                      </a:r>
                      <a:r>
                        <a:rPr kumimoji="0" lang="en-US" sz="1600" b="1" u="none" strike="noStrike" cap="none" normalizeH="0" baseline="0" dirty="0" smtClean="0">
                          <a:ln>
                            <a:noFill/>
                          </a:ln>
                          <a:solidFill>
                            <a:srgbClr val="000000"/>
                          </a:solidFill>
                          <a:effectLst/>
                        </a:rPr>
                        <a:t> (Yak)</a:t>
                      </a:r>
                      <a:endParaRPr kumimoji="0" lang="el-GR" sz="1600" b="1" i="0" u="none" strike="noStrike" cap="none" normalizeH="0" baseline="0" dirty="0" smtClean="0">
                        <a:ln>
                          <a:noFill/>
                        </a:ln>
                        <a:solidFill>
                          <a:srgbClr val="000000"/>
                        </a:solidFill>
                        <a:effectLst/>
                        <a:latin typeface="Arial" charset="0"/>
                      </a:endParaRPr>
                    </a:p>
                  </a:txBody>
                  <a:tcPr marT="45723" marB="45723" horzOverflow="overflow"/>
                </a:tc>
              </a:tr>
              <a:tr h="510085">
                <a:tc vMerge="1">
                  <a:txBody>
                    <a:bodyPr/>
                    <a:lstStyle/>
                    <a:p>
                      <a:endParaRPr lang="el-GR"/>
                    </a:p>
                  </a:txBody>
                  <a:tcPr/>
                </a:tc>
                <a:tc rowSpan="2">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pitchFamily="2" charset="2"/>
                        <a:buNone/>
                        <a:tabLst/>
                      </a:pPr>
                      <a:endParaRPr kumimoji="0" lang="en-US" sz="2000" b="1" u="none" strike="noStrike" cap="none" normalizeH="0" baseline="0" dirty="0" smtClean="0">
                        <a:ln>
                          <a:noFill/>
                        </a:ln>
                        <a:solidFill>
                          <a:srgbClr val="000000"/>
                        </a:solidFill>
                        <a:effectLst/>
                      </a:endParaRPr>
                    </a:p>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pitchFamily="2" charset="2"/>
                        <a:buNone/>
                        <a:tabLst/>
                      </a:pPr>
                      <a:r>
                        <a:rPr kumimoji="0" lang="en-US" sz="2000" b="1" u="none" strike="noStrike" cap="none" normalizeH="0" baseline="0" dirty="0" smtClean="0">
                          <a:ln>
                            <a:noFill/>
                          </a:ln>
                          <a:solidFill>
                            <a:srgbClr val="000000"/>
                          </a:solidFill>
                          <a:effectLst/>
                        </a:rPr>
                        <a:t>Bison</a:t>
                      </a:r>
                      <a:endParaRPr kumimoji="0" lang="el-GR" sz="2000" b="1" i="0" u="none" strike="noStrike" cap="none" normalizeH="0" baseline="0" dirty="0" smtClean="0">
                        <a:ln>
                          <a:noFill/>
                        </a:ln>
                        <a:solidFill>
                          <a:srgbClr val="000000"/>
                        </a:solidFill>
                        <a:effectLst/>
                        <a:latin typeface="Arial" charset="0"/>
                      </a:endParaRPr>
                    </a:p>
                  </a:txBody>
                  <a:tcPr marT="45723" marB="45723" horzOverflow="overflow"/>
                </a:tc>
                <a:tc rowSpan="2">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pitchFamily="2" charset="2"/>
                        <a:buNone/>
                        <a:tabLst/>
                      </a:pPr>
                      <a:endParaRPr kumimoji="0" lang="en-US" sz="1600" b="1" u="none" strike="noStrike" cap="none" normalizeH="0" baseline="0" dirty="0" smtClean="0">
                        <a:ln>
                          <a:noFill/>
                        </a:ln>
                        <a:solidFill>
                          <a:srgbClr val="000000"/>
                        </a:solidFill>
                        <a:effectLst/>
                      </a:endParaRPr>
                    </a:p>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pitchFamily="2" charset="2"/>
                        <a:buNone/>
                        <a:tabLst/>
                      </a:pPr>
                      <a:r>
                        <a:rPr kumimoji="0" lang="en-US" sz="1600" b="1" u="none" strike="noStrike" cap="none" normalizeH="0" baseline="0" dirty="0" smtClean="0">
                          <a:ln>
                            <a:noFill/>
                          </a:ln>
                          <a:solidFill>
                            <a:srgbClr val="000000"/>
                          </a:solidFill>
                          <a:effectLst/>
                        </a:rPr>
                        <a:t>Bison</a:t>
                      </a:r>
                      <a:endParaRPr kumimoji="0" lang="el-GR" sz="1600" b="1" i="0" u="none" strike="noStrike" cap="none" normalizeH="0" baseline="0" dirty="0" smtClean="0">
                        <a:ln>
                          <a:noFill/>
                        </a:ln>
                        <a:solidFill>
                          <a:srgbClr val="000000"/>
                        </a:solidFill>
                        <a:effectLst/>
                        <a:latin typeface="Arial" charset="0"/>
                      </a:endParaRPr>
                    </a:p>
                  </a:txBody>
                  <a:tcPr marT="45723" marB="45723" horzOverflow="overflow">
                    <a:solidFill>
                      <a:schemeClr val="bg1">
                        <a:alpha val="67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pitchFamily="2" charset="2"/>
                        <a:buNone/>
                        <a:tabLst/>
                      </a:pPr>
                      <a:r>
                        <a:rPr kumimoji="0" lang="en-US" sz="1600" b="1" u="none" strike="noStrike" cap="none" normalizeH="0" baseline="0" dirty="0" smtClean="0">
                          <a:ln>
                            <a:noFill/>
                          </a:ln>
                          <a:solidFill>
                            <a:srgbClr val="000000"/>
                          </a:solidFill>
                          <a:effectLst/>
                        </a:rPr>
                        <a:t>Bison </a:t>
                      </a:r>
                      <a:r>
                        <a:rPr kumimoji="0" lang="en-US" sz="1600" b="1" u="none" strike="noStrike" cap="none" normalizeH="0" baseline="0" dirty="0" err="1" smtClean="0">
                          <a:ln>
                            <a:noFill/>
                          </a:ln>
                          <a:solidFill>
                            <a:srgbClr val="000000"/>
                          </a:solidFill>
                          <a:effectLst/>
                        </a:rPr>
                        <a:t>bonasus</a:t>
                      </a:r>
                      <a:r>
                        <a:rPr kumimoji="0" lang="en-US" sz="1600" b="1" u="none" strike="noStrike" cap="none" normalizeH="0" baseline="0" dirty="0" smtClean="0">
                          <a:ln>
                            <a:noFill/>
                          </a:ln>
                          <a:solidFill>
                            <a:srgbClr val="000000"/>
                          </a:solidFill>
                          <a:effectLst/>
                        </a:rPr>
                        <a:t> (</a:t>
                      </a:r>
                      <a:r>
                        <a:rPr kumimoji="0" lang="el-GR" sz="1600" b="1" u="none" strike="noStrike" cap="none" normalizeH="0" baseline="0" dirty="0" smtClean="0">
                          <a:ln>
                            <a:noFill/>
                          </a:ln>
                          <a:solidFill>
                            <a:srgbClr val="000000"/>
                          </a:solidFill>
                          <a:effectLst/>
                        </a:rPr>
                        <a:t>ευρωπαϊκός)</a:t>
                      </a:r>
                      <a:endParaRPr kumimoji="0" lang="el-GR" sz="1600" b="1" i="0" u="none" strike="noStrike" cap="none" normalizeH="0" baseline="0" dirty="0" smtClean="0">
                        <a:ln>
                          <a:noFill/>
                        </a:ln>
                        <a:solidFill>
                          <a:srgbClr val="000000"/>
                        </a:solidFill>
                        <a:effectLst/>
                        <a:latin typeface="Arial" charset="0"/>
                      </a:endParaRPr>
                    </a:p>
                  </a:txBody>
                  <a:tcPr marT="45723" marB="45723"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pitchFamily="2" charset="2"/>
                        <a:buNone/>
                        <a:tabLst/>
                      </a:pPr>
                      <a:endParaRPr kumimoji="0" lang="el-GR" sz="1600" b="1" i="0" u="none" strike="noStrike" cap="none" normalizeH="0" baseline="0" dirty="0" smtClean="0">
                        <a:ln>
                          <a:noFill/>
                        </a:ln>
                        <a:solidFill>
                          <a:srgbClr val="000000"/>
                        </a:solidFill>
                        <a:effectLst/>
                        <a:latin typeface="Arial" charset="0"/>
                      </a:endParaRPr>
                    </a:p>
                  </a:txBody>
                  <a:tcPr marT="45723" marB="45723" horzOverflow="overflow"/>
                </a:tc>
              </a:tr>
              <a:tr h="510085">
                <a:tc vMerge="1">
                  <a:txBody>
                    <a:bodyPr/>
                    <a:lstStyle/>
                    <a:p>
                      <a:endParaRPr lang="el-GR"/>
                    </a:p>
                  </a:txBody>
                  <a:tcPr/>
                </a:tc>
                <a:tc vMerge="1">
                  <a:txBody>
                    <a:bodyPr/>
                    <a:lstStyle/>
                    <a:p>
                      <a:endParaRPr lang="el-GR"/>
                    </a:p>
                  </a:txBody>
                  <a:tcPr/>
                </a:tc>
                <a:tc vMerge="1">
                  <a:txBody>
                    <a:bodyPr/>
                    <a:lstStyle/>
                    <a:p>
                      <a:endParaRPr lang="el-GR"/>
                    </a:p>
                  </a:txBody>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pitchFamily="2" charset="2"/>
                        <a:buNone/>
                        <a:tabLst/>
                      </a:pPr>
                      <a:r>
                        <a:rPr kumimoji="0" lang="en-US" sz="1600" b="1" u="none" strike="noStrike" cap="none" normalizeH="0" baseline="0" dirty="0" smtClean="0">
                          <a:ln>
                            <a:noFill/>
                          </a:ln>
                          <a:solidFill>
                            <a:srgbClr val="000000"/>
                          </a:solidFill>
                          <a:effectLst/>
                        </a:rPr>
                        <a:t>Bison </a:t>
                      </a:r>
                      <a:r>
                        <a:rPr kumimoji="0" lang="en-US" sz="1600" b="1" u="none" strike="noStrike" cap="none" normalizeH="0" baseline="0" dirty="0" err="1" smtClean="0">
                          <a:ln>
                            <a:noFill/>
                          </a:ln>
                          <a:solidFill>
                            <a:srgbClr val="000000"/>
                          </a:solidFill>
                          <a:effectLst/>
                        </a:rPr>
                        <a:t>bison</a:t>
                      </a:r>
                      <a:r>
                        <a:rPr kumimoji="0" lang="el-GR" sz="1600" b="1" u="none" strike="noStrike" cap="none" normalizeH="0" baseline="0" dirty="0" smtClean="0">
                          <a:ln>
                            <a:noFill/>
                          </a:ln>
                          <a:solidFill>
                            <a:srgbClr val="000000"/>
                          </a:solidFill>
                          <a:effectLst/>
                        </a:rPr>
                        <a:t> (αμερικανικός</a:t>
                      </a:r>
                      <a:r>
                        <a:rPr kumimoji="0" lang="en-US" sz="1600" b="1" u="none" strike="noStrike" cap="none" normalizeH="0" baseline="0" dirty="0" smtClean="0">
                          <a:ln>
                            <a:noFill/>
                          </a:ln>
                          <a:solidFill>
                            <a:srgbClr val="000000"/>
                          </a:solidFill>
                          <a:effectLst/>
                        </a:rPr>
                        <a:t>)</a:t>
                      </a:r>
                      <a:endParaRPr kumimoji="0" lang="el-GR" sz="1600" b="1" i="0" u="none" strike="noStrike" cap="none" normalizeH="0" baseline="0" dirty="0" smtClean="0">
                        <a:ln>
                          <a:noFill/>
                        </a:ln>
                        <a:solidFill>
                          <a:srgbClr val="000000"/>
                        </a:solidFill>
                        <a:effectLst/>
                        <a:latin typeface="Arial" charset="0"/>
                      </a:endParaRPr>
                    </a:p>
                  </a:txBody>
                  <a:tcPr marT="45723" marB="45723"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pitchFamily="2" charset="2"/>
                        <a:buNone/>
                        <a:tabLst/>
                      </a:pPr>
                      <a:endParaRPr kumimoji="0" lang="el-GR" sz="1600" b="1" i="0" u="none" strike="noStrike" cap="none" normalizeH="0" baseline="0" dirty="0" smtClean="0">
                        <a:ln>
                          <a:noFill/>
                        </a:ln>
                        <a:solidFill>
                          <a:srgbClr val="000000"/>
                        </a:solidFill>
                        <a:effectLst/>
                        <a:latin typeface="Arial" charset="0"/>
                      </a:endParaRPr>
                    </a:p>
                  </a:txBody>
                  <a:tcPr marT="45723" marB="45723" horzOverflow="overflow"/>
                </a:tc>
              </a:tr>
              <a:tr h="510085">
                <a:tc vMerge="1">
                  <a:txBody>
                    <a:bodyPr/>
                    <a:lstStyle/>
                    <a:p>
                      <a:endParaRPr lang="el-GR"/>
                    </a:p>
                  </a:txBody>
                  <a:tcPr/>
                </a:tc>
                <a:tc gridSpan="2">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pitchFamily="2" charset="2"/>
                        <a:buNone/>
                        <a:tabLst/>
                      </a:pPr>
                      <a:r>
                        <a:rPr kumimoji="0" lang="en-US" sz="2000" b="1" u="none" strike="noStrike" cap="none" normalizeH="0" baseline="0" dirty="0" err="1" smtClean="0">
                          <a:ln>
                            <a:noFill/>
                          </a:ln>
                          <a:solidFill>
                            <a:srgbClr val="000000"/>
                          </a:solidFill>
                          <a:effectLst/>
                        </a:rPr>
                        <a:t>Bubalus</a:t>
                      </a:r>
                      <a:endParaRPr kumimoji="0" lang="el-GR" sz="2000" b="1" i="0" u="none" strike="noStrike" cap="none" normalizeH="0" baseline="0" dirty="0" smtClean="0">
                        <a:ln>
                          <a:noFill/>
                        </a:ln>
                        <a:solidFill>
                          <a:srgbClr val="000000"/>
                        </a:solidFill>
                        <a:effectLst/>
                        <a:latin typeface="Arial" charset="0"/>
                      </a:endParaRPr>
                    </a:p>
                  </a:txBody>
                  <a:tcPr marT="45723" marB="45723" horzOverflow="overflow"/>
                </a:tc>
                <a:tc hMerge="1">
                  <a:txBody>
                    <a:bodyPr/>
                    <a:lstStyle/>
                    <a:p>
                      <a:endParaRPr lang="el-GR"/>
                    </a:p>
                  </a:txBody>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pitchFamily="2" charset="2"/>
                        <a:buNone/>
                        <a:tabLst/>
                      </a:pPr>
                      <a:r>
                        <a:rPr kumimoji="0" lang="en-US" sz="1600" b="1" u="none" strike="noStrike" cap="none" normalizeH="0" baseline="0" smtClean="0">
                          <a:ln>
                            <a:noFill/>
                          </a:ln>
                          <a:solidFill>
                            <a:srgbClr val="000000"/>
                          </a:solidFill>
                          <a:effectLst/>
                        </a:rPr>
                        <a:t>Bubalus arnee</a:t>
                      </a:r>
                      <a:endParaRPr kumimoji="0" lang="el-GR" sz="1600" b="1" i="0" u="none" strike="noStrike" cap="none" normalizeH="0" baseline="0" smtClean="0">
                        <a:ln>
                          <a:noFill/>
                        </a:ln>
                        <a:solidFill>
                          <a:srgbClr val="000000"/>
                        </a:solidFill>
                        <a:effectLst/>
                        <a:latin typeface="Arial" charset="0"/>
                      </a:endParaRPr>
                    </a:p>
                  </a:txBody>
                  <a:tcPr marT="45723" marB="45723"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pitchFamily="2" charset="2"/>
                        <a:buNone/>
                        <a:tabLst/>
                      </a:pPr>
                      <a:r>
                        <a:rPr kumimoji="0" lang="en-US" sz="1600" b="1" u="none" strike="noStrike" cap="none" normalizeH="0" baseline="0" dirty="0" err="1" smtClean="0">
                          <a:ln>
                            <a:noFill/>
                          </a:ln>
                          <a:solidFill>
                            <a:srgbClr val="000000"/>
                          </a:solidFill>
                          <a:effectLst/>
                        </a:rPr>
                        <a:t>Bubalus</a:t>
                      </a:r>
                      <a:r>
                        <a:rPr kumimoji="0" lang="en-US" sz="1600" b="1" u="none" strike="noStrike" cap="none" normalizeH="0" baseline="0" dirty="0" smtClean="0">
                          <a:ln>
                            <a:noFill/>
                          </a:ln>
                          <a:solidFill>
                            <a:srgbClr val="000000"/>
                          </a:solidFill>
                          <a:effectLst/>
                        </a:rPr>
                        <a:t> </a:t>
                      </a:r>
                      <a:r>
                        <a:rPr kumimoji="0" lang="en-US" sz="1600" b="1" u="none" strike="noStrike" cap="none" normalizeH="0" baseline="0" dirty="0" err="1" smtClean="0">
                          <a:ln>
                            <a:noFill/>
                          </a:ln>
                          <a:solidFill>
                            <a:srgbClr val="000000"/>
                          </a:solidFill>
                          <a:effectLst/>
                        </a:rPr>
                        <a:t>arnee</a:t>
                      </a:r>
                      <a:r>
                        <a:rPr kumimoji="0" lang="en-US" sz="1600" b="1" u="none" strike="noStrike" cap="none" normalizeH="0" baseline="0" dirty="0" smtClean="0">
                          <a:ln>
                            <a:noFill/>
                          </a:ln>
                          <a:solidFill>
                            <a:srgbClr val="000000"/>
                          </a:solidFill>
                          <a:effectLst/>
                        </a:rPr>
                        <a:t> forma </a:t>
                      </a:r>
                      <a:r>
                        <a:rPr kumimoji="0" lang="en-US" sz="1600" b="1" u="none" strike="noStrike" cap="none" normalizeH="0" baseline="0" dirty="0" err="1" smtClean="0">
                          <a:ln>
                            <a:noFill/>
                          </a:ln>
                          <a:solidFill>
                            <a:srgbClr val="000000"/>
                          </a:solidFill>
                          <a:effectLst/>
                        </a:rPr>
                        <a:t>bubalis</a:t>
                      </a:r>
                      <a:endParaRPr kumimoji="0" lang="el-GR" sz="1600" b="1" i="0" u="none" strike="noStrike" cap="none" normalizeH="0" baseline="0" dirty="0" smtClean="0">
                        <a:ln>
                          <a:noFill/>
                        </a:ln>
                        <a:solidFill>
                          <a:srgbClr val="000000"/>
                        </a:solidFill>
                        <a:effectLst/>
                        <a:latin typeface="Arial" charset="0"/>
                      </a:endParaRPr>
                    </a:p>
                  </a:txBody>
                  <a:tcPr marT="45723" marB="45723" horzOverflow="overflow"/>
                </a:tc>
              </a:tr>
              <a:tr h="323863">
                <a:tc vMerge="1">
                  <a:txBody>
                    <a:bodyPr/>
                    <a:lstStyle/>
                    <a:p>
                      <a:endParaRPr lang="el-GR"/>
                    </a:p>
                  </a:txBody>
                  <a:tcPr/>
                </a:tc>
                <a:tc gridSpan="2">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pitchFamily="2" charset="2"/>
                        <a:buNone/>
                        <a:tabLst/>
                      </a:pPr>
                      <a:r>
                        <a:rPr kumimoji="0" lang="en-US" sz="2000" b="1" u="none" strike="noStrike" cap="none" normalizeH="0" baseline="0" dirty="0" err="1" smtClean="0">
                          <a:ln>
                            <a:noFill/>
                          </a:ln>
                          <a:solidFill>
                            <a:srgbClr val="000000"/>
                          </a:solidFill>
                          <a:effectLst/>
                        </a:rPr>
                        <a:t>Syncerus</a:t>
                      </a:r>
                      <a:endParaRPr kumimoji="0" lang="el-GR" sz="2000" b="1" i="0" u="none" strike="noStrike" cap="none" normalizeH="0" baseline="0" dirty="0" smtClean="0">
                        <a:ln>
                          <a:noFill/>
                        </a:ln>
                        <a:solidFill>
                          <a:srgbClr val="000000"/>
                        </a:solidFill>
                        <a:effectLst/>
                        <a:latin typeface="Arial" charset="0"/>
                      </a:endParaRPr>
                    </a:p>
                  </a:txBody>
                  <a:tcPr marT="45723" marB="45723" horzOverflow="overflow"/>
                </a:tc>
                <a:tc hMerge="1">
                  <a:txBody>
                    <a:bodyPr/>
                    <a:lstStyle/>
                    <a:p>
                      <a:endParaRPr lang="el-GR"/>
                    </a:p>
                  </a:txBody>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pitchFamily="2" charset="2"/>
                        <a:buNone/>
                        <a:tabLst/>
                      </a:pPr>
                      <a:r>
                        <a:rPr kumimoji="0" lang="en-US" sz="1600" b="1" u="none" strike="noStrike" cap="none" normalizeH="0" baseline="0" smtClean="0">
                          <a:ln>
                            <a:noFill/>
                          </a:ln>
                          <a:solidFill>
                            <a:srgbClr val="000000"/>
                          </a:solidFill>
                          <a:effectLst/>
                        </a:rPr>
                        <a:t>Syncerus caffer</a:t>
                      </a:r>
                      <a:endParaRPr kumimoji="0" lang="el-GR" sz="1600" b="1" i="0" u="none" strike="noStrike" cap="none" normalizeH="0" baseline="0" smtClean="0">
                        <a:ln>
                          <a:noFill/>
                        </a:ln>
                        <a:solidFill>
                          <a:srgbClr val="000000"/>
                        </a:solidFill>
                        <a:effectLst/>
                        <a:latin typeface="Arial" charset="0"/>
                      </a:endParaRPr>
                    </a:p>
                  </a:txBody>
                  <a:tcPr marT="45723" marB="45723" horzOverflow="overflow"/>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pitchFamily="2" charset="2"/>
                        <a:buNone/>
                        <a:tabLst/>
                      </a:pPr>
                      <a:endParaRPr kumimoji="0" lang="el-GR" sz="1600" b="1" i="0" u="none" strike="noStrike" cap="none" normalizeH="0" baseline="0" dirty="0" smtClean="0">
                        <a:ln>
                          <a:noFill/>
                        </a:ln>
                        <a:solidFill>
                          <a:srgbClr val="000000"/>
                        </a:solidFill>
                        <a:effectLst/>
                        <a:latin typeface="Arial" charset="0"/>
                      </a:endParaRPr>
                    </a:p>
                  </a:txBody>
                  <a:tcPr marT="45723" marB="45723" horzOverflow="overflow"/>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Τίτλος 1"/>
          <p:cNvSpPr>
            <a:spLocks noGrp="1"/>
          </p:cNvSpPr>
          <p:nvPr>
            <p:ph type="title"/>
          </p:nvPr>
        </p:nvSpPr>
        <p:spPr>
          <a:xfrm>
            <a:off x="395288" y="436563"/>
            <a:ext cx="8558212" cy="962025"/>
          </a:xfrm>
        </p:spPr>
        <p:txBody>
          <a:bodyPr/>
          <a:lstStyle/>
          <a:p>
            <a:pPr eaLnBrk="1" hangingPunct="1"/>
            <a:r>
              <a:rPr lang="el-GR" sz="3600" dirty="0" smtClean="0"/>
              <a:t>Γένος</a:t>
            </a:r>
            <a:r>
              <a:rPr lang="en-US" sz="3600" dirty="0" smtClean="0"/>
              <a:t>: </a:t>
            </a:r>
            <a:r>
              <a:rPr lang="en-US" sz="3600" dirty="0" err="1" smtClean="0"/>
              <a:t>Bos</a:t>
            </a:r>
            <a:r>
              <a:rPr lang="el-GR" sz="3600" dirty="0" smtClean="0"/>
              <a:t>, είδος: </a:t>
            </a:r>
            <a:r>
              <a:rPr lang="en-US" sz="3600" dirty="0" err="1" smtClean="0"/>
              <a:t>Bos</a:t>
            </a:r>
            <a:r>
              <a:rPr lang="en-US" sz="3600" dirty="0" smtClean="0"/>
              <a:t> </a:t>
            </a:r>
            <a:r>
              <a:rPr lang="en-US" sz="3600" dirty="0" err="1" smtClean="0"/>
              <a:t>primigenius</a:t>
            </a:r>
            <a:r>
              <a:rPr lang="el-GR" sz="3600" dirty="0" smtClean="0"/>
              <a:t/>
            </a:r>
            <a:br>
              <a:rPr lang="el-GR" sz="3600" dirty="0" smtClean="0"/>
            </a:br>
            <a:r>
              <a:rPr lang="el-GR" sz="3600" dirty="0" smtClean="0"/>
              <a:t>(</a:t>
            </a:r>
            <a:r>
              <a:rPr lang="en-US" sz="3600" dirty="0" smtClean="0"/>
              <a:t>o</a:t>
            </a:r>
            <a:r>
              <a:rPr lang="el-GR" sz="3600" dirty="0" smtClean="0"/>
              <a:t> αρχέγονος </a:t>
            </a:r>
            <a:r>
              <a:rPr lang="el-GR" sz="3600" dirty="0" err="1" smtClean="0"/>
              <a:t>βους</a:t>
            </a:r>
            <a:r>
              <a:rPr lang="el-GR" sz="3600" dirty="0" smtClean="0"/>
              <a:t>)</a:t>
            </a:r>
            <a:r>
              <a:rPr lang="en-US" sz="3600" dirty="0" smtClean="0"/>
              <a:t> 1/2</a:t>
            </a:r>
            <a:endParaRPr lang="el-GR" sz="3600" dirty="0" smtClean="0"/>
          </a:p>
        </p:txBody>
      </p:sp>
      <p:sp>
        <p:nvSpPr>
          <p:cNvPr id="39938" name="Θέση κειμένου 3"/>
          <p:cNvSpPr>
            <a:spLocks noGrp="1"/>
          </p:cNvSpPr>
          <p:nvPr>
            <p:ph type="body" sz="half" idx="2"/>
          </p:nvPr>
        </p:nvSpPr>
        <p:spPr>
          <a:xfrm>
            <a:off x="343772" y="1477028"/>
            <a:ext cx="4820656" cy="5129834"/>
          </a:xfrm>
        </p:spPr>
        <p:txBody>
          <a:bodyPr/>
          <a:lstStyle/>
          <a:p>
            <a:pPr eaLnBrk="1" hangingPunct="1">
              <a:lnSpc>
                <a:spcPct val="150000"/>
              </a:lnSpc>
            </a:pPr>
            <a:r>
              <a:rPr lang="el-GR" sz="2400" dirty="0" err="1" smtClean="0"/>
              <a:t>Δύo</a:t>
            </a:r>
            <a:r>
              <a:rPr lang="el-GR" sz="2400" dirty="0" smtClean="0"/>
              <a:t> εκατομμύρια χρόνια πριν, από Ινδία</a:t>
            </a:r>
            <a:r>
              <a:rPr lang="en-US" sz="2400" dirty="0" smtClean="0"/>
              <a:t> </a:t>
            </a:r>
            <a:r>
              <a:rPr lang="el-GR" sz="2400" dirty="0" smtClean="0"/>
              <a:t>εξαπλώθηκε σε</a:t>
            </a:r>
            <a:r>
              <a:rPr lang="el-GR" sz="2400" dirty="0" smtClean="0">
                <a:sym typeface="Wingdings" pitchFamily="2" charset="2"/>
              </a:rPr>
              <a:t> </a:t>
            </a:r>
            <a:r>
              <a:rPr lang="el-GR" sz="2400" dirty="0" smtClean="0"/>
              <a:t>Ευρώπη, Νότια Ασία και Βόρεια Αφρική</a:t>
            </a:r>
            <a:r>
              <a:rPr lang="en-US" sz="2400" dirty="0" smtClean="0"/>
              <a:t>.</a:t>
            </a:r>
            <a:endParaRPr lang="el-GR" sz="2400" dirty="0" smtClean="0"/>
          </a:p>
          <a:p>
            <a:pPr marL="342900" indent="-342900" eaLnBrk="1" hangingPunct="1">
              <a:lnSpc>
                <a:spcPct val="150000"/>
              </a:lnSpc>
              <a:buFont typeface="Arial" panose="020B0604020202020204" pitchFamily="34" charset="0"/>
              <a:buChar char="•"/>
            </a:pPr>
            <a:r>
              <a:rPr lang="el-GR" sz="2000" dirty="0" smtClean="0"/>
              <a:t>Μεγαλόσωμα ζώα με έντονο φυλετικό διμορφισμό</a:t>
            </a:r>
            <a:r>
              <a:rPr lang="en-US" sz="2000" dirty="0" smtClean="0"/>
              <a:t>. </a:t>
            </a:r>
            <a:r>
              <a:rPr lang="el-GR" sz="2000" dirty="0" smtClean="0"/>
              <a:t>Στα αρσενικά ύψος ακρωμίου</a:t>
            </a:r>
            <a:r>
              <a:rPr lang="en-US" sz="2000" dirty="0" smtClean="0"/>
              <a:t> (</a:t>
            </a:r>
            <a:r>
              <a:rPr lang="el-GR" sz="2000" dirty="0" smtClean="0"/>
              <a:t>ΥΑ</a:t>
            </a:r>
            <a:r>
              <a:rPr lang="en-US" sz="2000" dirty="0" smtClean="0"/>
              <a:t>)</a:t>
            </a:r>
            <a:r>
              <a:rPr lang="el-GR" sz="2000" dirty="0" smtClean="0"/>
              <a:t>: 175-185</a:t>
            </a:r>
            <a:r>
              <a:rPr lang="en-GB" sz="2000" dirty="0" smtClean="0"/>
              <a:t> </a:t>
            </a:r>
            <a:r>
              <a:rPr lang="el-GR" sz="2000" dirty="0" smtClean="0"/>
              <a:t>cm και σωματικό βάρος (ΣΒ): 800-1000</a:t>
            </a:r>
            <a:r>
              <a:rPr lang="en-GB" sz="2000" dirty="0" smtClean="0"/>
              <a:t> </a:t>
            </a:r>
            <a:r>
              <a:rPr lang="el-GR" sz="2000" dirty="0" err="1" smtClean="0"/>
              <a:t>kg</a:t>
            </a:r>
            <a:r>
              <a:rPr lang="el-GR" sz="2000" dirty="0" smtClean="0"/>
              <a:t>. Το σωματικό μέγεθος των θηλυκών ήταν σημαντικά μικρότερο.</a:t>
            </a:r>
          </a:p>
        </p:txBody>
      </p:sp>
      <p:pic>
        <p:nvPicPr>
          <p:cNvPr id="5" name="Θέση εικόνας 4" descr="Από αναπαράσταση του αρχέγονου βοός (Augsburger Abbildung des Urs (echten Auerochsen)). Unkown Source: Brehms Tierleben, Small Edition 1927) &#10;"/>
          <p:cNvPicPr preferRelativeResize="0">
            <a:picLocks noGrp="1"/>
          </p:cNvPicPr>
          <p:nvPr>
            <p:ph type="pic" idx="1"/>
          </p:nvPr>
        </p:nvPicPr>
        <p:blipFill>
          <a:blip r:embed="rId2">
            <a:extLst/>
          </a:blip>
          <a:stretch>
            <a:fillRect/>
          </a:stretch>
        </p:blipFill>
        <p:spPr>
          <a:xfrm>
            <a:off x="5193377" y="1835919"/>
            <a:ext cx="3388498" cy="2508806"/>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extBox 1"/>
          <p:cNvSpPr txBox="1"/>
          <p:nvPr/>
        </p:nvSpPr>
        <p:spPr>
          <a:xfrm>
            <a:off x="5164428" y="4546242"/>
            <a:ext cx="3438659" cy="1754326"/>
          </a:xfrm>
          <a:prstGeom prst="rect">
            <a:avLst/>
          </a:prstGeom>
          <a:noFill/>
        </p:spPr>
        <p:txBody>
          <a:bodyPr wrap="square" rtlCol="0">
            <a:spAutoFit/>
          </a:bodyPr>
          <a:lstStyle/>
          <a:p>
            <a:r>
              <a:rPr lang="el-GR" dirty="0" smtClean="0"/>
              <a:t>εικόνα: </a:t>
            </a:r>
            <a:r>
              <a:rPr lang="el-GR" dirty="0"/>
              <a:t>α</a:t>
            </a:r>
            <a:r>
              <a:rPr lang="el-GR" dirty="0" smtClean="0"/>
              <a:t>πό </a:t>
            </a:r>
            <a:r>
              <a:rPr lang="el-GR" dirty="0"/>
              <a:t>αναπαράσταση του αρχέγονου </a:t>
            </a:r>
            <a:r>
              <a:rPr lang="el-GR" dirty="0" err="1"/>
              <a:t>βοός</a:t>
            </a:r>
            <a:r>
              <a:rPr lang="el-GR" dirty="0"/>
              <a:t> (</a:t>
            </a:r>
            <a:r>
              <a:rPr lang="de-DE" dirty="0"/>
              <a:t>Augsburger Abbildung des Urs (echten Auerochsen)</a:t>
            </a:r>
            <a:r>
              <a:rPr lang="el-GR" dirty="0"/>
              <a:t>).</a:t>
            </a:r>
            <a:r>
              <a:rPr lang="en-US" dirty="0"/>
              <a:t> </a:t>
            </a:r>
            <a:r>
              <a:rPr lang="en-US" dirty="0" err="1"/>
              <a:t>Unkown</a:t>
            </a:r>
            <a:r>
              <a:rPr lang="en-US" dirty="0"/>
              <a:t> Source: </a:t>
            </a:r>
            <a:r>
              <a:rPr lang="en-US" dirty="0" err="1"/>
              <a:t>Brehms</a:t>
            </a:r>
            <a:r>
              <a:rPr lang="en-US" dirty="0"/>
              <a:t> </a:t>
            </a:r>
            <a:r>
              <a:rPr lang="en-US" dirty="0" err="1"/>
              <a:t>Tierleben</a:t>
            </a:r>
            <a:r>
              <a:rPr lang="en-US" dirty="0"/>
              <a:t>, Small Edition </a:t>
            </a:r>
            <a:r>
              <a:rPr lang="en-US" dirty="0" smtClean="0"/>
              <a:t>1927</a:t>
            </a:r>
            <a:r>
              <a:rPr lang="el-GR" dirty="0" smtClean="0"/>
              <a:t>.</a:t>
            </a:r>
            <a:endParaRPr lang="el-G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Τίτλος 1"/>
          <p:cNvSpPr>
            <a:spLocks noGrp="1"/>
          </p:cNvSpPr>
          <p:nvPr>
            <p:ph type="title"/>
          </p:nvPr>
        </p:nvSpPr>
        <p:spPr>
          <a:xfrm>
            <a:off x="214983" y="403493"/>
            <a:ext cx="8426740" cy="962025"/>
          </a:xfrm>
        </p:spPr>
        <p:txBody>
          <a:bodyPr/>
          <a:lstStyle/>
          <a:p>
            <a:pPr eaLnBrk="1" hangingPunct="1"/>
            <a:r>
              <a:rPr lang="el-GR" sz="3600" dirty="0" smtClean="0"/>
              <a:t>Γένος</a:t>
            </a:r>
            <a:r>
              <a:rPr lang="en-US" sz="3600" dirty="0" smtClean="0"/>
              <a:t>: </a:t>
            </a:r>
            <a:r>
              <a:rPr lang="en-US" sz="3600" dirty="0" err="1" smtClean="0"/>
              <a:t>Bos</a:t>
            </a:r>
            <a:r>
              <a:rPr lang="el-GR" sz="3600" dirty="0" smtClean="0"/>
              <a:t>, είδος: </a:t>
            </a:r>
            <a:r>
              <a:rPr lang="en-US" sz="3600" dirty="0" err="1" smtClean="0"/>
              <a:t>Bos</a:t>
            </a:r>
            <a:r>
              <a:rPr lang="en-US" sz="3600" dirty="0" smtClean="0"/>
              <a:t> </a:t>
            </a:r>
            <a:r>
              <a:rPr lang="en-US" sz="3600" dirty="0" err="1" smtClean="0"/>
              <a:t>primigenius</a:t>
            </a:r>
            <a:r>
              <a:rPr lang="el-GR" sz="3600" dirty="0" smtClean="0"/>
              <a:t> (</a:t>
            </a:r>
            <a:r>
              <a:rPr lang="en-US" sz="3600" dirty="0" smtClean="0"/>
              <a:t>o</a:t>
            </a:r>
            <a:r>
              <a:rPr lang="el-GR" sz="3600" dirty="0" smtClean="0"/>
              <a:t> αρχέγονος </a:t>
            </a:r>
            <a:r>
              <a:rPr lang="el-GR" sz="3600" dirty="0" err="1" smtClean="0"/>
              <a:t>βους</a:t>
            </a:r>
            <a:r>
              <a:rPr lang="el-GR" sz="3600" dirty="0" smtClean="0"/>
              <a:t>) 2/2</a:t>
            </a:r>
          </a:p>
        </p:txBody>
      </p:sp>
      <p:sp>
        <p:nvSpPr>
          <p:cNvPr id="39939" name="TextBox 5"/>
          <p:cNvSpPr txBox="1">
            <a:spLocks noChangeArrowheads="1"/>
          </p:cNvSpPr>
          <p:nvPr/>
        </p:nvSpPr>
        <p:spPr bwMode="auto">
          <a:xfrm>
            <a:off x="214981" y="1687354"/>
            <a:ext cx="5477479" cy="5170646"/>
          </a:xfrm>
          <a:prstGeom prst="rect">
            <a:avLst/>
          </a:prstGeom>
          <a:noFill/>
          <a:ln w="9525">
            <a:noFill/>
            <a:miter lim="800000"/>
            <a:headEnd/>
            <a:tailEnd/>
          </a:ln>
        </p:spPr>
        <p:txBody>
          <a:bodyPr wrap="square">
            <a:spAutoFit/>
          </a:bodyPr>
          <a:lstStyle/>
          <a:p>
            <a:pPr marL="342900" indent="-342900">
              <a:lnSpc>
                <a:spcPct val="150000"/>
              </a:lnSpc>
              <a:buFont typeface="Arial" panose="020B0604020202020204" pitchFamily="34" charset="0"/>
              <a:buChar char="•"/>
            </a:pPr>
            <a:r>
              <a:rPr lang="el-GR" sz="2000" dirty="0">
                <a:solidFill>
                  <a:srgbClr val="000000"/>
                </a:solidFill>
              </a:rPr>
              <a:t>Τρίχωμα: βραχύ και λείο, περισσότερο πυκνό κατά το χειμώνα, με ανοικτή καστανή απόχρωση.</a:t>
            </a:r>
          </a:p>
          <a:p>
            <a:pPr marL="342900" indent="-342900">
              <a:lnSpc>
                <a:spcPct val="150000"/>
              </a:lnSpc>
              <a:buFont typeface="Arial" panose="020B0604020202020204" pitchFamily="34" charset="0"/>
              <a:buChar char="•"/>
            </a:pPr>
            <a:r>
              <a:rPr lang="el-GR" sz="2000" dirty="0">
                <a:solidFill>
                  <a:srgbClr val="000000"/>
                </a:solidFill>
              </a:rPr>
              <a:t>Ζούσε σε αραιά δάση και λιβάδια σε μικρές αγέλες αποτελούμενες από</a:t>
            </a:r>
            <a:r>
              <a:rPr lang="el-GR" sz="2000" i="1" dirty="0">
                <a:solidFill>
                  <a:srgbClr val="000000"/>
                </a:solidFill>
              </a:rPr>
              <a:t> </a:t>
            </a:r>
            <a:r>
              <a:rPr lang="el-GR" sz="2000" dirty="0">
                <a:solidFill>
                  <a:srgbClr val="000000"/>
                </a:solidFill>
              </a:rPr>
              <a:t>ένα αρσενικό, αρκετά θηλυκά και τα μικρά τους</a:t>
            </a:r>
            <a:r>
              <a:rPr lang="en-GB" sz="2000" dirty="0">
                <a:solidFill>
                  <a:srgbClr val="000000"/>
                </a:solidFill>
              </a:rPr>
              <a:t> (</a:t>
            </a:r>
            <a:r>
              <a:rPr lang="el-GR" sz="2000" dirty="0">
                <a:solidFill>
                  <a:srgbClr val="000000"/>
                </a:solidFill>
              </a:rPr>
              <a:t>ο τελευταίος αναφέρεται ότι σκοτώθηκε το </a:t>
            </a:r>
            <a:r>
              <a:rPr lang="en-GB" sz="2000" dirty="0">
                <a:solidFill>
                  <a:srgbClr val="000000"/>
                </a:solidFill>
              </a:rPr>
              <a:t>1627 </a:t>
            </a:r>
            <a:r>
              <a:rPr lang="el-GR" sz="2000" dirty="0">
                <a:solidFill>
                  <a:srgbClr val="000000"/>
                </a:solidFill>
              </a:rPr>
              <a:t>στην Πολωνία).</a:t>
            </a:r>
          </a:p>
          <a:p>
            <a:pPr marL="342900" indent="-342900">
              <a:lnSpc>
                <a:spcPct val="150000"/>
              </a:lnSpc>
              <a:buFont typeface="Arial" panose="020B0604020202020204" pitchFamily="34" charset="0"/>
              <a:buChar char="•"/>
            </a:pPr>
            <a:r>
              <a:rPr lang="el-GR" sz="2000" dirty="0">
                <a:solidFill>
                  <a:srgbClr val="000000"/>
                </a:solidFill>
              </a:rPr>
              <a:t>Η αναπαραγωγική περίοδος ήταν εποχική (Αύγουστος-Σεπτέμβριος) και η διάρκεια της κυοφορίας ανερχόταν γύρω στους 9 μήνες.</a:t>
            </a:r>
          </a:p>
        </p:txBody>
      </p:sp>
      <p:pic>
        <p:nvPicPr>
          <p:cNvPr id="5" name="Θέση εικόνας 4" descr="Από αναπαράσταση του αρχέγονου βοός (Augsburger Abbildung des Urs (echten Auerochsen)). Unkown Source: Brehms Tierleben, Small Edition 1927) &#10;"/>
          <p:cNvPicPr preferRelativeResize="0">
            <a:picLocks noGrp="1"/>
          </p:cNvPicPr>
          <p:nvPr>
            <p:ph type="pic" idx="1"/>
          </p:nvPr>
        </p:nvPicPr>
        <p:blipFill>
          <a:blip r:embed="rId2">
            <a:extLst/>
          </a:blip>
          <a:stretch>
            <a:fillRect/>
          </a:stretch>
        </p:blipFill>
        <p:spPr>
          <a:xfrm>
            <a:off x="5652623" y="2419493"/>
            <a:ext cx="2950464" cy="1853184"/>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5692460" y="4301510"/>
            <a:ext cx="2932925" cy="2308324"/>
          </a:xfrm>
          <a:prstGeom prst="rect">
            <a:avLst/>
          </a:prstGeom>
          <a:noFill/>
        </p:spPr>
        <p:txBody>
          <a:bodyPr wrap="square" rtlCol="0">
            <a:spAutoFit/>
          </a:bodyPr>
          <a:lstStyle/>
          <a:p>
            <a:r>
              <a:rPr lang="el-GR" dirty="0" smtClean="0"/>
              <a:t>εικόνα: </a:t>
            </a:r>
            <a:r>
              <a:rPr lang="el-GR" dirty="0"/>
              <a:t>α</a:t>
            </a:r>
            <a:r>
              <a:rPr lang="el-GR" dirty="0" smtClean="0"/>
              <a:t>πό </a:t>
            </a:r>
            <a:r>
              <a:rPr lang="el-GR" dirty="0"/>
              <a:t>αναπαράσταση του αρχέγονου </a:t>
            </a:r>
            <a:r>
              <a:rPr lang="el-GR" dirty="0" err="1"/>
              <a:t>βοός</a:t>
            </a:r>
            <a:r>
              <a:rPr lang="el-GR" dirty="0"/>
              <a:t> (</a:t>
            </a:r>
            <a:r>
              <a:rPr lang="de-DE" dirty="0"/>
              <a:t>Augsburger Abbildung des Urs (echten Auerochsen)</a:t>
            </a:r>
            <a:r>
              <a:rPr lang="el-GR" dirty="0"/>
              <a:t>).</a:t>
            </a:r>
            <a:r>
              <a:rPr lang="en-US" dirty="0"/>
              <a:t> </a:t>
            </a:r>
            <a:r>
              <a:rPr lang="en-US" dirty="0" err="1"/>
              <a:t>Unkown</a:t>
            </a:r>
            <a:r>
              <a:rPr lang="en-US" dirty="0"/>
              <a:t> Source: </a:t>
            </a:r>
            <a:r>
              <a:rPr lang="en-US" dirty="0" err="1"/>
              <a:t>Brehms</a:t>
            </a:r>
            <a:r>
              <a:rPr lang="en-US" dirty="0"/>
              <a:t> </a:t>
            </a:r>
            <a:r>
              <a:rPr lang="en-US" dirty="0" err="1"/>
              <a:t>Tierleben</a:t>
            </a:r>
            <a:r>
              <a:rPr lang="en-US" dirty="0"/>
              <a:t>, Small Edition </a:t>
            </a:r>
            <a:r>
              <a:rPr lang="en-US" dirty="0" smtClean="0"/>
              <a:t>1927</a:t>
            </a:r>
            <a:r>
              <a:rPr lang="el-GR" dirty="0" smtClean="0"/>
              <a:t>.</a:t>
            </a:r>
            <a:endParaRPr lang="el-GR" dirty="0"/>
          </a:p>
        </p:txBody>
      </p:sp>
    </p:spTree>
    <p:extLst>
      <p:ext uri="{BB962C8B-B14F-4D97-AF65-F5344CB8AC3E}">
        <p14:creationId xmlns:p14="http://schemas.microsoft.com/office/powerpoint/2010/main" val="24342949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Τίτλος 1"/>
          <p:cNvSpPr>
            <a:spLocks noGrp="1"/>
          </p:cNvSpPr>
          <p:nvPr>
            <p:ph type="title"/>
          </p:nvPr>
        </p:nvSpPr>
        <p:spPr>
          <a:xfrm>
            <a:off x="395288" y="403225"/>
            <a:ext cx="8458200" cy="960438"/>
          </a:xfrm>
        </p:spPr>
        <p:txBody>
          <a:bodyPr/>
          <a:lstStyle/>
          <a:p>
            <a:pPr eaLnBrk="1" hangingPunct="1"/>
            <a:r>
              <a:rPr lang="el-GR" sz="3600" smtClean="0"/>
              <a:t>Διαδρομές εξάπλωσης των άγριων και εξημερωμένων βοοειδών …</a:t>
            </a:r>
          </a:p>
        </p:txBody>
      </p:sp>
      <p:sp>
        <p:nvSpPr>
          <p:cNvPr id="40962" name="TextBox 3"/>
          <p:cNvSpPr txBox="1">
            <a:spLocks noChangeArrowheads="1"/>
          </p:cNvSpPr>
          <p:nvPr/>
        </p:nvSpPr>
        <p:spPr bwMode="auto">
          <a:xfrm>
            <a:off x="7186409" y="3946185"/>
            <a:ext cx="1738649" cy="2308324"/>
          </a:xfrm>
          <a:prstGeom prst="rect">
            <a:avLst/>
          </a:prstGeom>
          <a:noFill/>
          <a:ln w="9525">
            <a:noFill/>
            <a:miter lim="800000"/>
            <a:headEnd/>
            <a:tailEnd/>
          </a:ln>
        </p:spPr>
        <p:txBody>
          <a:bodyPr wrap="square">
            <a:spAutoFit/>
          </a:bodyPr>
          <a:lstStyle/>
          <a:p>
            <a:r>
              <a:rPr lang="el-GR" dirty="0">
                <a:solidFill>
                  <a:srgbClr val="000000"/>
                </a:solidFill>
              </a:rPr>
              <a:t>6 εκατομμύρια χρόνια πριν από σήμερα (από </a:t>
            </a:r>
            <a:r>
              <a:rPr lang="en-US" dirty="0">
                <a:solidFill>
                  <a:srgbClr val="000000"/>
                </a:solidFill>
              </a:rPr>
              <a:t>Friend</a:t>
            </a:r>
            <a:r>
              <a:rPr lang="el-GR" dirty="0">
                <a:solidFill>
                  <a:srgbClr val="000000"/>
                </a:solidFill>
              </a:rPr>
              <a:t> </a:t>
            </a:r>
            <a:r>
              <a:rPr lang="en-US" dirty="0">
                <a:solidFill>
                  <a:srgbClr val="000000"/>
                </a:solidFill>
              </a:rPr>
              <a:t>J.&amp; D. Bishop, Cattle of the world in </a:t>
            </a:r>
            <a:r>
              <a:rPr lang="en-US" dirty="0" err="1">
                <a:solidFill>
                  <a:srgbClr val="000000"/>
                </a:solidFill>
              </a:rPr>
              <a:t>colour</a:t>
            </a:r>
            <a:r>
              <a:rPr lang="en-US" dirty="0">
                <a:solidFill>
                  <a:srgbClr val="000000"/>
                </a:solidFill>
              </a:rPr>
              <a:t>, 1978</a:t>
            </a:r>
            <a:r>
              <a:rPr lang="en-US" dirty="0" smtClean="0">
                <a:solidFill>
                  <a:srgbClr val="000000"/>
                </a:solidFill>
              </a:rPr>
              <a:t>)</a:t>
            </a:r>
            <a:r>
              <a:rPr lang="el-GR" dirty="0" smtClean="0">
                <a:solidFill>
                  <a:srgbClr val="000000"/>
                </a:solidFill>
              </a:rPr>
              <a:t>.</a:t>
            </a:r>
            <a:endParaRPr lang="el-GR" dirty="0">
              <a:solidFill>
                <a:srgbClr val="000000"/>
              </a:solidFill>
            </a:endParaRPr>
          </a:p>
        </p:txBody>
      </p:sp>
      <p:pic>
        <p:nvPicPr>
          <p:cNvPr id="5" name="Θέση περιεχομένου 4" descr="Εξάπλωση των άγριων και εξημερωμένων βοοειδών από τα κέντρα κατοικιδιοποίησης  προς διάφορες περιοχές της γης.&#10;"/>
          <p:cNvPicPr>
            <a:picLocks noGrp="1" noChangeAspect="1"/>
          </p:cNvPicPr>
          <p:nvPr>
            <p:ph idx="1"/>
          </p:nvPr>
        </p:nvPicPr>
        <p:blipFill>
          <a:blip r:embed="rId2"/>
          <a:stretch>
            <a:fillRect/>
          </a:stretch>
        </p:blipFill>
        <p:spPr>
          <a:xfrm>
            <a:off x="203271" y="1275008"/>
            <a:ext cx="6913849" cy="5147332"/>
          </a:xfrm>
          <a:effectLst>
            <a:outerShdw blurRad="190500" algn="tl" rotWithShape="0">
              <a:srgbClr val="000000">
                <a:alpha val="70000"/>
              </a:srgbClr>
            </a:outerShdw>
          </a:effectLst>
        </p:spPr>
      </p:pic>
      <p:sp>
        <p:nvSpPr>
          <p:cNvPr id="40964" name="TextBox 1"/>
          <p:cNvSpPr txBox="1">
            <a:spLocks noChangeArrowheads="1"/>
          </p:cNvSpPr>
          <p:nvPr/>
        </p:nvSpPr>
        <p:spPr bwMode="auto">
          <a:xfrm>
            <a:off x="288009" y="6450217"/>
            <a:ext cx="8637050" cy="400110"/>
          </a:xfrm>
          <a:prstGeom prst="rect">
            <a:avLst/>
          </a:prstGeom>
          <a:noFill/>
          <a:ln w="9525">
            <a:noFill/>
            <a:miter lim="800000"/>
            <a:headEnd/>
            <a:tailEnd/>
          </a:ln>
        </p:spPr>
        <p:txBody>
          <a:bodyPr wrap="square">
            <a:spAutoFit/>
          </a:bodyPr>
          <a:lstStyle/>
          <a:p>
            <a:r>
              <a:rPr lang="el-GR" sz="2000" b="1" dirty="0" smtClean="0">
                <a:solidFill>
                  <a:srgbClr val="000000"/>
                </a:solidFill>
              </a:rPr>
              <a:t>…από </a:t>
            </a:r>
            <a:r>
              <a:rPr lang="el-GR" sz="2000" b="1" dirty="0">
                <a:solidFill>
                  <a:srgbClr val="000000"/>
                </a:solidFill>
              </a:rPr>
              <a:t>τα κέντρα </a:t>
            </a:r>
            <a:r>
              <a:rPr lang="el-GR" sz="2000" b="1" dirty="0" err="1">
                <a:solidFill>
                  <a:srgbClr val="000000"/>
                </a:solidFill>
              </a:rPr>
              <a:t>κατοικιδιοποίησης</a:t>
            </a:r>
            <a:r>
              <a:rPr lang="el-GR" sz="2000" b="1" dirty="0">
                <a:solidFill>
                  <a:srgbClr val="000000"/>
                </a:solidFill>
              </a:rPr>
              <a:t>  προς διάφορες περιοχές της γης.</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Τίτλος 1"/>
          <p:cNvSpPr>
            <a:spLocks noGrp="1"/>
          </p:cNvSpPr>
          <p:nvPr>
            <p:ph type="title"/>
          </p:nvPr>
        </p:nvSpPr>
        <p:spPr>
          <a:xfrm>
            <a:off x="395288" y="436563"/>
            <a:ext cx="8748712" cy="962025"/>
          </a:xfrm>
        </p:spPr>
        <p:txBody>
          <a:bodyPr/>
          <a:lstStyle/>
          <a:p>
            <a:pPr eaLnBrk="1" hangingPunct="1"/>
            <a:r>
              <a:rPr lang="el-GR" sz="3600" dirty="0" smtClean="0"/>
              <a:t>Γένος: </a:t>
            </a:r>
            <a:r>
              <a:rPr lang="en-US" sz="3600" dirty="0" err="1" smtClean="0"/>
              <a:t>Bos</a:t>
            </a:r>
            <a:r>
              <a:rPr lang="el-GR" sz="3600" dirty="0" smtClean="0"/>
              <a:t>, υπογένος: </a:t>
            </a:r>
            <a:r>
              <a:rPr lang="en-US" sz="3600" dirty="0" err="1" smtClean="0"/>
              <a:t>Poephagus</a:t>
            </a:r>
            <a:r>
              <a:rPr lang="en-US" sz="3600" dirty="0" smtClean="0"/>
              <a:t>, </a:t>
            </a:r>
            <a:r>
              <a:rPr lang="el-GR" sz="3600" dirty="0" smtClean="0"/>
              <a:t>είδος: </a:t>
            </a:r>
            <a:r>
              <a:rPr lang="en-US" sz="3600" dirty="0" err="1" smtClean="0"/>
              <a:t>Poephagus</a:t>
            </a:r>
            <a:r>
              <a:rPr lang="en-US" sz="3600" dirty="0" smtClean="0"/>
              <a:t> </a:t>
            </a:r>
            <a:r>
              <a:rPr lang="en-US" sz="3600" dirty="0" err="1" smtClean="0"/>
              <a:t>mutus</a:t>
            </a:r>
            <a:r>
              <a:rPr lang="en-US" sz="3600" dirty="0" smtClean="0"/>
              <a:t> (Yak )</a:t>
            </a:r>
            <a:r>
              <a:rPr lang="el-GR" sz="3600" dirty="0" smtClean="0"/>
              <a:t> 1/2</a:t>
            </a:r>
          </a:p>
        </p:txBody>
      </p:sp>
      <p:pic>
        <p:nvPicPr>
          <p:cNvPr id="5" name="Θέση περιεχομένου 4" descr="Γένος: Bos, Υπογένος: Poephagus, Είδος: Poephagus mutus (Yak )"/>
          <p:cNvPicPr>
            <a:picLocks noGrp="1" noChangeAspect="1"/>
          </p:cNvPicPr>
          <p:nvPr>
            <p:ph idx="1"/>
          </p:nvPr>
        </p:nvPicPr>
        <p:blipFill>
          <a:blip r:embed="rId2">
            <a:extLst/>
          </a:blip>
          <a:stretch>
            <a:fillRect/>
          </a:stretch>
        </p:blipFill>
        <p:spPr>
          <a:xfrm>
            <a:off x="1107584" y="1314907"/>
            <a:ext cx="6044194" cy="4536618"/>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1987" name="Θέση κειμένου 3"/>
          <p:cNvSpPr>
            <a:spLocks noGrp="1"/>
          </p:cNvSpPr>
          <p:nvPr>
            <p:ph type="body" sz="half" idx="2"/>
          </p:nvPr>
        </p:nvSpPr>
        <p:spPr>
          <a:xfrm>
            <a:off x="1012019" y="5924394"/>
            <a:ext cx="8299405" cy="933606"/>
          </a:xfrm>
        </p:spPr>
        <p:txBody>
          <a:bodyPr/>
          <a:lstStyle/>
          <a:p>
            <a:pPr eaLnBrk="1" hangingPunct="1"/>
            <a:r>
              <a:rPr lang="el-GR" sz="2000" dirty="0" err="1" smtClean="0">
                <a:hlinkClick r:id="rId3"/>
              </a:rPr>
              <a:t>Γιακ</a:t>
            </a:r>
            <a:r>
              <a:rPr lang="el-GR" sz="2000" dirty="0" smtClean="0">
                <a:hlinkClick r:id="rId3"/>
              </a:rPr>
              <a:t> από περιοχή του Θιβέτ (</a:t>
            </a:r>
            <a:r>
              <a:rPr lang="en-US" sz="2000" dirty="0" smtClean="0">
                <a:hlinkClick r:id="rId3"/>
              </a:rPr>
              <a:t>http://www.fairfun.net/tour10/100821-ChinaTibet/fauna/P1040759b.jpg</a:t>
            </a:r>
            <a:r>
              <a:rPr lang="el-GR" sz="2000" dirty="0" smtClean="0"/>
              <a: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Τίτλος 1"/>
          <p:cNvSpPr>
            <a:spLocks noGrp="1"/>
          </p:cNvSpPr>
          <p:nvPr>
            <p:ph type="title"/>
          </p:nvPr>
        </p:nvSpPr>
        <p:spPr>
          <a:xfrm>
            <a:off x="395288" y="436563"/>
            <a:ext cx="8478256" cy="962025"/>
          </a:xfrm>
        </p:spPr>
        <p:txBody>
          <a:bodyPr/>
          <a:lstStyle/>
          <a:p>
            <a:pPr eaLnBrk="1" hangingPunct="1"/>
            <a:r>
              <a:rPr lang="el-GR" sz="3600" dirty="0" smtClean="0"/>
              <a:t>Γένος: </a:t>
            </a:r>
            <a:r>
              <a:rPr lang="en-US" sz="3600" dirty="0" err="1" smtClean="0"/>
              <a:t>Bos</a:t>
            </a:r>
            <a:r>
              <a:rPr lang="el-GR" sz="3600" dirty="0" smtClean="0"/>
              <a:t>, Υπογένος: </a:t>
            </a:r>
            <a:r>
              <a:rPr lang="en-US" sz="3600" dirty="0" err="1" smtClean="0"/>
              <a:t>Poephagus</a:t>
            </a:r>
            <a:r>
              <a:rPr lang="en-US" sz="3600" dirty="0" smtClean="0"/>
              <a:t>, </a:t>
            </a:r>
            <a:r>
              <a:rPr lang="el-GR" sz="3600" dirty="0" smtClean="0"/>
              <a:t>είδος: </a:t>
            </a:r>
            <a:r>
              <a:rPr lang="en-US" sz="3600" dirty="0" err="1" smtClean="0"/>
              <a:t>Poephagus</a:t>
            </a:r>
            <a:r>
              <a:rPr lang="en-US" sz="3600" dirty="0" smtClean="0"/>
              <a:t> </a:t>
            </a:r>
            <a:r>
              <a:rPr lang="en-US" sz="3600" dirty="0" err="1" smtClean="0"/>
              <a:t>mutus</a:t>
            </a:r>
            <a:r>
              <a:rPr lang="en-US" sz="3600" dirty="0" smtClean="0"/>
              <a:t> (Yak )</a:t>
            </a:r>
            <a:r>
              <a:rPr lang="el-GR" sz="3600" dirty="0" smtClean="0"/>
              <a:t> 2/2</a:t>
            </a:r>
          </a:p>
        </p:txBody>
      </p:sp>
      <p:sp>
        <p:nvSpPr>
          <p:cNvPr id="43010" name="Θέση κειμένου 3"/>
          <p:cNvSpPr>
            <a:spLocks noGrp="1"/>
          </p:cNvSpPr>
          <p:nvPr>
            <p:ph type="body" sz="half" idx="2"/>
          </p:nvPr>
        </p:nvSpPr>
        <p:spPr>
          <a:xfrm>
            <a:off x="973384" y="6004127"/>
            <a:ext cx="8350920" cy="853873"/>
          </a:xfrm>
        </p:spPr>
        <p:txBody>
          <a:bodyPr/>
          <a:lstStyle/>
          <a:p>
            <a:pPr eaLnBrk="1" hangingPunct="1"/>
            <a:r>
              <a:rPr lang="el-GR" sz="2000" dirty="0" err="1" smtClean="0">
                <a:hlinkClick r:id="rId2"/>
              </a:rPr>
              <a:t>Γιακ</a:t>
            </a:r>
            <a:r>
              <a:rPr lang="el-GR" sz="2000" dirty="0" smtClean="0">
                <a:hlinkClick r:id="rId2"/>
              </a:rPr>
              <a:t> (</a:t>
            </a:r>
            <a:r>
              <a:rPr lang="en-US" sz="2000" dirty="0" smtClean="0">
                <a:hlinkClick r:id="rId2"/>
              </a:rPr>
              <a:t>http://upload.wikimedia.org/wikipedia/commons/1/1c/Bos_mutus.JPG</a:t>
            </a:r>
            <a:r>
              <a:rPr lang="el-GR" sz="2000" dirty="0" smtClean="0"/>
              <a:t>).</a:t>
            </a:r>
          </a:p>
        </p:txBody>
      </p:sp>
      <p:pic>
        <p:nvPicPr>
          <p:cNvPr id="6" name="Θέση περιεχομένου 5" descr="Γένος: Bos, Υπογένος: Poephagus, Είδος: Poephagus mutus (Yak )"/>
          <p:cNvPicPr>
            <a:picLocks noGrp="1" noChangeAspect="1"/>
          </p:cNvPicPr>
          <p:nvPr>
            <p:ph idx="1"/>
          </p:nvPr>
        </p:nvPicPr>
        <p:blipFill>
          <a:blip r:embed="rId3">
            <a:extLst/>
          </a:blip>
          <a:stretch>
            <a:fillRect/>
          </a:stretch>
        </p:blipFill>
        <p:spPr>
          <a:xfrm>
            <a:off x="1275008" y="1294555"/>
            <a:ext cx="6172983" cy="4634819"/>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Τίτλος 1"/>
          <p:cNvSpPr>
            <a:spLocks noGrp="1"/>
          </p:cNvSpPr>
          <p:nvPr>
            <p:ph type="title"/>
          </p:nvPr>
        </p:nvSpPr>
        <p:spPr/>
        <p:txBody>
          <a:bodyPr/>
          <a:lstStyle/>
          <a:p>
            <a:pPr eaLnBrk="1" hangingPunct="1"/>
            <a:r>
              <a:rPr lang="en-US" smtClean="0"/>
              <a:t>Poephagus mutus (Yak)</a:t>
            </a:r>
            <a:r>
              <a:rPr lang="el-GR" smtClean="0"/>
              <a:t> 1/2</a:t>
            </a:r>
          </a:p>
        </p:txBody>
      </p:sp>
      <p:sp>
        <p:nvSpPr>
          <p:cNvPr id="44034" name="Θέση περιεχομένου 2"/>
          <p:cNvSpPr>
            <a:spLocks noGrp="1"/>
          </p:cNvSpPr>
          <p:nvPr>
            <p:ph idx="1"/>
          </p:nvPr>
        </p:nvSpPr>
        <p:spPr/>
        <p:txBody>
          <a:bodyPr/>
          <a:lstStyle/>
          <a:p>
            <a:pPr eaLnBrk="1" hangingPunct="1">
              <a:lnSpc>
                <a:spcPct val="110000"/>
              </a:lnSpc>
            </a:pPr>
            <a:r>
              <a:rPr lang="el-GR" sz="2400" dirty="0" smtClean="0"/>
              <a:t>Τα άγρια </a:t>
            </a:r>
            <a:r>
              <a:rPr lang="en-US" sz="2400" b="1" dirty="0" smtClean="0"/>
              <a:t>Yak</a:t>
            </a:r>
            <a:r>
              <a:rPr lang="el-GR" sz="2400" dirty="0" smtClean="0"/>
              <a:t> (</a:t>
            </a:r>
            <a:r>
              <a:rPr lang="en-US" sz="2400" dirty="0" err="1" smtClean="0"/>
              <a:t>Poephagus</a:t>
            </a:r>
            <a:r>
              <a:rPr lang="en-US" sz="2400" dirty="0" smtClean="0"/>
              <a:t> </a:t>
            </a:r>
            <a:r>
              <a:rPr lang="en-US" sz="2400" dirty="0" err="1" smtClean="0"/>
              <a:t>mutus</a:t>
            </a:r>
            <a:r>
              <a:rPr lang="en-US" sz="2400" dirty="0" smtClean="0"/>
              <a:t>) </a:t>
            </a:r>
            <a:r>
              <a:rPr lang="el-GR" sz="2400" dirty="0" smtClean="0"/>
              <a:t>ζουν στα υψίπεδα του Θιβέτ, Κανσού, Λαντάκ και Παμίρ, σε υψόμετρο 4500 έως 6000 m σε ξηρές στέπες και αντέχουν θερμοκρασίες από – 40</a:t>
            </a:r>
            <a:r>
              <a:rPr lang="el-GR" sz="2400" baseline="30000" dirty="0" smtClean="0"/>
              <a:t>ο</a:t>
            </a:r>
            <a:r>
              <a:rPr lang="el-GR" sz="2400" dirty="0" smtClean="0"/>
              <a:t> </a:t>
            </a:r>
            <a:r>
              <a:rPr lang="en-US" sz="2400" dirty="0" smtClean="0"/>
              <a:t>C</a:t>
            </a:r>
            <a:r>
              <a:rPr lang="el-GR" sz="2400" dirty="0" smtClean="0"/>
              <a:t> έως - 50˚C.</a:t>
            </a:r>
          </a:p>
          <a:p>
            <a:pPr eaLnBrk="1" hangingPunct="1">
              <a:lnSpc>
                <a:spcPct val="110000"/>
              </a:lnSpc>
            </a:pPr>
            <a:r>
              <a:rPr lang="el-GR" sz="2400" dirty="0" smtClean="0"/>
              <a:t>Στα υψίπεδα του Θιβέτ εκτιμάται ότι διαβιούν από 3000 έως 8000 άγρια </a:t>
            </a:r>
            <a:r>
              <a:rPr lang="el-GR" sz="2400" dirty="0" err="1" smtClean="0"/>
              <a:t>Yak</a:t>
            </a:r>
            <a:r>
              <a:rPr lang="el-GR" sz="2400" dirty="0" smtClean="0"/>
              <a:t>.</a:t>
            </a:r>
          </a:p>
          <a:p>
            <a:pPr eaLnBrk="1" hangingPunct="1">
              <a:lnSpc>
                <a:spcPct val="110000"/>
              </a:lnSpc>
            </a:pPr>
            <a:r>
              <a:rPr lang="el-GR" sz="2400" dirty="0" smtClean="0"/>
              <a:t>Το τρίχωμα έχει βαθιά καστανή απόχρωση και είναι πλούσιο και μακρύ, το ύψος ακρωμίου κυμαίνεται στα αρσενικά από</a:t>
            </a:r>
            <a:r>
              <a:rPr lang="el-GR" sz="2400" i="1" dirty="0" smtClean="0"/>
              <a:t> </a:t>
            </a:r>
            <a:r>
              <a:rPr lang="el-GR" sz="2400" dirty="0" smtClean="0"/>
              <a:t>170 έως 208 cm και το σωματικό βάρος γύρω στα 1000 </a:t>
            </a:r>
            <a:r>
              <a:rPr lang="el-GR" sz="2400" dirty="0" err="1" smtClean="0"/>
              <a:t>kg</a:t>
            </a:r>
            <a:r>
              <a:rPr lang="el-GR" sz="2400" dirty="0" smtClean="0"/>
              <a:t>, ενώ τα θηλυκά έχουν μικρότερο σωματικό μέγεθος, με το ύψος ακρωμίου να ανέρχεται σε 145 έως 155 </a:t>
            </a:r>
            <a:r>
              <a:rPr lang="el-GR" sz="2400" dirty="0" err="1" smtClean="0"/>
              <a:t>cm</a:t>
            </a:r>
            <a:r>
              <a:rPr lang="el-GR" sz="2400" dirty="0" smtClean="0"/>
              <a: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8" y="438150"/>
            <a:ext cx="7924800" cy="960438"/>
          </a:xfrm>
        </p:spPr>
        <p:txBody>
          <a:bodyPr>
            <a:normAutofit fontScale="90000"/>
          </a:bodyPr>
          <a:lstStyle/>
          <a:p>
            <a:pPr eaLnBrk="1" hangingPunct="1">
              <a:defRPr/>
            </a:pPr>
            <a:r>
              <a:rPr lang="el-GR" dirty="0"/>
              <a:t>Επιδιωκόμενα μαθησιακά </a:t>
            </a:r>
            <a:r>
              <a:rPr lang="el-GR" dirty="0" smtClean="0"/>
              <a:t>αποτελέσματα</a:t>
            </a:r>
            <a:endParaRPr lang="el-GR" dirty="0"/>
          </a:p>
        </p:txBody>
      </p:sp>
      <p:sp>
        <p:nvSpPr>
          <p:cNvPr id="15362" name="Θέση περιεχομένου 2"/>
          <p:cNvSpPr>
            <a:spLocks noGrp="1"/>
          </p:cNvSpPr>
          <p:nvPr>
            <p:ph idx="1"/>
          </p:nvPr>
        </p:nvSpPr>
        <p:spPr/>
        <p:txBody>
          <a:bodyPr/>
          <a:lstStyle/>
          <a:p>
            <a:pPr eaLnBrk="1" hangingPunct="1">
              <a:lnSpc>
                <a:spcPct val="80000"/>
              </a:lnSpc>
              <a:buFont typeface="Wingdings" pitchFamily="2" charset="2"/>
              <a:buNone/>
            </a:pPr>
            <a:r>
              <a:rPr lang="el-GR" dirty="0" smtClean="0"/>
              <a:t>	</a:t>
            </a:r>
            <a:endParaRPr lang="en-US" dirty="0" smtClean="0"/>
          </a:p>
          <a:p>
            <a:pPr eaLnBrk="1" hangingPunct="1">
              <a:lnSpc>
                <a:spcPct val="150000"/>
              </a:lnSpc>
            </a:pPr>
            <a:r>
              <a:rPr lang="el-GR" dirty="0" err="1" smtClean="0"/>
              <a:t>Κατοικιδιοποίηση</a:t>
            </a:r>
            <a:r>
              <a:rPr lang="el-GR" dirty="0" smtClean="0"/>
              <a:t> (ορισμός, θεωρίες για την καταγωγή και εξέλιξη των αγροτικών ζώων).</a:t>
            </a:r>
            <a:endParaRPr lang="en-US" dirty="0" smtClean="0"/>
          </a:p>
          <a:p>
            <a:pPr eaLnBrk="1" hangingPunct="1">
              <a:lnSpc>
                <a:spcPct val="150000"/>
              </a:lnSpc>
            </a:pPr>
            <a:r>
              <a:rPr lang="el-GR" dirty="0" smtClean="0"/>
              <a:t>Καταγωγή και ταξινόμηση της οικογένειας </a:t>
            </a:r>
            <a:r>
              <a:rPr lang="el-GR" dirty="0"/>
              <a:t>των </a:t>
            </a:r>
            <a:r>
              <a:rPr lang="el-GR" dirty="0" smtClean="0"/>
              <a:t>βοοειδών.</a:t>
            </a:r>
          </a:p>
          <a:p>
            <a:pPr eaLnBrk="1" hangingPunct="1">
              <a:lnSpc>
                <a:spcPct val="150000"/>
              </a:lnSpc>
            </a:pPr>
            <a:r>
              <a:rPr lang="el-GR" dirty="0" smtClean="0"/>
              <a:t>Καταγωγή </a:t>
            </a:r>
            <a:r>
              <a:rPr lang="el-GR" dirty="0"/>
              <a:t>και ταξινόμηση του προβάτου, της αίγας, του χοίρου και άλλων </a:t>
            </a:r>
            <a:r>
              <a:rPr lang="el-GR" dirty="0" smtClean="0"/>
              <a:t>ειδών που έχουν </a:t>
            </a:r>
            <a:r>
              <a:rPr lang="el-GR" dirty="0" err="1" smtClean="0"/>
              <a:t>κατοικιδιοποιηθεί</a:t>
            </a:r>
            <a:r>
              <a:rPr lang="el-GR" dirty="0" smtClean="0"/>
              <a:t>.</a:t>
            </a:r>
            <a:endParaRPr lang="el-GR" dirty="0"/>
          </a:p>
          <a:p>
            <a:pPr eaLnBrk="1" hangingPunct="1">
              <a:lnSpc>
                <a:spcPct val="80000"/>
              </a:lnSpc>
            </a:pPr>
            <a:endParaRPr lang="el-GR"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Τίτλος 1"/>
          <p:cNvSpPr>
            <a:spLocks noGrp="1"/>
          </p:cNvSpPr>
          <p:nvPr>
            <p:ph type="title"/>
          </p:nvPr>
        </p:nvSpPr>
        <p:spPr/>
        <p:txBody>
          <a:bodyPr/>
          <a:lstStyle/>
          <a:p>
            <a:pPr eaLnBrk="1" hangingPunct="1"/>
            <a:r>
              <a:rPr lang="en-US" smtClean="0"/>
              <a:t>Poephagus mutus (Yak)</a:t>
            </a:r>
            <a:r>
              <a:rPr lang="el-GR" smtClean="0"/>
              <a:t> 2/2</a:t>
            </a:r>
          </a:p>
        </p:txBody>
      </p:sp>
      <p:sp>
        <p:nvSpPr>
          <p:cNvPr id="45058" name="Θέση περιεχομένου 2"/>
          <p:cNvSpPr>
            <a:spLocks noGrp="1"/>
          </p:cNvSpPr>
          <p:nvPr>
            <p:ph idx="1"/>
          </p:nvPr>
        </p:nvSpPr>
        <p:spPr/>
        <p:txBody>
          <a:bodyPr/>
          <a:lstStyle/>
          <a:p>
            <a:pPr eaLnBrk="1" hangingPunct="1">
              <a:lnSpc>
                <a:spcPct val="110000"/>
              </a:lnSpc>
            </a:pPr>
            <a:r>
              <a:rPr lang="el-GR" smtClean="0"/>
              <a:t>Τα θηλυκά με τα μικρά τους ζουν σε μεγάλες αγέλες, ενώ τα ενήλικα αρσενικά σχηματίζουν μικρές απομονωμένες αγέλες.</a:t>
            </a:r>
          </a:p>
          <a:p>
            <a:pPr eaLnBrk="1" hangingPunct="1">
              <a:lnSpc>
                <a:spcPct val="110000"/>
              </a:lnSpc>
            </a:pPr>
            <a:r>
              <a:rPr lang="en-US" smtClean="0"/>
              <a:t>H </a:t>
            </a:r>
            <a:r>
              <a:rPr lang="el-GR" smtClean="0"/>
              <a:t>κατοικιδιοποιημένη μορφή του είναι το </a:t>
            </a:r>
            <a:r>
              <a:rPr lang="en-US" b="1" smtClean="0"/>
              <a:t>Poephagus mutus forma grinniens</a:t>
            </a:r>
            <a:r>
              <a:rPr lang="el-GR" smtClean="0"/>
              <a:t>.</a:t>
            </a:r>
          </a:p>
          <a:p>
            <a:pPr eaLnBrk="1" hangingPunct="1">
              <a:lnSpc>
                <a:spcPct val="110000"/>
              </a:lnSpc>
            </a:pPr>
            <a:r>
              <a:rPr lang="el-GR" smtClean="0"/>
              <a:t>Το κατοικίδιο </a:t>
            </a:r>
            <a:r>
              <a:rPr lang="el-GR" b="1" smtClean="0"/>
              <a:t>Yak</a:t>
            </a:r>
            <a:r>
              <a:rPr lang="el-GR" smtClean="0"/>
              <a:t> διακρίνεται για την αντοχή του και χρησιμοποιείται κυρίως για φορτία και έλξη</a:t>
            </a:r>
            <a:r>
              <a:rPr lang="en-US" smtClean="0"/>
              <a:t>.</a:t>
            </a:r>
            <a:endParaRPr lang="el-GR" smtClean="0"/>
          </a:p>
          <a:p>
            <a:pPr eaLnBrk="1" hangingPunct="1">
              <a:lnSpc>
                <a:spcPct val="110000"/>
              </a:lnSpc>
            </a:pPr>
            <a:r>
              <a:rPr lang="el-GR" smtClean="0"/>
              <a:t>Ο πληθυσμός του ανέρχεται στα 14 εκατομμύρια περίπου άτομα</a:t>
            </a:r>
            <a:r>
              <a:rPr lang="en-US" smtClean="0"/>
              <a:t>.</a:t>
            </a:r>
            <a:endParaRPr lang="el-GR"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Τίτλος 1"/>
          <p:cNvSpPr>
            <a:spLocks noGrp="1"/>
          </p:cNvSpPr>
          <p:nvPr>
            <p:ph type="title"/>
          </p:nvPr>
        </p:nvSpPr>
        <p:spPr>
          <a:xfrm>
            <a:off x="395288" y="415948"/>
            <a:ext cx="7924800" cy="960437"/>
          </a:xfrm>
        </p:spPr>
        <p:txBody>
          <a:bodyPr/>
          <a:lstStyle/>
          <a:p>
            <a:pPr eaLnBrk="1" hangingPunct="1"/>
            <a:r>
              <a:rPr lang="el-GR" sz="4000" dirty="0" smtClean="0"/>
              <a:t>Υπογένος: </a:t>
            </a:r>
            <a:r>
              <a:rPr lang="nl-BE" sz="4000" dirty="0" smtClean="0"/>
              <a:t>Bibos</a:t>
            </a:r>
            <a:r>
              <a:rPr lang="el-GR" sz="4000" dirty="0" smtClean="0"/>
              <a:t>, είδος </a:t>
            </a:r>
            <a:r>
              <a:rPr lang="en-US" sz="4000" dirty="0" err="1" smtClean="0"/>
              <a:t>Bibos</a:t>
            </a:r>
            <a:r>
              <a:rPr lang="nl-BE" sz="4000" dirty="0" smtClean="0"/>
              <a:t> javanicus</a:t>
            </a:r>
            <a:r>
              <a:rPr lang="el-GR" sz="4000" dirty="0" smtClean="0"/>
              <a:t> (</a:t>
            </a:r>
            <a:r>
              <a:rPr lang="nl-BE" sz="4000" dirty="0" smtClean="0"/>
              <a:t>Banteng</a:t>
            </a:r>
            <a:r>
              <a:rPr lang="el-GR" sz="4000" dirty="0" smtClean="0"/>
              <a:t>)</a:t>
            </a:r>
            <a:r>
              <a:rPr lang="en-US" sz="4000" dirty="0" smtClean="0"/>
              <a:t> 1/3</a:t>
            </a:r>
            <a:endParaRPr lang="el-GR" sz="4000" dirty="0" smtClean="0"/>
          </a:p>
        </p:txBody>
      </p:sp>
      <p:pic>
        <p:nvPicPr>
          <p:cNvPr id="5" name="Θέση περιεχομένου 4" descr="Υπογένος: Bibos, Είδος Bibos javanicus (Banteng)"/>
          <p:cNvPicPr>
            <a:picLocks noGrp="1" noChangeAspect="1"/>
          </p:cNvPicPr>
          <p:nvPr>
            <p:ph idx="1"/>
          </p:nvPr>
        </p:nvPicPr>
        <p:blipFill>
          <a:blip r:embed="rId2">
            <a:extLst/>
          </a:blip>
          <a:stretch>
            <a:fillRect/>
          </a:stretch>
        </p:blipFill>
        <p:spPr>
          <a:xfrm>
            <a:off x="3434466" y="1637561"/>
            <a:ext cx="4918401" cy="3684946"/>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6083" name="Θέση κειμένου 3"/>
          <p:cNvSpPr>
            <a:spLocks noGrp="1"/>
          </p:cNvSpPr>
          <p:nvPr>
            <p:ph type="body" sz="half" idx="4294967295"/>
          </p:nvPr>
        </p:nvSpPr>
        <p:spPr>
          <a:xfrm>
            <a:off x="244697" y="1510918"/>
            <a:ext cx="3078051" cy="5031549"/>
          </a:xfrm>
        </p:spPr>
        <p:txBody>
          <a:bodyPr/>
          <a:lstStyle/>
          <a:p>
            <a:pPr eaLnBrk="1" hangingPunct="1">
              <a:lnSpc>
                <a:spcPct val="200000"/>
              </a:lnSpc>
            </a:pPr>
            <a:r>
              <a:rPr lang="el-GR" sz="2000" dirty="0" smtClean="0"/>
              <a:t>Ζει στα τροπικά και υποτροπικά κλίματα, στα δάση και τις πυκνές θαμνώδεις περιοχές της Βιρμανίας, του Σιάμ, της Ιάβας και της </a:t>
            </a:r>
            <a:r>
              <a:rPr lang="el-GR" sz="2000" dirty="0" err="1" smtClean="0"/>
              <a:t>Βόρνε</a:t>
            </a:r>
            <a:r>
              <a:rPr lang="en-US" sz="2000" dirty="0" smtClean="0"/>
              <a:t>o.</a:t>
            </a:r>
            <a:endParaRPr lang="el-GR" sz="2000" dirty="0" smtClean="0"/>
          </a:p>
          <a:p>
            <a:pPr marL="0" indent="0" eaLnBrk="1" hangingPunct="1">
              <a:lnSpc>
                <a:spcPct val="200000"/>
              </a:lnSpc>
              <a:buNone/>
            </a:pPr>
            <a:endParaRPr lang="el-GR" sz="2000" dirty="0" smtClean="0"/>
          </a:p>
        </p:txBody>
      </p:sp>
      <p:sp>
        <p:nvSpPr>
          <p:cNvPr id="6" name="Θέση κειμένου 3"/>
          <p:cNvSpPr txBox="1">
            <a:spLocks/>
          </p:cNvSpPr>
          <p:nvPr/>
        </p:nvSpPr>
        <p:spPr bwMode="auto">
          <a:xfrm>
            <a:off x="3451538" y="5502810"/>
            <a:ext cx="5022761" cy="13551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6666"/>
              </a:buClr>
              <a:buFont typeface="Wingdings" pitchFamily="2" charset="2"/>
              <a:buChar char="l"/>
              <a:defRPr sz="2800" kern="1200">
                <a:solidFill>
                  <a:srgbClr val="000000"/>
                </a:solidFill>
                <a:latin typeface="+mn-lt"/>
                <a:ea typeface="+mn-ea"/>
                <a:cs typeface="+mn-cs"/>
              </a:defRPr>
            </a:lvl1pPr>
            <a:lvl2pPr marL="742950" indent="-285750" algn="l" rtl="0" eaLnBrk="0" fontAlgn="base" hangingPunct="0">
              <a:spcBef>
                <a:spcPct val="20000"/>
              </a:spcBef>
              <a:spcAft>
                <a:spcPct val="0"/>
              </a:spcAft>
              <a:buClr>
                <a:srgbClr val="003300"/>
              </a:buClr>
              <a:buChar char="–"/>
              <a:defRPr sz="2400" kern="1200">
                <a:solidFill>
                  <a:srgbClr val="000000"/>
                </a:solidFill>
                <a:latin typeface="+mn-lt"/>
                <a:ea typeface="+mn-ea"/>
                <a:cs typeface="+mn-cs"/>
              </a:defRPr>
            </a:lvl2pPr>
            <a:lvl3pPr marL="1143000" indent="-228600" algn="l" rtl="0" eaLnBrk="0" fontAlgn="base" hangingPunct="0">
              <a:spcBef>
                <a:spcPct val="20000"/>
              </a:spcBef>
              <a:spcAft>
                <a:spcPct val="0"/>
              </a:spcAft>
              <a:buClr>
                <a:srgbClr val="006666"/>
              </a:buClr>
              <a:buFont typeface="Wingdings" pitchFamily="2" charset="2"/>
              <a:buChar char="l"/>
              <a:defRPr sz="2000" kern="1200">
                <a:solidFill>
                  <a:srgbClr val="000000"/>
                </a:solidFill>
                <a:latin typeface="+mn-lt"/>
                <a:ea typeface="+mn-ea"/>
                <a:cs typeface="+mn-cs"/>
              </a:defRPr>
            </a:lvl3pPr>
            <a:lvl4pPr marL="1600200" indent="-228600" algn="l" rtl="0" eaLnBrk="0" fontAlgn="base" hangingPunct="0">
              <a:spcBef>
                <a:spcPct val="20000"/>
              </a:spcBef>
              <a:spcAft>
                <a:spcPct val="0"/>
              </a:spcAft>
              <a:buClr>
                <a:srgbClr val="006666"/>
              </a:buClr>
              <a:buChar char="–"/>
              <a:defRPr kern="1200">
                <a:solidFill>
                  <a:srgbClr val="000000"/>
                </a:solidFill>
                <a:latin typeface="+mn-lt"/>
                <a:ea typeface="+mn-ea"/>
                <a:cs typeface="+mn-cs"/>
              </a:defRPr>
            </a:lvl4pPr>
            <a:lvl5pPr marL="2057400" indent="-228600" algn="l" rtl="0" eaLnBrk="0" fontAlgn="base" hangingPunct="0">
              <a:spcBef>
                <a:spcPct val="20000"/>
              </a:spcBef>
              <a:spcAft>
                <a:spcPct val="0"/>
              </a:spcAft>
              <a:buClr>
                <a:srgbClr val="006666"/>
              </a:buClr>
              <a:buFont typeface="Wingdings" pitchFamily="2" charset="2"/>
              <a:buChar char="l"/>
              <a:defRPr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buNone/>
            </a:pPr>
            <a:r>
              <a:rPr lang="en-US" sz="2000" dirty="0" err="1" smtClean="0"/>
              <a:t>Banteng</a:t>
            </a:r>
            <a:r>
              <a:rPr lang="en-US" sz="2000" dirty="0" smtClean="0"/>
              <a:t>, (http://wp10636094.wp271.webpack.hosteurope.de/imagedb/1160702/sr54ckkt/Java-Banteng.jpg).</a:t>
            </a:r>
            <a:endParaRPr lang="el-GR" sz="2000" dirty="0" smtClean="0"/>
          </a:p>
          <a:p>
            <a:pPr eaLnBrk="1" hangingPunct="1"/>
            <a:endParaRPr lang="el-GR" sz="2000" dirty="0" smtClean="0"/>
          </a:p>
          <a:p>
            <a:pPr eaLnBrk="1" hangingPunct="1"/>
            <a:endParaRPr lang="el-GR" sz="2000"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8" y="438150"/>
            <a:ext cx="7924800" cy="960438"/>
          </a:xfrm>
        </p:spPr>
        <p:txBody>
          <a:bodyPr>
            <a:normAutofit fontScale="90000"/>
          </a:bodyPr>
          <a:lstStyle/>
          <a:p>
            <a:pPr eaLnBrk="1" hangingPunct="1"/>
            <a:r>
              <a:rPr lang="el-GR" sz="4000" smtClean="0"/>
              <a:t>Υπογένος: </a:t>
            </a:r>
            <a:r>
              <a:rPr lang="en-US" sz="4000" smtClean="0"/>
              <a:t>Bibos, </a:t>
            </a:r>
            <a:r>
              <a:rPr lang="el-GR" sz="4000" smtClean="0"/>
              <a:t>είδος: </a:t>
            </a:r>
            <a:r>
              <a:rPr lang="nl-BE" sz="4000" smtClean="0"/>
              <a:t>Bibos javanicus</a:t>
            </a:r>
            <a:r>
              <a:rPr lang="el-GR" sz="4000" smtClean="0"/>
              <a:t> (</a:t>
            </a:r>
            <a:r>
              <a:rPr lang="nl-BE" sz="4000" smtClean="0"/>
              <a:t>Banteng</a:t>
            </a:r>
            <a:r>
              <a:rPr lang="el-GR" sz="4000" smtClean="0"/>
              <a:t>) </a:t>
            </a:r>
            <a:r>
              <a:rPr lang="en-US" sz="4000" smtClean="0"/>
              <a:t>2</a:t>
            </a:r>
            <a:r>
              <a:rPr lang="el-GR" sz="4000" smtClean="0"/>
              <a:t>/</a:t>
            </a:r>
            <a:r>
              <a:rPr lang="en-US" sz="4000" smtClean="0"/>
              <a:t>3</a:t>
            </a:r>
            <a:endParaRPr lang="el-GR" sz="4000" smtClean="0"/>
          </a:p>
        </p:txBody>
      </p:sp>
      <p:sp>
        <p:nvSpPr>
          <p:cNvPr id="47106" name="Θέση περιεχομένου 2"/>
          <p:cNvSpPr>
            <a:spLocks noGrp="1"/>
          </p:cNvSpPr>
          <p:nvPr>
            <p:ph idx="1"/>
          </p:nvPr>
        </p:nvSpPr>
        <p:spPr>
          <a:xfrm>
            <a:off x="468313" y="1576388"/>
            <a:ext cx="7848600" cy="5100637"/>
          </a:xfrm>
        </p:spPr>
        <p:txBody>
          <a:bodyPr/>
          <a:lstStyle/>
          <a:p>
            <a:pPr eaLnBrk="1" hangingPunct="1">
              <a:lnSpc>
                <a:spcPct val="130000"/>
              </a:lnSpc>
            </a:pPr>
            <a:r>
              <a:rPr lang="el-GR" sz="2000" dirty="0" smtClean="0"/>
              <a:t>Ζώο μέσου έως μεγάλου σωματικού μεγέθους, με ύψος ακρωμίου από 120 έως 150 cm και σωματικό βάρος από 490 έως 900 </a:t>
            </a:r>
            <a:r>
              <a:rPr lang="el-GR" sz="2000" dirty="0" err="1" smtClean="0"/>
              <a:t>kg</a:t>
            </a:r>
            <a:r>
              <a:rPr lang="el-GR" sz="2000" dirty="0" smtClean="0"/>
              <a:t>.</a:t>
            </a:r>
          </a:p>
          <a:p>
            <a:pPr eaLnBrk="1" hangingPunct="1">
              <a:lnSpc>
                <a:spcPct val="130000"/>
              </a:lnSpc>
            </a:pPr>
            <a:r>
              <a:rPr lang="el-GR" sz="2000" dirty="0" smtClean="0"/>
              <a:t>O χρωματισμός του τριχώματος ποικίλλει.</a:t>
            </a:r>
          </a:p>
          <a:p>
            <a:pPr eaLnBrk="1" hangingPunct="1">
              <a:lnSpc>
                <a:spcPct val="130000"/>
              </a:lnSpc>
            </a:pPr>
            <a:r>
              <a:rPr lang="el-GR" sz="2000" dirty="0" smtClean="0"/>
              <a:t>Το άγριο </a:t>
            </a:r>
            <a:r>
              <a:rPr lang="el-GR" sz="2000" b="1" dirty="0" err="1" smtClean="0"/>
              <a:t>Banteng</a:t>
            </a:r>
            <a:r>
              <a:rPr lang="el-GR" sz="2000" dirty="0" smtClean="0"/>
              <a:t> ζει συνήθως σε μικρές αγέλες των 2 έως 40 ατόμων. Σε κάθε αγέλη υπάρχει κατά κανόνα ένα μόνο αρσενικό.</a:t>
            </a:r>
          </a:p>
          <a:p>
            <a:pPr eaLnBrk="1" hangingPunct="1">
              <a:lnSpc>
                <a:spcPct val="130000"/>
              </a:lnSpc>
            </a:pPr>
            <a:r>
              <a:rPr lang="el-GR" sz="2000" dirty="0" smtClean="0"/>
              <a:t>Οι συζεύξεις λαμβάνουν χώρα κατά τους μήνες Μάιο και Ιούνιο και η κυοφορία διαρκεί από 9,5 έως 10 μήνες.</a:t>
            </a:r>
          </a:p>
          <a:p>
            <a:pPr eaLnBrk="1" hangingPunct="1">
              <a:lnSpc>
                <a:spcPct val="130000"/>
              </a:lnSpc>
            </a:pPr>
            <a:r>
              <a:rPr lang="el-GR" sz="2000" dirty="0" smtClean="0"/>
              <a:t>Το άγριο </a:t>
            </a:r>
            <a:r>
              <a:rPr lang="en-US" sz="2000" b="1" dirty="0" err="1" smtClean="0"/>
              <a:t>Banteng</a:t>
            </a:r>
            <a:r>
              <a:rPr lang="en-US" sz="2000" dirty="0" smtClean="0"/>
              <a:t> </a:t>
            </a:r>
            <a:r>
              <a:rPr lang="el-GR" sz="2000" dirty="0" smtClean="0"/>
              <a:t>συγκαταλέγεται στα απειλούμενα από εξαφάνιση είδη.</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8" y="454025"/>
            <a:ext cx="7924800" cy="962025"/>
          </a:xfrm>
        </p:spPr>
        <p:txBody>
          <a:bodyPr>
            <a:normAutofit fontScale="90000"/>
          </a:bodyPr>
          <a:lstStyle/>
          <a:p>
            <a:pPr eaLnBrk="1" hangingPunct="1">
              <a:defRPr/>
            </a:pPr>
            <a:r>
              <a:rPr lang="el-GR" dirty="0" err="1"/>
              <a:t>Υπογένος</a:t>
            </a:r>
            <a:r>
              <a:rPr lang="el-GR" dirty="0"/>
              <a:t>: </a:t>
            </a:r>
            <a:r>
              <a:rPr lang="en-US" dirty="0" err="1"/>
              <a:t>Bibos</a:t>
            </a:r>
            <a:r>
              <a:rPr lang="en-US" dirty="0"/>
              <a:t>, </a:t>
            </a:r>
            <a:r>
              <a:rPr lang="el-GR" dirty="0"/>
              <a:t>Είδος: </a:t>
            </a:r>
            <a:r>
              <a:rPr lang="nl-BE" dirty="0"/>
              <a:t>Bibos javanicus</a:t>
            </a:r>
            <a:r>
              <a:rPr lang="el-GR" dirty="0"/>
              <a:t> (</a:t>
            </a:r>
            <a:r>
              <a:rPr lang="nl-BE" dirty="0"/>
              <a:t>Banteng</a:t>
            </a:r>
            <a:r>
              <a:rPr lang="el-GR" dirty="0"/>
              <a:t>) </a:t>
            </a:r>
            <a:r>
              <a:rPr lang="en-US" dirty="0" smtClean="0"/>
              <a:t>3</a:t>
            </a:r>
            <a:r>
              <a:rPr lang="el-GR" dirty="0" smtClean="0"/>
              <a:t>/</a:t>
            </a:r>
            <a:r>
              <a:rPr lang="en-US" dirty="0" smtClean="0"/>
              <a:t>3</a:t>
            </a:r>
            <a:endParaRPr lang="el-GR" dirty="0"/>
          </a:p>
        </p:txBody>
      </p:sp>
      <p:pic>
        <p:nvPicPr>
          <p:cNvPr id="48130" name="Θέση εικόνας 4" descr="Υπογένος: Bibos, Είδος: Bibos javanicus (Banteng)"/>
          <p:cNvPicPr preferRelativeResize="0">
            <a:picLocks noGrp="1"/>
          </p:cNvPicPr>
          <p:nvPr>
            <p:ph type="pic" idx="1"/>
          </p:nvPr>
        </p:nvPicPr>
        <p:blipFill>
          <a:blip r:embed="rId2"/>
          <a:srcRect/>
          <a:stretch>
            <a:fillRect/>
          </a:stretch>
        </p:blipFill>
        <p:spPr>
          <a:xfrm>
            <a:off x="3065172" y="1658085"/>
            <a:ext cx="5253015" cy="3812146"/>
          </a:xfrm>
        </p:spPr>
      </p:pic>
      <p:sp>
        <p:nvSpPr>
          <p:cNvPr id="48131" name="Θέση κειμένου 3"/>
          <p:cNvSpPr>
            <a:spLocks noGrp="1"/>
          </p:cNvSpPr>
          <p:nvPr>
            <p:ph type="body" sz="half" idx="2"/>
          </p:nvPr>
        </p:nvSpPr>
        <p:spPr>
          <a:xfrm>
            <a:off x="3219718" y="5497669"/>
            <a:ext cx="5164429" cy="1212224"/>
          </a:xfrm>
        </p:spPr>
        <p:txBody>
          <a:bodyPr/>
          <a:lstStyle/>
          <a:p>
            <a:pPr eaLnBrk="1" hangingPunct="1"/>
            <a:r>
              <a:rPr lang="en-US" sz="2000" dirty="0" err="1" smtClean="0"/>
              <a:t>Banteng</a:t>
            </a:r>
            <a:r>
              <a:rPr lang="en-US" sz="2000" dirty="0" smtClean="0"/>
              <a:t> (http://images-mediawiki-sites.thefullwiki.org/10/3/1/4/85368981554601815.jpg).</a:t>
            </a:r>
            <a:endParaRPr lang="el-GR" sz="2000" dirty="0" smtClean="0"/>
          </a:p>
          <a:p>
            <a:pPr eaLnBrk="1" hangingPunct="1"/>
            <a:endParaRPr lang="el-GR" sz="2000" dirty="0" smtClean="0"/>
          </a:p>
        </p:txBody>
      </p:sp>
      <p:sp>
        <p:nvSpPr>
          <p:cNvPr id="3" name="Ορθογώνιο 2"/>
          <p:cNvSpPr/>
          <p:nvPr/>
        </p:nvSpPr>
        <p:spPr>
          <a:xfrm>
            <a:off x="315533" y="1658085"/>
            <a:ext cx="2749639" cy="4305730"/>
          </a:xfrm>
          <a:prstGeom prst="rect">
            <a:avLst/>
          </a:prstGeom>
        </p:spPr>
        <p:txBody>
          <a:bodyPr wrap="square">
            <a:spAutoFit/>
          </a:bodyPr>
          <a:lstStyle/>
          <a:p>
            <a:pPr marL="342900" indent="-342900" eaLnBrk="1" hangingPunct="1">
              <a:lnSpc>
                <a:spcPct val="200000"/>
              </a:lnSpc>
              <a:buFont typeface="Arial" panose="020B0604020202020204" pitchFamily="34" charset="0"/>
              <a:buChar char="•"/>
            </a:pPr>
            <a:r>
              <a:rPr lang="el-GR" sz="2000" dirty="0"/>
              <a:t>Υπάρχουν περίπου 1,5 εκατομμύρια κατοικίδια </a:t>
            </a:r>
            <a:r>
              <a:rPr lang="el-GR" sz="2000" b="1" dirty="0" err="1"/>
              <a:t>Banteng</a:t>
            </a:r>
            <a:r>
              <a:rPr lang="el-GR" sz="2000" dirty="0"/>
              <a:t> τα οποία χρησιμοποιούνται για εργασία και για </a:t>
            </a:r>
            <a:r>
              <a:rPr lang="el-GR" sz="2000" dirty="0" err="1"/>
              <a:t>κρεοπαραγωγή</a:t>
            </a:r>
            <a:r>
              <a:rPr lang="el-GR" sz="2000" dirty="0"/>
              <a:t>.</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8" y="419100"/>
            <a:ext cx="7924800" cy="962025"/>
          </a:xfrm>
        </p:spPr>
        <p:txBody>
          <a:bodyPr>
            <a:normAutofit fontScale="90000"/>
          </a:bodyPr>
          <a:lstStyle/>
          <a:p>
            <a:pPr eaLnBrk="1" hangingPunct="1">
              <a:defRPr/>
            </a:pPr>
            <a:r>
              <a:rPr lang="el-GR" dirty="0" err="1"/>
              <a:t>Υπογένος</a:t>
            </a:r>
            <a:r>
              <a:rPr lang="el-GR" dirty="0"/>
              <a:t>: </a:t>
            </a:r>
            <a:r>
              <a:rPr lang="en-US" dirty="0" err="1"/>
              <a:t>Bibos</a:t>
            </a:r>
            <a:r>
              <a:rPr lang="en-US" dirty="0"/>
              <a:t>, </a:t>
            </a:r>
            <a:r>
              <a:rPr lang="el-GR" dirty="0"/>
              <a:t>ε</a:t>
            </a:r>
            <a:r>
              <a:rPr lang="el-GR" dirty="0" smtClean="0"/>
              <a:t>ίδος</a:t>
            </a:r>
            <a:r>
              <a:rPr lang="el-GR" dirty="0"/>
              <a:t>: </a:t>
            </a:r>
            <a:r>
              <a:rPr lang="en-US" dirty="0" err="1"/>
              <a:t>Bibos</a:t>
            </a:r>
            <a:r>
              <a:rPr lang="el-GR" dirty="0"/>
              <a:t> </a:t>
            </a:r>
            <a:r>
              <a:rPr lang="en-US" dirty="0" err="1"/>
              <a:t>gaurus</a:t>
            </a:r>
            <a:r>
              <a:rPr lang="el-GR" dirty="0"/>
              <a:t> (</a:t>
            </a:r>
            <a:r>
              <a:rPr lang="en-US" dirty="0"/>
              <a:t>Gaur</a:t>
            </a:r>
            <a:r>
              <a:rPr lang="el-GR" dirty="0" smtClean="0"/>
              <a:t>) 1/2</a:t>
            </a:r>
            <a:endParaRPr lang="el-GR" dirty="0"/>
          </a:p>
        </p:txBody>
      </p:sp>
      <p:sp>
        <p:nvSpPr>
          <p:cNvPr id="49154" name="Θέση περιεχομένου 3"/>
          <p:cNvSpPr>
            <a:spLocks noGrp="1"/>
          </p:cNvSpPr>
          <p:nvPr>
            <p:ph sz="half" idx="2"/>
          </p:nvPr>
        </p:nvSpPr>
        <p:spPr>
          <a:xfrm>
            <a:off x="395288" y="1681163"/>
            <a:ext cx="4103687" cy="5015851"/>
          </a:xfrm>
        </p:spPr>
        <p:txBody>
          <a:bodyPr/>
          <a:lstStyle/>
          <a:p>
            <a:pPr eaLnBrk="1" hangingPunct="1">
              <a:lnSpc>
                <a:spcPct val="110000"/>
              </a:lnSpc>
            </a:pPr>
            <a:r>
              <a:rPr lang="el-GR" sz="2000" dirty="0"/>
              <a:t>Σ</a:t>
            </a:r>
            <a:r>
              <a:rPr lang="el-GR" sz="2000" dirty="0" smtClean="0"/>
              <a:t>υγγενές προς το </a:t>
            </a:r>
            <a:r>
              <a:rPr lang="en-US" sz="2000" b="1" dirty="0" err="1" smtClean="0"/>
              <a:t>Banteng</a:t>
            </a:r>
            <a:r>
              <a:rPr lang="el-GR" sz="2000" dirty="0" smtClean="0"/>
              <a:t>.</a:t>
            </a:r>
          </a:p>
          <a:p>
            <a:pPr eaLnBrk="1" hangingPunct="1">
              <a:lnSpc>
                <a:spcPct val="110000"/>
              </a:lnSpc>
            </a:pPr>
            <a:r>
              <a:rPr lang="el-GR" sz="2000" dirty="0" smtClean="0"/>
              <a:t>Απαντάται στην Ινδία, το Νεπάλ, το </a:t>
            </a:r>
            <a:r>
              <a:rPr lang="el-GR" sz="2000" dirty="0" err="1" smtClean="0"/>
              <a:t>Ασσάμ</a:t>
            </a:r>
            <a:r>
              <a:rPr lang="el-GR" sz="2000" dirty="0" smtClean="0"/>
              <a:t>, τη </a:t>
            </a:r>
            <a:r>
              <a:rPr lang="el-GR" sz="2000" dirty="0" err="1" smtClean="0"/>
              <a:t>Μπούρμα</a:t>
            </a:r>
            <a:r>
              <a:rPr lang="el-GR" sz="2000" dirty="0" smtClean="0"/>
              <a:t> και τη χερσόνησο της </a:t>
            </a:r>
            <a:r>
              <a:rPr lang="el-GR" sz="2000" dirty="0" err="1" smtClean="0"/>
              <a:t>Mαλαισίας</a:t>
            </a:r>
            <a:r>
              <a:rPr lang="el-GR" sz="2000" dirty="0" smtClean="0"/>
              <a:t>.</a:t>
            </a:r>
          </a:p>
          <a:p>
            <a:pPr eaLnBrk="1" hangingPunct="1">
              <a:lnSpc>
                <a:spcPct val="110000"/>
              </a:lnSpc>
            </a:pPr>
            <a:r>
              <a:rPr lang="el-GR" sz="2000" dirty="0" smtClean="0"/>
              <a:t>Ζει σε δασοσκεπή υψώματα και στέπες.</a:t>
            </a:r>
          </a:p>
          <a:p>
            <a:pPr eaLnBrk="1" hangingPunct="1">
              <a:lnSpc>
                <a:spcPct val="110000"/>
              </a:lnSpc>
            </a:pPr>
            <a:r>
              <a:rPr lang="el-GR" sz="2000" dirty="0" smtClean="0"/>
              <a:t>Το είδος απειλείται από εξαφάνιση.</a:t>
            </a:r>
          </a:p>
          <a:p>
            <a:pPr eaLnBrk="1" hangingPunct="1">
              <a:lnSpc>
                <a:spcPct val="110000"/>
              </a:lnSpc>
            </a:pPr>
            <a:r>
              <a:rPr lang="el-GR" sz="2000" dirty="0" smtClean="0"/>
              <a:t> Η κατοικίδια μορφή </a:t>
            </a:r>
            <a:r>
              <a:rPr lang="en-US" sz="2000" dirty="0" smtClean="0"/>
              <a:t>(</a:t>
            </a:r>
            <a:r>
              <a:rPr lang="el-GR" sz="2000" b="1" dirty="0" err="1" smtClean="0"/>
              <a:t>Bibos</a:t>
            </a:r>
            <a:r>
              <a:rPr lang="el-GR" sz="2000" b="1" dirty="0" smtClean="0"/>
              <a:t> </a:t>
            </a:r>
            <a:r>
              <a:rPr lang="el-GR" sz="2000" b="1" dirty="0" err="1" smtClean="0"/>
              <a:t>gaurus</a:t>
            </a:r>
            <a:r>
              <a:rPr lang="el-GR" sz="2000" b="1" dirty="0" smtClean="0"/>
              <a:t> </a:t>
            </a:r>
            <a:r>
              <a:rPr lang="el-GR" sz="2000" b="1" dirty="0" err="1" smtClean="0"/>
              <a:t>forma</a:t>
            </a:r>
            <a:r>
              <a:rPr lang="el-GR" sz="2000" b="1" dirty="0" smtClean="0"/>
              <a:t> </a:t>
            </a:r>
            <a:r>
              <a:rPr lang="el-GR" sz="2000" b="1" dirty="0" err="1" smtClean="0"/>
              <a:t>frontalis</a:t>
            </a:r>
            <a:r>
              <a:rPr lang="en-US" sz="2000" dirty="0" smtClean="0"/>
              <a:t>)</a:t>
            </a:r>
            <a:r>
              <a:rPr lang="el-GR" sz="2000" dirty="0" smtClean="0"/>
              <a:t> είναι περισσότερο διαδεδομένη</a:t>
            </a:r>
            <a:r>
              <a:rPr lang="en-US" sz="2000" dirty="0" smtClean="0"/>
              <a:t> </a:t>
            </a:r>
            <a:r>
              <a:rPr lang="el-GR" sz="2000" dirty="0" smtClean="0"/>
              <a:t>και ονομάζεται </a:t>
            </a:r>
            <a:r>
              <a:rPr lang="en-US" sz="2000" b="1" dirty="0" err="1" smtClean="0"/>
              <a:t>Gayal</a:t>
            </a:r>
            <a:r>
              <a:rPr lang="el-GR" sz="2000" b="1" dirty="0" smtClean="0"/>
              <a:t>.</a:t>
            </a:r>
          </a:p>
        </p:txBody>
      </p:sp>
      <p:sp>
        <p:nvSpPr>
          <p:cNvPr id="49155" name="Θέση κειμένου 4"/>
          <p:cNvSpPr>
            <a:spLocks noGrp="1"/>
          </p:cNvSpPr>
          <p:nvPr>
            <p:ph type="body" sz="quarter" idx="3"/>
          </p:nvPr>
        </p:nvSpPr>
        <p:spPr>
          <a:xfrm>
            <a:off x="4498976" y="5035640"/>
            <a:ext cx="4541994" cy="1319124"/>
          </a:xfrm>
        </p:spPr>
        <p:txBody>
          <a:bodyPr/>
          <a:lstStyle/>
          <a:p>
            <a:pPr eaLnBrk="1" hangingPunct="1"/>
            <a:r>
              <a:rPr lang="en-US" sz="1800" b="0" dirty="0" smtClean="0"/>
              <a:t>Gaur (http://upload.wikimedia.org/wikipedia/commons/thumb/3/32/Gaur_bull_Kodaikanal_%22Biff%22.jpg/220px-Gaur_bull_Kodaikanal_%22Biff%22.jpg).</a:t>
            </a:r>
            <a:endParaRPr lang="el-GR" sz="1800" b="0" dirty="0" smtClean="0"/>
          </a:p>
        </p:txBody>
      </p:sp>
      <p:pic>
        <p:nvPicPr>
          <p:cNvPr id="7" name="Θέση περιεχομένου 6" descr="Υπογένος: Bibos, είδος: Bibos gaurus (Gaur)"/>
          <p:cNvPicPr>
            <a:picLocks noGrp="1" noChangeAspect="1"/>
          </p:cNvPicPr>
          <p:nvPr>
            <p:ph sz="quarter" idx="4"/>
          </p:nvPr>
        </p:nvPicPr>
        <p:blipFill>
          <a:blip r:embed="rId2">
            <a:extLst/>
          </a:blip>
          <a:stretch>
            <a:fillRect/>
          </a:stretch>
        </p:blipFill>
        <p:spPr>
          <a:xfrm>
            <a:off x="4502725" y="1635617"/>
            <a:ext cx="4534412" cy="3016103"/>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8" y="436563"/>
            <a:ext cx="7924800" cy="962025"/>
          </a:xfrm>
        </p:spPr>
        <p:txBody>
          <a:bodyPr>
            <a:normAutofit fontScale="90000"/>
          </a:bodyPr>
          <a:lstStyle/>
          <a:p>
            <a:pPr eaLnBrk="1" hangingPunct="1">
              <a:defRPr/>
            </a:pPr>
            <a:r>
              <a:rPr lang="el-GR" dirty="0" err="1"/>
              <a:t>Υπογένος</a:t>
            </a:r>
            <a:r>
              <a:rPr lang="el-GR" dirty="0"/>
              <a:t>: Β</a:t>
            </a:r>
            <a:r>
              <a:rPr lang="en-US" dirty="0" err="1"/>
              <a:t>ibos</a:t>
            </a:r>
            <a:r>
              <a:rPr lang="en-US" dirty="0"/>
              <a:t>, </a:t>
            </a:r>
            <a:r>
              <a:rPr lang="el-GR" dirty="0"/>
              <a:t>είδος: </a:t>
            </a:r>
            <a:r>
              <a:rPr lang="en-US" dirty="0" err="1"/>
              <a:t>Bibos</a:t>
            </a:r>
            <a:r>
              <a:rPr lang="el-GR" dirty="0"/>
              <a:t> </a:t>
            </a:r>
            <a:r>
              <a:rPr lang="en-US" dirty="0" err="1"/>
              <a:t>gaurus</a:t>
            </a:r>
            <a:r>
              <a:rPr lang="el-GR" dirty="0"/>
              <a:t> (</a:t>
            </a:r>
            <a:r>
              <a:rPr lang="en-US" dirty="0"/>
              <a:t>Gaur</a:t>
            </a:r>
            <a:r>
              <a:rPr lang="el-GR" dirty="0" smtClean="0"/>
              <a:t>) 2/2</a:t>
            </a:r>
            <a:endParaRPr lang="el-GR" dirty="0"/>
          </a:p>
        </p:txBody>
      </p:sp>
      <p:pic>
        <p:nvPicPr>
          <p:cNvPr id="5" name="Θέση εικόνας 4" descr="Υπογένος: Βibos, είδος: Bibos gaurus (Gaur)"/>
          <p:cNvPicPr>
            <a:picLocks noGrp="1" noChangeAspect="1"/>
          </p:cNvPicPr>
          <p:nvPr>
            <p:ph type="pic" idx="1"/>
          </p:nvPr>
        </p:nvPicPr>
        <p:blipFill>
          <a:blip r:embed="rId2">
            <a:extLst/>
          </a:blip>
          <a:stretch>
            <a:fillRect/>
          </a:stretch>
        </p:blipFill>
        <p:spPr>
          <a:xfrm>
            <a:off x="765628" y="1647365"/>
            <a:ext cx="7184343" cy="4445312"/>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0179" name="Θέση κειμένου 3"/>
          <p:cNvSpPr>
            <a:spLocks noGrp="1"/>
          </p:cNvSpPr>
          <p:nvPr>
            <p:ph type="body" sz="half" idx="2"/>
          </p:nvPr>
        </p:nvSpPr>
        <p:spPr>
          <a:xfrm>
            <a:off x="647700" y="6092825"/>
            <a:ext cx="7385050" cy="730250"/>
          </a:xfrm>
        </p:spPr>
        <p:txBody>
          <a:bodyPr/>
          <a:lstStyle/>
          <a:p>
            <a:pPr eaLnBrk="1" hangingPunct="1"/>
            <a:r>
              <a:rPr lang="en-US" sz="2000" smtClean="0"/>
              <a:t>http://www.biodiversityofindia.org/images/thumb/Gaur_at_the_Bronx_Zoo.jpg/300px-Gaur_at_the_Bronx_Zoo.jpg</a:t>
            </a:r>
            <a:endParaRPr lang="el-GR" sz="200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8" y="471488"/>
            <a:ext cx="7924800" cy="960437"/>
          </a:xfrm>
        </p:spPr>
        <p:txBody>
          <a:bodyPr>
            <a:normAutofit fontScale="90000"/>
          </a:bodyPr>
          <a:lstStyle/>
          <a:p>
            <a:pPr eaLnBrk="1" hangingPunct="1">
              <a:defRPr/>
            </a:pPr>
            <a:r>
              <a:rPr lang="el-GR" dirty="0"/>
              <a:t>Γένος: </a:t>
            </a:r>
            <a:r>
              <a:rPr lang="en-US" dirty="0" err="1"/>
              <a:t>Bubalus</a:t>
            </a:r>
            <a:r>
              <a:rPr lang="en-US" dirty="0"/>
              <a:t>, </a:t>
            </a:r>
            <a:r>
              <a:rPr lang="el-GR" dirty="0"/>
              <a:t>ε</a:t>
            </a:r>
            <a:r>
              <a:rPr lang="el-GR" dirty="0" smtClean="0"/>
              <a:t>ίδος</a:t>
            </a:r>
            <a:r>
              <a:rPr lang="el-GR" dirty="0"/>
              <a:t>: </a:t>
            </a:r>
            <a:r>
              <a:rPr lang="en-US" dirty="0" err="1"/>
              <a:t>Bubalus</a:t>
            </a:r>
            <a:r>
              <a:rPr lang="el-GR" dirty="0"/>
              <a:t> </a:t>
            </a:r>
            <a:r>
              <a:rPr lang="en-US" dirty="0" err="1"/>
              <a:t>bubalis</a:t>
            </a:r>
            <a:endParaRPr lang="el-GR" dirty="0"/>
          </a:p>
        </p:txBody>
      </p:sp>
      <p:sp>
        <p:nvSpPr>
          <p:cNvPr id="51202" name="Θέση κειμένου 3"/>
          <p:cNvSpPr>
            <a:spLocks noGrp="1"/>
          </p:cNvSpPr>
          <p:nvPr>
            <p:ph type="body" sz="half" idx="2"/>
          </p:nvPr>
        </p:nvSpPr>
        <p:spPr>
          <a:xfrm>
            <a:off x="453108" y="5917104"/>
            <a:ext cx="6656029" cy="531812"/>
          </a:xfrm>
        </p:spPr>
        <p:txBody>
          <a:bodyPr/>
          <a:lstStyle/>
          <a:p>
            <a:pPr eaLnBrk="1" hangingPunct="1">
              <a:spcBef>
                <a:spcPct val="50000"/>
              </a:spcBef>
            </a:pPr>
            <a:r>
              <a:rPr lang="el-GR" sz="2000" dirty="0" err="1" smtClean="0">
                <a:hlinkClick r:id="rId2"/>
              </a:rPr>
              <a:t>Νεροβούβαλος</a:t>
            </a:r>
            <a:r>
              <a:rPr lang="el-GR" sz="2000" dirty="0" smtClean="0">
                <a:hlinkClick r:id="rId2"/>
              </a:rPr>
              <a:t> (http://www.biolib.cz/IMG/GAL/44922.jpg</a:t>
            </a:r>
            <a:r>
              <a:rPr lang="el-GR" sz="2000" dirty="0" smtClean="0"/>
              <a:t>).</a:t>
            </a:r>
            <a:endParaRPr lang="en-US" sz="2000" dirty="0" smtClean="0"/>
          </a:p>
        </p:txBody>
      </p:sp>
      <p:pic>
        <p:nvPicPr>
          <p:cNvPr id="6" name="Θέση εικόνας 5" descr="Γένος: Bubalus, είδος: Bubalus bubalis"/>
          <p:cNvPicPr>
            <a:picLocks noGrp="1" noChangeAspect="1"/>
          </p:cNvPicPr>
          <p:nvPr>
            <p:ph type="pic" idx="1"/>
          </p:nvPr>
        </p:nvPicPr>
        <p:blipFill>
          <a:blip r:embed="rId3">
            <a:extLst/>
          </a:blip>
          <a:stretch>
            <a:fillRect/>
          </a:stretch>
        </p:blipFill>
        <p:spPr>
          <a:xfrm>
            <a:off x="442463" y="1352280"/>
            <a:ext cx="7008694" cy="4456091"/>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Τίτλος 1"/>
          <p:cNvSpPr>
            <a:spLocks noGrp="1"/>
          </p:cNvSpPr>
          <p:nvPr>
            <p:ph type="title"/>
          </p:nvPr>
        </p:nvSpPr>
        <p:spPr>
          <a:xfrm>
            <a:off x="395288" y="506413"/>
            <a:ext cx="7869237" cy="960437"/>
          </a:xfrm>
        </p:spPr>
        <p:txBody>
          <a:bodyPr/>
          <a:lstStyle/>
          <a:p>
            <a:pPr eaLnBrk="1" hangingPunct="1">
              <a:lnSpc>
                <a:spcPct val="100000"/>
              </a:lnSpc>
            </a:pPr>
            <a:r>
              <a:rPr lang="el-GR" sz="3900" smtClean="0"/>
              <a:t>Γένος: </a:t>
            </a:r>
            <a:r>
              <a:rPr lang="en-US" sz="3900" smtClean="0"/>
              <a:t>Bubalus, </a:t>
            </a:r>
            <a:r>
              <a:rPr lang="el-GR" sz="3900" smtClean="0"/>
              <a:t>είδος: Bubal</a:t>
            </a:r>
            <a:r>
              <a:rPr lang="en-US" sz="3900" smtClean="0"/>
              <a:t>u</a:t>
            </a:r>
            <a:r>
              <a:rPr lang="el-GR" sz="3900" smtClean="0"/>
              <a:t>s arnee (νεροβούβαλος) </a:t>
            </a:r>
          </a:p>
        </p:txBody>
      </p:sp>
      <p:sp>
        <p:nvSpPr>
          <p:cNvPr id="4" name="Θέση κειμένου 3"/>
          <p:cNvSpPr>
            <a:spLocks noGrp="1"/>
          </p:cNvSpPr>
          <p:nvPr>
            <p:ph type="body" sz="half" idx="2"/>
          </p:nvPr>
        </p:nvSpPr>
        <p:spPr>
          <a:xfrm>
            <a:off x="253619" y="1768476"/>
            <a:ext cx="3906257" cy="4691062"/>
          </a:xfrm>
        </p:spPr>
        <p:txBody>
          <a:bodyPr/>
          <a:lstStyle/>
          <a:p>
            <a:pPr marL="381000" indent="-381000" eaLnBrk="1" hangingPunct="1">
              <a:lnSpc>
                <a:spcPct val="150000"/>
              </a:lnSpc>
              <a:spcBef>
                <a:spcPts val="0"/>
              </a:spcBef>
              <a:buFont typeface="Arial" panose="020B0604020202020204" pitchFamily="34" charset="0"/>
              <a:buChar char="•"/>
            </a:pPr>
            <a:r>
              <a:rPr lang="el-GR" sz="2000" dirty="0" smtClean="0"/>
              <a:t>Το τελευταίο είδος από την υποοικογένεια </a:t>
            </a:r>
            <a:r>
              <a:rPr lang="el-GR" sz="2000" dirty="0" err="1" smtClean="0"/>
              <a:t>Bovinae</a:t>
            </a:r>
            <a:r>
              <a:rPr lang="el-GR" sz="2000" dirty="0" smtClean="0"/>
              <a:t> το οποίο έδωσε κατοικίδια ζώα. </a:t>
            </a:r>
          </a:p>
          <a:p>
            <a:pPr marL="381000" indent="-381000" eaLnBrk="1" hangingPunct="1">
              <a:lnSpc>
                <a:spcPct val="150000"/>
              </a:lnSpc>
              <a:spcBef>
                <a:spcPts val="0"/>
              </a:spcBef>
              <a:buFont typeface="Arial" panose="020B0604020202020204" pitchFamily="34" charset="0"/>
              <a:buChar char="•"/>
            </a:pPr>
            <a:r>
              <a:rPr lang="el-GR" sz="2000" dirty="0" smtClean="0"/>
              <a:t>Η εξάπλωση του άγριου βούβαλου περιορίζεται σήμερα στην Ινδία, Βόρνεο και Μιντόρο.</a:t>
            </a:r>
          </a:p>
          <a:p>
            <a:pPr marL="381000" indent="-381000" eaLnBrk="1" hangingPunct="1">
              <a:lnSpc>
                <a:spcPct val="150000"/>
              </a:lnSpc>
              <a:spcBef>
                <a:spcPts val="0"/>
              </a:spcBef>
              <a:buFont typeface="Arial" panose="020B0604020202020204" pitchFamily="34" charset="0"/>
              <a:buChar char="•"/>
            </a:pPr>
            <a:r>
              <a:rPr lang="el-GR" sz="2000" dirty="0" smtClean="0"/>
              <a:t>Η κατοικίδια μορφή του (</a:t>
            </a:r>
            <a:r>
              <a:rPr lang="el-GR" sz="2000" b="1" dirty="0" err="1" smtClean="0"/>
              <a:t>Bubal</a:t>
            </a:r>
            <a:r>
              <a:rPr lang="en-US" sz="2000" b="1" dirty="0" smtClean="0"/>
              <a:t>u</a:t>
            </a:r>
            <a:r>
              <a:rPr lang="el-GR" sz="2000" b="1" dirty="0" smtClean="0"/>
              <a:t>s </a:t>
            </a:r>
            <a:r>
              <a:rPr lang="el-GR" sz="2000" b="1" dirty="0" err="1" smtClean="0"/>
              <a:t>arnee</a:t>
            </a:r>
            <a:r>
              <a:rPr lang="el-GR" sz="2000" b="1" dirty="0" smtClean="0"/>
              <a:t> </a:t>
            </a:r>
            <a:r>
              <a:rPr lang="el-GR" sz="2000" b="1" dirty="0" err="1" smtClean="0"/>
              <a:t>forma</a:t>
            </a:r>
            <a:r>
              <a:rPr lang="el-GR" sz="2000" b="1" dirty="0" smtClean="0"/>
              <a:t> </a:t>
            </a:r>
            <a:r>
              <a:rPr lang="el-GR" sz="2000" b="1" dirty="0" err="1" smtClean="0"/>
              <a:t>bubalis</a:t>
            </a:r>
            <a:r>
              <a:rPr lang="el-GR" sz="2000" dirty="0" smtClean="0"/>
              <a:t>) είναι περισσότερο διαδεδομένη.</a:t>
            </a:r>
          </a:p>
        </p:txBody>
      </p:sp>
      <p:pic>
        <p:nvPicPr>
          <p:cNvPr id="5" name="Θέση περιεχομένου 4" descr="Γένος: Bubalus, είδος: Bubalus arnee (νεροβούβαλος) "/>
          <p:cNvPicPr>
            <a:picLocks noGrp="1" noChangeAspect="1"/>
          </p:cNvPicPr>
          <p:nvPr>
            <p:ph idx="1"/>
          </p:nvPr>
        </p:nvPicPr>
        <p:blipFill>
          <a:blip r:embed="rId2">
            <a:extLst/>
          </a:blip>
          <a:stretch>
            <a:fillRect/>
          </a:stretch>
        </p:blipFill>
        <p:spPr>
          <a:xfrm>
            <a:off x="4091457" y="1947477"/>
            <a:ext cx="4396435" cy="2940710"/>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2228" name="Ορθογώνιο 5"/>
          <p:cNvSpPr>
            <a:spLocks noChangeArrowheads="1"/>
          </p:cNvSpPr>
          <p:nvPr/>
        </p:nvSpPr>
        <p:spPr bwMode="auto">
          <a:xfrm>
            <a:off x="4003675" y="5043488"/>
            <a:ext cx="4572000" cy="1015663"/>
          </a:xfrm>
          <a:prstGeom prst="rect">
            <a:avLst/>
          </a:prstGeom>
          <a:noFill/>
          <a:ln w="9525">
            <a:noFill/>
            <a:miter lim="800000"/>
            <a:headEnd/>
            <a:tailEnd/>
          </a:ln>
        </p:spPr>
        <p:txBody>
          <a:bodyPr>
            <a:spAutoFit/>
          </a:bodyPr>
          <a:lstStyle/>
          <a:p>
            <a:pPr>
              <a:spcBef>
                <a:spcPct val="50000"/>
              </a:spcBef>
            </a:pPr>
            <a:r>
              <a:rPr lang="el-GR" sz="2000" dirty="0" err="1" smtClean="0">
                <a:solidFill>
                  <a:srgbClr val="000000"/>
                </a:solidFill>
                <a:hlinkClick r:id="rId3"/>
              </a:rPr>
              <a:t>Νεροβούβαλος</a:t>
            </a:r>
            <a:r>
              <a:rPr lang="el-GR" sz="2000" dirty="0" smtClean="0">
                <a:solidFill>
                  <a:srgbClr val="000000"/>
                </a:solidFill>
                <a:hlinkClick r:id="rId3"/>
              </a:rPr>
              <a:t> (http</a:t>
            </a:r>
            <a:r>
              <a:rPr lang="el-GR" sz="2000" dirty="0">
                <a:solidFill>
                  <a:srgbClr val="000000"/>
                </a:solidFill>
                <a:hlinkClick r:id="rId3"/>
              </a:rPr>
              <a:t>://</a:t>
            </a:r>
            <a:r>
              <a:rPr lang="el-GR" sz="2000" dirty="0" smtClean="0">
                <a:solidFill>
                  <a:srgbClr val="000000"/>
                </a:solidFill>
                <a:hlinkClick r:id="rId3"/>
              </a:rPr>
              <a:t>www.mongabay.com/images/rob_roy/africa/buffalo_01.jpg</a:t>
            </a:r>
            <a:r>
              <a:rPr lang="el-GR" sz="2000" dirty="0" smtClean="0">
                <a:solidFill>
                  <a:srgbClr val="000000"/>
                </a:solidFill>
              </a:rPr>
              <a:t>).</a:t>
            </a:r>
            <a:endParaRPr lang="el-GR" sz="2000" dirty="0">
              <a:solidFill>
                <a:srgbClr val="00000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Τίτλος 1"/>
          <p:cNvSpPr>
            <a:spLocks noGrp="1"/>
          </p:cNvSpPr>
          <p:nvPr>
            <p:ph type="title"/>
          </p:nvPr>
        </p:nvSpPr>
        <p:spPr>
          <a:xfrm>
            <a:off x="395288" y="298450"/>
            <a:ext cx="7924800" cy="962025"/>
          </a:xfrm>
        </p:spPr>
        <p:txBody>
          <a:bodyPr/>
          <a:lstStyle/>
          <a:p>
            <a:pPr eaLnBrk="1" hangingPunct="1"/>
            <a:r>
              <a:rPr lang="el-GR" dirty="0" smtClean="0"/>
              <a:t>Γένος </a:t>
            </a:r>
            <a:r>
              <a:rPr lang="en-US" dirty="0" smtClean="0"/>
              <a:t>Bison</a:t>
            </a:r>
            <a:endParaRPr lang="el-GR" dirty="0" smtClean="0"/>
          </a:p>
        </p:txBody>
      </p:sp>
      <p:sp>
        <p:nvSpPr>
          <p:cNvPr id="53250" name="Θέση κειμένου 2"/>
          <p:cNvSpPr>
            <a:spLocks noGrp="1"/>
          </p:cNvSpPr>
          <p:nvPr>
            <p:ph type="body" idx="1"/>
          </p:nvPr>
        </p:nvSpPr>
        <p:spPr>
          <a:xfrm>
            <a:off x="266500" y="1300765"/>
            <a:ext cx="8086725" cy="337221"/>
          </a:xfrm>
        </p:spPr>
        <p:txBody>
          <a:bodyPr/>
          <a:lstStyle/>
          <a:p>
            <a:pPr marL="381000" indent="-381000" eaLnBrk="1" hangingPunct="1">
              <a:lnSpc>
                <a:spcPct val="90000"/>
              </a:lnSpc>
            </a:pPr>
            <a:r>
              <a:rPr lang="el-GR" sz="2200" dirty="0" smtClean="0">
                <a:solidFill>
                  <a:schemeClr val="bg1"/>
                </a:solidFill>
              </a:rPr>
              <a:t>από το γένος </a:t>
            </a:r>
            <a:r>
              <a:rPr lang="el-GR" sz="2200" dirty="0" err="1" smtClean="0">
                <a:solidFill>
                  <a:schemeClr val="bg1"/>
                </a:solidFill>
              </a:rPr>
              <a:t>Bison</a:t>
            </a:r>
            <a:r>
              <a:rPr lang="el-GR" sz="2200" dirty="0" smtClean="0">
                <a:solidFill>
                  <a:schemeClr val="bg1"/>
                </a:solidFill>
              </a:rPr>
              <a:t> δεν έχουν προκύψει κατοικίδια ζώα</a:t>
            </a:r>
          </a:p>
        </p:txBody>
      </p:sp>
      <p:sp>
        <p:nvSpPr>
          <p:cNvPr id="53251" name="Θέση κειμένου 2"/>
          <p:cNvSpPr txBox="1">
            <a:spLocks/>
          </p:cNvSpPr>
          <p:nvPr/>
        </p:nvSpPr>
        <p:spPr bwMode="auto">
          <a:xfrm>
            <a:off x="318016" y="1712892"/>
            <a:ext cx="3906255" cy="2103594"/>
          </a:xfrm>
          <a:prstGeom prst="rect">
            <a:avLst/>
          </a:prstGeom>
          <a:noFill/>
          <a:ln w="9525">
            <a:noFill/>
            <a:miter lim="800000"/>
            <a:headEnd/>
            <a:tailEnd/>
          </a:ln>
        </p:spPr>
        <p:txBody>
          <a:bodyPr anchor="b"/>
          <a:lstStyle/>
          <a:p>
            <a:pPr marL="342900" indent="-342900">
              <a:lnSpc>
                <a:spcPct val="90000"/>
              </a:lnSpc>
              <a:spcBef>
                <a:spcPct val="20000"/>
              </a:spcBef>
              <a:buClr>
                <a:srgbClr val="006666"/>
              </a:buClr>
              <a:buFont typeface="Arial" panose="020B0604020202020204" pitchFamily="34" charset="0"/>
              <a:buChar char="•"/>
            </a:pPr>
            <a:r>
              <a:rPr lang="el-GR" sz="2400" dirty="0" smtClean="0">
                <a:solidFill>
                  <a:srgbClr val="000000"/>
                </a:solidFill>
              </a:rPr>
              <a:t>ο </a:t>
            </a:r>
            <a:r>
              <a:rPr lang="el-GR" sz="2400" dirty="0">
                <a:solidFill>
                  <a:srgbClr val="000000"/>
                </a:solidFill>
              </a:rPr>
              <a:t>ευρωπαϊκός </a:t>
            </a:r>
            <a:r>
              <a:rPr lang="el-GR" sz="2400" dirty="0" err="1" smtClean="0">
                <a:solidFill>
                  <a:srgbClr val="000000"/>
                </a:solidFill>
              </a:rPr>
              <a:t>βίσονας</a:t>
            </a:r>
            <a:r>
              <a:rPr lang="el-GR" sz="2400" dirty="0" smtClean="0">
                <a:solidFill>
                  <a:srgbClr val="000000"/>
                </a:solidFill>
              </a:rPr>
              <a:t> </a:t>
            </a:r>
            <a:r>
              <a:rPr lang="el-GR" sz="2400" dirty="0">
                <a:solidFill>
                  <a:srgbClr val="000000"/>
                </a:solidFill>
              </a:rPr>
              <a:t>(είδος: </a:t>
            </a:r>
            <a:r>
              <a:rPr lang="el-GR" sz="2400" dirty="0" err="1">
                <a:solidFill>
                  <a:srgbClr val="000000"/>
                </a:solidFill>
              </a:rPr>
              <a:t>Bison</a:t>
            </a:r>
            <a:r>
              <a:rPr lang="el-GR" sz="2400" dirty="0">
                <a:solidFill>
                  <a:srgbClr val="000000"/>
                </a:solidFill>
              </a:rPr>
              <a:t> </a:t>
            </a:r>
            <a:r>
              <a:rPr lang="el-GR" sz="2400" dirty="0" err="1">
                <a:solidFill>
                  <a:srgbClr val="000000"/>
                </a:solidFill>
              </a:rPr>
              <a:t>bonasus</a:t>
            </a:r>
            <a:r>
              <a:rPr lang="el-GR" sz="2400" dirty="0">
                <a:solidFill>
                  <a:srgbClr val="000000"/>
                </a:solidFill>
              </a:rPr>
              <a:t>) </a:t>
            </a:r>
            <a:r>
              <a:rPr lang="el-GR" sz="2000" dirty="0">
                <a:solidFill>
                  <a:srgbClr val="000000"/>
                </a:solidFill>
              </a:rPr>
              <a:t>(</a:t>
            </a:r>
            <a:r>
              <a:rPr lang="el-GR" sz="2000" dirty="0">
                <a:solidFill>
                  <a:srgbClr val="000000"/>
                </a:solidFill>
                <a:hlinkClick r:id="rId2"/>
              </a:rPr>
              <a:t>http://commons.wikimedia.org/wiki/File%3AWisente_Bison_bonasus-cc.jpg</a:t>
            </a:r>
            <a:r>
              <a:rPr lang="el-GR" b="1" dirty="0">
                <a:solidFill>
                  <a:srgbClr val="000000"/>
                </a:solidFill>
              </a:rPr>
              <a:t>) </a:t>
            </a:r>
            <a:endParaRPr lang="en-US" b="1" dirty="0">
              <a:solidFill>
                <a:srgbClr val="000000"/>
              </a:solidFill>
            </a:endParaRPr>
          </a:p>
        </p:txBody>
      </p:sp>
      <p:pic>
        <p:nvPicPr>
          <p:cNvPr id="7" name="Θέση περιεχομένου 6" descr="ο ευρωπαϊκός βίσωνας (είδος: Bison bonasus) "/>
          <p:cNvPicPr>
            <a:picLocks noGrp="1" noChangeAspect="1"/>
          </p:cNvPicPr>
          <p:nvPr>
            <p:ph sz="half" idx="2"/>
          </p:nvPr>
        </p:nvPicPr>
        <p:blipFill>
          <a:blip r:embed="rId3"/>
          <a:stretch>
            <a:fillRect/>
          </a:stretch>
        </p:blipFill>
        <p:spPr>
          <a:xfrm>
            <a:off x="4649273" y="1873028"/>
            <a:ext cx="3832740" cy="2333847"/>
          </a:xfrm>
          <a:ln w="38100" cap="sq">
            <a:solidFill>
              <a:schemeClr val="tx2"/>
            </a:solidFill>
          </a:ln>
          <a:effectLst>
            <a:outerShdw blurRad="50800" dist="38100" dir="2700000" algn="tl" rotWithShape="0">
              <a:srgbClr val="000000">
                <a:alpha val="43000"/>
              </a:srgbClr>
            </a:outerShdw>
          </a:effectLst>
        </p:spPr>
      </p:pic>
      <p:sp>
        <p:nvSpPr>
          <p:cNvPr id="53253" name="Θέση κειμένου 4"/>
          <p:cNvSpPr>
            <a:spLocks noGrp="1"/>
          </p:cNvSpPr>
          <p:nvPr>
            <p:ph type="body" sz="quarter" idx="3"/>
          </p:nvPr>
        </p:nvSpPr>
        <p:spPr>
          <a:xfrm>
            <a:off x="0" y="4585648"/>
            <a:ext cx="4989512" cy="1978710"/>
          </a:xfrm>
        </p:spPr>
        <p:txBody>
          <a:bodyPr/>
          <a:lstStyle/>
          <a:p>
            <a:pPr marL="381000" indent="-381000" eaLnBrk="1" hangingPunct="1">
              <a:lnSpc>
                <a:spcPct val="90000"/>
              </a:lnSpc>
              <a:buFont typeface="Arial" panose="020B0604020202020204" pitchFamily="34" charset="0"/>
              <a:buChar char="•"/>
            </a:pPr>
            <a:r>
              <a:rPr lang="el-GR" b="0" dirty="0" smtClean="0"/>
              <a:t>ο </a:t>
            </a:r>
            <a:r>
              <a:rPr lang="el-GR" b="0" dirty="0" err="1" smtClean="0"/>
              <a:t>βίσονας</a:t>
            </a:r>
            <a:r>
              <a:rPr lang="el-GR" b="0" dirty="0" smtClean="0"/>
              <a:t> της Βόρειας Αμερικής </a:t>
            </a:r>
            <a:r>
              <a:rPr lang="en-US" b="0" dirty="0" smtClean="0"/>
              <a:t> </a:t>
            </a:r>
            <a:r>
              <a:rPr lang="el-GR" b="0" dirty="0" smtClean="0"/>
              <a:t>(είδος: </a:t>
            </a:r>
            <a:r>
              <a:rPr lang="el-GR" b="0" dirty="0" err="1" smtClean="0"/>
              <a:t>Bison</a:t>
            </a:r>
            <a:r>
              <a:rPr lang="el-GR" b="0" dirty="0" smtClean="0"/>
              <a:t> </a:t>
            </a:r>
            <a:r>
              <a:rPr lang="en-US" b="0" dirty="0" smtClean="0"/>
              <a:t>b</a:t>
            </a:r>
            <a:r>
              <a:rPr lang="el-GR" b="0" dirty="0" err="1" smtClean="0"/>
              <a:t>ison</a:t>
            </a:r>
            <a:r>
              <a:rPr lang="el-GR" b="0" dirty="0" smtClean="0"/>
              <a:t>)</a:t>
            </a:r>
            <a:r>
              <a:rPr lang="el-GR" b="0" dirty="0"/>
              <a:t> </a:t>
            </a:r>
            <a:r>
              <a:rPr lang="el-GR" sz="2000" b="0" dirty="0" smtClean="0"/>
              <a:t>(</a:t>
            </a:r>
            <a:r>
              <a:rPr lang="el-GR" sz="2000" b="0" dirty="0" smtClean="0">
                <a:hlinkClick r:id="rId4"/>
              </a:rPr>
              <a:t>http://upload.wikimedia.org/wikipedia/commons/thumb/8/8d/American_bison_k5680-1.jpg/800px-American_bison_k5680-1.jpg</a:t>
            </a:r>
            <a:r>
              <a:rPr lang="el-GR" sz="1800" dirty="0" smtClean="0"/>
              <a:t>) </a:t>
            </a:r>
            <a:r>
              <a:rPr lang="el-GR" sz="2000" dirty="0" smtClean="0"/>
              <a:t>. </a:t>
            </a:r>
          </a:p>
        </p:txBody>
      </p:sp>
      <p:pic>
        <p:nvPicPr>
          <p:cNvPr id="8" name="Θέση περιεχομένου 7" descr="ο βίσωνας της Βόρειας Αμερικής  (είδος: Bison bison)  "/>
          <p:cNvPicPr>
            <a:picLocks noGrp="1" noChangeAspect="1"/>
          </p:cNvPicPr>
          <p:nvPr>
            <p:ph sz="quarter" idx="4"/>
          </p:nvPr>
        </p:nvPicPr>
        <p:blipFill>
          <a:blip r:embed="rId5"/>
          <a:stretch>
            <a:fillRect/>
          </a:stretch>
        </p:blipFill>
        <p:spPr>
          <a:xfrm>
            <a:off x="5081501" y="4507606"/>
            <a:ext cx="3473537" cy="2264669"/>
          </a:xfrm>
          <a:ln w="38100" cap="sq">
            <a:solidFill>
              <a:schemeClr val="tx2"/>
            </a:solidFill>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8" y="454025"/>
            <a:ext cx="7924800" cy="962025"/>
          </a:xfrm>
        </p:spPr>
        <p:txBody>
          <a:bodyPr>
            <a:normAutofit fontScale="90000"/>
          </a:bodyPr>
          <a:lstStyle/>
          <a:p>
            <a:pPr eaLnBrk="1" hangingPunct="1">
              <a:defRPr/>
            </a:pPr>
            <a:r>
              <a:rPr lang="el-GR" dirty="0"/>
              <a:t>Γένος: </a:t>
            </a:r>
            <a:r>
              <a:rPr lang="en-US" dirty="0" err="1"/>
              <a:t>Syncerus</a:t>
            </a:r>
            <a:r>
              <a:rPr lang="en-US" dirty="0"/>
              <a:t> </a:t>
            </a:r>
            <a:r>
              <a:rPr lang="en-US" dirty="0" err="1"/>
              <a:t>caffer</a:t>
            </a:r>
            <a:r>
              <a:rPr lang="en-US" dirty="0"/>
              <a:t> </a:t>
            </a:r>
            <a:r>
              <a:rPr lang="el-GR" dirty="0"/>
              <a:t/>
            </a:r>
            <a:br>
              <a:rPr lang="el-GR" dirty="0"/>
            </a:br>
            <a:r>
              <a:rPr lang="el-GR" dirty="0" smtClean="0"/>
              <a:t>(</a:t>
            </a:r>
            <a:r>
              <a:rPr lang="en-US" dirty="0" smtClean="0"/>
              <a:t>A</a:t>
            </a:r>
            <a:r>
              <a:rPr lang="el-GR" dirty="0" err="1"/>
              <a:t>φρικανικός</a:t>
            </a:r>
            <a:r>
              <a:rPr lang="el-GR" dirty="0"/>
              <a:t> βούβαλος)</a:t>
            </a:r>
          </a:p>
        </p:txBody>
      </p:sp>
      <p:sp>
        <p:nvSpPr>
          <p:cNvPr id="54274" name="Θέση κειμένου 3"/>
          <p:cNvSpPr>
            <a:spLocks noGrp="1"/>
          </p:cNvSpPr>
          <p:nvPr>
            <p:ph type="body" sz="half" idx="2"/>
          </p:nvPr>
        </p:nvSpPr>
        <p:spPr>
          <a:xfrm>
            <a:off x="216893" y="1221920"/>
            <a:ext cx="8257214" cy="506469"/>
          </a:xfrm>
        </p:spPr>
        <p:txBody>
          <a:bodyPr/>
          <a:lstStyle/>
          <a:p>
            <a:pPr eaLnBrk="1" hangingPunct="1"/>
            <a:r>
              <a:rPr lang="el-GR" sz="2000" b="1" dirty="0" smtClean="0">
                <a:solidFill>
                  <a:schemeClr val="bg1"/>
                </a:solidFill>
              </a:rPr>
              <a:t>από το γένος </a:t>
            </a:r>
            <a:r>
              <a:rPr lang="en-US" sz="2000" b="1" dirty="0" err="1" smtClean="0">
                <a:solidFill>
                  <a:schemeClr val="bg1"/>
                </a:solidFill>
              </a:rPr>
              <a:t>Syncerus</a:t>
            </a:r>
            <a:r>
              <a:rPr lang="en-US" sz="2000" b="1" dirty="0" smtClean="0">
                <a:solidFill>
                  <a:schemeClr val="bg1"/>
                </a:solidFill>
              </a:rPr>
              <a:t> </a:t>
            </a:r>
            <a:r>
              <a:rPr lang="el-GR" sz="2000" b="1" dirty="0" smtClean="0">
                <a:solidFill>
                  <a:schemeClr val="bg1"/>
                </a:solidFill>
              </a:rPr>
              <a:t> δεν έχουν προκύψει κατοικίδιες μορφές</a:t>
            </a:r>
            <a:r>
              <a:rPr lang="el-GR" sz="2000" dirty="0" smtClean="0">
                <a:solidFill>
                  <a:schemeClr val="bg1"/>
                </a:solidFill>
              </a:rPr>
              <a:t>.</a:t>
            </a:r>
          </a:p>
          <a:p>
            <a:pPr eaLnBrk="1" hangingPunct="1"/>
            <a:endParaRPr lang="el-GR" sz="2000" dirty="0" smtClean="0"/>
          </a:p>
        </p:txBody>
      </p:sp>
      <p:pic>
        <p:nvPicPr>
          <p:cNvPr id="5" name="Θέση εικόνας 4" descr="Γένος: Syncerus caffer &#10;(Aφρικανικός βούβαλος)"/>
          <p:cNvPicPr>
            <a:picLocks noGrp="1" noChangeAspect="1"/>
          </p:cNvPicPr>
          <p:nvPr>
            <p:ph type="pic" idx="1"/>
          </p:nvPr>
        </p:nvPicPr>
        <p:blipFill>
          <a:blip r:embed="rId2"/>
          <a:stretch>
            <a:fillRect/>
          </a:stretch>
        </p:blipFill>
        <p:spPr>
          <a:xfrm>
            <a:off x="99029" y="1735170"/>
            <a:ext cx="6276013" cy="4196573"/>
          </a:xfrm>
          <a:ln w="38100" cap="sq">
            <a:solidFill>
              <a:schemeClr val="tx2"/>
            </a:solidFill>
          </a:ln>
          <a:effectLst>
            <a:outerShdw blurRad="50800" dist="38100" dir="2700000" algn="tl" rotWithShape="0">
              <a:srgbClr val="000000">
                <a:alpha val="43000"/>
              </a:srgbClr>
            </a:outerShdw>
          </a:effectLst>
        </p:spPr>
      </p:pic>
      <p:sp>
        <p:nvSpPr>
          <p:cNvPr id="54276" name="TextBox 2"/>
          <p:cNvSpPr txBox="1">
            <a:spLocks noChangeArrowheads="1"/>
          </p:cNvSpPr>
          <p:nvPr/>
        </p:nvSpPr>
        <p:spPr bwMode="auto">
          <a:xfrm>
            <a:off x="6478074" y="1632855"/>
            <a:ext cx="2305318" cy="4401205"/>
          </a:xfrm>
          <a:prstGeom prst="rect">
            <a:avLst/>
          </a:prstGeom>
          <a:noFill/>
          <a:ln w="9525">
            <a:noFill/>
            <a:miter lim="800000"/>
            <a:headEnd/>
            <a:tailEnd/>
          </a:ln>
        </p:spPr>
        <p:txBody>
          <a:bodyPr wrap="square">
            <a:spAutoFit/>
          </a:bodyPr>
          <a:lstStyle/>
          <a:p>
            <a:r>
              <a:rPr lang="el-GR" sz="2000" dirty="0">
                <a:solidFill>
                  <a:srgbClr val="000000"/>
                </a:solidFill>
              </a:rPr>
              <a:t>Ονομάζεται και αφρικανικός βούβαλος αν και δεν έχει σχέση με το </a:t>
            </a:r>
            <a:r>
              <a:rPr lang="el-GR" sz="2000" dirty="0" err="1">
                <a:solidFill>
                  <a:srgbClr val="000000"/>
                </a:solidFill>
              </a:rPr>
              <a:t>νεροβούβαλο</a:t>
            </a:r>
            <a:r>
              <a:rPr lang="el-GR" sz="2000" dirty="0">
                <a:solidFill>
                  <a:srgbClr val="000000"/>
                </a:solidFill>
              </a:rPr>
              <a:t>. Είναι πολύ επιθετικός στους ανθρώπους</a:t>
            </a:r>
            <a:r>
              <a:rPr lang="el-GR" sz="2000" dirty="0" smtClean="0">
                <a:solidFill>
                  <a:srgbClr val="000000"/>
                </a:solidFill>
              </a:rPr>
              <a:t>. </a:t>
            </a:r>
            <a:r>
              <a:rPr lang="el-GR" sz="2000" dirty="0">
                <a:hlinkClick r:id="rId3"/>
              </a:rPr>
              <a:t>http://commons.wikimedia.org/wiki/File%3AAfrikanische_B%C3%BCffel_(Syncerus_caffer)_</a:t>
            </a:r>
            <a:r>
              <a:rPr lang="el-GR" sz="2000" dirty="0" smtClean="0">
                <a:hlinkClick r:id="rId3"/>
              </a:rPr>
              <a:t>1.jpg</a:t>
            </a:r>
            <a:endParaRPr lang="el-GR"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Τίτλος 1"/>
          <p:cNvSpPr>
            <a:spLocks noGrp="1"/>
          </p:cNvSpPr>
          <p:nvPr>
            <p:ph type="title"/>
          </p:nvPr>
        </p:nvSpPr>
        <p:spPr>
          <a:xfrm>
            <a:off x="395288" y="309563"/>
            <a:ext cx="7924800" cy="960437"/>
          </a:xfrm>
        </p:spPr>
        <p:txBody>
          <a:bodyPr/>
          <a:lstStyle/>
          <a:p>
            <a:pPr eaLnBrk="1" hangingPunct="1"/>
            <a:r>
              <a:rPr lang="el-GR" dirty="0" smtClean="0"/>
              <a:t>Μαθησιακοί στόχοι 1/4</a:t>
            </a:r>
          </a:p>
        </p:txBody>
      </p:sp>
      <p:sp>
        <p:nvSpPr>
          <p:cNvPr id="16386" name="Θέση περιεχομένου 2"/>
          <p:cNvSpPr>
            <a:spLocks noGrp="1"/>
          </p:cNvSpPr>
          <p:nvPr>
            <p:ph idx="1"/>
          </p:nvPr>
        </p:nvSpPr>
        <p:spPr/>
        <p:txBody>
          <a:bodyPr/>
          <a:lstStyle/>
          <a:p>
            <a:pPr eaLnBrk="1" hangingPunct="1">
              <a:lnSpc>
                <a:spcPct val="150000"/>
              </a:lnSpc>
            </a:pPr>
            <a:r>
              <a:rPr lang="el-GR" sz="2400" dirty="0" smtClean="0"/>
              <a:t>Η </a:t>
            </a:r>
            <a:r>
              <a:rPr lang="el-GR" sz="2400" dirty="0" err="1" smtClean="0"/>
              <a:t>κατοικιδιοποίηση</a:t>
            </a:r>
            <a:r>
              <a:rPr lang="el-GR" sz="2400" dirty="0" smtClean="0"/>
              <a:t> των ζώων παράλληλα με την ανακάλυψη της γεωργικής πραχτικής αποτέλεσε την απαρχή για το πέρασμα από τον κυνηγό - συλλέκτη τροφής στο σημερινό άνθρωπο.</a:t>
            </a:r>
            <a:endParaRPr lang="en-GB" sz="2400" dirty="0" smtClean="0"/>
          </a:p>
          <a:p>
            <a:pPr eaLnBrk="1" hangingPunct="1">
              <a:lnSpc>
                <a:spcPct val="150000"/>
              </a:lnSpc>
            </a:pPr>
            <a:r>
              <a:rPr lang="en-US" sz="2400" dirty="0" smtClean="0"/>
              <a:t>H </a:t>
            </a:r>
            <a:r>
              <a:rPr lang="el-GR" sz="2400" dirty="0" err="1" smtClean="0"/>
              <a:t>κατοικιδιοποίηση</a:t>
            </a:r>
            <a:r>
              <a:rPr lang="el-GR" sz="2400" dirty="0" smtClean="0"/>
              <a:t> συνέβη κατά την προϊστορική εποχή και οι μέχρι τώρα γνώσεις μας, βασίζονται σε αρχαιολογικά και </a:t>
            </a:r>
            <a:r>
              <a:rPr lang="el-GR" sz="2400" dirty="0" err="1" smtClean="0"/>
              <a:t>ζωο</a:t>
            </a:r>
            <a:r>
              <a:rPr lang="el-GR" sz="2400" dirty="0" smtClean="0"/>
              <a:t>-αρχαιολογικά ευρήματα ενώ τα τελευταία χρόνια είναι σημαντική η συμβολή της γονιδιακής τεχνολογίας.</a:t>
            </a:r>
            <a:endParaRPr lang="en-GB" sz="2400"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Τίτλος 1"/>
          <p:cNvSpPr>
            <a:spLocks noGrp="1"/>
          </p:cNvSpPr>
          <p:nvPr>
            <p:ph type="title"/>
          </p:nvPr>
        </p:nvSpPr>
        <p:spPr/>
        <p:txBody>
          <a:bodyPr/>
          <a:lstStyle/>
          <a:p>
            <a:pPr eaLnBrk="1" hangingPunct="1"/>
            <a:r>
              <a:rPr lang="el-GR" dirty="0" smtClean="0"/>
              <a:t>Ταξινόμηση προβάτου</a:t>
            </a:r>
          </a:p>
        </p:txBody>
      </p:sp>
      <p:sp>
        <p:nvSpPr>
          <p:cNvPr id="62466" name="Θέση περιεχομένου 2"/>
          <p:cNvSpPr>
            <a:spLocks noGrp="1"/>
          </p:cNvSpPr>
          <p:nvPr>
            <p:ph sz="half" idx="1"/>
          </p:nvPr>
        </p:nvSpPr>
        <p:spPr>
          <a:xfrm>
            <a:off x="468313" y="1628775"/>
            <a:ext cx="7246132" cy="4968875"/>
          </a:xfrm>
        </p:spPr>
        <p:txBody>
          <a:bodyPr/>
          <a:lstStyle/>
          <a:p>
            <a:pPr marL="381000" indent="-381000" eaLnBrk="1" hangingPunct="1">
              <a:lnSpc>
                <a:spcPct val="110000"/>
              </a:lnSpc>
            </a:pPr>
            <a:r>
              <a:rPr lang="el-GR" sz="2400" dirty="0" smtClean="0"/>
              <a:t>Τάξη: </a:t>
            </a:r>
            <a:r>
              <a:rPr lang="el-GR" sz="2400" dirty="0" err="1" smtClean="0"/>
              <a:t>Artiodactyla</a:t>
            </a:r>
            <a:r>
              <a:rPr lang="el-GR" sz="2400" dirty="0" smtClean="0"/>
              <a:t>, </a:t>
            </a:r>
            <a:r>
              <a:rPr lang="el-GR" sz="2400" dirty="0" err="1" smtClean="0"/>
              <a:t>Υποτάξη</a:t>
            </a:r>
            <a:r>
              <a:rPr lang="el-GR" sz="2400" dirty="0" smtClean="0"/>
              <a:t> : </a:t>
            </a:r>
            <a:r>
              <a:rPr lang="el-GR" sz="2400" dirty="0" err="1" smtClean="0"/>
              <a:t>Ruminantia</a:t>
            </a:r>
            <a:r>
              <a:rPr lang="el-GR" sz="2400" dirty="0" smtClean="0"/>
              <a:t>, Οικογένεια: </a:t>
            </a:r>
            <a:r>
              <a:rPr lang="el-GR" sz="2400" dirty="0" err="1" smtClean="0"/>
              <a:t>Bovidae</a:t>
            </a:r>
            <a:r>
              <a:rPr lang="el-GR" sz="2400" dirty="0" smtClean="0"/>
              <a:t>, Υποοικογένεια : </a:t>
            </a:r>
            <a:r>
              <a:rPr lang="el-GR" sz="2400" dirty="0" err="1" smtClean="0"/>
              <a:t>Caprinae</a:t>
            </a:r>
            <a:endParaRPr lang="el-GR" sz="2400" dirty="0" smtClean="0"/>
          </a:p>
          <a:p>
            <a:pPr marL="381000" indent="-381000" eaLnBrk="1" hangingPunct="1">
              <a:lnSpc>
                <a:spcPct val="110000"/>
              </a:lnSpc>
            </a:pPr>
            <a:r>
              <a:rPr lang="el-GR" sz="2400" dirty="0" smtClean="0"/>
              <a:t>Γένος: </a:t>
            </a:r>
            <a:r>
              <a:rPr lang="en-US" sz="2400" dirty="0" err="1" smtClean="0"/>
              <a:t>Ovis</a:t>
            </a:r>
            <a:r>
              <a:rPr lang="en-US" sz="2400" dirty="0" smtClean="0"/>
              <a:t> </a:t>
            </a:r>
            <a:r>
              <a:rPr lang="en-US" sz="2400" dirty="0" err="1" smtClean="0"/>
              <a:t>ammon</a:t>
            </a:r>
            <a:endParaRPr lang="el-GR" sz="2400" dirty="0" smtClean="0"/>
          </a:p>
          <a:p>
            <a:pPr marL="381000" indent="-381000" eaLnBrk="1" hangingPunct="1">
              <a:lnSpc>
                <a:spcPct val="110000"/>
              </a:lnSpc>
            </a:pPr>
            <a:r>
              <a:rPr lang="el-GR" sz="2400" dirty="0" smtClean="0"/>
              <a:t>Είδος</a:t>
            </a:r>
            <a:r>
              <a:rPr lang="el-GR" sz="2000" dirty="0" smtClean="0"/>
              <a:t>: </a:t>
            </a:r>
            <a:r>
              <a:rPr lang="en-US" sz="2000" dirty="0" err="1" smtClean="0"/>
              <a:t>Ovis</a:t>
            </a:r>
            <a:r>
              <a:rPr lang="en-US" sz="2000" dirty="0" smtClean="0"/>
              <a:t> </a:t>
            </a:r>
            <a:r>
              <a:rPr lang="en-US" sz="2400" dirty="0" err="1" smtClean="0"/>
              <a:t>ammon</a:t>
            </a:r>
            <a:r>
              <a:rPr lang="en-US" sz="2400" dirty="0" smtClean="0"/>
              <a:t> forma </a:t>
            </a:r>
            <a:r>
              <a:rPr lang="en-US" sz="2400" dirty="0" err="1" smtClean="0"/>
              <a:t>aries</a:t>
            </a:r>
            <a:endParaRPr lang="el-GR" sz="2400" dirty="0" smtClean="0"/>
          </a:p>
        </p:txBody>
      </p:sp>
      <p:pic>
        <p:nvPicPr>
          <p:cNvPr id="5" name="Θέση περιεχομένου 4" descr="Ταξινόμηση προβάτου. Βελτιωμένη φυλή Άρτας"/>
          <p:cNvPicPr>
            <a:picLocks noGrp="1" noChangeAspect="1"/>
          </p:cNvPicPr>
          <p:nvPr>
            <p:ph sz="half" idx="2"/>
          </p:nvPr>
        </p:nvPicPr>
        <p:blipFill>
          <a:blip r:embed="rId2"/>
          <a:stretch>
            <a:fillRect/>
          </a:stretch>
        </p:blipFill>
        <p:spPr>
          <a:xfrm>
            <a:off x="564924" y="3664988"/>
            <a:ext cx="5081099" cy="2930436"/>
          </a:xfrm>
          <a:ln w="38100" cap="sq">
            <a:solidFill>
              <a:schemeClr val="tx2"/>
            </a:solidFill>
          </a:ln>
          <a:effectLst>
            <a:outerShdw blurRad="50800" dist="38100" dir="2700000" algn="tl" rotWithShape="0">
              <a:srgbClr val="000000">
                <a:alpha val="43000"/>
              </a:srgbClr>
            </a:outerShdw>
          </a:effectLst>
        </p:spPr>
      </p:pic>
      <p:sp>
        <p:nvSpPr>
          <p:cNvPr id="62468" name="TextBox 5"/>
          <p:cNvSpPr txBox="1">
            <a:spLocks noChangeArrowheads="1"/>
          </p:cNvSpPr>
          <p:nvPr/>
        </p:nvSpPr>
        <p:spPr bwMode="auto">
          <a:xfrm>
            <a:off x="5646023" y="5702681"/>
            <a:ext cx="3944938" cy="701675"/>
          </a:xfrm>
          <a:prstGeom prst="rect">
            <a:avLst/>
          </a:prstGeom>
          <a:noFill/>
          <a:ln w="9525">
            <a:noFill/>
            <a:miter lim="800000"/>
            <a:headEnd/>
            <a:tailEnd/>
          </a:ln>
        </p:spPr>
        <p:txBody>
          <a:bodyPr>
            <a:spAutoFit/>
          </a:bodyPr>
          <a:lstStyle/>
          <a:p>
            <a:r>
              <a:rPr lang="el-GR" dirty="0">
                <a:solidFill>
                  <a:srgbClr val="000000"/>
                </a:solidFill>
              </a:rPr>
              <a:t>Βελτιωμένη φυλή Άρτας. Πηγή: Προσωπικό αρχείο</a:t>
            </a:r>
            <a:r>
              <a:rPr lang="el-GR" sz="2000" dirty="0">
                <a:solidFill>
                  <a:srgbClr val="000000"/>
                </a:solidFill>
              </a:rPr>
              <a:t>.</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8" y="455613"/>
            <a:ext cx="7924800" cy="960437"/>
          </a:xfrm>
        </p:spPr>
        <p:txBody>
          <a:bodyPr>
            <a:normAutofit fontScale="90000"/>
          </a:bodyPr>
          <a:lstStyle/>
          <a:p>
            <a:pPr eaLnBrk="1" hangingPunct="1">
              <a:defRPr/>
            </a:pPr>
            <a:r>
              <a:rPr lang="el-GR" dirty="0"/>
              <a:t>Αρχικά κέντρα εξάπλωσης του άγριου </a:t>
            </a:r>
            <a:r>
              <a:rPr lang="el-GR" dirty="0" smtClean="0"/>
              <a:t>προβάτου 1/2</a:t>
            </a:r>
            <a:endParaRPr lang="el-GR" dirty="0"/>
          </a:p>
        </p:txBody>
      </p:sp>
      <p:pic>
        <p:nvPicPr>
          <p:cNvPr id="5" name="Θέση περιεχομένου 4" descr="Eξάπλωση των άγριων προβάτων από τα κέντρα κατοικιδιοποίησης σε διάφορες περιοχές της γης &#10;"/>
          <p:cNvPicPr>
            <a:picLocks noGrp="1" noChangeAspect="1"/>
          </p:cNvPicPr>
          <p:nvPr>
            <p:ph sz="half" idx="2"/>
          </p:nvPr>
        </p:nvPicPr>
        <p:blipFill>
          <a:blip r:embed="rId2" cstate="print">
            <a:extLst/>
          </a:blip>
          <a:stretch>
            <a:fillRect/>
          </a:stretch>
        </p:blipFill>
        <p:spPr>
          <a:xfrm>
            <a:off x="609329" y="1711010"/>
            <a:ext cx="7438156" cy="4188773"/>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3492" name="Text Box 7"/>
          <p:cNvSpPr txBox="1">
            <a:spLocks noChangeArrowheads="1"/>
          </p:cNvSpPr>
          <p:nvPr/>
        </p:nvSpPr>
        <p:spPr bwMode="auto">
          <a:xfrm>
            <a:off x="327546" y="6182474"/>
            <a:ext cx="8284192" cy="584775"/>
          </a:xfrm>
          <a:prstGeom prst="rect">
            <a:avLst/>
          </a:prstGeom>
          <a:noFill/>
          <a:ln w="9525">
            <a:noFill/>
            <a:miter lim="800000"/>
            <a:headEnd/>
            <a:tailEnd/>
          </a:ln>
        </p:spPr>
        <p:txBody>
          <a:bodyPr wrap="square">
            <a:spAutoFit/>
          </a:bodyPr>
          <a:lstStyle/>
          <a:p>
            <a:pPr>
              <a:spcBef>
                <a:spcPct val="50000"/>
              </a:spcBef>
            </a:pPr>
            <a:r>
              <a:rPr lang="en-US" sz="1600" dirty="0" smtClean="0">
                <a:solidFill>
                  <a:srgbClr val="000000"/>
                </a:solidFill>
              </a:rPr>
              <a:t>E</a:t>
            </a:r>
            <a:r>
              <a:rPr lang="el-GR" sz="1600" dirty="0" err="1">
                <a:solidFill>
                  <a:srgbClr val="000000"/>
                </a:solidFill>
              </a:rPr>
              <a:t>ξάπλωση</a:t>
            </a:r>
            <a:r>
              <a:rPr lang="el-GR" sz="1600" dirty="0">
                <a:solidFill>
                  <a:srgbClr val="000000"/>
                </a:solidFill>
              </a:rPr>
              <a:t> των άγριων προβάτων από τα κέντρα </a:t>
            </a:r>
            <a:r>
              <a:rPr lang="el-GR" sz="1600" dirty="0" err="1">
                <a:solidFill>
                  <a:srgbClr val="000000"/>
                </a:solidFill>
              </a:rPr>
              <a:t>κατοικιδιοποίησης</a:t>
            </a:r>
            <a:r>
              <a:rPr lang="el-GR" sz="1600" dirty="0">
                <a:solidFill>
                  <a:srgbClr val="000000"/>
                </a:solidFill>
              </a:rPr>
              <a:t> σε διάφορες περιοχές της γης. </a:t>
            </a:r>
            <a:r>
              <a:rPr lang="el-GR" sz="1600" dirty="0" smtClean="0">
                <a:solidFill>
                  <a:srgbClr val="000000"/>
                </a:solidFill>
              </a:rPr>
              <a:t>Από </a:t>
            </a:r>
            <a:r>
              <a:rPr lang="el-GR" sz="1600" dirty="0" err="1" smtClean="0">
                <a:solidFill>
                  <a:srgbClr val="000000"/>
                </a:solidFill>
              </a:rPr>
              <a:t>Ρογδάκης</a:t>
            </a:r>
            <a:r>
              <a:rPr lang="el-GR" sz="1600" dirty="0" smtClean="0">
                <a:solidFill>
                  <a:srgbClr val="000000"/>
                </a:solidFill>
              </a:rPr>
              <a:t> </a:t>
            </a:r>
            <a:r>
              <a:rPr lang="el-GR" sz="1600" dirty="0" err="1">
                <a:solidFill>
                  <a:srgbClr val="000000"/>
                </a:solidFill>
              </a:rPr>
              <a:t>Εμμ</a:t>
            </a:r>
            <a:r>
              <a:rPr lang="el-GR" sz="1600" dirty="0">
                <a:solidFill>
                  <a:srgbClr val="000000"/>
                </a:solidFill>
              </a:rPr>
              <a:t>. (2002</a:t>
            </a:r>
            <a:r>
              <a:rPr lang="el-GR" sz="1600" dirty="0" smtClean="0">
                <a:solidFill>
                  <a:srgbClr val="000000"/>
                </a:solidFill>
              </a:rPr>
              <a:t>)</a:t>
            </a:r>
            <a:r>
              <a:rPr lang="el-GR" sz="1600" i="1" dirty="0" smtClean="0">
                <a:solidFill>
                  <a:srgbClr val="000000"/>
                </a:solidFill>
              </a:rPr>
              <a:t>.</a:t>
            </a:r>
            <a:endParaRPr lang="el-GR" sz="1600" i="1" dirty="0">
              <a:solidFill>
                <a:srgbClr val="00000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67993" y="436516"/>
            <a:ext cx="7924800" cy="960437"/>
          </a:xfrm>
        </p:spPr>
        <p:txBody>
          <a:bodyPr>
            <a:normAutofit fontScale="90000"/>
          </a:bodyPr>
          <a:lstStyle/>
          <a:p>
            <a:pPr eaLnBrk="1" hangingPunct="1">
              <a:defRPr/>
            </a:pPr>
            <a:r>
              <a:rPr lang="el-GR" dirty="0"/>
              <a:t>Αρχικά κέντρα εξάπλωσης του άγριου </a:t>
            </a:r>
            <a:r>
              <a:rPr lang="el-GR" dirty="0" smtClean="0"/>
              <a:t>προβάτου 2/2</a:t>
            </a:r>
            <a:endParaRPr lang="el-GR" dirty="0"/>
          </a:p>
        </p:txBody>
      </p:sp>
      <p:sp>
        <p:nvSpPr>
          <p:cNvPr id="3" name="Θέση περιεχομένου 2"/>
          <p:cNvSpPr>
            <a:spLocks noGrp="1"/>
          </p:cNvSpPr>
          <p:nvPr>
            <p:ph idx="1"/>
          </p:nvPr>
        </p:nvSpPr>
        <p:spPr/>
        <p:txBody>
          <a:bodyPr/>
          <a:lstStyle/>
          <a:p>
            <a:pPr eaLnBrk="1" hangingPunct="1">
              <a:defRPr/>
            </a:pPr>
            <a:r>
              <a:rPr lang="el-GR" sz="2400" dirty="0"/>
              <a:t>Η ομάδα </a:t>
            </a:r>
            <a:r>
              <a:rPr lang="el-GR" sz="2400" dirty="0" err="1"/>
              <a:t>urial</a:t>
            </a:r>
            <a:r>
              <a:rPr lang="en-US" sz="2400" dirty="0"/>
              <a:t> </a:t>
            </a:r>
            <a:r>
              <a:rPr lang="el-GR" sz="2400" dirty="0"/>
              <a:t>αποτελεί τον κύριο πρόγονο του κατοικίδιου προβάτου, </a:t>
            </a:r>
            <a:endParaRPr lang="el-GR" sz="2400" dirty="0" smtClean="0"/>
          </a:p>
          <a:p>
            <a:pPr eaLnBrk="1" hangingPunct="1">
              <a:defRPr/>
            </a:pPr>
            <a:r>
              <a:rPr lang="el-GR" sz="2400" dirty="0" smtClean="0"/>
              <a:t>η </a:t>
            </a:r>
            <a:r>
              <a:rPr lang="el-GR" sz="2400" dirty="0"/>
              <a:t>ομάδα </a:t>
            </a:r>
            <a:r>
              <a:rPr lang="el-GR" sz="2400" dirty="0" err="1"/>
              <a:t>mouflon</a:t>
            </a:r>
            <a:r>
              <a:rPr lang="el-GR" sz="2400" dirty="0"/>
              <a:t> θεωρείται ότι έχει συμβάλλει στην εξέλιξη των ευρωπαϊκών φυλών. </a:t>
            </a:r>
            <a:endParaRPr lang="el-GR" sz="2400" dirty="0" smtClean="0"/>
          </a:p>
          <a:p>
            <a:pPr eaLnBrk="1" hangingPunct="1">
              <a:defRPr/>
            </a:pPr>
            <a:r>
              <a:rPr lang="el-GR" sz="2400" dirty="0" smtClean="0"/>
              <a:t>Στην </a:t>
            </a:r>
            <a:r>
              <a:rPr lang="el-GR" sz="2400" dirty="0"/>
              <a:t>εξέλιξη των ασιατικών φυλών έχει συμβάλλει η ομάδα </a:t>
            </a:r>
            <a:r>
              <a:rPr lang="el-GR" sz="2400" dirty="0" err="1"/>
              <a:t>argal</a:t>
            </a:r>
            <a:r>
              <a:rPr lang="el-GR" sz="2400" dirty="0"/>
              <a:t>. </a:t>
            </a:r>
            <a:endParaRPr lang="el-GR" sz="2400" dirty="0" smtClean="0"/>
          </a:p>
          <a:p>
            <a:pPr eaLnBrk="1" hangingPunct="1">
              <a:defRPr/>
            </a:pPr>
            <a:r>
              <a:rPr lang="el-GR" sz="2400" dirty="0" smtClean="0"/>
              <a:t>Τα </a:t>
            </a:r>
            <a:r>
              <a:rPr lang="el-GR" sz="2400" dirty="0"/>
              <a:t>παραπάνω είναι υπό διερεύνηση και διαρκώς καινούργια δεδομένα προστίθενται από τις </a:t>
            </a:r>
            <a:r>
              <a:rPr lang="en-US" sz="2400" dirty="0"/>
              <a:t>DNA </a:t>
            </a:r>
            <a:r>
              <a:rPr lang="el-GR" sz="2400" dirty="0"/>
              <a:t>αναλύσεις</a:t>
            </a:r>
            <a:r>
              <a:rPr lang="en-US" sz="2400" dirty="0"/>
              <a:t>.</a:t>
            </a:r>
            <a:endParaRPr lang="el-GR" sz="2400" dirty="0"/>
          </a:p>
          <a:p>
            <a:pPr eaLnBrk="1" hangingPunct="1">
              <a:defRPr/>
            </a:pPr>
            <a:endParaRPr lang="el-GR" sz="3200" dirty="0"/>
          </a:p>
        </p:txBody>
      </p:sp>
    </p:spTree>
    <p:extLst>
      <p:ext uri="{BB962C8B-B14F-4D97-AF65-F5344CB8AC3E}">
        <p14:creationId xmlns:p14="http://schemas.microsoft.com/office/powerpoint/2010/main" val="9165358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8" y="438150"/>
            <a:ext cx="7924800" cy="960438"/>
          </a:xfrm>
        </p:spPr>
        <p:txBody>
          <a:bodyPr>
            <a:normAutofit fontScale="90000"/>
          </a:bodyPr>
          <a:lstStyle/>
          <a:p>
            <a:pPr eaLnBrk="1" hangingPunct="1">
              <a:defRPr/>
            </a:pPr>
            <a:r>
              <a:rPr lang="el-GR" dirty="0"/>
              <a:t>πληθυσμοί άγριων προβάτων και περιοχές </a:t>
            </a:r>
            <a:r>
              <a:rPr lang="el-GR" dirty="0" smtClean="0"/>
              <a:t>εξάπλωσης</a:t>
            </a:r>
            <a:endParaRPr lang="el-GR" dirty="0"/>
          </a:p>
        </p:txBody>
      </p:sp>
      <p:sp>
        <p:nvSpPr>
          <p:cNvPr id="3" name="Θέση περιεχομένου 2"/>
          <p:cNvSpPr>
            <a:spLocks noGrp="1"/>
          </p:cNvSpPr>
          <p:nvPr>
            <p:ph idx="1"/>
          </p:nvPr>
        </p:nvSpPr>
        <p:spPr/>
        <p:txBody>
          <a:bodyPr/>
          <a:lstStyle/>
          <a:p>
            <a:pPr marL="0" indent="0" eaLnBrk="1" hangingPunct="1">
              <a:buFont typeface="Wingdings" pitchFamily="2" charset="2"/>
              <a:buNone/>
            </a:pPr>
            <a:r>
              <a:rPr lang="el-GR" sz="2400" smtClean="0"/>
              <a:t>άγρια πρόβατα:</a:t>
            </a:r>
          </a:p>
          <a:p>
            <a:pPr marL="0" indent="0" eaLnBrk="1" hangingPunct="1">
              <a:buFontTx/>
              <a:buAutoNum type="arabicPeriod"/>
            </a:pPr>
            <a:r>
              <a:rPr lang="el-GR" sz="2400" smtClean="0"/>
              <a:t>Ovis ammon (argal</a:t>
            </a:r>
            <a:r>
              <a:rPr lang="en-US" sz="2400" smtClean="0"/>
              <a:t>i</a:t>
            </a:r>
            <a:r>
              <a:rPr lang="el-GR" sz="2400" smtClean="0"/>
              <a:t>) / Ορεινές περιοχές Κεντρικής Ασίας.</a:t>
            </a:r>
          </a:p>
          <a:p>
            <a:pPr marL="0" indent="0" eaLnBrk="1" hangingPunct="1">
              <a:buFontTx/>
              <a:buAutoNum type="arabicPeriod"/>
            </a:pPr>
            <a:r>
              <a:rPr lang="el-GR" sz="2400" smtClean="0"/>
              <a:t>Ovis vignei (urial</a:t>
            </a:r>
            <a:r>
              <a:rPr lang="en-GB" sz="2400" smtClean="0"/>
              <a:t>i</a:t>
            </a:r>
            <a:r>
              <a:rPr lang="el-GR" sz="2400" smtClean="0"/>
              <a:t>) / Δυτικά των περιοχών του argal</a:t>
            </a:r>
            <a:r>
              <a:rPr lang="en-US" sz="2400" smtClean="0"/>
              <a:t>i</a:t>
            </a:r>
            <a:r>
              <a:rPr lang="el-GR" sz="2400" smtClean="0"/>
              <a:t>.</a:t>
            </a:r>
          </a:p>
          <a:p>
            <a:pPr marL="0" indent="0" eaLnBrk="1" hangingPunct="1">
              <a:buFontTx/>
              <a:buAutoNum type="arabicPeriod"/>
            </a:pPr>
            <a:r>
              <a:rPr lang="el-GR" sz="2400" smtClean="0"/>
              <a:t>Ovis orientalίs (ασιατικό mouflon) / Δυτικά των περιοχών του urial .</a:t>
            </a:r>
          </a:p>
          <a:p>
            <a:pPr marL="0" indent="0" eaLnBrk="1" hangingPunct="1">
              <a:buFontTx/>
              <a:buAutoNum type="arabicPeriod"/>
            </a:pPr>
            <a:r>
              <a:rPr lang="el-GR" sz="2400" smtClean="0"/>
              <a:t>O</a:t>
            </a:r>
            <a:r>
              <a:rPr lang="en-US" sz="2400" smtClean="0"/>
              <a:t>v</a:t>
            </a:r>
            <a:r>
              <a:rPr lang="el-GR" sz="2400" smtClean="0"/>
              <a:t>i</a:t>
            </a:r>
            <a:r>
              <a:rPr lang="en-US" sz="2400" smtClean="0"/>
              <a:t>s</a:t>
            </a:r>
            <a:r>
              <a:rPr lang="el-GR" sz="2400" smtClean="0"/>
              <a:t> musimon (ευρωπαϊκό mouflon) / Κορσική, Σαρδηνία κλπ.</a:t>
            </a:r>
          </a:p>
          <a:p>
            <a:pPr marL="0" indent="0" eaLnBrk="1" hangingPunct="1">
              <a:buFontTx/>
              <a:buAutoNum type="arabicPeriod"/>
            </a:pPr>
            <a:r>
              <a:rPr lang="el-GR" sz="2400" smtClean="0"/>
              <a:t>O</a:t>
            </a:r>
            <a:r>
              <a:rPr lang="en-US" sz="2400" smtClean="0"/>
              <a:t>v</a:t>
            </a:r>
            <a:r>
              <a:rPr lang="el-GR" sz="2400" smtClean="0"/>
              <a:t>i</a:t>
            </a:r>
            <a:r>
              <a:rPr lang="en-US" sz="2400" smtClean="0"/>
              <a:t>s</a:t>
            </a:r>
            <a:r>
              <a:rPr lang="el-GR" sz="2400" smtClean="0"/>
              <a:t> canadensis (μεγακέρατο) </a:t>
            </a:r>
            <a:r>
              <a:rPr lang="en-US" sz="2400" smtClean="0"/>
              <a:t>/</a:t>
            </a:r>
            <a:r>
              <a:rPr lang="el-GR" sz="2400" smtClean="0"/>
              <a:t> Βόρεια Αμερική.</a:t>
            </a:r>
          </a:p>
          <a:p>
            <a:pPr marL="0" indent="0" eaLnBrk="1" hangingPunct="1">
              <a:buFontTx/>
              <a:buAutoNum type="arabicPeriod"/>
            </a:pPr>
            <a:r>
              <a:rPr lang="el-GR" sz="2400" smtClean="0"/>
              <a:t>Ovis nivicola (πρόβατο του χιονιού) / Σιβηρία.</a:t>
            </a:r>
          </a:p>
          <a:p>
            <a:pPr marL="0" indent="0" eaLnBrk="1" hangingPunct="1">
              <a:buFontTx/>
              <a:buAutoNum type="arabicPeriod"/>
            </a:pPr>
            <a:r>
              <a:rPr lang="el-GR" sz="2400" smtClean="0"/>
              <a:t>Ovis dali (λεπτοκέρατο) / Αλάσκα.</a:t>
            </a:r>
          </a:p>
          <a:p>
            <a:pPr marL="0" indent="0" eaLnBrk="1" hangingPunct="1"/>
            <a:endParaRPr lang="el-GR" sz="240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8" y="454025"/>
            <a:ext cx="7924800" cy="962025"/>
          </a:xfrm>
        </p:spPr>
        <p:txBody>
          <a:bodyPr>
            <a:normAutofit fontScale="90000"/>
          </a:bodyPr>
          <a:lstStyle/>
          <a:p>
            <a:pPr eaLnBrk="1" hangingPunct="1">
              <a:defRPr/>
            </a:pPr>
            <a:r>
              <a:rPr lang="el-GR" dirty="0"/>
              <a:t>Ευρωπα</a:t>
            </a:r>
            <a:r>
              <a:rPr lang="el-GR" dirty="0">
                <a:cs typeface="Tahoma" panose="020B0604030504040204" pitchFamily="34" charset="0"/>
              </a:rPr>
              <a:t>ϊ</a:t>
            </a:r>
            <a:r>
              <a:rPr lang="el-GR" dirty="0"/>
              <a:t>κό </a:t>
            </a:r>
            <a:r>
              <a:rPr lang="en-US" dirty="0" err="1"/>
              <a:t>mouflon</a:t>
            </a:r>
            <a:r>
              <a:rPr lang="el-GR" dirty="0"/>
              <a:t> </a:t>
            </a:r>
            <a:r>
              <a:rPr lang="el-GR" dirty="0" smtClean="0"/>
              <a:t/>
            </a:r>
            <a:br>
              <a:rPr lang="el-GR" dirty="0" smtClean="0"/>
            </a:br>
            <a:r>
              <a:rPr lang="el-GR" dirty="0" smtClean="0"/>
              <a:t>(</a:t>
            </a:r>
            <a:r>
              <a:rPr lang="el-GR" dirty="0"/>
              <a:t>Ο</a:t>
            </a:r>
            <a:r>
              <a:rPr lang="en-US" dirty="0" err="1"/>
              <a:t>vis</a:t>
            </a:r>
            <a:r>
              <a:rPr lang="en-US" dirty="0"/>
              <a:t> </a:t>
            </a:r>
            <a:r>
              <a:rPr lang="en-US" dirty="0" err="1"/>
              <a:t>musimon</a:t>
            </a:r>
            <a:r>
              <a:rPr lang="en-US" dirty="0"/>
              <a:t>) 1/4</a:t>
            </a:r>
            <a:endParaRPr lang="el-GR" dirty="0"/>
          </a:p>
        </p:txBody>
      </p:sp>
      <p:pic>
        <p:nvPicPr>
          <p:cNvPr id="5" name="Θέση εικόνας 4" descr="Ευρωπαϊκό mouflon (Οvis musimon) "/>
          <p:cNvPicPr>
            <a:picLocks noGrp="1" noChangeAspect="1"/>
          </p:cNvPicPr>
          <p:nvPr>
            <p:ph type="pic" idx="1"/>
          </p:nvPr>
        </p:nvPicPr>
        <p:blipFill>
          <a:blip r:embed="rId2"/>
          <a:srcRect t="4079" b="4079"/>
          <a:stretch>
            <a:fillRect/>
          </a:stretch>
        </p:blipFill>
        <p:spPr>
          <a:xfrm>
            <a:off x="3618963" y="1342979"/>
            <a:ext cx="4965768" cy="5228020"/>
          </a:xfrm>
          <a:effectLst>
            <a:outerShdw blurRad="190500" algn="tl" rotWithShape="0">
              <a:srgbClr val="000000">
                <a:alpha val="70000"/>
              </a:srgbClr>
            </a:outerShdw>
          </a:effectLst>
        </p:spPr>
      </p:pic>
      <p:sp>
        <p:nvSpPr>
          <p:cNvPr id="65539" name="Θέση κειμένου 3"/>
          <p:cNvSpPr>
            <a:spLocks noGrp="1"/>
          </p:cNvSpPr>
          <p:nvPr>
            <p:ph type="body" sz="half" idx="2"/>
          </p:nvPr>
        </p:nvSpPr>
        <p:spPr>
          <a:xfrm>
            <a:off x="388938" y="2225675"/>
            <a:ext cx="2949575" cy="4443413"/>
          </a:xfrm>
        </p:spPr>
        <p:txBody>
          <a:bodyPr/>
          <a:lstStyle/>
          <a:p>
            <a:pPr eaLnBrk="1" hangingPunct="1"/>
            <a:r>
              <a:rPr lang="el-GR" sz="2000" dirty="0" smtClean="0"/>
              <a:t>Ευρωπαϊκό </a:t>
            </a:r>
            <a:r>
              <a:rPr lang="en-US" sz="2000" dirty="0" err="1" smtClean="0"/>
              <a:t>mouflon</a:t>
            </a:r>
            <a:r>
              <a:rPr lang="en-US" sz="2000" dirty="0" smtClean="0"/>
              <a:t>, </a:t>
            </a:r>
            <a:r>
              <a:rPr lang="el-GR" sz="2000" dirty="0" smtClean="0"/>
              <a:t>άγριο πρόβατο. Πιθανόν να αποτελεί εξαγριωμένη μορφή κατοικίδιου προβάτου. </a:t>
            </a:r>
          </a:p>
          <a:p>
            <a:pPr eaLnBrk="1" hangingPunct="1"/>
            <a:r>
              <a:rPr lang="el-GR" sz="2000" dirty="0" smtClean="0"/>
              <a:t>(http://www.wildsheep.org/sheep/images_international/mouflon_287wide.jpg).</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8" y="436563"/>
            <a:ext cx="7924800" cy="962025"/>
          </a:xfrm>
        </p:spPr>
        <p:txBody>
          <a:bodyPr>
            <a:normAutofit fontScale="90000"/>
          </a:bodyPr>
          <a:lstStyle/>
          <a:p>
            <a:pPr eaLnBrk="1" hangingPunct="1">
              <a:defRPr/>
            </a:pPr>
            <a:r>
              <a:rPr lang="el-GR" dirty="0"/>
              <a:t>Ευρωπα</a:t>
            </a:r>
            <a:r>
              <a:rPr lang="el-GR" dirty="0">
                <a:cs typeface="Tahoma" panose="020B0604030504040204" pitchFamily="34" charset="0"/>
              </a:rPr>
              <a:t>ϊ</a:t>
            </a:r>
            <a:r>
              <a:rPr lang="el-GR" dirty="0"/>
              <a:t>κό </a:t>
            </a:r>
            <a:r>
              <a:rPr lang="en-US" dirty="0" err="1"/>
              <a:t>mouflon</a:t>
            </a:r>
            <a:r>
              <a:rPr lang="en-US" dirty="0"/>
              <a:t> </a:t>
            </a:r>
            <a:r>
              <a:rPr lang="el-GR" dirty="0" smtClean="0"/>
              <a:t/>
            </a:r>
            <a:br>
              <a:rPr lang="el-GR" dirty="0" smtClean="0"/>
            </a:br>
            <a:r>
              <a:rPr lang="en-US" dirty="0" smtClean="0"/>
              <a:t>(</a:t>
            </a:r>
            <a:r>
              <a:rPr lang="en-US" dirty="0" err="1"/>
              <a:t>Ovis</a:t>
            </a:r>
            <a:r>
              <a:rPr lang="en-US" dirty="0"/>
              <a:t> </a:t>
            </a:r>
            <a:r>
              <a:rPr lang="en-US" dirty="0" err="1"/>
              <a:t>musimon</a:t>
            </a:r>
            <a:r>
              <a:rPr lang="en-US" dirty="0" smtClean="0"/>
              <a:t>)</a:t>
            </a:r>
            <a:r>
              <a:rPr lang="el-GR" dirty="0" smtClean="0"/>
              <a:t> 2/4</a:t>
            </a:r>
            <a:endParaRPr lang="el-GR" dirty="0"/>
          </a:p>
        </p:txBody>
      </p:sp>
      <p:sp>
        <p:nvSpPr>
          <p:cNvPr id="66562" name="Θέση κειμένου 3"/>
          <p:cNvSpPr>
            <a:spLocks noGrp="1"/>
          </p:cNvSpPr>
          <p:nvPr>
            <p:ph type="body" sz="half" idx="2"/>
          </p:nvPr>
        </p:nvSpPr>
        <p:spPr>
          <a:xfrm>
            <a:off x="395288" y="1644650"/>
            <a:ext cx="7924800" cy="4929188"/>
          </a:xfrm>
        </p:spPr>
        <p:txBody>
          <a:bodyPr/>
          <a:lstStyle/>
          <a:p>
            <a:pPr marL="342900" indent="-342900" eaLnBrk="1" hangingPunct="1">
              <a:lnSpc>
                <a:spcPct val="125000"/>
              </a:lnSpc>
              <a:buFont typeface="Arial" panose="020B0604020202020204" pitchFamily="34" charset="0"/>
              <a:buChar char="•"/>
            </a:pPr>
            <a:r>
              <a:rPr lang="el-GR" sz="2400" dirty="0" smtClean="0"/>
              <a:t>Καταγωγή &amp; Διάδοση:</a:t>
            </a:r>
          </a:p>
          <a:p>
            <a:pPr eaLnBrk="1" hangingPunct="1">
              <a:lnSpc>
                <a:spcPct val="125000"/>
              </a:lnSpc>
            </a:pPr>
            <a:r>
              <a:rPr lang="el-GR" sz="2400" dirty="0" smtClean="0"/>
              <a:t>Είδος ιθαγενές στα νησιά Κορσική και Σαρδηνία. </a:t>
            </a:r>
            <a:r>
              <a:rPr lang="el-GR" sz="2400" dirty="0" err="1" smtClean="0"/>
              <a:t>Ζεί</a:t>
            </a:r>
            <a:r>
              <a:rPr lang="el-GR" sz="2400" dirty="0" smtClean="0"/>
              <a:t> σε απότομες ορεινές περιοχές κοντά στην ζώνη των δασών. Έχει με επιτυχία εισαχθεί σχεδόν σε όλη την Ευρώπη και ακόμη σε ΗΠΑ,  Χαβάη  και Ν. Ζηλανδία. </a:t>
            </a:r>
          </a:p>
          <a:p>
            <a:pPr eaLnBrk="1" hangingPunct="1">
              <a:lnSpc>
                <a:spcPct val="125000"/>
              </a:lnSpc>
            </a:pPr>
            <a:r>
              <a:rPr lang="el-GR" sz="2400" dirty="0" smtClean="0"/>
              <a:t>Στην Ελλάδα έχει εισαχθεί πειραματικά στα νησάκια </a:t>
            </a:r>
            <a:r>
              <a:rPr lang="el-GR" sz="2400" dirty="0" err="1" smtClean="0"/>
              <a:t>Αταλαντονήσι</a:t>
            </a:r>
            <a:r>
              <a:rPr lang="el-GR" sz="2400" dirty="0" smtClean="0"/>
              <a:t> Φθιώτιδας, </a:t>
            </a:r>
            <a:r>
              <a:rPr lang="el-GR" sz="2400" dirty="0" err="1" smtClean="0"/>
              <a:t>Σπετσοπούλα</a:t>
            </a:r>
            <a:r>
              <a:rPr lang="el-GR" sz="2400" dirty="0" smtClean="0"/>
              <a:t> και </a:t>
            </a:r>
            <a:r>
              <a:rPr lang="el-GR" sz="2400" dirty="0" err="1" smtClean="0"/>
              <a:t>Σαπιένζα</a:t>
            </a:r>
            <a:r>
              <a:rPr lang="el-GR" sz="2400" dirty="0" smtClean="0"/>
              <a:t> Μεσσηνίας καθώς και στις περιοχές </a:t>
            </a:r>
            <a:r>
              <a:rPr lang="el-GR" sz="2400" dirty="0" err="1" smtClean="0"/>
              <a:t>Κόζιακα</a:t>
            </a:r>
            <a:r>
              <a:rPr lang="el-GR" sz="2400" dirty="0" smtClean="0"/>
              <a:t> Τρικάλων και σε εκτροφείο θηραμάτων (Φθιώτιδα).</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8" y="420688"/>
            <a:ext cx="7924800" cy="960437"/>
          </a:xfrm>
        </p:spPr>
        <p:txBody>
          <a:bodyPr>
            <a:normAutofit fontScale="90000"/>
          </a:bodyPr>
          <a:lstStyle/>
          <a:p>
            <a:pPr eaLnBrk="1" hangingPunct="1">
              <a:defRPr/>
            </a:pPr>
            <a:r>
              <a:rPr lang="el-GR" dirty="0"/>
              <a:t>Ευρωπα</a:t>
            </a:r>
            <a:r>
              <a:rPr lang="el-GR" dirty="0">
                <a:cs typeface="Tahoma" panose="020B0604030504040204" pitchFamily="34" charset="0"/>
              </a:rPr>
              <a:t>ϊ</a:t>
            </a:r>
            <a:r>
              <a:rPr lang="el-GR" dirty="0"/>
              <a:t>κό </a:t>
            </a:r>
            <a:r>
              <a:rPr lang="en-US" dirty="0" err="1" smtClean="0"/>
              <a:t>mouflon</a:t>
            </a:r>
            <a:r>
              <a:rPr lang="el-GR" dirty="0" smtClean="0"/>
              <a:t/>
            </a:r>
            <a:br>
              <a:rPr lang="el-GR" dirty="0" smtClean="0"/>
            </a:br>
            <a:r>
              <a:rPr lang="en-US" dirty="0" smtClean="0"/>
              <a:t>(</a:t>
            </a:r>
            <a:r>
              <a:rPr lang="en-US" dirty="0" err="1"/>
              <a:t>Ovis</a:t>
            </a:r>
            <a:r>
              <a:rPr lang="en-US" dirty="0"/>
              <a:t> </a:t>
            </a:r>
            <a:r>
              <a:rPr lang="en-US" dirty="0" err="1"/>
              <a:t>musimon</a:t>
            </a:r>
            <a:r>
              <a:rPr lang="en-US" dirty="0" smtClean="0"/>
              <a:t>) </a:t>
            </a:r>
            <a:r>
              <a:rPr lang="el-GR" dirty="0" smtClean="0"/>
              <a:t>3</a:t>
            </a:r>
            <a:r>
              <a:rPr lang="en-US" dirty="0" smtClean="0"/>
              <a:t>/</a:t>
            </a:r>
            <a:r>
              <a:rPr lang="el-GR" dirty="0" smtClean="0"/>
              <a:t>4</a:t>
            </a:r>
            <a:endParaRPr lang="el-GR" dirty="0"/>
          </a:p>
        </p:txBody>
      </p:sp>
      <p:sp>
        <p:nvSpPr>
          <p:cNvPr id="67586" name="Θέση περιεχομένου 2"/>
          <p:cNvSpPr>
            <a:spLocks noGrp="1"/>
          </p:cNvSpPr>
          <p:nvPr>
            <p:ph idx="1"/>
          </p:nvPr>
        </p:nvSpPr>
        <p:spPr>
          <a:xfrm>
            <a:off x="395288" y="1628775"/>
            <a:ext cx="8058150" cy="4968875"/>
          </a:xfrm>
        </p:spPr>
        <p:txBody>
          <a:bodyPr/>
          <a:lstStyle/>
          <a:p>
            <a:pPr eaLnBrk="1" hangingPunct="1"/>
            <a:r>
              <a:rPr lang="el-GR" sz="2000" dirty="0" smtClean="0"/>
              <a:t>Περιγραφή: Μοιάζει με το </a:t>
            </a:r>
            <a:r>
              <a:rPr lang="el-GR" sz="2000" dirty="0" err="1" smtClean="0"/>
              <a:t>κατοικιδιοποιημένο</a:t>
            </a:r>
            <a:r>
              <a:rPr lang="el-GR" sz="2000" dirty="0" smtClean="0"/>
              <a:t> πρόβατο, έχει όμως πιο κοντό τρίχωμα και είναι πιο λεπτοκαμωμένο. Στην άνω ραχιαία περιοχή ο χρωματισμός είναι καστανοκόκκινος το καλοκαίρι και </a:t>
            </a:r>
            <a:r>
              <a:rPr lang="el-GR" sz="2000" dirty="0" err="1" smtClean="0"/>
              <a:t>καστανόφαιος</a:t>
            </a:r>
            <a:r>
              <a:rPr lang="el-GR" sz="2000" dirty="0" smtClean="0"/>
              <a:t> το χειμώνα. Τα άκρα κάτω από τα  γόνατα και η κοιλιά έχουν χρώμα λευκό. </a:t>
            </a:r>
          </a:p>
          <a:p>
            <a:pPr eaLnBrk="1" hangingPunct="1">
              <a:buFont typeface="Wingdings" pitchFamily="2" charset="2"/>
              <a:buNone/>
            </a:pPr>
            <a:r>
              <a:rPr lang="en-US" sz="2000" dirty="0" smtClean="0"/>
              <a:t>	</a:t>
            </a:r>
            <a:endParaRPr lang="el-GR" sz="2000" dirty="0" smtClean="0"/>
          </a:p>
          <a:p>
            <a:pPr eaLnBrk="1" hangingPunct="1"/>
            <a:r>
              <a:rPr lang="el-GR" sz="2000" dirty="0" smtClean="0"/>
              <a:t>Το αρσενικό έχει μεγάλη λευκή κηλίδα</a:t>
            </a:r>
            <a:r>
              <a:rPr lang="en-US" sz="2000" dirty="0" smtClean="0"/>
              <a:t> </a:t>
            </a:r>
            <a:r>
              <a:rPr lang="el-GR" sz="2000" dirty="0" smtClean="0"/>
              <a:t>στη ράχη και τα πλευρά. Οι γλουτοί είναι λευκοί και η ουρά σχετικά κοντή με μαύρη λωρίδα στη μέση. Στην κάτω τραχηλική επιφάνεια έχει μακριές σκουρόχρωμες τρίχες. </a:t>
            </a:r>
          </a:p>
          <a:p>
            <a:pPr eaLnBrk="1" hangingPunct="1">
              <a:buFont typeface="Wingdings" pitchFamily="2" charset="2"/>
              <a:buNone/>
            </a:pPr>
            <a:r>
              <a:rPr lang="en-US" sz="2000" dirty="0" smtClean="0"/>
              <a:t>	</a:t>
            </a:r>
            <a:r>
              <a:rPr lang="el-GR" sz="2000" dirty="0" smtClean="0"/>
              <a:t>Το θηλυκό είναι πιο ομοιόμορφο στο χρώμα.</a:t>
            </a:r>
          </a:p>
          <a:p>
            <a:pPr eaLnBrk="1" hangingPunct="1">
              <a:buFont typeface="Wingdings" pitchFamily="2" charset="2"/>
              <a:buNone/>
            </a:pPr>
            <a:r>
              <a:rPr lang="en-US" sz="2000" dirty="0" smtClean="0"/>
              <a:t>	</a:t>
            </a:r>
            <a:r>
              <a:rPr lang="el-GR" sz="2000" dirty="0" smtClean="0"/>
              <a:t>Τα κέρατα στο αρσενικό είναι μεγάλα και γυριστά και στα μεγάλης ηλικίας αρσενικά σχηματίζουν  σχεδόν πλήρη κύκλο.  </a:t>
            </a:r>
          </a:p>
          <a:p>
            <a:pPr eaLnBrk="1" hangingPunct="1">
              <a:buFont typeface="Wingdings" pitchFamily="2" charset="2"/>
              <a:buNone/>
            </a:pPr>
            <a:r>
              <a:rPr lang="en-US" sz="2000" dirty="0" smtClean="0"/>
              <a:t>	</a:t>
            </a:r>
            <a:r>
              <a:rPr lang="el-GR" sz="2000" dirty="0" smtClean="0"/>
              <a:t>Στο θηλυκό τα κέρατα είναι μικρά και ελαφρώς κυρτά  (πληθυσμός Κορσικής)  ή ελλείπουν (πληθυσμοί Σαρδηνίας και υπόλοιπης Ευρώπης).</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8" y="454025"/>
            <a:ext cx="7924800" cy="962025"/>
          </a:xfrm>
        </p:spPr>
        <p:txBody>
          <a:bodyPr>
            <a:normAutofit fontScale="90000"/>
          </a:bodyPr>
          <a:lstStyle/>
          <a:p>
            <a:pPr eaLnBrk="1" hangingPunct="1">
              <a:defRPr/>
            </a:pPr>
            <a:r>
              <a:rPr lang="el-GR" dirty="0"/>
              <a:t>Ευρωπα</a:t>
            </a:r>
            <a:r>
              <a:rPr lang="el-GR" dirty="0">
                <a:cs typeface="Tahoma" panose="020B0604030504040204" pitchFamily="34" charset="0"/>
              </a:rPr>
              <a:t>ϊ</a:t>
            </a:r>
            <a:r>
              <a:rPr lang="el-GR" dirty="0"/>
              <a:t>κό </a:t>
            </a:r>
            <a:r>
              <a:rPr lang="en-US" dirty="0" err="1"/>
              <a:t>mouflon</a:t>
            </a:r>
            <a:r>
              <a:rPr lang="en-US" dirty="0"/>
              <a:t> </a:t>
            </a:r>
            <a:r>
              <a:rPr lang="el-GR" dirty="0" smtClean="0"/>
              <a:t/>
            </a:r>
            <a:br>
              <a:rPr lang="el-GR" dirty="0" smtClean="0"/>
            </a:br>
            <a:r>
              <a:rPr lang="en-US" dirty="0" smtClean="0"/>
              <a:t>(</a:t>
            </a:r>
            <a:r>
              <a:rPr lang="en-US" dirty="0" err="1"/>
              <a:t>Ovis</a:t>
            </a:r>
            <a:r>
              <a:rPr lang="en-US" dirty="0"/>
              <a:t> </a:t>
            </a:r>
            <a:r>
              <a:rPr lang="en-US" dirty="0" err="1"/>
              <a:t>musimon</a:t>
            </a:r>
            <a:r>
              <a:rPr lang="en-US" dirty="0"/>
              <a:t>) </a:t>
            </a:r>
            <a:r>
              <a:rPr lang="el-GR" dirty="0" smtClean="0"/>
              <a:t>4</a:t>
            </a:r>
            <a:r>
              <a:rPr lang="en-US" dirty="0" smtClean="0"/>
              <a:t>/</a:t>
            </a:r>
            <a:r>
              <a:rPr lang="el-GR" dirty="0" smtClean="0"/>
              <a:t>4</a:t>
            </a:r>
            <a:endParaRPr lang="el-GR" dirty="0"/>
          </a:p>
        </p:txBody>
      </p:sp>
      <p:pic>
        <p:nvPicPr>
          <p:cNvPr id="5" name="Θέση εικόνας 4" descr="Ευρωπαϊκό mouflon (Ovis musimon) "/>
          <p:cNvPicPr>
            <a:picLocks noGrp="1" noChangeAspect="1"/>
          </p:cNvPicPr>
          <p:nvPr>
            <p:ph type="pic" idx="1"/>
          </p:nvPr>
        </p:nvPicPr>
        <p:blipFill>
          <a:blip r:embed="rId2"/>
          <a:srcRect l="5268" r="5268"/>
          <a:stretch>
            <a:fillRect/>
          </a:stretch>
        </p:blipFill>
        <p:spPr>
          <a:xfrm>
            <a:off x="3259991" y="1423769"/>
            <a:ext cx="5160678" cy="5434232"/>
          </a:xfrm>
          <a:effectLst>
            <a:outerShdw blurRad="292100" dist="139700" dir="2700000" algn="tl" rotWithShape="0">
              <a:srgbClr val="333333">
                <a:alpha val="65000"/>
              </a:srgbClr>
            </a:outerShdw>
          </a:effectLst>
        </p:spPr>
      </p:pic>
      <p:sp>
        <p:nvSpPr>
          <p:cNvPr id="68611" name="Θέση κειμένου 3"/>
          <p:cNvSpPr>
            <a:spLocks noGrp="1"/>
          </p:cNvSpPr>
          <p:nvPr>
            <p:ph type="body" sz="half" idx="2"/>
          </p:nvPr>
        </p:nvSpPr>
        <p:spPr>
          <a:xfrm>
            <a:off x="324606" y="4356041"/>
            <a:ext cx="2949575" cy="2338186"/>
          </a:xfrm>
        </p:spPr>
        <p:txBody>
          <a:bodyPr/>
          <a:lstStyle/>
          <a:p>
            <a:pPr eaLnBrk="1" hangingPunct="1"/>
            <a:r>
              <a:rPr lang="el-GR" sz="2000" dirty="0" smtClean="0"/>
              <a:t>Ευρωπαϊκό </a:t>
            </a:r>
            <a:r>
              <a:rPr lang="en-US" sz="2000" dirty="0" err="1" smtClean="0"/>
              <a:t>mouflon</a:t>
            </a:r>
            <a:r>
              <a:rPr lang="en-US" sz="2000" dirty="0" smtClean="0"/>
              <a:t>, </a:t>
            </a:r>
            <a:r>
              <a:rPr lang="el-GR" sz="2000" dirty="0" smtClean="0"/>
              <a:t>άγριο πρόβατο. Πιθανόν να αποτελεί εξαγριωμένη μορφή κατοικίδιου προβάτου. </a:t>
            </a:r>
          </a:p>
          <a:p>
            <a:pPr eaLnBrk="1" hangingPunct="1"/>
            <a:r>
              <a:rPr lang="el-GR" sz="2000" dirty="0" smtClean="0"/>
              <a:t>(http://www.forst.hu/files/img/muflon.jpg).</a:t>
            </a:r>
          </a:p>
          <a:p>
            <a:pPr eaLnBrk="1" hangingPunct="1"/>
            <a:endParaRPr lang="el-GR" sz="2000"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8" y="454025"/>
            <a:ext cx="7924800" cy="962025"/>
          </a:xfrm>
        </p:spPr>
        <p:txBody>
          <a:bodyPr>
            <a:normAutofit fontScale="90000"/>
          </a:bodyPr>
          <a:lstStyle/>
          <a:p>
            <a:pPr eaLnBrk="1" hangingPunct="1">
              <a:defRPr/>
            </a:pPr>
            <a:r>
              <a:rPr lang="en-US" dirty="0" err="1"/>
              <a:t>Ovis</a:t>
            </a:r>
            <a:r>
              <a:rPr lang="en-US" dirty="0"/>
              <a:t> </a:t>
            </a:r>
            <a:r>
              <a:rPr lang="en-US" dirty="0" err="1"/>
              <a:t>canadensis</a:t>
            </a:r>
            <a:r>
              <a:rPr lang="en-US" dirty="0"/>
              <a:t> </a:t>
            </a:r>
            <a:r>
              <a:rPr lang="el-GR" dirty="0" smtClean="0"/>
              <a:t/>
            </a:r>
            <a:br>
              <a:rPr lang="el-GR" dirty="0" smtClean="0"/>
            </a:br>
            <a:r>
              <a:rPr lang="en-US" dirty="0" smtClean="0"/>
              <a:t>(</a:t>
            </a:r>
            <a:r>
              <a:rPr lang="en-US" dirty="0"/>
              <a:t>bighorn sheep</a:t>
            </a:r>
            <a:r>
              <a:rPr lang="en-US" dirty="0" smtClean="0"/>
              <a:t>) </a:t>
            </a:r>
            <a:r>
              <a:rPr lang="en-US" sz="4000" dirty="0" smtClean="0"/>
              <a:t>(</a:t>
            </a:r>
            <a:r>
              <a:rPr lang="el-GR" sz="4000" dirty="0"/>
              <a:t>Βραχώδη όρη)</a:t>
            </a:r>
          </a:p>
        </p:txBody>
      </p:sp>
      <p:pic>
        <p:nvPicPr>
          <p:cNvPr id="5" name="Θέση εικόνας 4" descr="Ovis canadensis (bighorn sheep) "/>
          <p:cNvPicPr>
            <a:picLocks noGrp="1" noChangeAspect="1"/>
          </p:cNvPicPr>
          <p:nvPr>
            <p:ph type="pic" idx="1"/>
          </p:nvPr>
        </p:nvPicPr>
        <p:blipFill>
          <a:blip r:embed="rId2"/>
          <a:stretch>
            <a:fillRect/>
          </a:stretch>
        </p:blipFill>
        <p:spPr>
          <a:xfrm>
            <a:off x="826998" y="1641743"/>
            <a:ext cx="6230624" cy="4153749"/>
          </a:xfrm>
          <a:ln w="38100" cap="sq">
            <a:solidFill>
              <a:schemeClr val="tx2"/>
            </a:solidFill>
          </a:ln>
          <a:effectLst>
            <a:outerShdw blurRad="50800" dist="38100" dir="2700000" algn="tl" rotWithShape="0">
              <a:srgbClr val="000000">
                <a:alpha val="43000"/>
              </a:srgbClr>
            </a:outerShdw>
          </a:effectLst>
        </p:spPr>
      </p:pic>
      <p:sp>
        <p:nvSpPr>
          <p:cNvPr id="69635" name="Θέση κειμένου 3"/>
          <p:cNvSpPr>
            <a:spLocks noGrp="1"/>
          </p:cNvSpPr>
          <p:nvPr>
            <p:ph type="body" sz="half" idx="2"/>
          </p:nvPr>
        </p:nvSpPr>
        <p:spPr>
          <a:xfrm>
            <a:off x="476519" y="5803543"/>
            <a:ext cx="8487177" cy="2857500"/>
          </a:xfrm>
        </p:spPr>
        <p:txBody>
          <a:bodyPr/>
          <a:lstStyle/>
          <a:p>
            <a:pPr eaLnBrk="1" hangingPunct="1"/>
            <a:r>
              <a:rPr lang="el-GR" sz="1800" dirty="0" err="1" smtClean="0"/>
              <a:t>Μεγακέρατο</a:t>
            </a:r>
            <a:r>
              <a:rPr lang="el-GR" sz="1800" dirty="0" smtClean="0"/>
              <a:t>, άγριο πρόβατο της Βόρειας Αμερικής, το οποίο δεν </a:t>
            </a:r>
            <a:r>
              <a:rPr lang="el-GR" sz="1800" dirty="0" err="1" smtClean="0"/>
              <a:t>κατοικιδιοποιήθηκε</a:t>
            </a:r>
            <a:r>
              <a:rPr lang="el-GR" sz="1800" dirty="0" smtClean="0"/>
              <a:t> ποτέ (http://cherylyoung.files.wordpress.com/2010/08/1.jpg).</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Τίτλος 1"/>
          <p:cNvSpPr>
            <a:spLocks noGrp="1"/>
          </p:cNvSpPr>
          <p:nvPr>
            <p:ph type="title"/>
          </p:nvPr>
        </p:nvSpPr>
        <p:spPr>
          <a:xfrm>
            <a:off x="395288" y="298450"/>
            <a:ext cx="7924800" cy="962025"/>
          </a:xfrm>
        </p:spPr>
        <p:txBody>
          <a:bodyPr/>
          <a:lstStyle/>
          <a:p>
            <a:pPr eaLnBrk="1" hangingPunct="1"/>
            <a:r>
              <a:rPr lang="en-US" smtClean="0"/>
              <a:t>Ovis nivicola</a:t>
            </a:r>
            <a:endParaRPr lang="el-GR" smtClean="0"/>
          </a:p>
        </p:txBody>
      </p:sp>
      <p:sp>
        <p:nvSpPr>
          <p:cNvPr id="70658" name="Θέση κειμένου 2"/>
          <p:cNvSpPr>
            <a:spLocks noGrp="1"/>
          </p:cNvSpPr>
          <p:nvPr>
            <p:ph type="body" idx="1"/>
          </p:nvPr>
        </p:nvSpPr>
        <p:spPr>
          <a:xfrm>
            <a:off x="283337" y="1223494"/>
            <a:ext cx="3928056" cy="1484090"/>
          </a:xfrm>
        </p:spPr>
        <p:txBody>
          <a:bodyPr/>
          <a:lstStyle/>
          <a:p>
            <a:pPr eaLnBrk="1" hangingPunct="1"/>
            <a:r>
              <a:rPr lang="el-GR" sz="1800" b="0" dirty="0" smtClean="0"/>
              <a:t>http://www.ultimateungulate.com/Images/Ovis_nivicola/O_nivicola2.jpg</a:t>
            </a:r>
          </a:p>
        </p:txBody>
      </p:sp>
      <p:pic>
        <p:nvPicPr>
          <p:cNvPr id="70659" name="Θέση περιεχομένου 6" descr="Ovis nivicola"/>
          <p:cNvPicPr>
            <a:picLocks noGrp="1" noChangeAspect="1"/>
          </p:cNvPicPr>
          <p:nvPr>
            <p:ph sz="half" idx="2"/>
          </p:nvPr>
        </p:nvPicPr>
        <p:blipFill>
          <a:blip r:embed="rId2"/>
          <a:srcRect/>
          <a:stretch>
            <a:fillRect/>
          </a:stretch>
        </p:blipFill>
        <p:spPr>
          <a:xfrm>
            <a:off x="630238" y="2800350"/>
            <a:ext cx="3868737" cy="3094038"/>
          </a:xfrm>
          <a:ln w="38100">
            <a:solidFill>
              <a:schemeClr val="tx2"/>
            </a:solidFill>
          </a:ln>
        </p:spPr>
      </p:pic>
      <p:sp>
        <p:nvSpPr>
          <p:cNvPr id="70660" name="Θέση κειμένου 4"/>
          <p:cNvSpPr>
            <a:spLocks noGrp="1"/>
          </p:cNvSpPr>
          <p:nvPr>
            <p:ph type="body" sz="quarter" idx="3"/>
          </p:nvPr>
        </p:nvSpPr>
        <p:spPr>
          <a:xfrm>
            <a:off x="4629150" y="1819275"/>
            <a:ext cx="3887788" cy="823913"/>
          </a:xfrm>
        </p:spPr>
        <p:txBody>
          <a:bodyPr/>
          <a:lstStyle/>
          <a:p>
            <a:pPr eaLnBrk="1" hangingPunct="1"/>
            <a:r>
              <a:rPr lang="el-GR" sz="1800" b="0" dirty="0" smtClean="0"/>
              <a:t>http://www.ultimateungulate.com/Images/Ovis_nivicola/O_nivicola3.jpg</a:t>
            </a:r>
          </a:p>
        </p:txBody>
      </p:sp>
      <p:pic>
        <p:nvPicPr>
          <p:cNvPr id="70661" name="Θέση περιεχομένου 7" descr="Ovis nivicola"/>
          <p:cNvPicPr>
            <a:picLocks noGrp="1" noChangeAspect="1"/>
          </p:cNvPicPr>
          <p:nvPr>
            <p:ph sz="quarter" idx="4"/>
          </p:nvPr>
        </p:nvPicPr>
        <p:blipFill>
          <a:blip r:embed="rId3"/>
          <a:srcRect/>
          <a:stretch>
            <a:fillRect/>
          </a:stretch>
        </p:blipFill>
        <p:spPr>
          <a:xfrm>
            <a:off x="4621190" y="2627291"/>
            <a:ext cx="3665560" cy="2749170"/>
          </a:xfrm>
          <a:ln w="38100">
            <a:solidFill>
              <a:schemeClr val="tx2"/>
            </a:solidFill>
          </a:ln>
        </p:spPr>
      </p:pic>
      <p:sp>
        <p:nvSpPr>
          <p:cNvPr id="70662" name="TextBox 3"/>
          <p:cNvSpPr txBox="1">
            <a:spLocks noChangeArrowheads="1"/>
          </p:cNvSpPr>
          <p:nvPr/>
        </p:nvSpPr>
        <p:spPr bwMode="auto">
          <a:xfrm>
            <a:off x="584200" y="6051550"/>
            <a:ext cx="7702550" cy="708025"/>
          </a:xfrm>
          <a:prstGeom prst="rect">
            <a:avLst/>
          </a:prstGeom>
          <a:noFill/>
          <a:ln w="9525">
            <a:noFill/>
            <a:miter lim="800000"/>
            <a:headEnd/>
            <a:tailEnd/>
          </a:ln>
        </p:spPr>
        <p:txBody>
          <a:bodyPr>
            <a:spAutoFit/>
          </a:bodyPr>
          <a:lstStyle/>
          <a:p>
            <a:r>
              <a:rPr lang="el-GR" sz="2000" dirty="0">
                <a:solidFill>
                  <a:srgbClr val="000000"/>
                </a:solidFill>
              </a:rPr>
              <a:t>Πρόβατο του χιονιού (άγριο πρόβατο της Σιβηρίας) το οποίο δεν </a:t>
            </a:r>
            <a:r>
              <a:rPr lang="el-GR" sz="2000" dirty="0" err="1">
                <a:solidFill>
                  <a:srgbClr val="000000"/>
                </a:solidFill>
              </a:rPr>
              <a:t>κατοικιδιοποιήθηκε</a:t>
            </a:r>
            <a:r>
              <a:rPr lang="el-GR" sz="2000" dirty="0">
                <a:solidFill>
                  <a:srgbClr val="000000"/>
                </a:solidFill>
              </a:rPr>
              <a:t> ποτέ.</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Τίτλος 1"/>
          <p:cNvSpPr>
            <a:spLocks noGrp="1"/>
          </p:cNvSpPr>
          <p:nvPr>
            <p:ph type="title"/>
          </p:nvPr>
        </p:nvSpPr>
        <p:spPr/>
        <p:txBody>
          <a:bodyPr/>
          <a:lstStyle/>
          <a:p>
            <a:pPr eaLnBrk="1" hangingPunct="1"/>
            <a:r>
              <a:rPr lang="el-GR" dirty="0" smtClean="0"/>
              <a:t>Μαθησιακοί στόχοι 2/4</a:t>
            </a:r>
          </a:p>
        </p:txBody>
      </p:sp>
      <p:sp>
        <p:nvSpPr>
          <p:cNvPr id="36866" name="Θέση περιεχομένου 2"/>
          <p:cNvSpPr>
            <a:spLocks noGrp="1"/>
          </p:cNvSpPr>
          <p:nvPr>
            <p:ph idx="1"/>
          </p:nvPr>
        </p:nvSpPr>
        <p:spPr>
          <a:xfrm>
            <a:off x="468312" y="1512865"/>
            <a:ext cx="8173411" cy="5229225"/>
          </a:xfrm>
        </p:spPr>
        <p:txBody>
          <a:bodyPr/>
          <a:lstStyle/>
          <a:p>
            <a:pPr eaLnBrk="1" hangingPunct="1">
              <a:lnSpc>
                <a:spcPct val="150000"/>
              </a:lnSpc>
              <a:spcBef>
                <a:spcPts val="0"/>
              </a:spcBef>
            </a:pPr>
            <a:r>
              <a:rPr lang="en-US" sz="2000" dirty="0" smtClean="0"/>
              <a:t>T</a:t>
            </a:r>
            <a:r>
              <a:rPr lang="el-GR" sz="2000" dirty="0" smtClean="0"/>
              <a:t>α βοοειδή ανήκουν στην οικογένεια </a:t>
            </a:r>
            <a:r>
              <a:rPr lang="en-US" sz="2000" dirty="0" err="1" smtClean="0"/>
              <a:t>Bovidae</a:t>
            </a:r>
            <a:r>
              <a:rPr lang="el-GR" sz="2000" dirty="0" smtClean="0"/>
              <a:t> και την υποοικογένεια </a:t>
            </a:r>
            <a:r>
              <a:rPr lang="en-US" sz="2000" dirty="0" err="1" smtClean="0"/>
              <a:t>Bovinae</a:t>
            </a:r>
            <a:r>
              <a:rPr lang="en-US" sz="2000" dirty="0" smtClean="0"/>
              <a:t>. </a:t>
            </a:r>
            <a:endParaRPr lang="el-GR" sz="2000" dirty="0" smtClean="0"/>
          </a:p>
          <a:p>
            <a:pPr eaLnBrk="1" hangingPunct="1">
              <a:lnSpc>
                <a:spcPct val="150000"/>
              </a:lnSpc>
              <a:spcBef>
                <a:spcPts val="0"/>
              </a:spcBef>
            </a:pPr>
            <a:r>
              <a:rPr lang="en-US" sz="2000" dirty="0" smtClean="0"/>
              <a:t>H </a:t>
            </a:r>
            <a:r>
              <a:rPr lang="el-GR" sz="2000" dirty="0" smtClean="0"/>
              <a:t>υποοικογένεια </a:t>
            </a:r>
            <a:r>
              <a:rPr lang="en-US" sz="2000" dirty="0" err="1" smtClean="0"/>
              <a:t>Bovinae</a:t>
            </a:r>
            <a:r>
              <a:rPr lang="en-US" sz="2000" dirty="0" smtClean="0"/>
              <a:t> </a:t>
            </a:r>
            <a:r>
              <a:rPr lang="el-GR" sz="2000" dirty="0" smtClean="0"/>
              <a:t>ανήκει στην τάξη των </a:t>
            </a:r>
            <a:r>
              <a:rPr lang="el-GR" sz="2000" dirty="0" err="1" smtClean="0"/>
              <a:t>αρτιοδακτύλων</a:t>
            </a:r>
            <a:r>
              <a:rPr lang="el-GR" sz="2000" dirty="0" smtClean="0"/>
              <a:t> και περιλαμβάνει 4 γένη :</a:t>
            </a:r>
          </a:p>
          <a:p>
            <a:pPr lvl="1" eaLnBrk="1" hangingPunct="1">
              <a:lnSpc>
                <a:spcPct val="150000"/>
              </a:lnSpc>
              <a:spcBef>
                <a:spcPts val="0"/>
              </a:spcBef>
            </a:pPr>
            <a:r>
              <a:rPr lang="en-US" sz="1800" dirty="0" err="1" smtClean="0"/>
              <a:t>Bos</a:t>
            </a:r>
            <a:r>
              <a:rPr lang="en-US" sz="1800" dirty="0" smtClean="0"/>
              <a:t>, </a:t>
            </a:r>
            <a:endParaRPr lang="el-GR" sz="1800" dirty="0" smtClean="0"/>
          </a:p>
          <a:p>
            <a:pPr lvl="1" eaLnBrk="1" hangingPunct="1">
              <a:lnSpc>
                <a:spcPct val="150000"/>
              </a:lnSpc>
              <a:spcBef>
                <a:spcPts val="0"/>
              </a:spcBef>
            </a:pPr>
            <a:r>
              <a:rPr lang="en-US" sz="1800" dirty="0" err="1" smtClean="0"/>
              <a:t>Bubalus</a:t>
            </a:r>
            <a:r>
              <a:rPr lang="en-US" sz="1800" dirty="0" smtClean="0"/>
              <a:t>, </a:t>
            </a:r>
            <a:endParaRPr lang="el-GR" sz="1800" dirty="0" smtClean="0"/>
          </a:p>
          <a:p>
            <a:pPr lvl="1" eaLnBrk="1" hangingPunct="1">
              <a:lnSpc>
                <a:spcPct val="150000"/>
              </a:lnSpc>
              <a:spcBef>
                <a:spcPts val="0"/>
              </a:spcBef>
            </a:pPr>
            <a:r>
              <a:rPr lang="en-US" sz="1800" dirty="0" smtClean="0"/>
              <a:t>Bison &amp; </a:t>
            </a:r>
            <a:endParaRPr lang="el-GR" sz="1800" dirty="0" smtClean="0"/>
          </a:p>
          <a:p>
            <a:pPr lvl="1" eaLnBrk="1" hangingPunct="1">
              <a:lnSpc>
                <a:spcPct val="150000"/>
              </a:lnSpc>
              <a:spcBef>
                <a:spcPts val="0"/>
              </a:spcBef>
            </a:pPr>
            <a:r>
              <a:rPr lang="en-US" sz="1800" dirty="0" err="1" smtClean="0"/>
              <a:t>Syncerus</a:t>
            </a:r>
            <a:r>
              <a:rPr lang="el-GR" sz="1800" dirty="0" smtClean="0"/>
              <a:t>.</a:t>
            </a:r>
            <a:endParaRPr lang="el-GR" sz="1800" dirty="0"/>
          </a:p>
          <a:p>
            <a:pPr eaLnBrk="1" hangingPunct="1">
              <a:lnSpc>
                <a:spcPct val="150000"/>
              </a:lnSpc>
              <a:spcBef>
                <a:spcPts val="0"/>
              </a:spcBef>
            </a:pPr>
            <a:r>
              <a:rPr lang="en-US" sz="2000" dirty="0" smtClean="0"/>
              <a:t>To </a:t>
            </a:r>
            <a:r>
              <a:rPr lang="el-GR" sz="2000" dirty="0" smtClean="0"/>
              <a:t>γένος </a:t>
            </a:r>
            <a:r>
              <a:rPr lang="en-US" sz="2000" dirty="0" err="1" smtClean="0"/>
              <a:t>Bos</a:t>
            </a:r>
            <a:r>
              <a:rPr lang="en-US" sz="2000" dirty="0" smtClean="0"/>
              <a:t> </a:t>
            </a:r>
            <a:r>
              <a:rPr lang="el-GR" sz="2000" dirty="0" smtClean="0"/>
              <a:t>υποδιαιρείται σε 3 υπογένη :</a:t>
            </a:r>
          </a:p>
          <a:p>
            <a:pPr lvl="1" eaLnBrk="1" hangingPunct="1">
              <a:lnSpc>
                <a:spcPct val="150000"/>
              </a:lnSpc>
              <a:spcBef>
                <a:spcPts val="0"/>
              </a:spcBef>
            </a:pPr>
            <a:r>
              <a:rPr lang="en-US" sz="1800" dirty="0" err="1" smtClean="0"/>
              <a:t>Bos</a:t>
            </a:r>
            <a:r>
              <a:rPr lang="en-US" sz="1800" dirty="0" smtClean="0"/>
              <a:t>, </a:t>
            </a:r>
            <a:endParaRPr lang="el-GR" sz="1800" dirty="0" smtClean="0"/>
          </a:p>
          <a:p>
            <a:pPr lvl="1" eaLnBrk="1" hangingPunct="1">
              <a:lnSpc>
                <a:spcPct val="150000"/>
              </a:lnSpc>
              <a:spcBef>
                <a:spcPts val="0"/>
              </a:spcBef>
            </a:pPr>
            <a:r>
              <a:rPr lang="en-US" sz="1800" dirty="0" err="1" smtClean="0"/>
              <a:t>Bibos</a:t>
            </a:r>
            <a:r>
              <a:rPr lang="en-US" sz="1800" dirty="0" smtClean="0"/>
              <a:t>, </a:t>
            </a:r>
            <a:endParaRPr lang="el-GR" sz="1800" dirty="0" smtClean="0"/>
          </a:p>
          <a:p>
            <a:pPr lvl="1" eaLnBrk="1" hangingPunct="1">
              <a:lnSpc>
                <a:spcPct val="150000"/>
              </a:lnSpc>
              <a:spcBef>
                <a:spcPts val="0"/>
              </a:spcBef>
            </a:pPr>
            <a:r>
              <a:rPr lang="en-US" sz="1800" dirty="0" err="1" smtClean="0"/>
              <a:t>Poephagus</a:t>
            </a:r>
            <a:r>
              <a:rPr lang="el-GR" sz="1800" dirty="0" smtClean="0"/>
              <a:t>.</a:t>
            </a:r>
            <a:r>
              <a:rPr lang="en-US" sz="1800" dirty="0" smtClean="0"/>
              <a:t> </a:t>
            </a:r>
            <a:endParaRPr lang="el-GR" sz="1800" dirty="0" smtClean="0"/>
          </a:p>
        </p:txBody>
      </p:sp>
    </p:spTree>
    <p:extLst>
      <p:ext uri="{BB962C8B-B14F-4D97-AF65-F5344CB8AC3E}">
        <p14:creationId xmlns:p14="http://schemas.microsoft.com/office/powerpoint/2010/main" val="88751868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Τίτλος 1"/>
          <p:cNvSpPr>
            <a:spLocks noGrp="1"/>
          </p:cNvSpPr>
          <p:nvPr>
            <p:ph type="title"/>
          </p:nvPr>
        </p:nvSpPr>
        <p:spPr>
          <a:xfrm>
            <a:off x="395288" y="436563"/>
            <a:ext cx="7924800" cy="962025"/>
          </a:xfrm>
        </p:spPr>
        <p:txBody>
          <a:bodyPr/>
          <a:lstStyle/>
          <a:p>
            <a:pPr eaLnBrk="1" hangingPunct="1"/>
            <a:r>
              <a:rPr lang="en-US" smtClean="0"/>
              <a:t>Ovis dali 1/2</a:t>
            </a:r>
            <a:endParaRPr lang="el-GR" smtClean="0"/>
          </a:p>
        </p:txBody>
      </p:sp>
      <p:sp>
        <p:nvSpPr>
          <p:cNvPr id="71682" name="Θέση κειμένου 2"/>
          <p:cNvSpPr>
            <a:spLocks noGrp="1"/>
          </p:cNvSpPr>
          <p:nvPr>
            <p:ph type="body" idx="1"/>
          </p:nvPr>
        </p:nvSpPr>
        <p:spPr>
          <a:xfrm>
            <a:off x="630238" y="1880315"/>
            <a:ext cx="3868737" cy="1021635"/>
          </a:xfrm>
        </p:spPr>
        <p:txBody>
          <a:bodyPr/>
          <a:lstStyle/>
          <a:p>
            <a:pPr eaLnBrk="1" hangingPunct="1"/>
            <a:r>
              <a:rPr lang="el-GR" sz="2000" b="0" dirty="0" smtClean="0"/>
              <a:t>http://www.esacademic.com/pictures/eswiki/50/230px-Dallschaf.jpg</a:t>
            </a:r>
          </a:p>
        </p:txBody>
      </p:sp>
      <p:pic>
        <p:nvPicPr>
          <p:cNvPr id="71683" name="Θέση περιεχομένου 6" descr="Ovis dali "/>
          <p:cNvPicPr>
            <a:picLocks noGrp="1" noChangeAspect="1"/>
          </p:cNvPicPr>
          <p:nvPr>
            <p:ph sz="half" idx="2"/>
          </p:nvPr>
        </p:nvPicPr>
        <p:blipFill>
          <a:blip r:embed="rId2"/>
          <a:srcRect/>
          <a:stretch>
            <a:fillRect/>
          </a:stretch>
        </p:blipFill>
        <p:spPr>
          <a:xfrm>
            <a:off x="630238" y="3098800"/>
            <a:ext cx="3868737" cy="2497138"/>
          </a:xfrm>
          <a:ln w="38100">
            <a:solidFill>
              <a:schemeClr val="tx2"/>
            </a:solidFill>
          </a:ln>
        </p:spPr>
      </p:pic>
      <p:sp>
        <p:nvSpPr>
          <p:cNvPr id="71684" name="Θέση κειμένου 4"/>
          <p:cNvSpPr>
            <a:spLocks noGrp="1"/>
          </p:cNvSpPr>
          <p:nvPr>
            <p:ph type="body" sz="quarter" idx="3"/>
          </p:nvPr>
        </p:nvSpPr>
        <p:spPr>
          <a:xfrm>
            <a:off x="4556125" y="2142432"/>
            <a:ext cx="3887788" cy="823912"/>
          </a:xfrm>
        </p:spPr>
        <p:txBody>
          <a:bodyPr/>
          <a:lstStyle/>
          <a:p>
            <a:pPr eaLnBrk="1" hangingPunct="1"/>
            <a:r>
              <a:rPr lang="el-GR" sz="2000" b="0" dirty="0" smtClean="0"/>
              <a:t>http://tolweb.org/tree/ToLimages/76737434_d000004132_o.300a.jpg</a:t>
            </a:r>
          </a:p>
        </p:txBody>
      </p:sp>
      <p:pic>
        <p:nvPicPr>
          <p:cNvPr id="71685" name="Θέση περιεχομένου 7" descr="Ovis dali "/>
          <p:cNvPicPr>
            <a:picLocks noGrp="1" noChangeAspect="1"/>
          </p:cNvPicPr>
          <p:nvPr>
            <p:ph sz="quarter" idx="4"/>
          </p:nvPr>
        </p:nvPicPr>
        <p:blipFill>
          <a:blip r:embed="rId3"/>
          <a:srcRect/>
          <a:stretch>
            <a:fillRect/>
          </a:stretch>
        </p:blipFill>
        <p:spPr>
          <a:xfrm>
            <a:off x="4702175" y="3116263"/>
            <a:ext cx="3741738" cy="2462212"/>
          </a:xfrm>
          <a:ln w="38100">
            <a:solidFill>
              <a:schemeClr val="tx2"/>
            </a:solidFill>
          </a:ln>
        </p:spPr>
      </p:pic>
      <p:sp>
        <p:nvSpPr>
          <p:cNvPr id="71686" name="TextBox 3"/>
          <p:cNvSpPr txBox="1">
            <a:spLocks noChangeArrowheads="1"/>
          </p:cNvSpPr>
          <p:nvPr/>
        </p:nvSpPr>
        <p:spPr bwMode="auto">
          <a:xfrm>
            <a:off x="630238" y="5792788"/>
            <a:ext cx="7813675" cy="708025"/>
          </a:xfrm>
          <a:prstGeom prst="rect">
            <a:avLst/>
          </a:prstGeom>
          <a:noFill/>
          <a:ln w="9525">
            <a:noFill/>
            <a:miter lim="800000"/>
            <a:headEnd/>
            <a:tailEnd/>
          </a:ln>
        </p:spPr>
        <p:txBody>
          <a:bodyPr>
            <a:spAutoFit/>
          </a:bodyPr>
          <a:lstStyle/>
          <a:p>
            <a:r>
              <a:rPr lang="el-GR" sz="2000" dirty="0" err="1">
                <a:solidFill>
                  <a:srgbClr val="000000"/>
                </a:solidFill>
              </a:rPr>
              <a:t>Λεπτοκέρατο</a:t>
            </a:r>
            <a:r>
              <a:rPr lang="el-GR" sz="2000" dirty="0">
                <a:solidFill>
                  <a:srgbClr val="000000"/>
                </a:solidFill>
              </a:rPr>
              <a:t>, άγριο πρόβατο της Αλάσκας. Και για αυτή την ομάδα είναι αποδεκτό ότι δεν </a:t>
            </a:r>
            <a:r>
              <a:rPr lang="el-GR" sz="2000" dirty="0" err="1">
                <a:solidFill>
                  <a:srgbClr val="000000"/>
                </a:solidFill>
              </a:rPr>
              <a:t>κατοικιδιοποιήθηκε</a:t>
            </a:r>
            <a:r>
              <a:rPr lang="el-GR" sz="2000" dirty="0">
                <a:solidFill>
                  <a:srgbClr val="000000"/>
                </a:solidFill>
              </a:rPr>
              <a:t> ως τώρα.</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Τίτλος 1"/>
          <p:cNvSpPr>
            <a:spLocks noGrp="1"/>
          </p:cNvSpPr>
          <p:nvPr>
            <p:ph type="title"/>
          </p:nvPr>
        </p:nvSpPr>
        <p:spPr>
          <a:xfrm>
            <a:off x="395288" y="436563"/>
            <a:ext cx="7924800" cy="962025"/>
          </a:xfrm>
        </p:spPr>
        <p:txBody>
          <a:bodyPr/>
          <a:lstStyle/>
          <a:p>
            <a:pPr eaLnBrk="1" hangingPunct="1"/>
            <a:r>
              <a:rPr lang="en-US" smtClean="0"/>
              <a:t>Ovis dali 2/2</a:t>
            </a:r>
            <a:endParaRPr lang="el-GR" smtClean="0"/>
          </a:p>
        </p:txBody>
      </p:sp>
      <p:sp>
        <p:nvSpPr>
          <p:cNvPr id="72706" name="Θέση κειμένου 2"/>
          <p:cNvSpPr>
            <a:spLocks noGrp="1"/>
          </p:cNvSpPr>
          <p:nvPr>
            <p:ph type="body" idx="1"/>
          </p:nvPr>
        </p:nvSpPr>
        <p:spPr>
          <a:xfrm>
            <a:off x="1159099" y="5383369"/>
            <a:ext cx="7315200" cy="991673"/>
          </a:xfrm>
        </p:spPr>
        <p:txBody>
          <a:bodyPr/>
          <a:lstStyle/>
          <a:p>
            <a:pPr eaLnBrk="1" hangingPunct="1">
              <a:spcBef>
                <a:spcPct val="50000"/>
              </a:spcBef>
            </a:pPr>
            <a:r>
              <a:rPr lang="el-GR" sz="1800" b="0" dirty="0" err="1" smtClean="0"/>
              <a:t>Λεπτοκέρατο</a:t>
            </a:r>
            <a:r>
              <a:rPr lang="el-GR" sz="1800" b="0" dirty="0" smtClean="0"/>
              <a:t>, άγριο πρόβατο της Αλάσκας, (http://t1.gstatic.com/images?q=tbn:ANd9GcSLssvvg1ET4xjp8GaboMfLddIuATGtTD0970JZgSISI0Vcox09</a:t>
            </a:r>
            <a:r>
              <a:rPr lang="el-GR" sz="2000" b="0" dirty="0" smtClean="0"/>
              <a:t>).</a:t>
            </a:r>
          </a:p>
        </p:txBody>
      </p:sp>
      <p:pic>
        <p:nvPicPr>
          <p:cNvPr id="72707" name="Θέση περιεχομένου 9" descr="Ovis dali "/>
          <p:cNvPicPr>
            <a:picLocks noGrp="1" noChangeAspect="1"/>
          </p:cNvPicPr>
          <p:nvPr>
            <p:ph sz="quarter" idx="4"/>
          </p:nvPr>
        </p:nvPicPr>
        <p:blipFill>
          <a:blip r:embed="rId2"/>
          <a:srcRect/>
          <a:stretch>
            <a:fillRect/>
          </a:stretch>
        </p:blipFill>
        <p:spPr>
          <a:xfrm>
            <a:off x="1319187" y="1777285"/>
            <a:ext cx="5512281" cy="3668172"/>
          </a:xfrm>
          <a:ln w="38100">
            <a:solidFill>
              <a:schemeClr val="tx2"/>
            </a:solidFill>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Τίτλος 1"/>
          <p:cNvSpPr>
            <a:spLocks noGrp="1"/>
          </p:cNvSpPr>
          <p:nvPr>
            <p:ph type="title"/>
          </p:nvPr>
        </p:nvSpPr>
        <p:spPr/>
        <p:txBody>
          <a:bodyPr/>
          <a:lstStyle/>
          <a:p>
            <a:pPr eaLnBrk="1" hangingPunct="1"/>
            <a:r>
              <a:rPr lang="el-GR" smtClean="0"/>
              <a:t>Ταξινόμηση αιγών</a:t>
            </a:r>
          </a:p>
        </p:txBody>
      </p:sp>
      <p:sp>
        <p:nvSpPr>
          <p:cNvPr id="3" name="Θέση περιεχομένου 2"/>
          <p:cNvSpPr>
            <a:spLocks noGrp="1"/>
          </p:cNvSpPr>
          <p:nvPr>
            <p:ph sz="half" idx="1"/>
          </p:nvPr>
        </p:nvSpPr>
        <p:spPr>
          <a:xfrm>
            <a:off x="468313" y="1628775"/>
            <a:ext cx="5294312" cy="4968875"/>
          </a:xfrm>
        </p:spPr>
        <p:txBody>
          <a:bodyPr/>
          <a:lstStyle/>
          <a:p>
            <a:pPr marL="381000" indent="-381000" eaLnBrk="1" hangingPunct="1"/>
            <a:r>
              <a:rPr lang="el-GR" sz="2000" dirty="0" smtClean="0"/>
              <a:t>Τάξη: </a:t>
            </a:r>
            <a:r>
              <a:rPr lang="el-GR" sz="2000" dirty="0" err="1" smtClean="0"/>
              <a:t>Artiodactyla</a:t>
            </a:r>
            <a:endParaRPr lang="el-GR" sz="2000" dirty="0" smtClean="0"/>
          </a:p>
          <a:p>
            <a:pPr marL="381000" indent="-381000" eaLnBrk="1" hangingPunct="1"/>
            <a:r>
              <a:rPr lang="el-GR" sz="2000" dirty="0" err="1" smtClean="0"/>
              <a:t>Υποτάξη</a:t>
            </a:r>
            <a:r>
              <a:rPr lang="el-GR" sz="2000" dirty="0" smtClean="0"/>
              <a:t> : R</a:t>
            </a:r>
            <a:r>
              <a:rPr lang="en-US" sz="2000" dirty="0" smtClean="0"/>
              <a:t>u</a:t>
            </a:r>
            <a:r>
              <a:rPr lang="el-GR" sz="2000" dirty="0" err="1" smtClean="0"/>
              <a:t>minantia</a:t>
            </a:r>
            <a:endParaRPr lang="el-GR" sz="2000" dirty="0" smtClean="0"/>
          </a:p>
          <a:p>
            <a:pPr marL="381000" indent="-381000" eaLnBrk="1" hangingPunct="1"/>
            <a:r>
              <a:rPr lang="el-GR" sz="2000" dirty="0" smtClean="0"/>
              <a:t>Οικογένεια: </a:t>
            </a:r>
            <a:r>
              <a:rPr lang="el-GR" sz="2000" dirty="0" err="1" smtClean="0"/>
              <a:t>Bovidae</a:t>
            </a:r>
            <a:endParaRPr lang="el-GR" sz="2000" dirty="0" smtClean="0"/>
          </a:p>
          <a:p>
            <a:pPr marL="381000" indent="-381000" eaLnBrk="1" hangingPunct="1"/>
            <a:r>
              <a:rPr lang="el-GR" sz="2000" dirty="0" smtClean="0"/>
              <a:t>Υποοικογένεια : </a:t>
            </a:r>
            <a:r>
              <a:rPr lang="el-GR" sz="2000" dirty="0" err="1" smtClean="0"/>
              <a:t>Caprinae</a:t>
            </a:r>
            <a:endParaRPr lang="el-GR" sz="2000" dirty="0" smtClean="0"/>
          </a:p>
          <a:p>
            <a:pPr marL="381000" indent="-381000" eaLnBrk="1" hangingPunct="1"/>
            <a:r>
              <a:rPr lang="el-GR" sz="2000" dirty="0" smtClean="0"/>
              <a:t>Γένος: </a:t>
            </a:r>
            <a:r>
              <a:rPr lang="el-GR" sz="2000" dirty="0" err="1" smtClean="0"/>
              <a:t>Capra</a:t>
            </a:r>
            <a:endParaRPr lang="el-GR" sz="2000" dirty="0" smtClean="0"/>
          </a:p>
          <a:p>
            <a:pPr marL="381000" indent="-381000" eaLnBrk="1" hangingPunct="1"/>
            <a:r>
              <a:rPr lang="el-GR" sz="2000" dirty="0" smtClean="0"/>
              <a:t>Είδος: </a:t>
            </a:r>
            <a:r>
              <a:rPr lang="el-GR" sz="2000" dirty="0" err="1" smtClean="0"/>
              <a:t>Capra</a:t>
            </a:r>
            <a:r>
              <a:rPr lang="el-GR" sz="2000" dirty="0" smtClean="0"/>
              <a:t> </a:t>
            </a:r>
            <a:r>
              <a:rPr lang="el-GR" sz="2000" dirty="0" err="1" smtClean="0"/>
              <a:t>aegagr</a:t>
            </a:r>
            <a:r>
              <a:rPr lang="en-US" sz="2000" dirty="0" smtClean="0"/>
              <a:t>u</a:t>
            </a:r>
            <a:r>
              <a:rPr lang="el-GR" sz="2000" dirty="0" smtClean="0"/>
              <a:t>s </a:t>
            </a:r>
            <a:r>
              <a:rPr lang="el-GR" sz="2000" dirty="0" err="1" smtClean="0"/>
              <a:t>form</a:t>
            </a:r>
            <a:r>
              <a:rPr lang="en-US" sz="2000" dirty="0" smtClean="0"/>
              <a:t>a</a:t>
            </a:r>
            <a:r>
              <a:rPr lang="el-GR" sz="2000" dirty="0" smtClean="0"/>
              <a:t> </a:t>
            </a:r>
            <a:endParaRPr lang="en-US" sz="2000" dirty="0" smtClean="0"/>
          </a:p>
          <a:p>
            <a:pPr marL="381000" indent="-381000" eaLnBrk="1" hangingPunct="1">
              <a:buFont typeface="Wingdings" pitchFamily="2" charset="2"/>
              <a:buNone/>
            </a:pPr>
            <a:r>
              <a:rPr lang="en-US" sz="2000" dirty="0" smtClean="0"/>
              <a:t>      </a:t>
            </a:r>
            <a:r>
              <a:rPr lang="el-GR" sz="2000" dirty="0" err="1" smtClean="0"/>
              <a:t>hirc</a:t>
            </a:r>
            <a:r>
              <a:rPr lang="en-US" sz="2000" dirty="0" smtClean="0"/>
              <a:t>u</a:t>
            </a:r>
            <a:r>
              <a:rPr lang="el-GR" sz="2000" dirty="0" smtClean="0"/>
              <a:t>s</a:t>
            </a:r>
          </a:p>
          <a:p>
            <a:pPr marL="381000" indent="-381000" eaLnBrk="1" hangingPunct="1"/>
            <a:r>
              <a:rPr lang="el-GR" sz="2000" dirty="0" smtClean="0"/>
              <a:t>Υποείδη άγριων αιγών:</a:t>
            </a:r>
          </a:p>
          <a:p>
            <a:pPr marL="800100" lvl="1" indent="-342900" eaLnBrk="1" hangingPunct="1">
              <a:buFontTx/>
              <a:buAutoNum type="arabicPeriod"/>
            </a:pPr>
            <a:r>
              <a:rPr lang="en-US" sz="2000" dirty="0" smtClean="0"/>
              <a:t>Capra </a:t>
            </a:r>
            <a:r>
              <a:rPr lang="el-GR" sz="2000" dirty="0" err="1" smtClean="0"/>
              <a:t>aegagr</a:t>
            </a:r>
            <a:r>
              <a:rPr lang="en-US" sz="2000" dirty="0" smtClean="0"/>
              <a:t>u</a:t>
            </a:r>
            <a:r>
              <a:rPr lang="el-GR" sz="2000" dirty="0" smtClean="0"/>
              <a:t>s</a:t>
            </a:r>
          </a:p>
          <a:p>
            <a:pPr marL="800100" lvl="1" indent="-342900" eaLnBrk="1" hangingPunct="1">
              <a:buFontTx/>
              <a:buAutoNum type="arabicPeriod"/>
            </a:pPr>
            <a:r>
              <a:rPr lang="en-US" sz="2000" dirty="0" smtClean="0"/>
              <a:t>Capra </a:t>
            </a:r>
            <a:r>
              <a:rPr lang="el-GR" sz="2000" dirty="0" err="1" smtClean="0"/>
              <a:t>ibex</a:t>
            </a:r>
            <a:endParaRPr lang="el-GR" sz="2000" dirty="0" smtClean="0"/>
          </a:p>
          <a:p>
            <a:pPr marL="800100" lvl="1" indent="-342900" eaLnBrk="1" hangingPunct="1">
              <a:buFontTx/>
              <a:buAutoNum type="arabicPeriod"/>
            </a:pPr>
            <a:r>
              <a:rPr lang="en-US" sz="2000" dirty="0" smtClean="0"/>
              <a:t>Capra </a:t>
            </a:r>
            <a:r>
              <a:rPr lang="el-GR" sz="2000" dirty="0" err="1" smtClean="0"/>
              <a:t>falconeri</a:t>
            </a:r>
            <a:endParaRPr lang="el-GR" sz="2000" dirty="0" smtClean="0"/>
          </a:p>
          <a:p>
            <a:pPr marL="381000" indent="-381000" eaLnBrk="1" hangingPunct="1"/>
            <a:r>
              <a:rPr lang="el-GR" sz="2000" dirty="0" smtClean="0"/>
              <a:t>Η κατοικίδια αίγα έχει εξελιχθεί από την ομάδα </a:t>
            </a:r>
            <a:r>
              <a:rPr lang="el-GR" sz="2000" dirty="0" err="1" smtClean="0"/>
              <a:t>Capra</a:t>
            </a:r>
            <a:r>
              <a:rPr lang="el-GR" sz="2000" dirty="0" smtClean="0"/>
              <a:t> </a:t>
            </a:r>
            <a:r>
              <a:rPr lang="el-GR" sz="2000" dirty="0" err="1" smtClean="0"/>
              <a:t>aegagr</a:t>
            </a:r>
            <a:r>
              <a:rPr lang="en-US" sz="2000" dirty="0" smtClean="0"/>
              <a:t>u</a:t>
            </a:r>
            <a:r>
              <a:rPr lang="el-GR" sz="2000" dirty="0" smtClean="0"/>
              <a:t>s. Η συμβολή της </a:t>
            </a:r>
            <a:r>
              <a:rPr lang="el-GR" sz="2000" dirty="0" err="1" smtClean="0"/>
              <a:t>Capra</a:t>
            </a:r>
            <a:r>
              <a:rPr lang="el-GR" sz="2000" dirty="0" smtClean="0"/>
              <a:t> </a:t>
            </a:r>
            <a:r>
              <a:rPr lang="el-GR" sz="2000" dirty="0" err="1" smtClean="0"/>
              <a:t>falconeri</a:t>
            </a:r>
            <a:r>
              <a:rPr lang="el-GR" sz="2000" dirty="0" smtClean="0"/>
              <a:t> αμφισβητείται.</a:t>
            </a:r>
          </a:p>
        </p:txBody>
      </p:sp>
      <p:pic>
        <p:nvPicPr>
          <p:cNvPr id="6" name="Θέση περιεχομένου 5" descr="Εγχώριες αίγες από το νησί της Σκοπέλου. (φωτογραφία από Κτηνοτροφικό Συνεταιρισμό Γιδοτρόφων Φυλής Σκοπέλου) &#10;"/>
          <p:cNvPicPr>
            <a:picLocks noGrp="1" noChangeAspect="1"/>
          </p:cNvPicPr>
          <p:nvPr>
            <p:ph sz="half" idx="2"/>
          </p:nvPr>
        </p:nvPicPr>
        <p:blipFill>
          <a:blip r:embed="rId2"/>
          <a:stretch>
            <a:fillRect/>
          </a:stretch>
        </p:blipFill>
        <p:spPr>
          <a:xfrm>
            <a:off x="4772025" y="1304267"/>
            <a:ext cx="3944416" cy="2959758"/>
          </a:xfrm>
          <a:effectLst>
            <a:outerShdw blurRad="292100" dist="139700" dir="2700000" algn="tl" rotWithShape="0">
              <a:srgbClr val="333333">
                <a:alpha val="65000"/>
              </a:srgbClr>
            </a:outerShdw>
          </a:effectLst>
        </p:spPr>
      </p:pic>
      <p:sp>
        <p:nvSpPr>
          <p:cNvPr id="7" name="TextBox 6"/>
          <p:cNvSpPr txBox="1"/>
          <p:nvPr/>
        </p:nvSpPr>
        <p:spPr>
          <a:xfrm>
            <a:off x="4772025" y="4264025"/>
            <a:ext cx="3600450" cy="1069975"/>
          </a:xfrm>
          <a:prstGeom prst="rect">
            <a:avLst/>
          </a:prstGeom>
          <a:noFill/>
        </p:spPr>
        <p:txBody>
          <a:bodyPr>
            <a:spAutoFit/>
          </a:bodyPr>
          <a:lstStyle/>
          <a:p>
            <a:pPr>
              <a:lnSpc>
                <a:spcPct val="80000"/>
              </a:lnSpc>
            </a:pPr>
            <a:r>
              <a:rPr lang="el-GR" sz="2000" dirty="0">
                <a:solidFill>
                  <a:srgbClr val="000000"/>
                </a:solidFill>
              </a:rPr>
              <a:t>Αίγες φυλής Σκοπέλου. (Πηγή: Κτηνοτροφικός Συνεταιρισμός </a:t>
            </a:r>
            <a:r>
              <a:rPr lang="el-GR" sz="2000" dirty="0" err="1">
                <a:solidFill>
                  <a:srgbClr val="000000"/>
                </a:solidFill>
              </a:rPr>
              <a:t>Γιδοτρόφων</a:t>
            </a:r>
            <a:r>
              <a:rPr lang="el-GR" sz="2000" dirty="0">
                <a:solidFill>
                  <a:srgbClr val="000000"/>
                </a:solidFill>
              </a:rPr>
              <a:t> Γιδιών Φυλής Σκοπέλου).</a:t>
            </a:r>
            <a:endParaRPr lang="en-US" sz="2000" dirty="0">
              <a:solidFill>
                <a:srgbClr val="000000"/>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Τίτλος 1"/>
          <p:cNvSpPr>
            <a:spLocks noGrp="1"/>
          </p:cNvSpPr>
          <p:nvPr>
            <p:ph type="title"/>
          </p:nvPr>
        </p:nvSpPr>
        <p:spPr/>
        <p:txBody>
          <a:bodyPr/>
          <a:lstStyle/>
          <a:p>
            <a:pPr eaLnBrk="1" hangingPunct="1"/>
            <a:r>
              <a:rPr lang="el-GR" smtClean="0"/>
              <a:t>Ταξινόμηση χοίρου</a:t>
            </a:r>
          </a:p>
        </p:txBody>
      </p:sp>
      <p:sp>
        <p:nvSpPr>
          <p:cNvPr id="74754" name="Θέση περιεχομένου 2"/>
          <p:cNvSpPr>
            <a:spLocks noGrp="1"/>
          </p:cNvSpPr>
          <p:nvPr>
            <p:ph sz="half" idx="1"/>
          </p:nvPr>
        </p:nvSpPr>
        <p:spPr>
          <a:xfrm>
            <a:off x="277244" y="1628775"/>
            <a:ext cx="3848100" cy="4968875"/>
          </a:xfrm>
        </p:spPr>
        <p:txBody>
          <a:bodyPr/>
          <a:lstStyle/>
          <a:p>
            <a:pPr marL="609600" indent="-609600" eaLnBrk="1" hangingPunct="1"/>
            <a:r>
              <a:rPr lang="el-GR" sz="2000" dirty="0" smtClean="0"/>
              <a:t>Τάξη: </a:t>
            </a:r>
            <a:r>
              <a:rPr lang="el-GR" sz="2000" dirty="0" err="1" smtClean="0"/>
              <a:t>Artiodactyla</a:t>
            </a:r>
            <a:endParaRPr lang="el-GR" sz="2000" dirty="0" smtClean="0"/>
          </a:p>
          <a:p>
            <a:pPr marL="609600" indent="-609600" eaLnBrk="1" hangingPunct="1"/>
            <a:r>
              <a:rPr lang="el-GR" sz="2000" dirty="0" smtClean="0"/>
              <a:t>Οικογένεια: </a:t>
            </a:r>
            <a:r>
              <a:rPr lang="en-US" sz="2000" dirty="0" err="1" smtClean="0"/>
              <a:t>Suidae</a:t>
            </a:r>
            <a:endParaRPr lang="el-GR" sz="2000" dirty="0" smtClean="0"/>
          </a:p>
          <a:p>
            <a:pPr marL="609600" indent="-609600" eaLnBrk="1" hangingPunct="1"/>
            <a:r>
              <a:rPr lang="el-GR" sz="2000" dirty="0" smtClean="0"/>
              <a:t>Γένος</a:t>
            </a:r>
            <a:r>
              <a:rPr lang="it-IT" sz="2000" dirty="0" smtClean="0"/>
              <a:t>: Sus</a:t>
            </a:r>
            <a:endParaRPr lang="el-GR" sz="2000" dirty="0" smtClean="0"/>
          </a:p>
          <a:p>
            <a:pPr marL="609600" indent="-609600" eaLnBrk="1" hangingPunct="1"/>
            <a:r>
              <a:rPr lang="el-GR" sz="2000" dirty="0" smtClean="0"/>
              <a:t>Είδος</a:t>
            </a:r>
            <a:r>
              <a:rPr lang="it-IT" sz="2000" dirty="0" smtClean="0"/>
              <a:t>: Sus scrofa forma domestica</a:t>
            </a:r>
            <a:endParaRPr lang="el-GR" sz="2000" dirty="0" smtClean="0"/>
          </a:p>
          <a:p>
            <a:pPr marL="609600" indent="-609600" eaLnBrk="1" hangingPunct="1"/>
            <a:endParaRPr lang="el-GR" sz="2000" dirty="0" smtClean="0"/>
          </a:p>
          <a:p>
            <a:pPr marL="609600" indent="-609600" eaLnBrk="1" hangingPunct="1"/>
            <a:r>
              <a:rPr lang="el-GR" sz="2000" dirty="0" smtClean="0"/>
              <a:t>Στη δημιουργία του κατοικίδιου χοίρου έχουν συμβάλλει τα υποείδη:</a:t>
            </a:r>
          </a:p>
          <a:p>
            <a:pPr marL="990600" lvl="1" indent="-533400" eaLnBrk="1" hangingPunct="1">
              <a:buFontTx/>
              <a:buAutoNum type="arabicPeriod"/>
            </a:pPr>
            <a:r>
              <a:rPr lang="el-GR" sz="2000" dirty="0" smtClean="0"/>
              <a:t>Ευρωπαϊκός αγριόχοιρος (</a:t>
            </a:r>
            <a:r>
              <a:rPr lang="en-US" sz="2000" dirty="0" err="1" smtClean="0"/>
              <a:t>Sus</a:t>
            </a:r>
            <a:r>
              <a:rPr lang="en-US" sz="2000" dirty="0" smtClean="0"/>
              <a:t> </a:t>
            </a:r>
            <a:r>
              <a:rPr lang="en-US" sz="2000" dirty="0" err="1" smtClean="0"/>
              <a:t>scrofa</a:t>
            </a:r>
            <a:r>
              <a:rPr lang="el-GR" sz="2000" dirty="0" smtClean="0"/>
              <a:t>)</a:t>
            </a:r>
          </a:p>
          <a:p>
            <a:pPr marL="990600" lvl="1" indent="-533400" eaLnBrk="1" hangingPunct="1">
              <a:buFontTx/>
              <a:buAutoNum type="arabicPeriod"/>
            </a:pPr>
            <a:r>
              <a:rPr lang="el-GR" sz="2000" dirty="0" smtClean="0"/>
              <a:t>Ασιατικός αγριόχοιρος (</a:t>
            </a:r>
            <a:r>
              <a:rPr lang="en-US" sz="2000" dirty="0" err="1" smtClean="0"/>
              <a:t>Sus</a:t>
            </a:r>
            <a:r>
              <a:rPr lang="en-US" sz="2000" dirty="0" smtClean="0"/>
              <a:t> </a:t>
            </a:r>
            <a:r>
              <a:rPr lang="en-US" sz="2000" dirty="0" err="1" smtClean="0"/>
              <a:t>scrofa</a:t>
            </a:r>
            <a:r>
              <a:rPr lang="en-US" sz="2000" dirty="0" smtClean="0"/>
              <a:t> </a:t>
            </a:r>
            <a:r>
              <a:rPr lang="en-US" sz="2000" dirty="0" err="1" smtClean="0"/>
              <a:t>vittatos</a:t>
            </a:r>
            <a:r>
              <a:rPr lang="el-GR" sz="2000" dirty="0" smtClean="0"/>
              <a:t>)</a:t>
            </a:r>
          </a:p>
        </p:txBody>
      </p:sp>
      <p:pic>
        <p:nvPicPr>
          <p:cNvPr id="5" name="Θέση περιεχομένου 4" descr="Νεαρό χοιρίδιο από βελτιωμένο κατοικίδιο χοίρο&#10;"/>
          <p:cNvPicPr>
            <a:picLocks noGrp="1" noChangeAspect="1"/>
          </p:cNvPicPr>
          <p:nvPr>
            <p:ph sz="half" idx="2"/>
          </p:nvPr>
        </p:nvPicPr>
        <p:blipFill>
          <a:blip r:embed="rId2"/>
          <a:stretch>
            <a:fillRect/>
          </a:stretch>
        </p:blipFill>
        <p:spPr>
          <a:xfrm>
            <a:off x="4113017" y="1504630"/>
            <a:ext cx="4365488" cy="2911139"/>
          </a:xfrm>
          <a:effectLst>
            <a:outerShdw blurRad="292100" dist="139700" dir="2700000" algn="tl" rotWithShape="0">
              <a:srgbClr val="333333">
                <a:alpha val="65000"/>
              </a:srgbClr>
            </a:outerShdw>
          </a:effectLst>
        </p:spPr>
      </p:pic>
      <p:sp>
        <p:nvSpPr>
          <p:cNvPr id="74756" name="Text Box 8"/>
          <p:cNvSpPr txBox="1">
            <a:spLocks noChangeArrowheads="1"/>
          </p:cNvSpPr>
          <p:nvPr/>
        </p:nvSpPr>
        <p:spPr bwMode="auto">
          <a:xfrm>
            <a:off x="5040805" y="4784259"/>
            <a:ext cx="2835275" cy="1938992"/>
          </a:xfrm>
          <a:prstGeom prst="rect">
            <a:avLst/>
          </a:prstGeom>
          <a:noFill/>
          <a:ln w="9525">
            <a:noFill/>
            <a:miter lim="800000"/>
            <a:headEnd/>
            <a:tailEnd/>
          </a:ln>
        </p:spPr>
        <p:txBody>
          <a:bodyPr>
            <a:spAutoFit/>
          </a:bodyPr>
          <a:lstStyle/>
          <a:p>
            <a:pPr>
              <a:spcBef>
                <a:spcPct val="50000"/>
              </a:spcBef>
            </a:pPr>
            <a:r>
              <a:rPr lang="el-GR" sz="2000" dirty="0">
                <a:solidFill>
                  <a:srgbClr val="000000"/>
                </a:solidFill>
              </a:rPr>
              <a:t>Νεαρό χοιρίδιο από βελτιωμένο κατοικίδιο χοίρο</a:t>
            </a:r>
            <a:r>
              <a:rPr lang="el-GR" sz="2000" dirty="0" smtClean="0">
                <a:solidFill>
                  <a:srgbClr val="000000"/>
                </a:solidFill>
              </a:rPr>
              <a:t>. (http</a:t>
            </a:r>
            <a:r>
              <a:rPr lang="el-GR" sz="2000" dirty="0">
                <a:solidFill>
                  <a:srgbClr val="000000"/>
                </a:solidFill>
              </a:rPr>
              <a:t>://</a:t>
            </a:r>
            <a:r>
              <a:rPr lang="el-GR" sz="2000" dirty="0" smtClean="0">
                <a:solidFill>
                  <a:srgbClr val="000000"/>
                </a:solidFill>
              </a:rPr>
              <a:t>images.indialisted.com/nlarge/pig_farm_1970441.jpg).</a:t>
            </a:r>
            <a:endParaRPr lang="el-GR" sz="2000" dirty="0">
              <a:solidFill>
                <a:srgbClr val="000000"/>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8" y="473075"/>
            <a:ext cx="7924800" cy="960438"/>
          </a:xfrm>
        </p:spPr>
        <p:txBody>
          <a:bodyPr>
            <a:normAutofit fontScale="90000"/>
          </a:bodyPr>
          <a:lstStyle/>
          <a:p>
            <a:pPr eaLnBrk="1" hangingPunct="1">
              <a:defRPr/>
            </a:pPr>
            <a:r>
              <a:rPr lang="el-GR" dirty="0"/>
              <a:t>Άγριοι πρόγονοι άλλων κατοικίδιων </a:t>
            </a:r>
            <a:r>
              <a:rPr lang="el-GR" dirty="0" smtClean="0"/>
              <a:t>ειδών 1/3</a:t>
            </a:r>
            <a:endParaRPr lang="el-GR" dirty="0"/>
          </a:p>
        </p:txBody>
      </p:sp>
      <p:graphicFrame>
        <p:nvGraphicFramePr>
          <p:cNvPr id="4" name="Θέση περιεχομένου 3" descr="Στον πίνακα παρουσιάζονται οι κατοικίδιες και οι άγριες μορφές των κυριότερων κατοικίδιων ζώων καθώς και η τάξη στην οποίαν ανήκουν.&#10;"/>
          <p:cNvGraphicFramePr>
            <a:graphicFrameLocks noGrp="1"/>
          </p:cNvGraphicFramePr>
          <p:nvPr>
            <p:ph idx="1"/>
            <p:extLst>
              <p:ext uri="{D42A27DB-BD31-4B8C-83A1-F6EECF244321}">
                <p14:modId xmlns:p14="http://schemas.microsoft.com/office/powerpoint/2010/main" val="3132060104"/>
              </p:ext>
            </p:extLst>
          </p:nvPr>
        </p:nvGraphicFramePr>
        <p:xfrm>
          <a:off x="177422" y="1241949"/>
          <a:ext cx="8789157" cy="4945590"/>
        </p:xfrm>
        <a:graphic>
          <a:graphicData uri="http://schemas.openxmlformats.org/drawingml/2006/table">
            <a:tbl>
              <a:tblPr firstRow="1" bandRow="1">
                <a:tableStyleId>{21E4AEA4-8DFA-4A89-87EB-49C32662AFE0}</a:tableStyleId>
              </a:tblPr>
              <a:tblGrid>
                <a:gridCol w="1652307"/>
                <a:gridCol w="5054112"/>
                <a:gridCol w="2082738"/>
              </a:tblGrid>
              <a:tr h="465407">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1" i="0" u="none" strike="noStrike" cap="none" normalizeH="0" baseline="0" dirty="0" smtClean="0">
                          <a:ln>
                            <a:noFill/>
                          </a:ln>
                          <a:solidFill>
                            <a:srgbClr val="000000"/>
                          </a:solidFill>
                          <a:effectLst/>
                          <a:latin typeface="Arial" charset="0"/>
                        </a:rPr>
                        <a:t>Είδος</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1" i="0" u="none" strike="noStrike" cap="none" normalizeH="0" baseline="0" dirty="0" smtClean="0">
                          <a:ln>
                            <a:noFill/>
                          </a:ln>
                          <a:solidFill>
                            <a:srgbClr val="000000"/>
                          </a:solidFill>
                          <a:effectLst/>
                          <a:latin typeface="Arial" charset="0"/>
                        </a:rPr>
                        <a:t>Άγριος πρόγονος</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1" i="0" u="none" strike="noStrike" cap="none" normalizeH="0" baseline="0" dirty="0" smtClean="0">
                          <a:ln>
                            <a:noFill/>
                          </a:ln>
                          <a:solidFill>
                            <a:srgbClr val="000000"/>
                          </a:solidFill>
                          <a:effectLst/>
                          <a:latin typeface="Arial" charset="0"/>
                        </a:rPr>
                        <a:t>Τάξη</a:t>
                      </a:r>
                    </a:p>
                  </a:txBody>
                  <a:tcPr marT="45726" marB="45726" horzOverflow="overflow"/>
                </a:tc>
              </a:tr>
              <a:tr h="476286">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1" i="0" u="none" strike="noStrike" cap="none" normalizeH="0" baseline="0" dirty="0" smtClean="0">
                          <a:ln>
                            <a:noFill/>
                          </a:ln>
                          <a:solidFill>
                            <a:srgbClr val="000000"/>
                          </a:solidFill>
                          <a:effectLst/>
                          <a:latin typeface="Arial" charset="0"/>
                        </a:rPr>
                        <a:t>Άλογο</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dirty="0" err="1" smtClean="0">
                          <a:ln>
                            <a:noFill/>
                          </a:ln>
                          <a:solidFill>
                            <a:srgbClr val="000000"/>
                          </a:solidFill>
                          <a:effectLst/>
                          <a:latin typeface="Arial" charset="0"/>
                        </a:rPr>
                        <a:t>Equus</a:t>
                      </a:r>
                      <a:r>
                        <a:rPr kumimoji="0" lang="en-US" sz="2000" b="1" i="0" u="none" strike="noStrike" cap="none" normalizeH="0" baseline="0" dirty="0" smtClean="0">
                          <a:ln>
                            <a:noFill/>
                          </a:ln>
                          <a:solidFill>
                            <a:srgbClr val="000000"/>
                          </a:solidFill>
                          <a:effectLst/>
                          <a:latin typeface="Arial" charset="0"/>
                        </a:rPr>
                        <a:t> </a:t>
                      </a:r>
                      <a:r>
                        <a:rPr kumimoji="0" lang="en-US" sz="2000" b="1" i="0" u="none" strike="noStrike" cap="none" normalizeH="0" baseline="0" dirty="0" err="1" smtClean="0">
                          <a:ln>
                            <a:noFill/>
                          </a:ln>
                          <a:solidFill>
                            <a:srgbClr val="000000"/>
                          </a:solidFill>
                          <a:effectLst/>
                          <a:latin typeface="Arial" charset="0"/>
                        </a:rPr>
                        <a:t>przewalskii</a:t>
                      </a:r>
                      <a:r>
                        <a:rPr kumimoji="0" lang="en-US" sz="2000" b="1" i="0" u="none" strike="noStrike" cap="none" normalizeH="0" baseline="0" dirty="0" smtClean="0">
                          <a:ln>
                            <a:noFill/>
                          </a:ln>
                          <a:solidFill>
                            <a:srgbClr val="000000"/>
                          </a:solidFill>
                          <a:effectLst/>
                          <a:latin typeface="Arial" charset="0"/>
                        </a:rPr>
                        <a:t> </a:t>
                      </a:r>
                      <a:r>
                        <a:rPr kumimoji="0" lang="en-US" sz="2000" b="1" i="0" u="none" strike="noStrike" cap="none" normalizeH="0" baseline="0" dirty="0" err="1" smtClean="0">
                          <a:ln>
                            <a:noFill/>
                          </a:ln>
                          <a:solidFill>
                            <a:srgbClr val="000000"/>
                          </a:solidFill>
                          <a:effectLst/>
                          <a:latin typeface="Arial" charset="0"/>
                        </a:rPr>
                        <a:t>Poliakow</a:t>
                      </a:r>
                      <a:r>
                        <a:rPr kumimoji="0" lang="en-US" sz="2000" b="1" i="0" u="none" strike="noStrike" cap="none" normalizeH="0" baseline="0" dirty="0" smtClean="0">
                          <a:ln>
                            <a:noFill/>
                          </a:ln>
                          <a:solidFill>
                            <a:srgbClr val="000000"/>
                          </a:solidFill>
                          <a:effectLst/>
                          <a:latin typeface="Arial" charset="0"/>
                        </a:rPr>
                        <a:t>, 1881</a:t>
                      </a:r>
                      <a:endParaRPr kumimoji="0" lang="el-GR" sz="2000" b="1" i="0" u="none" strike="noStrike" cap="none" normalizeH="0" baseline="0" dirty="0" smtClean="0">
                        <a:ln>
                          <a:noFill/>
                        </a:ln>
                        <a:solidFill>
                          <a:srgbClr val="000000"/>
                        </a:solidFill>
                        <a:effectLst/>
                        <a:latin typeface="Arial" charset="0"/>
                      </a:endParaRP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dirty="0" err="1" smtClean="0">
                          <a:ln>
                            <a:noFill/>
                          </a:ln>
                          <a:solidFill>
                            <a:srgbClr val="000000"/>
                          </a:solidFill>
                          <a:effectLst/>
                          <a:latin typeface="Arial" charset="0"/>
                        </a:rPr>
                        <a:t>Perissodactyla</a:t>
                      </a:r>
                      <a:endParaRPr kumimoji="0" lang="el-GR" sz="2000" b="1" i="0" u="none" strike="noStrike" cap="none" normalizeH="0" baseline="0" dirty="0" smtClean="0">
                        <a:ln>
                          <a:noFill/>
                        </a:ln>
                        <a:solidFill>
                          <a:srgbClr val="000000"/>
                        </a:solidFill>
                        <a:effectLst/>
                        <a:latin typeface="Arial" charset="0"/>
                      </a:endParaRPr>
                    </a:p>
                  </a:txBody>
                  <a:tcPr marT="45726" marB="45726" horzOverflow="overflow"/>
                </a:tc>
              </a:tr>
              <a:tr h="4363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1" i="0" u="none" strike="noStrike" cap="none" normalizeH="0" baseline="0" dirty="0" smtClean="0">
                          <a:ln>
                            <a:noFill/>
                          </a:ln>
                          <a:solidFill>
                            <a:srgbClr val="000000"/>
                          </a:solidFill>
                          <a:effectLst/>
                          <a:latin typeface="Arial" charset="0"/>
                        </a:rPr>
                        <a:t>Γάιδαρος</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dirty="0" err="1" smtClean="0">
                          <a:ln>
                            <a:noFill/>
                          </a:ln>
                          <a:solidFill>
                            <a:srgbClr val="000000"/>
                          </a:solidFill>
                          <a:effectLst/>
                          <a:latin typeface="Arial" charset="0"/>
                        </a:rPr>
                        <a:t>Equus</a:t>
                      </a:r>
                      <a:r>
                        <a:rPr kumimoji="0" lang="en-US" sz="2000" b="1" i="0" u="none" strike="noStrike" cap="none" normalizeH="0" baseline="0" dirty="0" smtClean="0">
                          <a:ln>
                            <a:noFill/>
                          </a:ln>
                          <a:solidFill>
                            <a:srgbClr val="000000"/>
                          </a:solidFill>
                          <a:effectLst/>
                          <a:latin typeface="Arial" charset="0"/>
                        </a:rPr>
                        <a:t> </a:t>
                      </a:r>
                      <a:r>
                        <a:rPr kumimoji="0" lang="en-US" sz="2000" b="1" i="0" u="none" strike="noStrike" cap="none" normalizeH="0" baseline="0" dirty="0" err="1" smtClean="0">
                          <a:ln>
                            <a:noFill/>
                          </a:ln>
                          <a:solidFill>
                            <a:srgbClr val="000000"/>
                          </a:solidFill>
                          <a:effectLst/>
                          <a:latin typeface="Arial" charset="0"/>
                        </a:rPr>
                        <a:t>africanus</a:t>
                      </a:r>
                      <a:r>
                        <a:rPr kumimoji="0" lang="en-US" sz="2000" b="1" i="0" u="none" strike="noStrike" cap="none" normalizeH="0" baseline="0" dirty="0" smtClean="0">
                          <a:ln>
                            <a:noFill/>
                          </a:ln>
                          <a:solidFill>
                            <a:srgbClr val="000000"/>
                          </a:solidFill>
                          <a:effectLst/>
                          <a:latin typeface="Arial" charset="0"/>
                        </a:rPr>
                        <a:t> </a:t>
                      </a:r>
                      <a:r>
                        <a:rPr kumimoji="0" lang="en-US" sz="2000" b="1" i="0" u="none" strike="noStrike" cap="none" normalizeH="0" baseline="0" dirty="0" err="1" smtClean="0">
                          <a:ln>
                            <a:noFill/>
                          </a:ln>
                          <a:solidFill>
                            <a:srgbClr val="000000"/>
                          </a:solidFill>
                          <a:effectLst/>
                          <a:latin typeface="Arial" charset="0"/>
                        </a:rPr>
                        <a:t>Fintzinger</a:t>
                      </a:r>
                      <a:r>
                        <a:rPr kumimoji="0" lang="en-US" sz="2000" b="1" i="0" u="none" strike="noStrike" cap="none" normalizeH="0" baseline="0" dirty="0" smtClean="0">
                          <a:ln>
                            <a:noFill/>
                          </a:ln>
                          <a:solidFill>
                            <a:srgbClr val="000000"/>
                          </a:solidFill>
                          <a:effectLst/>
                          <a:latin typeface="Arial" charset="0"/>
                        </a:rPr>
                        <a:t>, 1857</a:t>
                      </a:r>
                      <a:endParaRPr kumimoji="0" lang="el-GR" sz="2000" b="1" i="0" u="none" strike="noStrike" cap="none" normalizeH="0" baseline="0" dirty="0" smtClean="0">
                        <a:ln>
                          <a:noFill/>
                        </a:ln>
                        <a:solidFill>
                          <a:srgbClr val="000000"/>
                        </a:solidFill>
                        <a:effectLst/>
                        <a:latin typeface="Arial" charset="0"/>
                      </a:endParaRP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dirty="0" err="1" smtClean="0">
                          <a:ln>
                            <a:noFill/>
                          </a:ln>
                          <a:solidFill>
                            <a:srgbClr val="000000"/>
                          </a:solidFill>
                          <a:effectLst/>
                          <a:latin typeface="Arial" charset="0"/>
                        </a:rPr>
                        <a:t>Perissodactyla</a:t>
                      </a:r>
                      <a:endParaRPr kumimoji="0" lang="el-GR" sz="2000" b="1" i="0" u="none" strike="noStrike" cap="none" normalizeH="0" baseline="0" dirty="0" smtClean="0">
                        <a:ln>
                          <a:noFill/>
                        </a:ln>
                        <a:solidFill>
                          <a:srgbClr val="000000"/>
                        </a:solidFill>
                        <a:effectLst/>
                        <a:latin typeface="Arial" charset="0"/>
                      </a:endParaRPr>
                    </a:p>
                  </a:txBody>
                  <a:tcPr marT="45726" marB="45726" horzOverflow="overflow"/>
                </a:tc>
              </a:tr>
              <a:tr h="7719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1" i="0" u="none" strike="noStrike" cap="none" normalizeH="0" baseline="0" dirty="0" smtClean="0">
                          <a:ln>
                            <a:noFill/>
                          </a:ln>
                          <a:solidFill>
                            <a:srgbClr val="000000"/>
                          </a:solidFill>
                          <a:effectLst/>
                          <a:latin typeface="Arial" charset="0"/>
                        </a:rPr>
                        <a:t>Καμήλα-Βακτριανή</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dirty="0" err="1" smtClean="0">
                          <a:ln>
                            <a:noFill/>
                          </a:ln>
                          <a:solidFill>
                            <a:srgbClr val="000000"/>
                          </a:solidFill>
                          <a:effectLst/>
                          <a:latin typeface="Arial" charset="0"/>
                        </a:rPr>
                        <a:t>Camelus</a:t>
                      </a:r>
                      <a:r>
                        <a:rPr kumimoji="0" lang="en-US" sz="2000" b="1" i="0" u="none" strike="noStrike" cap="none" normalizeH="0" baseline="0" dirty="0" smtClean="0">
                          <a:ln>
                            <a:noFill/>
                          </a:ln>
                          <a:solidFill>
                            <a:srgbClr val="000000"/>
                          </a:solidFill>
                          <a:effectLst/>
                          <a:latin typeface="Arial" charset="0"/>
                        </a:rPr>
                        <a:t> </a:t>
                      </a:r>
                      <a:r>
                        <a:rPr kumimoji="0" lang="en-US" sz="2000" b="1" i="0" u="none" strike="noStrike" cap="none" normalizeH="0" baseline="0" dirty="0" err="1" smtClean="0">
                          <a:ln>
                            <a:noFill/>
                          </a:ln>
                          <a:solidFill>
                            <a:srgbClr val="000000"/>
                          </a:solidFill>
                          <a:effectLst/>
                          <a:latin typeface="Arial" charset="0"/>
                        </a:rPr>
                        <a:t>bactrianus</a:t>
                      </a:r>
                      <a:r>
                        <a:rPr kumimoji="0" lang="en-US" sz="2000" b="1" i="0" u="none" strike="noStrike" cap="none" normalizeH="0" baseline="0" dirty="0" smtClean="0">
                          <a:ln>
                            <a:noFill/>
                          </a:ln>
                          <a:solidFill>
                            <a:srgbClr val="000000"/>
                          </a:solidFill>
                          <a:effectLst/>
                          <a:latin typeface="Arial" charset="0"/>
                        </a:rPr>
                        <a:t> </a:t>
                      </a:r>
                      <a:r>
                        <a:rPr kumimoji="0" lang="en-US" sz="2000" b="1" i="0" u="none" strike="noStrike" cap="none" normalizeH="0" baseline="0" dirty="0" err="1" smtClean="0">
                          <a:ln>
                            <a:noFill/>
                          </a:ln>
                          <a:solidFill>
                            <a:srgbClr val="000000"/>
                          </a:solidFill>
                          <a:effectLst/>
                          <a:latin typeface="Arial" charset="0"/>
                        </a:rPr>
                        <a:t>Linneaus</a:t>
                      </a:r>
                      <a:r>
                        <a:rPr kumimoji="0" lang="en-US" sz="2000" b="1" i="0" u="none" strike="noStrike" cap="none" normalizeH="0" baseline="0" dirty="0" smtClean="0">
                          <a:ln>
                            <a:noFill/>
                          </a:ln>
                          <a:solidFill>
                            <a:srgbClr val="000000"/>
                          </a:solidFill>
                          <a:effectLst/>
                          <a:latin typeface="Arial" charset="0"/>
                        </a:rPr>
                        <a:t>, 1758</a:t>
                      </a:r>
                      <a:endParaRPr kumimoji="0" lang="el-GR" sz="2000" b="1" i="0" u="none" strike="noStrike" cap="none" normalizeH="0" baseline="0" dirty="0" smtClean="0">
                        <a:ln>
                          <a:noFill/>
                        </a:ln>
                        <a:solidFill>
                          <a:srgbClr val="000000"/>
                        </a:solidFill>
                        <a:effectLst/>
                        <a:latin typeface="Arial" charset="0"/>
                      </a:endParaRP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dirty="0" err="1" smtClean="0">
                          <a:ln>
                            <a:noFill/>
                          </a:ln>
                          <a:solidFill>
                            <a:schemeClr val="tx2"/>
                          </a:solidFill>
                          <a:effectLst/>
                          <a:latin typeface="Arial" charset="0"/>
                        </a:rPr>
                        <a:t>Artiodaktyla</a:t>
                      </a:r>
                      <a:r>
                        <a:rPr kumimoji="0" lang="en-US" sz="2000" b="1" i="0" u="none" strike="noStrike" cap="none" normalizeH="0" baseline="0" dirty="0" smtClean="0">
                          <a:ln>
                            <a:noFill/>
                          </a:ln>
                          <a:solidFill>
                            <a:schemeClr val="tx2"/>
                          </a:solidFill>
                          <a:effectLst/>
                          <a:latin typeface="Arial" charset="0"/>
                        </a:rPr>
                        <a:t> (</a:t>
                      </a:r>
                      <a:r>
                        <a:rPr kumimoji="0" lang="en-US" sz="2000" b="1" i="0" u="none" strike="noStrike" cap="none" normalizeH="0" baseline="0" dirty="0" err="1" smtClean="0">
                          <a:ln>
                            <a:noFill/>
                          </a:ln>
                          <a:solidFill>
                            <a:schemeClr val="tx2"/>
                          </a:solidFill>
                          <a:effectLst/>
                          <a:latin typeface="Arial" charset="0"/>
                        </a:rPr>
                        <a:t>Tylopoda</a:t>
                      </a:r>
                      <a:r>
                        <a:rPr kumimoji="0" lang="en-US" sz="2000" b="1" i="0" u="none" strike="noStrike" cap="none" normalizeH="0" baseline="0" dirty="0" smtClean="0">
                          <a:ln>
                            <a:noFill/>
                          </a:ln>
                          <a:solidFill>
                            <a:schemeClr val="tx2"/>
                          </a:solidFill>
                          <a:effectLst/>
                          <a:latin typeface="Arial" charset="0"/>
                        </a:rPr>
                        <a:t>)</a:t>
                      </a:r>
                      <a:endParaRPr kumimoji="0" lang="el-GR" sz="2000" b="1" i="0" u="none" strike="noStrike" cap="none" normalizeH="0" baseline="0" dirty="0" smtClean="0">
                        <a:ln>
                          <a:noFill/>
                        </a:ln>
                        <a:solidFill>
                          <a:schemeClr val="tx2"/>
                        </a:solidFill>
                        <a:effectLst/>
                        <a:latin typeface="Arial" charset="0"/>
                      </a:endParaRPr>
                    </a:p>
                  </a:txBody>
                  <a:tcPr marT="45726" marB="45726" horzOverflow="overflow"/>
                </a:tc>
              </a:tr>
              <a:tr h="7719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1" i="0" u="none" strike="noStrike" cap="none" normalizeH="0" baseline="0" dirty="0" smtClean="0">
                          <a:ln>
                            <a:noFill/>
                          </a:ln>
                          <a:solidFill>
                            <a:srgbClr val="000000"/>
                          </a:solidFill>
                          <a:effectLst/>
                          <a:latin typeface="Arial" charset="0"/>
                        </a:rPr>
                        <a:t>Καμήλα-</a:t>
                      </a:r>
                      <a:r>
                        <a:rPr kumimoji="0" lang="el-GR" sz="2000" b="1" i="0" u="none" strike="noStrike" cap="none" normalizeH="0" baseline="0" dirty="0" err="1" smtClean="0">
                          <a:ln>
                            <a:noFill/>
                          </a:ln>
                          <a:solidFill>
                            <a:srgbClr val="000000"/>
                          </a:solidFill>
                          <a:effectLst/>
                          <a:latin typeface="Arial" charset="0"/>
                        </a:rPr>
                        <a:t>Δρομάδα</a:t>
                      </a:r>
                      <a:endParaRPr kumimoji="0" lang="el-GR" sz="2000" b="1" i="0" u="none" strike="noStrike" cap="none" normalizeH="0" baseline="0" dirty="0" smtClean="0">
                        <a:ln>
                          <a:noFill/>
                        </a:ln>
                        <a:solidFill>
                          <a:srgbClr val="000000"/>
                        </a:solidFill>
                        <a:effectLst/>
                        <a:latin typeface="Arial" charset="0"/>
                      </a:endParaRP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dirty="0" err="1" smtClean="0">
                          <a:ln>
                            <a:noFill/>
                          </a:ln>
                          <a:solidFill>
                            <a:srgbClr val="000000"/>
                          </a:solidFill>
                          <a:effectLst/>
                          <a:latin typeface="Arial" charset="0"/>
                        </a:rPr>
                        <a:t>Camelus</a:t>
                      </a:r>
                      <a:r>
                        <a:rPr kumimoji="0" lang="en-US" sz="2000" b="1" i="0" u="none" strike="noStrike" cap="none" normalizeH="0" baseline="0" dirty="0" smtClean="0">
                          <a:ln>
                            <a:noFill/>
                          </a:ln>
                          <a:solidFill>
                            <a:srgbClr val="000000"/>
                          </a:solidFill>
                          <a:effectLst/>
                          <a:latin typeface="Arial" charset="0"/>
                        </a:rPr>
                        <a:t> </a:t>
                      </a:r>
                      <a:r>
                        <a:rPr kumimoji="0" lang="en-US" sz="2000" b="1" i="0" u="none" strike="noStrike" cap="none" normalizeH="0" baseline="0" dirty="0" err="1" smtClean="0">
                          <a:ln>
                            <a:noFill/>
                          </a:ln>
                          <a:solidFill>
                            <a:srgbClr val="000000"/>
                          </a:solidFill>
                          <a:effectLst/>
                          <a:latin typeface="Arial" charset="0"/>
                        </a:rPr>
                        <a:t>dromedarius</a:t>
                      </a:r>
                      <a:r>
                        <a:rPr kumimoji="0" lang="en-US" sz="2000" b="1" i="0" u="none" strike="noStrike" cap="none" normalizeH="0" baseline="0" dirty="0" smtClean="0">
                          <a:ln>
                            <a:noFill/>
                          </a:ln>
                          <a:solidFill>
                            <a:srgbClr val="000000"/>
                          </a:solidFill>
                          <a:effectLst/>
                          <a:latin typeface="Arial" charset="0"/>
                        </a:rPr>
                        <a:t> </a:t>
                      </a:r>
                      <a:r>
                        <a:rPr kumimoji="0" lang="en-US" sz="2000" b="1" i="0" u="none" strike="noStrike" cap="none" normalizeH="0" baseline="0" dirty="0" err="1" smtClean="0">
                          <a:ln>
                            <a:noFill/>
                          </a:ln>
                          <a:solidFill>
                            <a:srgbClr val="000000"/>
                          </a:solidFill>
                          <a:effectLst/>
                          <a:latin typeface="Arial" charset="0"/>
                        </a:rPr>
                        <a:t>Linneaus</a:t>
                      </a:r>
                      <a:r>
                        <a:rPr kumimoji="0" lang="en-US" sz="2000" b="1" i="0" u="none" strike="noStrike" cap="none" normalizeH="0" baseline="0" dirty="0" smtClean="0">
                          <a:ln>
                            <a:noFill/>
                          </a:ln>
                          <a:solidFill>
                            <a:srgbClr val="000000"/>
                          </a:solidFill>
                          <a:effectLst/>
                          <a:latin typeface="Arial" charset="0"/>
                        </a:rPr>
                        <a:t>, 1758</a:t>
                      </a:r>
                      <a:endParaRPr kumimoji="0" lang="el-GR" sz="2000" b="1" i="0" u="none" strike="noStrike" cap="none" normalizeH="0" baseline="0" dirty="0" smtClean="0">
                        <a:ln>
                          <a:noFill/>
                        </a:ln>
                        <a:solidFill>
                          <a:srgbClr val="000000"/>
                        </a:solidFill>
                        <a:effectLst/>
                        <a:latin typeface="Arial" charset="0"/>
                      </a:endParaRP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dirty="0" err="1" smtClean="0">
                          <a:ln>
                            <a:noFill/>
                          </a:ln>
                          <a:solidFill>
                            <a:schemeClr val="tx2"/>
                          </a:solidFill>
                          <a:effectLst/>
                          <a:latin typeface="Arial" charset="0"/>
                        </a:rPr>
                        <a:t>Artiodaktyla</a:t>
                      </a:r>
                      <a:r>
                        <a:rPr kumimoji="0" lang="en-US" sz="2000" b="1" i="0" u="none" strike="noStrike" cap="none" normalizeH="0" baseline="0" dirty="0" smtClean="0">
                          <a:ln>
                            <a:noFill/>
                          </a:ln>
                          <a:solidFill>
                            <a:schemeClr val="tx2"/>
                          </a:solidFill>
                          <a:effectLst/>
                          <a:latin typeface="Arial" charset="0"/>
                        </a:rPr>
                        <a:t> (</a:t>
                      </a:r>
                      <a:r>
                        <a:rPr kumimoji="0" lang="en-US" sz="2000" b="1" i="0" u="none" strike="noStrike" cap="none" normalizeH="0" baseline="0" dirty="0" err="1" smtClean="0">
                          <a:ln>
                            <a:noFill/>
                          </a:ln>
                          <a:solidFill>
                            <a:schemeClr val="tx2"/>
                          </a:solidFill>
                          <a:effectLst/>
                          <a:latin typeface="Arial" charset="0"/>
                        </a:rPr>
                        <a:t>Tylopoda</a:t>
                      </a:r>
                      <a:r>
                        <a:rPr kumimoji="0" lang="en-US" sz="2000" b="1" i="0" u="none" strike="noStrike" cap="none" normalizeH="0" baseline="0" dirty="0" smtClean="0">
                          <a:ln>
                            <a:noFill/>
                          </a:ln>
                          <a:solidFill>
                            <a:schemeClr val="tx2"/>
                          </a:solidFill>
                          <a:effectLst/>
                          <a:latin typeface="Arial" charset="0"/>
                        </a:rPr>
                        <a:t>)</a:t>
                      </a:r>
                      <a:endParaRPr kumimoji="0" lang="el-GR" sz="2000" b="1" i="0" u="none" strike="noStrike" cap="none" normalizeH="0" baseline="0" dirty="0" smtClean="0">
                        <a:ln>
                          <a:noFill/>
                        </a:ln>
                        <a:solidFill>
                          <a:schemeClr val="tx2"/>
                        </a:solidFill>
                        <a:effectLst/>
                        <a:latin typeface="Arial" charset="0"/>
                      </a:endParaRPr>
                    </a:p>
                  </a:txBody>
                  <a:tcPr marT="45726" marB="45726" horzOverflow="overflow"/>
                </a:tc>
              </a:tr>
              <a:tr h="479772">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1" i="0" u="none" strike="noStrike" cap="none" normalizeH="0" baseline="0" dirty="0" smtClean="0">
                          <a:ln>
                            <a:noFill/>
                          </a:ln>
                          <a:solidFill>
                            <a:srgbClr val="000000"/>
                          </a:solidFill>
                          <a:effectLst/>
                          <a:latin typeface="Arial" charset="0"/>
                        </a:rPr>
                        <a:t>Τάρανδος</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dirty="0" err="1" smtClean="0">
                          <a:ln>
                            <a:noFill/>
                          </a:ln>
                          <a:solidFill>
                            <a:srgbClr val="000000"/>
                          </a:solidFill>
                          <a:effectLst/>
                          <a:latin typeface="Arial" charset="0"/>
                        </a:rPr>
                        <a:t>Rangifer</a:t>
                      </a:r>
                      <a:r>
                        <a:rPr kumimoji="0" lang="en-US" sz="2000" b="1" i="0" u="none" strike="noStrike" cap="none" normalizeH="0" baseline="0" dirty="0" smtClean="0">
                          <a:ln>
                            <a:noFill/>
                          </a:ln>
                          <a:solidFill>
                            <a:srgbClr val="000000"/>
                          </a:solidFill>
                          <a:effectLst/>
                          <a:latin typeface="Arial" charset="0"/>
                        </a:rPr>
                        <a:t> </a:t>
                      </a:r>
                      <a:r>
                        <a:rPr kumimoji="0" lang="en-US" sz="2000" b="1" i="0" u="none" strike="noStrike" cap="none" normalizeH="0" baseline="0" dirty="0" err="1" smtClean="0">
                          <a:ln>
                            <a:noFill/>
                          </a:ln>
                          <a:solidFill>
                            <a:srgbClr val="000000"/>
                          </a:solidFill>
                          <a:effectLst/>
                          <a:latin typeface="Arial" charset="0"/>
                        </a:rPr>
                        <a:t>tarandus,Linneaus</a:t>
                      </a:r>
                      <a:r>
                        <a:rPr kumimoji="0" lang="en-US" sz="2000" b="1" i="0" u="none" strike="noStrike" cap="none" normalizeH="0" baseline="0" dirty="0" smtClean="0">
                          <a:ln>
                            <a:noFill/>
                          </a:ln>
                          <a:solidFill>
                            <a:srgbClr val="000000"/>
                          </a:solidFill>
                          <a:effectLst/>
                          <a:latin typeface="Arial" charset="0"/>
                        </a:rPr>
                        <a:t>, 1758</a:t>
                      </a:r>
                      <a:endParaRPr kumimoji="0" lang="el-GR" sz="2000" b="1" i="0" u="none" strike="noStrike" cap="none" normalizeH="0" baseline="0" dirty="0" smtClean="0">
                        <a:ln>
                          <a:noFill/>
                        </a:ln>
                        <a:solidFill>
                          <a:srgbClr val="000000"/>
                        </a:solidFill>
                        <a:effectLst/>
                        <a:latin typeface="Arial" charset="0"/>
                      </a:endParaRP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dirty="0" err="1" smtClean="0">
                          <a:ln>
                            <a:noFill/>
                          </a:ln>
                          <a:solidFill>
                            <a:schemeClr val="tx2"/>
                          </a:solidFill>
                          <a:effectLst/>
                          <a:latin typeface="Arial" charset="0"/>
                        </a:rPr>
                        <a:t>Artiodaktyla</a:t>
                      </a:r>
                      <a:endParaRPr kumimoji="0" lang="el-GR" sz="2000" b="1" i="0" u="none" strike="noStrike" cap="none" normalizeH="0" baseline="0" dirty="0" smtClean="0">
                        <a:ln>
                          <a:noFill/>
                        </a:ln>
                        <a:solidFill>
                          <a:schemeClr val="tx2"/>
                        </a:solidFill>
                        <a:effectLst/>
                        <a:latin typeface="Arial" charset="0"/>
                      </a:endParaRPr>
                    </a:p>
                  </a:txBody>
                  <a:tcPr marT="45726" marB="45726" horzOverflow="overflow"/>
                </a:tc>
              </a:tr>
              <a:tr h="7719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1" i="0" u="none" strike="noStrike" cap="none" normalizeH="0" baseline="0" dirty="0" smtClean="0">
                          <a:ln>
                            <a:noFill/>
                          </a:ln>
                          <a:solidFill>
                            <a:srgbClr val="000000"/>
                          </a:solidFill>
                          <a:effectLst/>
                          <a:latin typeface="Arial" charset="0"/>
                        </a:rPr>
                        <a:t>Λάμα</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dirty="0" smtClean="0">
                          <a:ln>
                            <a:noFill/>
                          </a:ln>
                          <a:solidFill>
                            <a:srgbClr val="000000"/>
                          </a:solidFill>
                          <a:effectLst/>
                          <a:latin typeface="Arial" charset="0"/>
                        </a:rPr>
                        <a:t>Lama guanaco Mueller, 1776</a:t>
                      </a:r>
                      <a:endParaRPr kumimoji="0" lang="el-GR" sz="2000" b="1" i="0" u="none" strike="noStrike" cap="none" normalizeH="0" baseline="0" dirty="0" smtClean="0">
                        <a:ln>
                          <a:noFill/>
                        </a:ln>
                        <a:solidFill>
                          <a:srgbClr val="000000"/>
                        </a:solidFill>
                        <a:effectLst/>
                        <a:latin typeface="Arial" charset="0"/>
                      </a:endParaRP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dirty="0" err="1" smtClean="0">
                          <a:ln>
                            <a:noFill/>
                          </a:ln>
                          <a:solidFill>
                            <a:schemeClr val="tx2"/>
                          </a:solidFill>
                          <a:effectLst/>
                          <a:latin typeface="Arial" charset="0"/>
                        </a:rPr>
                        <a:t>Artiodaktyla</a:t>
                      </a:r>
                      <a:r>
                        <a:rPr kumimoji="0" lang="en-US" sz="2000" b="1" i="0" u="none" strike="noStrike" cap="none" normalizeH="0" baseline="0" dirty="0" smtClean="0">
                          <a:ln>
                            <a:noFill/>
                          </a:ln>
                          <a:solidFill>
                            <a:schemeClr val="tx2"/>
                          </a:solidFill>
                          <a:effectLst/>
                          <a:latin typeface="Arial" charset="0"/>
                        </a:rPr>
                        <a:t> (</a:t>
                      </a:r>
                      <a:r>
                        <a:rPr kumimoji="0" lang="en-US" sz="2000" b="1" i="0" u="none" strike="noStrike" cap="none" normalizeH="0" baseline="0" dirty="0" err="1" smtClean="0">
                          <a:ln>
                            <a:noFill/>
                          </a:ln>
                          <a:solidFill>
                            <a:schemeClr val="tx2"/>
                          </a:solidFill>
                          <a:effectLst/>
                          <a:latin typeface="Arial" charset="0"/>
                        </a:rPr>
                        <a:t>Tylopoda</a:t>
                      </a:r>
                      <a:r>
                        <a:rPr kumimoji="0" lang="en-US" sz="2000" b="1" i="0" u="none" strike="noStrike" cap="none" normalizeH="0" baseline="0" dirty="0" smtClean="0">
                          <a:ln>
                            <a:noFill/>
                          </a:ln>
                          <a:solidFill>
                            <a:schemeClr val="tx2"/>
                          </a:solidFill>
                          <a:effectLst/>
                          <a:latin typeface="Arial" charset="0"/>
                        </a:rPr>
                        <a:t>)</a:t>
                      </a:r>
                      <a:endParaRPr kumimoji="0" lang="el-GR" sz="2000" b="1" i="0" u="none" strike="noStrike" cap="none" normalizeH="0" baseline="0" dirty="0" smtClean="0">
                        <a:ln>
                          <a:noFill/>
                        </a:ln>
                        <a:solidFill>
                          <a:schemeClr val="tx2"/>
                        </a:solidFill>
                        <a:effectLst/>
                        <a:latin typeface="Arial" charset="0"/>
                      </a:endParaRPr>
                    </a:p>
                  </a:txBody>
                  <a:tcPr marT="45726" marB="45726" horzOverflow="overflow"/>
                </a:tc>
              </a:tr>
              <a:tr h="7719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1" i="0" u="none" strike="noStrike" cap="none" normalizeH="0" baseline="0" dirty="0" smtClean="0">
                          <a:ln>
                            <a:noFill/>
                          </a:ln>
                          <a:solidFill>
                            <a:srgbClr val="000000"/>
                          </a:solidFill>
                          <a:effectLst/>
                          <a:latin typeface="Arial" charset="0"/>
                        </a:rPr>
                        <a:t>Κουνέλι</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dirty="0" err="1" smtClean="0">
                          <a:ln>
                            <a:noFill/>
                          </a:ln>
                          <a:solidFill>
                            <a:srgbClr val="000000"/>
                          </a:solidFill>
                          <a:effectLst/>
                          <a:latin typeface="Arial" charset="0"/>
                        </a:rPr>
                        <a:t>Oryctolagus</a:t>
                      </a:r>
                      <a:r>
                        <a:rPr kumimoji="0" lang="en-US" sz="2000" b="1" i="0" u="none" strike="noStrike" cap="none" normalizeH="0" baseline="0" dirty="0" smtClean="0">
                          <a:ln>
                            <a:noFill/>
                          </a:ln>
                          <a:solidFill>
                            <a:srgbClr val="000000"/>
                          </a:solidFill>
                          <a:effectLst/>
                          <a:latin typeface="Arial" charset="0"/>
                        </a:rPr>
                        <a:t> </a:t>
                      </a:r>
                      <a:r>
                        <a:rPr kumimoji="0" lang="en-US" sz="2000" b="1" i="0" u="none" strike="noStrike" cap="none" normalizeH="0" baseline="0" dirty="0" err="1" smtClean="0">
                          <a:ln>
                            <a:noFill/>
                          </a:ln>
                          <a:solidFill>
                            <a:srgbClr val="000000"/>
                          </a:solidFill>
                          <a:effectLst/>
                          <a:latin typeface="Arial" charset="0"/>
                        </a:rPr>
                        <a:t>cuniculus</a:t>
                      </a:r>
                      <a:r>
                        <a:rPr kumimoji="0" lang="en-US" sz="2000" b="1" i="0" u="none" strike="noStrike" cap="none" normalizeH="0" baseline="0" dirty="0" smtClean="0">
                          <a:ln>
                            <a:noFill/>
                          </a:ln>
                          <a:solidFill>
                            <a:srgbClr val="000000"/>
                          </a:solidFill>
                          <a:effectLst/>
                          <a:latin typeface="Arial" charset="0"/>
                        </a:rPr>
                        <a:t> </a:t>
                      </a:r>
                      <a:r>
                        <a:rPr kumimoji="0" lang="en-US" sz="2000" b="1" i="0" u="none" strike="noStrike" cap="none" normalizeH="0" baseline="0" dirty="0" err="1" smtClean="0">
                          <a:ln>
                            <a:noFill/>
                          </a:ln>
                          <a:solidFill>
                            <a:srgbClr val="000000"/>
                          </a:solidFill>
                          <a:effectLst/>
                          <a:latin typeface="Arial" charset="0"/>
                        </a:rPr>
                        <a:t>Linneaus</a:t>
                      </a:r>
                      <a:r>
                        <a:rPr kumimoji="0" lang="en-US" sz="2000" b="1" i="0" u="none" strike="noStrike" cap="none" normalizeH="0" baseline="0" dirty="0" smtClean="0">
                          <a:ln>
                            <a:noFill/>
                          </a:ln>
                          <a:solidFill>
                            <a:srgbClr val="000000"/>
                          </a:solidFill>
                          <a:effectLst/>
                          <a:latin typeface="Arial" charset="0"/>
                        </a:rPr>
                        <a:t>,   1758</a:t>
                      </a:r>
                      <a:endParaRPr kumimoji="0" lang="el-GR" sz="2000" b="1" i="0" u="none" strike="noStrike" cap="none" normalizeH="0" baseline="0" dirty="0" smtClean="0">
                        <a:ln>
                          <a:noFill/>
                        </a:ln>
                        <a:solidFill>
                          <a:srgbClr val="000000"/>
                        </a:solidFill>
                        <a:effectLst/>
                        <a:latin typeface="Arial" charset="0"/>
                      </a:endParaRP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dirty="0" err="1" smtClean="0">
                          <a:ln>
                            <a:noFill/>
                          </a:ln>
                          <a:solidFill>
                            <a:srgbClr val="000000"/>
                          </a:solidFill>
                          <a:effectLst/>
                          <a:latin typeface="Arial" charset="0"/>
                        </a:rPr>
                        <a:t>Lagomorpha</a:t>
                      </a:r>
                      <a:endParaRPr kumimoji="0" lang="el-GR" sz="2000" b="1" i="0" u="none" strike="noStrike" cap="none" normalizeH="0" baseline="0" dirty="0" smtClean="0">
                        <a:ln>
                          <a:noFill/>
                        </a:ln>
                        <a:solidFill>
                          <a:srgbClr val="000000"/>
                        </a:solidFill>
                        <a:effectLst/>
                        <a:latin typeface="Arial" charset="0"/>
                      </a:endParaRPr>
                    </a:p>
                  </a:txBody>
                  <a:tcPr marT="45726" marB="45726" horzOverflow="overflow"/>
                </a:tc>
              </a:tr>
            </a:tbl>
          </a:graphicData>
        </a:graphic>
      </p:graphicFrame>
      <p:sp>
        <p:nvSpPr>
          <p:cNvPr id="75828" name="TextBox 4"/>
          <p:cNvSpPr txBox="1">
            <a:spLocks noChangeArrowheads="1"/>
          </p:cNvSpPr>
          <p:nvPr/>
        </p:nvSpPr>
        <p:spPr bwMode="auto">
          <a:xfrm>
            <a:off x="708338" y="6211669"/>
            <a:ext cx="7353836" cy="646331"/>
          </a:xfrm>
          <a:prstGeom prst="rect">
            <a:avLst/>
          </a:prstGeom>
          <a:noFill/>
          <a:ln w="9525">
            <a:noFill/>
            <a:miter lim="800000"/>
            <a:headEnd/>
            <a:tailEnd/>
          </a:ln>
        </p:spPr>
        <p:txBody>
          <a:bodyPr wrap="square">
            <a:spAutoFit/>
          </a:bodyPr>
          <a:lstStyle/>
          <a:p>
            <a:r>
              <a:rPr lang="el-GR" dirty="0" smtClean="0">
                <a:solidFill>
                  <a:srgbClr val="000000"/>
                </a:solidFill>
              </a:rPr>
              <a:t>Παρουσιάζονται </a:t>
            </a:r>
            <a:r>
              <a:rPr lang="el-GR" dirty="0">
                <a:solidFill>
                  <a:srgbClr val="000000"/>
                </a:solidFill>
              </a:rPr>
              <a:t>οι κατοικίδιες και οι άγριες μορφές των κυριότερων κατοικίδιων ζώων καθώς και η τάξη στην οποίαν ανήκουν.</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8" y="473075"/>
            <a:ext cx="7924800" cy="960438"/>
          </a:xfrm>
        </p:spPr>
        <p:txBody>
          <a:bodyPr>
            <a:normAutofit fontScale="90000"/>
          </a:bodyPr>
          <a:lstStyle/>
          <a:p>
            <a:pPr eaLnBrk="1" hangingPunct="1">
              <a:defRPr/>
            </a:pPr>
            <a:r>
              <a:rPr lang="el-GR" dirty="0"/>
              <a:t>Άγριοι πρόγονοι άλλων κατοικίδιων </a:t>
            </a:r>
            <a:r>
              <a:rPr lang="el-GR" dirty="0" smtClean="0"/>
              <a:t>ειδών 2/3</a:t>
            </a:r>
            <a:endParaRPr lang="el-GR" dirty="0"/>
          </a:p>
        </p:txBody>
      </p:sp>
      <p:graphicFrame>
        <p:nvGraphicFramePr>
          <p:cNvPr id="4" name="Θέση περιεχομένου 3" descr="Στον πίνακα παρουσιάζονται οι κατοικίδιες και οι άγριες μορφές των κυριότερων κατοικίδιων ζώων καθώς και η τάξη στην οποίαν ανήκουν.&#10;"/>
          <p:cNvGraphicFramePr>
            <a:graphicFrameLocks noGrp="1"/>
          </p:cNvGraphicFramePr>
          <p:nvPr>
            <p:ph idx="1"/>
            <p:extLst>
              <p:ext uri="{D42A27DB-BD31-4B8C-83A1-F6EECF244321}">
                <p14:modId xmlns:p14="http://schemas.microsoft.com/office/powerpoint/2010/main" val="4093263022"/>
              </p:ext>
            </p:extLst>
          </p:nvPr>
        </p:nvGraphicFramePr>
        <p:xfrm>
          <a:off x="449991" y="1305487"/>
          <a:ext cx="7247346" cy="4705262"/>
        </p:xfrm>
        <a:graphic>
          <a:graphicData uri="http://schemas.openxmlformats.org/drawingml/2006/table">
            <a:tbl>
              <a:tblPr firstRow="1" bandRow="1">
                <a:tableStyleId>{21E4AEA4-8DFA-4A89-87EB-49C32662AFE0}</a:tableStyleId>
              </a:tblPr>
              <a:tblGrid>
                <a:gridCol w="1789935"/>
                <a:gridCol w="3774338"/>
                <a:gridCol w="1683073"/>
              </a:tblGrid>
              <a:tr h="331312">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1800" b="1" i="0" u="none" strike="noStrike" cap="none" normalizeH="0" baseline="0" dirty="0" smtClean="0">
                          <a:ln>
                            <a:noFill/>
                          </a:ln>
                          <a:solidFill>
                            <a:srgbClr val="000000"/>
                          </a:solidFill>
                          <a:effectLst/>
                          <a:latin typeface="Arial" charset="0"/>
                        </a:rPr>
                        <a:t>Είδος</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1800" b="1" i="0" u="none" strike="noStrike" cap="none" normalizeH="0" baseline="0" dirty="0" smtClean="0">
                          <a:ln>
                            <a:noFill/>
                          </a:ln>
                          <a:solidFill>
                            <a:srgbClr val="000000"/>
                          </a:solidFill>
                          <a:effectLst/>
                          <a:latin typeface="Arial" charset="0"/>
                        </a:rPr>
                        <a:t>Άγριος πρόγονος</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1800" b="1" i="0" u="none" strike="noStrike" cap="none" normalizeH="0" baseline="0" dirty="0" smtClean="0">
                          <a:ln>
                            <a:noFill/>
                          </a:ln>
                          <a:solidFill>
                            <a:srgbClr val="000000"/>
                          </a:solidFill>
                          <a:effectLst/>
                          <a:latin typeface="Arial" charset="0"/>
                        </a:rPr>
                        <a:t>Τάξη</a:t>
                      </a:r>
                    </a:p>
                  </a:txBody>
                  <a:tcPr marT="45726" marB="45726" horzOverflow="overflow"/>
                </a:tc>
              </a:tr>
              <a:tr h="331312">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1800" b="1" i="0" u="none" strike="noStrike" cap="none" normalizeH="0" baseline="0" dirty="0" smtClean="0">
                          <a:ln>
                            <a:noFill/>
                          </a:ln>
                          <a:solidFill>
                            <a:srgbClr val="000000"/>
                          </a:solidFill>
                          <a:effectLst/>
                          <a:latin typeface="Arial" charset="0"/>
                        </a:rPr>
                        <a:t>Λάμα</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1" i="0" u="none" strike="noStrike" cap="none" normalizeH="0" baseline="0" dirty="0" smtClean="0">
                          <a:ln>
                            <a:noFill/>
                          </a:ln>
                          <a:solidFill>
                            <a:srgbClr val="000000"/>
                          </a:solidFill>
                          <a:effectLst/>
                          <a:latin typeface="Arial" charset="0"/>
                        </a:rPr>
                        <a:t>Lama guanaco Mueller, 1776</a:t>
                      </a:r>
                      <a:endParaRPr kumimoji="0" lang="el-GR" sz="1800" b="1" i="0" u="none" strike="noStrike" cap="none" normalizeH="0" baseline="0" dirty="0" smtClean="0">
                        <a:ln>
                          <a:noFill/>
                        </a:ln>
                        <a:solidFill>
                          <a:srgbClr val="000000"/>
                        </a:solidFill>
                        <a:effectLst/>
                        <a:latin typeface="Arial" charset="0"/>
                      </a:endParaRP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1" i="0" u="none" strike="noStrike" cap="none" normalizeH="0" baseline="0" dirty="0" err="1" smtClean="0">
                          <a:ln>
                            <a:noFill/>
                          </a:ln>
                          <a:solidFill>
                            <a:schemeClr val="tx2"/>
                          </a:solidFill>
                          <a:effectLst/>
                          <a:latin typeface="Arial" charset="0"/>
                        </a:rPr>
                        <a:t>Artiodaktyla</a:t>
                      </a:r>
                      <a:r>
                        <a:rPr kumimoji="0" lang="en-US" sz="1800" b="1" i="0" u="none" strike="noStrike" cap="none" normalizeH="0" baseline="0" dirty="0" smtClean="0">
                          <a:ln>
                            <a:noFill/>
                          </a:ln>
                          <a:solidFill>
                            <a:schemeClr val="tx2"/>
                          </a:solidFill>
                          <a:effectLst/>
                          <a:latin typeface="Arial" charset="0"/>
                        </a:rPr>
                        <a:t> (</a:t>
                      </a:r>
                      <a:r>
                        <a:rPr kumimoji="0" lang="en-US" sz="1800" b="1" i="0" u="none" strike="noStrike" cap="none" normalizeH="0" baseline="0" dirty="0" err="1" smtClean="0">
                          <a:ln>
                            <a:noFill/>
                          </a:ln>
                          <a:solidFill>
                            <a:schemeClr val="tx2"/>
                          </a:solidFill>
                          <a:effectLst/>
                          <a:latin typeface="Arial" charset="0"/>
                        </a:rPr>
                        <a:t>Tylopoda</a:t>
                      </a:r>
                      <a:r>
                        <a:rPr kumimoji="0" lang="en-US" sz="1800" b="1" i="0" u="none" strike="noStrike" cap="none" normalizeH="0" baseline="0" dirty="0" smtClean="0">
                          <a:ln>
                            <a:noFill/>
                          </a:ln>
                          <a:solidFill>
                            <a:schemeClr val="tx2"/>
                          </a:solidFill>
                          <a:effectLst/>
                          <a:latin typeface="Arial" charset="0"/>
                        </a:rPr>
                        <a:t>)</a:t>
                      </a:r>
                      <a:endParaRPr kumimoji="0" lang="el-GR" sz="1800" b="1" i="0" u="none" strike="noStrike" cap="none" normalizeH="0" baseline="0" dirty="0" smtClean="0">
                        <a:ln>
                          <a:noFill/>
                        </a:ln>
                        <a:solidFill>
                          <a:schemeClr val="tx2"/>
                        </a:solidFill>
                        <a:effectLst/>
                        <a:latin typeface="Arial" charset="0"/>
                      </a:endParaRPr>
                    </a:p>
                  </a:txBody>
                  <a:tcPr marT="45726" marB="45726" horzOverflow="overflow"/>
                </a:tc>
              </a:tr>
              <a:tr h="435709">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1800" b="1" i="0" u="none" strike="noStrike" cap="none" normalizeH="0" baseline="0" dirty="0" smtClean="0">
                          <a:ln>
                            <a:noFill/>
                          </a:ln>
                          <a:solidFill>
                            <a:srgbClr val="000000"/>
                          </a:solidFill>
                          <a:effectLst/>
                          <a:latin typeface="Arial" charset="0"/>
                        </a:rPr>
                        <a:t>Κουνέλι</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1" i="0" u="none" strike="noStrike" cap="none" normalizeH="0" baseline="0" dirty="0" err="1" smtClean="0">
                          <a:ln>
                            <a:noFill/>
                          </a:ln>
                          <a:solidFill>
                            <a:srgbClr val="000000"/>
                          </a:solidFill>
                          <a:effectLst/>
                          <a:latin typeface="Arial" charset="0"/>
                        </a:rPr>
                        <a:t>Oryctolagus</a:t>
                      </a:r>
                      <a:r>
                        <a:rPr kumimoji="0" lang="en-US" sz="1800" b="1" i="0" u="none" strike="noStrike" cap="none" normalizeH="0" baseline="0" dirty="0" smtClean="0">
                          <a:ln>
                            <a:noFill/>
                          </a:ln>
                          <a:solidFill>
                            <a:srgbClr val="000000"/>
                          </a:solidFill>
                          <a:effectLst/>
                          <a:latin typeface="Arial" charset="0"/>
                        </a:rPr>
                        <a:t> </a:t>
                      </a:r>
                      <a:r>
                        <a:rPr kumimoji="0" lang="en-US" sz="1800" b="1" i="0" u="none" strike="noStrike" cap="none" normalizeH="0" baseline="0" dirty="0" err="1" smtClean="0">
                          <a:ln>
                            <a:noFill/>
                          </a:ln>
                          <a:solidFill>
                            <a:srgbClr val="000000"/>
                          </a:solidFill>
                          <a:effectLst/>
                          <a:latin typeface="Arial" charset="0"/>
                        </a:rPr>
                        <a:t>cuniculus</a:t>
                      </a:r>
                      <a:r>
                        <a:rPr kumimoji="0" lang="en-US" sz="1800" b="1" i="0" u="none" strike="noStrike" cap="none" normalizeH="0" baseline="0" dirty="0" smtClean="0">
                          <a:ln>
                            <a:noFill/>
                          </a:ln>
                          <a:solidFill>
                            <a:srgbClr val="000000"/>
                          </a:solidFill>
                          <a:effectLst/>
                          <a:latin typeface="Arial" charset="0"/>
                        </a:rPr>
                        <a:t> </a:t>
                      </a:r>
                      <a:r>
                        <a:rPr kumimoji="0" lang="en-US" sz="1800" b="1" i="0" u="none" strike="noStrike" cap="none" normalizeH="0" baseline="0" dirty="0" err="1" smtClean="0">
                          <a:ln>
                            <a:noFill/>
                          </a:ln>
                          <a:solidFill>
                            <a:srgbClr val="000000"/>
                          </a:solidFill>
                          <a:effectLst/>
                          <a:latin typeface="Arial" charset="0"/>
                        </a:rPr>
                        <a:t>Linneaus</a:t>
                      </a:r>
                      <a:r>
                        <a:rPr kumimoji="0" lang="en-US" sz="1800" b="1" i="0" u="none" strike="noStrike" cap="none" normalizeH="0" baseline="0" dirty="0" smtClean="0">
                          <a:ln>
                            <a:noFill/>
                          </a:ln>
                          <a:solidFill>
                            <a:srgbClr val="000000"/>
                          </a:solidFill>
                          <a:effectLst/>
                          <a:latin typeface="Arial" charset="0"/>
                        </a:rPr>
                        <a:t>,   1758</a:t>
                      </a:r>
                      <a:endParaRPr kumimoji="0" lang="el-GR" sz="1800" b="1" i="0" u="none" strike="noStrike" cap="none" normalizeH="0" baseline="0" dirty="0" smtClean="0">
                        <a:ln>
                          <a:noFill/>
                        </a:ln>
                        <a:solidFill>
                          <a:srgbClr val="000000"/>
                        </a:solidFill>
                        <a:effectLst/>
                        <a:latin typeface="Arial" charset="0"/>
                      </a:endParaRP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1" i="0" u="none" strike="noStrike" cap="none" normalizeH="0" baseline="0" dirty="0" err="1" smtClean="0">
                          <a:ln>
                            <a:noFill/>
                          </a:ln>
                          <a:solidFill>
                            <a:srgbClr val="000000"/>
                          </a:solidFill>
                          <a:effectLst/>
                          <a:latin typeface="Arial" charset="0"/>
                        </a:rPr>
                        <a:t>Lagomorpha</a:t>
                      </a:r>
                      <a:endParaRPr kumimoji="0" lang="el-GR" sz="1800" b="1" i="0" u="none" strike="noStrike" cap="none" normalizeH="0" baseline="0" dirty="0" smtClean="0">
                        <a:ln>
                          <a:noFill/>
                        </a:ln>
                        <a:solidFill>
                          <a:srgbClr val="000000"/>
                        </a:solidFill>
                        <a:effectLst/>
                        <a:latin typeface="Arial" charset="0"/>
                      </a:endParaRPr>
                    </a:p>
                  </a:txBody>
                  <a:tcPr marT="45726" marB="45726" horzOverflow="overflow"/>
                </a:tc>
              </a:tr>
              <a:tr h="331312">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1800" b="1" i="0" u="none" strike="noStrike" cap="none" normalizeH="0" baseline="0" dirty="0" smtClean="0">
                          <a:ln>
                            <a:noFill/>
                          </a:ln>
                          <a:solidFill>
                            <a:srgbClr val="000000"/>
                          </a:solidFill>
                          <a:effectLst/>
                          <a:latin typeface="Arial" charset="0"/>
                        </a:rPr>
                        <a:t>Ινδικό χοιρίδιο</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1" i="0" u="none" strike="noStrike" cap="none" normalizeH="0" baseline="0" dirty="0" err="1" smtClean="0">
                          <a:ln>
                            <a:noFill/>
                          </a:ln>
                          <a:solidFill>
                            <a:srgbClr val="000000"/>
                          </a:solidFill>
                          <a:effectLst/>
                          <a:latin typeface="Arial" charset="0"/>
                        </a:rPr>
                        <a:t>Cavia</a:t>
                      </a:r>
                      <a:r>
                        <a:rPr kumimoji="0" lang="en-US" sz="1800" b="1" i="0" u="none" strike="noStrike" cap="none" normalizeH="0" baseline="0" dirty="0" smtClean="0">
                          <a:ln>
                            <a:noFill/>
                          </a:ln>
                          <a:solidFill>
                            <a:srgbClr val="000000"/>
                          </a:solidFill>
                          <a:effectLst/>
                          <a:latin typeface="Arial" charset="0"/>
                        </a:rPr>
                        <a:t> </a:t>
                      </a:r>
                      <a:r>
                        <a:rPr kumimoji="0" lang="en-US" sz="1800" b="1" i="0" u="none" strike="noStrike" cap="none" normalizeH="0" baseline="0" dirty="0" err="1" smtClean="0">
                          <a:ln>
                            <a:noFill/>
                          </a:ln>
                          <a:solidFill>
                            <a:srgbClr val="000000"/>
                          </a:solidFill>
                          <a:effectLst/>
                          <a:latin typeface="Arial" charset="0"/>
                        </a:rPr>
                        <a:t>aperea</a:t>
                      </a:r>
                      <a:r>
                        <a:rPr kumimoji="0" lang="en-US" sz="1800" b="1" i="0" u="none" strike="noStrike" cap="none" normalizeH="0" baseline="0" dirty="0" smtClean="0">
                          <a:ln>
                            <a:noFill/>
                          </a:ln>
                          <a:solidFill>
                            <a:srgbClr val="000000"/>
                          </a:solidFill>
                          <a:effectLst/>
                          <a:latin typeface="Arial" charset="0"/>
                        </a:rPr>
                        <a:t> Erxleben,1777</a:t>
                      </a:r>
                      <a:endParaRPr kumimoji="0" lang="el-GR" sz="1800" b="1" i="0" u="none" strike="noStrike" cap="none" normalizeH="0" baseline="0" dirty="0" smtClean="0">
                        <a:ln>
                          <a:noFill/>
                        </a:ln>
                        <a:solidFill>
                          <a:srgbClr val="000000"/>
                        </a:solidFill>
                        <a:effectLst/>
                        <a:latin typeface="Arial" charset="0"/>
                      </a:endParaRP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1" i="0" u="none" strike="noStrike" cap="none" normalizeH="0" baseline="0" dirty="0" err="1" smtClean="0">
                          <a:ln>
                            <a:noFill/>
                          </a:ln>
                          <a:solidFill>
                            <a:srgbClr val="000000"/>
                          </a:solidFill>
                          <a:effectLst/>
                          <a:latin typeface="Arial" charset="0"/>
                        </a:rPr>
                        <a:t>Rodentia</a:t>
                      </a:r>
                      <a:endParaRPr kumimoji="0" lang="el-GR" sz="1800" b="1" i="0" u="none" strike="noStrike" cap="none" normalizeH="0" baseline="0" dirty="0" smtClean="0">
                        <a:ln>
                          <a:noFill/>
                        </a:ln>
                        <a:solidFill>
                          <a:srgbClr val="000000"/>
                        </a:solidFill>
                        <a:effectLst/>
                        <a:latin typeface="Arial" charset="0"/>
                      </a:endParaRPr>
                    </a:p>
                  </a:txBody>
                  <a:tcPr marT="45726" marB="45726" horzOverflow="overflow"/>
                </a:tc>
              </a:tr>
              <a:tr h="435709">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1800" b="1" i="0" u="none" strike="noStrike" cap="none" normalizeH="0" baseline="0" dirty="0" err="1" smtClean="0">
                          <a:ln>
                            <a:noFill/>
                          </a:ln>
                          <a:solidFill>
                            <a:srgbClr val="000000"/>
                          </a:solidFill>
                          <a:effectLst/>
                          <a:latin typeface="Arial" charset="0"/>
                        </a:rPr>
                        <a:t>Τσιντσιλλά</a:t>
                      </a:r>
                      <a:endParaRPr kumimoji="0" lang="el-GR" sz="1800" b="1" i="0" u="none" strike="noStrike" cap="none" normalizeH="0" baseline="0" dirty="0" smtClean="0">
                        <a:ln>
                          <a:noFill/>
                        </a:ln>
                        <a:solidFill>
                          <a:srgbClr val="000000"/>
                        </a:solidFill>
                        <a:effectLst/>
                        <a:latin typeface="Arial" charset="0"/>
                      </a:endParaRP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1" i="0" u="none" strike="noStrike" cap="none" normalizeH="0" baseline="0" dirty="0" smtClean="0">
                          <a:ln>
                            <a:noFill/>
                          </a:ln>
                          <a:solidFill>
                            <a:srgbClr val="000000"/>
                          </a:solidFill>
                          <a:effectLst/>
                          <a:latin typeface="Arial" charset="0"/>
                        </a:rPr>
                        <a:t>Chinchilla </a:t>
                      </a:r>
                      <a:r>
                        <a:rPr kumimoji="0" lang="en-US" sz="1800" b="1" i="0" u="none" strike="noStrike" cap="none" normalizeH="0" baseline="0" dirty="0" err="1" smtClean="0">
                          <a:ln>
                            <a:noFill/>
                          </a:ln>
                          <a:solidFill>
                            <a:srgbClr val="000000"/>
                          </a:solidFill>
                          <a:effectLst/>
                          <a:latin typeface="Arial" charset="0"/>
                        </a:rPr>
                        <a:t>chinchilla</a:t>
                      </a:r>
                      <a:r>
                        <a:rPr kumimoji="0" lang="en-US" sz="1800" b="1" i="0" u="none" strike="noStrike" cap="none" normalizeH="0" baseline="0" dirty="0" smtClean="0">
                          <a:ln>
                            <a:noFill/>
                          </a:ln>
                          <a:solidFill>
                            <a:srgbClr val="000000"/>
                          </a:solidFill>
                          <a:effectLst/>
                          <a:latin typeface="Arial" charset="0"/>
                        </a:rPr>
                        <a:t> </a:t>
                      </a:r>
                      <a:r>
                        <a:rPr kumimoji="0" lang="en-US" sz="1800" b="1" i="0" u="none" strike="noStrike" cap="none" normalizeH="0" baseline="0" dirty="0" err="1" smtClean="0">
                          <a:ln>
                            <a:noFill/>
                          </a:ln>
                          <a:solidFill>
                            <a:srgbClr val="000000"/>
                          </a:solidFill>
                          <a:effectLst/>
                          <a:latin typeface="Arial" charset="0"/>
                        </a:rPr>
                        <a:t>Lictenstein</a:t>
                      </a:r>
                      <a:r>
                        <a:rPr kumimoji="0" lang="en-US" sz="1800" b="1" i="0" u="none" strike="noStrike" cap="none" normalizeH="0" baseline="0" dirty="0" smtClean="0">
                          <a:ln>
                            <a:noFill/>
                          </a:ln>
                          <a:solidFill>
                            <a:srgbClr val="000000"/>
                          </a:solidFill>
                          <a:effectLst/>
                          <a:latin typeface="Arial" charset="0"/>
                        </a:rPr>
                        <a:t>, 1830</a:t>
                      </a:r>
                      <a:endParaRPr kumimoji="0" lang="el-GR" sz="1800" b="1" i="0" u="none" strike="noStrike" cap="none" normalizeH="0" baseline="0" dirty="0" smtClean="0">
                        <a:ln>
                          <a:noFill/>
                        </a:ln>
                        <a:solidFill>
                          <a:srgbClr val="000000"/>
                        </a:solidFill>
                        <a:effectLst/>
                        <a:latin typeface="Arial" charset="0"/>
                      </a:endParaRP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1" i="0" u="none" strike="noStrike" cap="none" normalizeH="0" baseline="0" dirty="0" err="1" smtClean="0">
                          <a:ln>
                            <a:noFill/>
                          </a:ln>
                          <a:solidFill>
                            <a:srgbClr val="000000"/>
                          </a:solidFill>
                          <a:effectLst/>
                          <a:latin typeface="Arial" charset="0"/>
                        </a:rPr>
                        <a:t>Rodentia</a:t>
                      </a:r>
                      <a:endParaRPr kumimoji="0" lang="el-GR" sz="1800" b="1" i="0" u="none" strike="noStrike" cap="none" normalizeH="0" baseline="0" dirty="0" smtClean="0">
                        <a:ln>
                          <a:noFill/>
                        </a:ln>
                        <a:solidFill>
                          <a:srgbClr val="000000"/>
                        </a:solidFill>
                        <a:effectLst/>
                        <a:latin typeface="Arial" charset="0"/>
                      </a:endParaRPr>
                    </a:p>
                  </a:txBody>
                  <a:tcPr marT="45726" marB="45726" horzOverflow="overflow"/>
                </a:tc>
              </a:tr>
              <a:tr h="417109">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1800" b="1" i="0" u="none" strike="noStrike" cap="none" normalizeH="0" baseline="0" dirty="0" smtClean="0">
                          <a:ln>
                            <a:noFill/>
                          </a:ln>
                          <a:solidFill>
                            <a:srgbClr val="000000"/>
                          </a:solidFill>
                          <a:effectLst/>
                          <a:latin typeface="Arial" charset="0"/>
                        </a:rPr>
                        <a:t>Μυοκάστορας</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1" i="0" u="none" strike="noStrike" cap="none" normalizeH="0" baseline="0" dirty="0" err="1" smtClean="0">
                          <a:ln>
                            <a:noFill/>
                          </a:ln>
                          <a:solidFill>
                            <a:srgbClr val="000000"/>
                          </a:solidFill>
                          <a:effectLst/>
                          <a:latin typeface="Arial" charset="0"/>
                        </a:rPr>
                        <a:t>Myocastor</a:t>
                      </a:r>
                      <a:r>
                        <a:rPr kumimoji="0" lang="en-US" sz="1800" b="1" i="0" u="none" strike="noStrike" cap="none" normalizeH="0" baseline="0" dirty="0" smtClean="0">
                          <a:ln>
                            <a:noFill/>
                          </a:ln>
                          <a:solidFill>
                            <a:srgbClr val="000000"/>
                          </a:solidFill>
                          <a:effectLst/>
                          <a:latin typeface="Arial" charset="0"/>
                        </a:rPr>
                        <a:t> corpus Molina, 1782</a:t>
                      </a:r>
                      <a:endParaRPr kumimoji="0" lang="el-GR" sz="1800" b="1" i="0" u="none" strike="noStrike" cap="none" normalizeH="0" baseline="0" dirty="0" smtClean="0">
                        <a:ln>
                          <a:noFill/>
                        </a:ln>
                        <a:solidFill>
                          <a:srgbClr val="000000"/>
                        </a:solidFill>
                        <a:effectLst/>
                        <a:latin typeface="Arial" charset="0"/>
                      </a:endParaRP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1" i="0" u="none" strike="noStrike" cap="none" normalizeH="0" baseline="0" dirty="0" err="1" smtClean="0">
                          <a:ln>
                            <a:noFill/>
                          </a:ln>
                          <a:solidFill>
                            <a:srgbClr val="000000"/>
                          </a:solidFill>
                          <a:effectLst/>
                          <a:latin typeface="Arial" charset="0"/>
                        </a:rPr>
                        <a:t>Rodentia</a:t>
                      </a:r>
                      <a:endParaRPr kumimoji="0" lang="el-GR" sz="1800" b="1" i="0" u="none" strike="noStrike" cap="none" normalizeH="0" baseline="0" dirty="0" smtClean="0">
                        <a:ln>
                          <a:noFill/>
                        </a:ln>
                        <a:solidFill>
                          <a:srgbClr val="000000"/>
                        </a:solidFill>
                        <a:effectLst/>
                        <a:latin typeface="Arial" charset="0"/>
                      </a:endParaRPr>
                    </a:p>
                  </a:txBody>
                  <a:tcPr marT="45726" marB="45726" horzOverflow="overflow"/>
                </a:tc>
              </a:tr>
              <a:tr h="417109">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1800" b="1" i="0" u="none" strike="noStrike" cap="none" normalizeH="0" baseline="0" dirty="0" smtClean="0">
                          <a:ln>
                            <a:noFill/>
                          </a:ln>
                          <a:solidFill>
                            <a:srgbClr val="000000"/>
                          </a:solidFill>
                          <a:effectLst/>
                          <a:latin typeface="Arial Black" panose="020B0A04020102020204" pitchFamily="34" charset="0"/>
                        </a:rPr>
                        <a:t>Ορτύκι</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1" i="0" u="none" strike="noStrike" cap="none" normalizeH="0" baseline="0" dirty="0" err="1" smtClean="0">
                          <a:ln>
                            <a:noFill/>
                          </a:ln>
                          <a:solidFill>
                            <a:srgbClr val="000000"/>
                          </a:solidFill>
                          <a:effectLst/>
                          <a:latin typeface="Arial Black" panose="020B0A04020102020204" pitchFamily="34" charset="0"/>
                        </a:rPr>
                        <a:t>Coturnix</a:t>
                      </a:r>
                      <a:r>
                        <a:rPr kumimoji="0" lang="en-US" sz="1800" b="1" i="0" u="none" strike="noStrike" cap="none" normalizeH="0" baseline="0" dirty="0" smtClean="0">
                          <a:ln>
                            <a:noFill/>
                          </a:ln>
                          <a:solidFill>
                            <a:srgbClr val="000000"/>
                          </a:solidFill>
                          <a:effectLst/>
                          <a:latin typeface="Arial Black" panose="020B0A04020102020204" pitchFamily="34" charset="0"/>
                        </a:rPr>
                        <a:t> </a:t>
                      </a:r>
                      <a:r>
                        <a:rPr kumimoji="0" lang="en-US" sz="1800" b="1" i="0" u="none" strike="noStrike" cap="none" normalizeH="0" baseline="0" dirty="0" err="1" smtClean="0">
                          <a:ln>
                            <a:noFill/>
                          </a:ln>
                          <a:solidFill>
                            <a:srgbClr val="000000"/>
                          </a:solidFill>
                          <a:effectLst/>
                          <a:latin typeface="Arial Black" panose="020B0A04020102020204" pitchFamily="34" charset="0"/>
                        </a:rPr>
                        <a:t>coturnix</a:t>
                      </a:r>
                      <a:r>
                        <a:rPr kumimoji="0" lang="en-US" sz="1800" b="1" i="0" u="none" strike="noStrike" cap="none" normalizeH="0" baseline="0" dirty="0" smtClean="0">
                          <a:ln>
                            <a:noFill/>
                          </a:ln>
                          <a:solidFill>
                            <a:srgbClr val="000000"/>
                          </a:solidFill>
                          <a:effectLst/>
                          <a:latin typeface="Arial Black" panose="020B0A04020102020204" pitchFamily="34" charset="0"/>
                        </a:rPr>
                        <a:t> </a:t>
                      </a:r>
                      <a:r>
                        <a:rPr kumimoji="0" lang="en-US" sz="1800" b="1" i="0" u="none" strike="noStrike" cap="none" normalizeH="0" baseline="0" dirty="0" err="1" smtClean="0">
                          <a:ln>
                            <a:noFill/>
                          </a:ln>
                          <a:solidFill>
                            <a:srgbClr val="000000"/>
                          </a:solidFill>
                          <a:effectLst/>
                          <a:latin typeface="Arial Black" panose="020B0A04020102020204" pitchFamily="34" charset="0"/>
                        </a:rPr>
                        <a:t>Linneaus</a:t>
                      </a:r>
                      <a:r>
                        <a:rPr kumimoji="0" lang="en-US" sz="1800" b="1" i="0" u="none" strike="noStrike" cap="none" normalizeH="0" baseline="0" dirty="0" smtClean="0">
                          <a:ln>
                            <a:noFill/>
                          </a:ln>
                          <a:solidFill>
                            <a:srgbClr val="000000"/>
                          </a:solidFill>
                          <a:effectLst/>
                          <a:latin typeface="Arial Black" panose="020B0A04020102020204" pitchFamily="34" charset="0"/>
                        </a:rPr>
                        <a:t>, 1758</a:t>
                      </a:r>
                      <a:endParaRPr kumimoji="0" lang="el-GR" sz="1800" b="1" i="0" u="none" strike="noStrike" cap="none" normalizeH="0" baseline="0" dirty="0" smtClean="0">
                        <a:ln>
                          <a:noFill/>
                        </a:ln>
                        <a:solidFill>
                          <a:srgbClr val="000000"/>
                        </a:solidFill>
                        <a:effectLst/>
                        <a:latin typeface="Arial Black" panose="020B0A04020102020204" pitchFamily="34" charset="0"/>
                      </a:endParaRP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1" i="0" u="none" strike="noStrike" cap="none" normalizeH="0" baseline="0" dirty="0" err="1" smtClean="0">
                          <a:ln>
                            <a:noFill/>
                          </a:ln>
                          <a:solidFill>
                            <a:srgbClr val="000000"/>
                          </a:solidFill>
                          <a:effectLst/>
                          <a:latin typeface="Arial Black" panose="020B0A04020102020204" pitchFamily="34" charset="0"/>
                        </a:rPr>
                        <a:t>Galliformes</a:t>
                      </a:r>
                      <a:endParaRPr kumimoji="0" lang="el-GR" sz="1800" b="1" i="0" u="none" strike="noStrike" cap="none" normalizeH="0" baseline="0" dirty="0" smtClean="0">
                        <a:ln>
                          <a:noFill/>
                        </a:ln>
                        <a:solidFill>
                          <a:srgbClr val="000000"/>
                        </a:solidFill>
                        <a:effectLst/>
                        <a:latin typeface="Arial Black" panose="020B0A04020102020204" pitchFamily="34" charset="0"/>
                      </a:endParaRPr>
                    </a:p>
                  </a:txBody>
                  <a:tcPr marT="45726" marB="45726" horzOverflow="overflow"/>
                </a:tc>
              </a:tr>
              <a:tr h="417109">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1600" b="1" i="0" u="none" strike="noStrike" cap="none" normalizeH="0" baseline="0" dirty="0" smtClean="0">
                          <a:ln>
                            <a:noFill/>
                          </a:ln>
                          <a:solidFill>
                            <a:srgbClr val="000000"/>
                          </a:solidFill>
                          <a:effectLst/>
                          <a:latin typeface="Arial Black" panose="020B0A04020102020204" pitchFamily="34" charset="0"/>
                        </a:rPr>
                        <a:t>Χήνα</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1" i="0" u="none" strike="noStrike" cap="none" normalizeH="0" baseline="0" dirty="0" err="1" smtClean="0">
                          <a:ln>
                            <a:noFill/>
                          </a:ln>
                          <a:solidFill>
                            <a:srgbClr val="000000"/>
                          </a:solidFill>
                          <a:effectLst/>
                          <a:latin typeface="Arial Black" panose="020B0A04020102020204" pitchFamily="34" charset="0"/>
                        </a:rPr>
                        <a:t>Anser</a:t>
                      </a:r>
                      <a:r>
                        <a:rPr kumimoji="0" lang="en-US" sz="1600" b="1" i="0" u="none" strike="noStrike" cap="none" normalizeH="0" baseline="0" dirty="0" smtClean="0">
                          <a:ln>
                            <a:noFill/>
                          </a:ln>
                          <a:solidFill>
                            <a:srgbClr val="000000"/>
                          </a:solidFill>
                          <a:effectLst/>
                          <a:latin typeface="Arial Black" panose="020B0A04020102020204" pitchFamily="34" charset="0"/>
                        </a:rPr>
                        <a:t> </a:t>
                      </a:r>
                      <a:r>
                        <a:rPr kumimoji="0" lang="en-US" sz="1600" b="1" i="0" u="none" strike="noStrike" cap="none" normalizeH="0" baseline="0" dirty="0" err="1" smtClean="0">
                          <a:ln>
                            <a:noFill/>
                          </a:ln>
                          <a:solidFill>
                            <a:srgbClr val="000000"/>
                          </a:solidFill>
                          <a:effectLst/>
                          <a:latin typeface="Arial Black" panose="020B0A04020102020204" pitchFamily="34" charset="0"/>
                        </a:rPr>
                        <a:t>anser</a:t>
                      </a:r>
                      <a:r>
                        <a:rPr kumimoji="0" lang="en-US" sz="1600" b="1" i="0" u="none" strike="noStrike" cap="none" normalizeH="0" baseline="0" dirty="0" smtClean="0">
                          <a:ln>
                            <a:noFill/>
                          </a:ln>
                          <a:solidFill>
                            <a:srgbClr val="000000"/>
                          </a:solidFill>
                          <a:effectLst/>
                          <a:latin typeface="Arial Black" panose="020B0A04020102020204" pitchFamily="34" charset="0"/>
                        </a:rPr>
                        <a:t> </a:t>
                      </a:r>
                      <a:r>
                        <a:rPr kumimoji="0" lang="en-US" sz="1600" b="1" i="0" u="none" strike="noStrike" cap="none" normalizeH="0" baseline="0" dirty="0" err="1" smtClean="0">
                          <a:ln>
                            <a:noFill/>
                          </a:ln>
                          <a:solidFill>
                            <a:srgbClr val="000000"/>
                          </a:solidFill>
                          <a:effectLst/>
                          <a:latin typeface="Arial Black" panose="020B0A04020102020204" pitchFamily="34" charset="0"/>
                        </a:rPr>
                        <a:t>Linneaus</a:t>
                      </a:r>
                      <a:r>
                        <a:rPr kumimoji="0" lang="en-US" sz="1600" b="1" i="0" u="none" strike="noStrike" cap="none" normalizeH="0" baseline="0" dirty="0" smtClean="0">
                          <a:ln>
                            <a:noFill/>
                          </a:ln>
                          <a:solidFill>
                            <a:srgbClr val="000000"/>
                          </a:solidFill>
                          <a:effectLst/>
                          <a:latin typeface="Arial Black" panose="020B0A04020102020204" pitchFamily="34" charset="0"/>
                        </a:rPr>
                        <a:t>, 1758</a:t>
                      </a:r>
                      <a:endParaRPr kumimoji="0" lang="el-GR" sz="1600" b="1" i="0" u="none" strike="noStrike" cap="none" normalizeH="0" baseline="0" dirty="0" smtClean="0">
                        <a:ln>
                          <a:noFill/>
                        </a:ln>
                        <a:solidFill>
                          <a:srgbClr val="000000"/>
                        </a:solidFill>
                        <a:effectLst/>
                        <a:latin typeface="Arial Black" panose="020B0A04020102020204" pitchFamily="34" charset="0"/>
                      </a:endParaRP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1" i="0" u="none" strike="noStrike" cap="none" normalizeH="0" baseline="0" dirty="0" err="1" smtClean="0">
                          <a:ln>
                            <a:noFill/>
                          </a:ln>
                          <a:solidFill>
                            <a:srgbClr val="000000"/>
                          </a:solidFill>
                          <a:effectLst/>
                          <a:latin typeface="Arial Black" panose="020B0A04020102020204" pitchFamily="34" charset="0"/>
                        </a:rPr>
                        <a:t>Anseriformes</a:t>
                      </a:r>
                      <a:endParaRPr kumimoji="0" lang="el-GR" sz="1600" b="1" i="0" u="none" strike="noStrike" cap="none" normalizeH="0" baseline="0" dirty="0" smtClean="0">
                        <a:ln>
                          <a:noFill/>
                        </a:ln>
                        <a:solidFill>
                          <a:srgbClr val="000000"/>
                        </a:solidFill>
                        <a:effectLst/>
                        <a:latin typeface="Arial Black" panose="020B0A04020102020204" pitchFamily="34" charset="0"/>
                      </a:endParaRPr>
                    </a:p>
                  </a:txBody>
                  <a:tcPr marT="45726" marB="45726" horzOverflow="overflow"/>
                </a:tc>
              </a:tr>
              <a:tr h="417109">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1600" b="1" i="0" u="none" strike="noStrike" cap="none" normalizeH="0" baseline="0" dirty="0" smtClean="0">
                          <a:ln>
                            <a:noFill/>
                          </a:ln>
                          <a:solidFill>
                            <a:srgbClr val="000000"/>
                          </a:solidFill>
                          <a:effectLst/>
                          <a:latin typeface="Arial Black" panose="020B0A04020102020204" pitchFamily="34" charset="0"/>
                        </a:rPr>
                        <a:t>Πάπια</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1" i="0" u="none" strike="noStrike" cap="none" normalizeH="0" baseline="0" dirty="0" err="1" smtClean="0">
                          <a:ln>
                            <a:noFill/>
                          </a:ln>
                          <a:solidFill>
                            <a:srgbClr val="000000"/>
                          </a:solidFill>
                          <a:effectLst/>
                          <a:latin typeface="Arial Black" panose="020B0A04020102020204" pitchFamily="34" charset="0"/>
                        </a:rPr>
                        <a:t>Anas</a:t>
                      </a:r>
                      <a:r>
                        <a:rPr kumimoji="0" lang="en-US" sz="1600" b="1" i="0" u="none" strike="noStrike" cap="none" normalizeH="0" baseline="0" dirty="0" smtClean="0">
                          <a:ln>
                            <a:noFill/>
                          </a:ln>
                          <a:solidFill>
                            <a:srgbClr val="000000"/>
                          </a:solidFill>
                          <a:effectLst/>
                          <a:latin typeface="Arial Black" panose="020B0A04020102020204" pitchFamily="34" charset="0"/>
                        </a:rPr>
                        <a:t> </a:t>
                      </a:r>
                      <a:r>
                        <a:rPr kumimoji="0" lang="en-US" sz="1600" b="1" i="0" u="none" strike="noStrike" cap="none" normalizeH="0" baseline="0" dirty="0" err="1" smtClean="0">
                          <a:ln>
                            <a:noFill/>
                          </a:ln>
                          <a:solidFill>
                            <a:srgbClr val="000000"/>
                          </a:solidFill>
                          <a:effectLst/>
                          <a:latin typeface="Arial Black" panose="020B0A04020102020204" pitchFamily="34" charset="0"/>
                        </a:rPr>
                        <a:t>platyrhynchos</a:t>
                      </a:r>
                      <a:r>
                        <a:rPr kumimoji="0" lang="en-US" sz="1600" b="1" i="0" u="none" strike="noStrike" cap="none" normalizeH="0" baseline="0" dirty="0" smtClean="0">
                          <a:ln>
                            <a:noFill/>
                          </a:ln>
                          <a:solidFill>
                            <a:srgbClr val="000000"/>
                          </a:solidFill>
                          <a:effectLst/>
                          <a:latin typeface="Arial Black" panose="020B0A04020102020204" pitchFamily="34" charset="0"/>
                        </a:rPr>
                        <a:t> </a:t>
                      </a:r>
                      <a:r>
                        <a:rPr kumimoji="0" lang="en-US" sz="1600" b="1" i="0" u="none" strike="noStrike" cap="none" normalizeH="0" baseline="0" dirty="0" err="1" smtClean="0">
                          <a:ln>
                            <a:noFill/>
                          </a:ln>
                          <a:solidFill>
                            <a:srgbClr val="000000"/>
                          </a:solidFill>
                          <a:effectLst/>
                          <a:latin typeface="Arial Black" panose="020B0A04020102020204" pitchFamily="34" charset="0"/>
                        </a:rPr>
                        <a:t>Linneaus</a:t>
                      </a:r>
                      <a:r>
                        <a:rPr kumimoji="0" lang="en-US" sz="1600" b="1" i="0" u="none" strike="noStrike" cap="none" normalizeH="0" baseline="0" dirty="0" smtClean="0">
                          <a:ln>
                            <a:noFill/>
                          </a:ln>
                          <a:solidFill>
                            <a:srgbClr val="000000"/>
                          </a:solidFill>
                          <a:effectLst/>
                          <a:latin typeface="Arial Black" panose="020B0A04020102020204" pitchFamily="34" charset="0"/>
                        </a:rPr>
                        <a:t>, 1758</a:t>
                      </a:r>
                      <a:endParaRPr kumimoji="0" lang="el-GR" sz="1600" b="1" i="0" u="none" strike="noStrike" cap="none" normalizeH="0" baseline="0" dirty="0" smtClean="0">
                        <a:ln>
                          <a:noFill/>
                        </a:ln>
                        <a:solidFill>
                          <a:srgbClr val="000000"/>
                        </a:solidFill>
                        <a:effectLst/>
                        <a:latin typeface="Arial Black" panose="020B0A04020102020204" pitchFamily="34" charset="0"/>
                      </a:endParaRP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1" i="0" u="none" strike="noStrike" cap="none" normalizeH="0" baseline="0" dirty="0" err="1" smtClean="0">
                          <a:ln>
                            <a:noFill/>
                          </a:ln>
                          <a:solidFill>
                            <a:srgbClr val="000000"/>
                          </a:solidFill>
                          <a:effectLst/>
                          <a:latin typeface="Arial Black" panose="020B0A04020102020204" pitchFamily="34" charset="0"/>
                        </a:rPr>
                        <a:t>Anseriformes</a:t>
                      </a:r>
                      <a:endParaRPr kumimoji="0" lang="el-GR" sz="1600" b="1" i="0" u="none" strike="noStrike" cap="none" normalizeH="0" baseline="0" dirty="0" smtClean="0">
                        <a:ln>
                          <a:noFill/>
                        </a:ln>
                        <a:solidFill>
                          <a:srgbClr val="000000"/>
                        </a:solidFill>
                        <a:effectLst/>
                        <a:latin typeface="Arial Black" panose="020B0A04020102020204" pitchFamily="34" charset="0"/>
                      </a:endParaRPr>
                    </a:p>
                  </a:txBody>
                  <a:tcPr marT="45726" marB="45726" horzOverflow="overflow"/>
                </a:tc>
              </a:tr>
            </a:tbl>
          </a:graphicData>
        </a:graphic>
      </p:graphicFrame>
      <p:sp>
        <p:nvSpPr>
          <p:cNvPr id="6" name="TextBox 4"/>
          <p:cNvSpPr txBox="1">
            <a:spLocks noChangeArrowheads="1"/>
          </p:cNvSpPr>
          <p:nvPr/>
        </p:nvSpPr>
        <p:spPr bwMode="auto">
          <a:xfrm>
            <a:off x="443481" y="6201272"/>
            <a:ext cx="7924800" cy="396875"/>
          </a:xfrm>
          <a:prstGeom prst="rect">
            <a:avLst/>
          </a:prstGeom>
          <a:noFill/>
          <a:ln w="9525">
            <a:noFill/>
            <a:miter lim="800000"/>
            <a:headEnd/>
            <a:tailEnd/>
          </a:ln>
        </p:spPr>
        <p:txBody>
          <a:bodyPr>
            <a:spAutoFit/>
          </a:bodyPr>
          <a:lstStyle/>
          <a:p>
            <a:r>
              <a:rPr lang="el-GR" sz="2000" dirty="0">
                <a:solidFill>
                  <a:srgbClr val="000000"/>
                </a:solidFill>
              </a:rPr>
              <a:t>Συνέχεια του προηγούμενου πίνακα. </a:t>
            </a:r>
          </a:p>
        </p:txBody>
      </p:sp>
    </p:spTree>
    <p:extLst>
      <p:ext uri="{BB962C8B-B14F-4D97-AF65-F5344CB8AC3E}">
        <p14:creationId xmlns:p14="http://schemas.microsoft.com/office/powerpoint/2010/main" val="410266736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8" y="490538"/>
            <a:ext cx="7924800" cy="960437"/>
          </a:xfrm>
        </p:spPr>
        <p:txBody>
          <a:bodyPr>
            <a:normAutofit fontScale="90000"/>
          </a:bodyPr>
          <a:lstStyle/>
          <a:p>
            <a:pPr eaLnBrk="1" hangingPunct="1">
              <a:defRPr/>
            </a:pPr>
            <a:r>
              <a:rPr lang="el-GR" dirty="0"/>
              <a:t>Άγριοι πρόγονοι άλλων κατοικίδιων ειδών </a:t>
            </a:r>
            <a:r>
              <a:rPr lang="el-GR" dirty="0" smtClean="0"/>
              <a:t>3/3</a:t>
            </a:r>
            <a:endParaRPr lang="el-GR" dirty="0"/>
          </a:p>
        </p:txBody>
      </p:sp>
      <p:graphicFrame>
        <p:nvGraphicFramePr>
          <p:cNvPr id="4" name="Θέση περιεχομένου 3" descr="Συνέχεια του προηγούμενου πίνακα &#10;"/>
          <p:cNvGraphicFramePr>
            <a:graphicFrameLocks noGrp="1"/>
          </p:cNvGraphicFramePr>
          <p:nvPr>
            <p:ph idx="1"/>
            <p:extLst>
              <p:ext uri="{D42A27DB-BD31-4B8C-83A1-F6EECF244321}">
                <p14:modId xmlns:p14="http://schemas.microsoft.com/office/powerpoint/2010/main" val="2849614994"/>
              </p:ext>
            </p:extLst>
          </p:nvPr>
        </p:nvGraphicFramePr>
        <p:xfrm>
          <a:off x="468313" y="1628775"/>
          <a:ext cx="8252606" cy="3591596"/>
        </p:xfrm>
        <a:graphic>
          <a:graphicData uri="http://schemas.openxmlformats.org/drawingml/2006/table">
            <a:tbl>
              <a:tblPr firstRow="1" bandRow="1">
                <a:tableStyleId>{21E4AEA4-8DFA-4A89-87EB-49C32662AFE0}</a:tableStyleId>
              </a:tblPr>
              <a:tblGrid>
                <a:gridCol w="2348936"/>
                <a:gridCol w="3903276"/>
                <a:gridCol w="2000394"/>
              </a:tblGrid>
              <a:tr h="37084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1600" b="0" i="0" u="none" strike="noStrike" cap="none" normalizeH="0" baseline="0" dirty="0" smtClean="0">
                          <a:ln>
                            <a:noFill/>
                          </a:ln>
                          <a:solidFill>
                            <a:srgbClr val="000000"/>
                          </a:solidFill>
                          <a:effectLst/>
                          <a:latin typeface="Arial Black" panose="020B0A04020102020204" pitchFamily="34" charset="0"/>
                        </a:rPr>
                        <a:t>Σκύλος</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smtClean="0">
                          <a:ln>
                            <a:noFill/>
                          </a:ln>
                          <a:solidFill>
                            <a:srgbClr val="000000"/>
                          </a:solidFill>
                          <a:effectLst/>
                          <a:latin typeface="Arial Black" panose="020B0A04020102020204" pitchFamily="34" charset="0"/>
                        </a:rPr>
                        <a:t>Canis lupus Linneaus, 1758</a:t>
                      </a:r>
                      <a:endParaRPr kumimoji="0" lang="el-GR" sz="1600" b="0" i="0" u="none" strike="noStrike" cap="none" normalizeH="0" baseline="0" smtClean="0">
                        <a:ln>
                          <a:noFill/>
                        </a:ln>
                        <a:solidFill>
                          <a:srgbClr val="000000"/>
                        </a:solidFill>
                        <a:effectLst/>
                        <a:latin typeface="Arial Black" panose="020B0A04020102020204" pitchFamily="34" charset="0"/>
                      </a:endParaRP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dirty="0" err="1" smtClean="0">
                          <a:ln>
                            <a:noFill/>
                          </a:ln>
                          <a:solidFill>
                            <a:srgbClr val="000000"/>
                          </a:solidFill>
                          <a:effectLst/>
                          <a:latin typeface="Arial Black" panose="020B0A04020102020204" pitchFamily="34" charset="0"/>
                        </a:rPr>
                        <a:t>Carnivora</a:t>
                      </a:r>
                      <a:endParaRPr kumimoji="0" lang="el-GR" sz="1600" b="0" i="0" u="none" strike="noStrike" cap="none" normalizeH="0" baseline="0" dirty="0" smtClean="0">
                        <a:ln>
                          <a:noFill/>
                        </a:ln>
                        <a:solidFill>
                          <a:srgbClr val="000000"/>
                        </a:solidFill>
                        <a:effectLst/>
                        <a:latin typeface="Arial Black" panose="020B0A04020102020204" pitchFamily="34" charset="0"/>
                      </a:endParaRPr>
                    </a:p>
                  </a:txBody>
                  <a:tcPr marT="45726" marB="45726" horzOverflow="overflow"/>
                </a:tc>
              </a:tr>
              <a:tr h="37084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1600" b="0" i="0" u="none" strike="noStrike" cap="none" normalizeH="0" baseline="0" dirty="0" smtClean="0">
                          <a:ln>
                            <a:noFill/>
                          </a:ln>
                          <a:solidFill>
                            <a:srgbClr val="000000"/>
                          </a:solidFill>
                          <a:effectLst/>
                          <a:latin typeface="Arial Black" panose="020B0A04020102020204" pitchFamily="34" charset="0"/>
                        </a:rPr>
                        <a:t>Γάτα</a:t>
                      </a:r>
                    </a:p>
                  </a:txBody>
                  <a:tcPr marT="45726" marB="45726" horzOverflow="overflow">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smtClean="0">
                          <a:ln>
                            <a:noFill/>
                          </a:ln>
                          <a:solidFill>
                            <a:srgbClr val="000000"/>
                          </a:solidFill>
                          <a:effectLst/>
                          <a:latin typeface="Arial Black" panose="020B0A04020102020204" pitchFamily="34" charset="0"/>
                        </a:rPr>
                        <a:t>Felis silvestris Schreher, 1777</a:t>
                      </a:r>
                      <a:endParaRPr kumimoji="0" lang="el-GR" sz="1600" b="0" i="0" u="none" strike="noStrike" cap="none" normalizeH="0" baseline="0" smtClean="0">
                        <a:ln>
                          <a:noFill/>
                        </a:ln>
                        <a:solidFill>
                          <a:srgbClr val="000000"/>
                        </a:solidFill>
                        <a:effectLst/>
                        <a:latin typeface="Arial Black" panose="020B0A04020102020204" pitchFamily="34" charset="0"/>
                      </a:endParaRPr>
                    </a:p>
                  </a:txBody>
                  <a:tcPr marT="45726" marB="45726" horzOverflow="overflow">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dirty="0" err="1" smtClean="0">
                          <a:ln>
                            <a:noFill/>
                          </a:ln>
                          <a:solidFill>
                            <a:srgbClr val="000000"/>
                          </a:solidFill>
                          <a:effectLst/>
                          <a:latin typeface="Arial Black" panose="020B0A04020102020204" pitchFamily="34" charset="0"/>
                        </a:rPr>
                        <a:t>Carnivora</a:t>
                      </a:r>
                      <a:endParaRPr kumimoji="0" lang="el-GR" sz="1600" b="0" i="0" u="none" strike="noStrike" cap="none" normalizeH="0" baseline="0" dirty="0" smtClean="0">
                        <a:ln>
                          <a:noFill/>
                        </a:ln>
                        <a:solidFill>
                          <a:srgbClr val="000000"/>
                        </a:solidFill>
                        <a:effectLst/>
                        <a:latin typeface="Arial Black" panose="020B0A04020102020204" pitchFamily="34" charset="0"/>
                      </a:endParaRPr>
                    </a:p>
                  </a:txBody>
                  <a:tcPr marT="45726" marB="45726" horzOverflow="overflow">
                    <a:solidFill>
                      <a:schemeClr val="accent2"/>
                    </a:solidFill>
                  </a:tcPr>
                </a:tc>
              </a:tr>
              <a:tr h="37084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1600" b="0" i="0" u="none" strike="noStrike" cap="none" normalizeH="0" baseline="0" dirty="0" smtClean="0">
                          <a:ln>
                            <a:noFill/>
                          </a:ln>
                          <a:solidFill>
                            <a:srgbClr val="000000"/>
                          </a:solidFill>
                          <a:effectLst/>
                          <a:latin typeface="Arial Black" panose="020B0A04020102020204" pitchFamily="34" charset="0"/>
                        </a:rPr>
                        <a:t>Ικτίς</a:t>
                      </a:r>
                    </a:p>
                  </a:txBody>
                  <a:tcPr marT="45726" marB="45726" horzOverflow="overflow">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smtClean="0">
                          <a:ln>
                            <a:noFill/>
                          </a:ln>
                          <a:solidFill>
                            <a:srgbClr val="000000"/>
                          </a:solidFill>
                          <a:effectLst/>
                          <a:latin typeface="Arial Black" panose="020B0A04020102020204" pitchFamily="34" charset="0"/>
                        </a:rPr>
                        <a:t>Mustela vison Schreher, 1777</a:t>
                      </a:r>
                      <a:endParaRPr kumimoji="0" lang="el-GR" sz="1600" b="0" i="0" u="none" strike="noStrike" cap="none" normalizeH="0" baseline="0" smtClean="0">
                        <a:ln>
                          <a:noFill/>
                        </a:ln>
                        <a:solidFill>
                          <a:srgbClr val="000000"/>
                        </a:solidFill>
                        <a:effectLst/>
                        <a:latin typeface="Arial Black" panose="020B0A04020102020204" pitchFamily="34" charset="0"/>
                      </a:endParaRPr>
                    </a:p>
                  </a:txBody>
                  <a:tcPr marT="45726" marB="45726" horzOverflow="overflow">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dirty="0" err="1" smtClean="0">
                          <a:ln>
                            <a:noFill/>
                          </a:ln>
                          <a:solidFill>
                            <a:srgbClr val="000000"/>
                          </a:solidFill>
                          <a:effectLst/>
                          <a:latin typeface="Arial Black" panose="020B0A04020102020204" pitchFamily="34" charset="0"/>
                        </a:rPr>
                        <a:t>Carnivora</a:t>
                      </a:r>
                      <a:endParaRPr kumimoji="0" lang="el-GR" sz="1600" b="0" i="0" u="none" strike="noStrike" cap="none" normalizeH="0" baseline="0" dirty="0" smtClean="0">
                        <a:ln>
                          <a:noFill/>
                        </a:ln>
                        <a:solidFill>
                          <a:srgbClr val="000000"/>
                        </a:solidFill>
                        <a:effectLst/>
                        <a:latin typeface="Arial Black" panose="020B0A04020102020204" pitchFamily="34" charset="0"/>
                      </a:endParaRPr>
                    </a:p>
                  </a:txBody>
                  <a:tcPr marT="45726" marB="45726" horzOverflow="overflow">
                    <a:solidFill>
                      <a:schemeClr val="accent2"/>
                    </a:solidFill>
                  </a:tcPr>
                </a:tc>
              </a:tr>
              <a:tr h="37084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1600" b="0" i="0" u="none" strike="noStrike" cap="none" normalizeH="0" baseline="0" dirty="0" smtClean="0">
                          <a:ln>
                            <a:noFill/>
                          </a:ln>
                          <a:solidFill>
                            <a:srgbClr val="000000"/>
                          </a:solidFill>
                          <a:effectLst/>
                          <a:latin typeface="Arial Black" panose="020B0A04020102020204" pitchFamily="34" charset="0"/>
                        </a:rPr>
                        <a:t>Μέλισσα</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smtClean="0">
                          <a:ln>
                            <a:noFill/>
                          </a:ln>
                          <a:solidFill>
                            <a:srgbClr val="000000"/>
                          </a:solidFill>
                          <a:effectLst/>
                          <a:latin typeface="Arial Black" panose="020B0A04020102020204" pitchFamily="34" charset="0"/>
                        </a:rPr>
                        <a:t>Apis melifera Liineaus, 1758</a:t>
                      </a:r>
                      <a:endParaRPr kumimoji="0" lang="el-GR" sz="1600" b="0" i="0" u="none" strike="noStrike" cap="none" normalizeH="0" baseline="0" smtClean="0">
                        <a:ln>
                          <a:noFill/>
                        </a:ln>
                        <a:solidFill>
                          <a:srgbClr val="000000"/>
                        </a:solidFill>
                        <a:effectLst/>
                        <a:latin typeface="Arial Black" panose="020B0A04020102020204" pitchFamily="34" charset="0"/>
                      </a:endParaRP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smtClean="0">
                          <a:ln>
                            <a:noFill/>
                          </a:ln>
                          <a:solidFill>
                            <a:srgbClr val="000000"/>
                          </a:solidFill>
                          <a:effectLst/>
                          <a:latin typeface="Arial Black" panose="020B0A04020102020204" pitchFamily="34" charset="0"/>
                        </a:rPr>
                        <a:t>Hymenoptera</a:t>
                      </a:r>
                      <a:endParaRPr kumimoji="0" lang="el-GR" sz="1600" b="0" i="0" u="none" strike="noStrike" cap="none" normalizeH="0" baseline="0" smtClean="0">
                        <a:ln>
                          <a:noFill/>
                        </a:ln>
                        <a:solidFill>
                          <a:srgbClr val="000000"/>
                        </a:solidFill>
                        <a:effectLst/>
                        <a:latin typeface="Arial Black" panose="020B0A04020102020204" pitchFamily="34" charset="0"/>
                      </a:endParaRPr>
                    </a:p>
                  </a:txBody>
                  <a:tcPr marT="45726" marB="45726" horzOverflow="overflow"/>
                </a:tc>
              </a:tr>
              <a:tr h="37084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1600" b="0" i="0" u="none" strike="noStrike" cap="none" normalizeH="0" baseline="0" dirty="0" smtClean="0">
                          <a:ln>
                            <a:noFill/>
                          </a:ln>
                          <a:solidFill>
                            <a:srgbClr val="000000"/>
                          </a:solidFill>
                          <a:effectLst/>
                          <a:latin typeface="Arial Black" panose="020B0A04020102020204" pitchFamily="34" charset="0"/>
                        </a:rPr>
                        <a:t>Μεταξοσκώληκας</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dirty="0" smtClean="0">
                          <a:ln>
                            <a:noFill/>
                          </a:ln>
                          <a:solidFill>
                            <a:srgbClr val="000000"/>
                          </a:solidFill>
                          <a:effectLst/>
                          <a:latin typeface="Arial Black" panose="020B0A04020102020204" pitchFamily="34" charset="0"/>
                        </a:rPr>
                        <a:t>B</a:t>
                      </a:r>
                      <a:r>
                        <a:rPr kumimoji="0" lang="el-GR" sz="1600" b="0" i="0" u="none" strike="noStrike" cap="none" normalizeH="0" baseline="0" dirty="0" smtClean="0">
                          <a:ln>
                            <a:noFill/>
                          </a:ln>
                          <a:solidFill>
                            <a:srgbClr val="000000"/>
                          </a:solidFill>
                          <a:effectLst/>
                          <a:latin typeface="Arial Black" panose="020B0A04020102020204" pitchFamily="34" charset="0"/>
                        </a:rPr>
                        <a:t>ο</a:t>
                      </a:r>
                      <a:r>
                        <a:rPr kumimoji="0" lang="en-US" sz="1600" b="0" i="0" u="none" strike="noStrike" cap="none" normalizeH="0" baseline="0" dirty="0" err="1" smtClean="0">
                          <a:ln>
                            <a:noFill/>
                          </a:ln>
                          <a:solidFill>
                            <a:srgbClr val="000000"/>
                          </a:solidFill>
                          <a:effectLst/>
                          <a:latin typeface="Arial Black" panose="020B0A04020102020204" pitchFamily="34" charset="0"/>
                        </a:rPr>
                        <a:t>mbyx</a:t>
                      </a:r>
                      <a:r>
                        <a:rPr kumimoji="0" lang="en-US" sz="1600" b="0" i="0" u="none" strike="noStrike" cap="none" normalizeH="0" baseline="0" dirty="0" smtClean="0">
                          <a:ln>
                            <a:noFill/>
                          </a:ln>
                          <a:solidFill>
                            <a:srgbClr val="000000"/>
                          </a:solidFill>
                          <a:effectLst/>
                          <a:latin typeface="Arial Black" panose="020B0A04020102020204" pitchFamily="34" charset="0"/>
                        </a:rPr>
                        <a:t> </a:t>
                      </a:r>
                      <a:r>
                        <a:rPr kumimoji="0" lang="en-US" sz="1600" b="0" i="0" u="none" strike="noStrike" cap="none" normalizeH="0" baseline="0" dirty="0" err="1" smtClean="0">
                          <a:ln>
                            <a:noFill/>
                          </a:ln>
                          <a:solidFill>
                            <a:srgbClr val="000000"/>
                          </a:solidFill>
                          <a:effectLst/>
                          <a:latin typeface="Arial Black" panose="020B0A04020102020204" pitchFamily="34" charset="0"/>
                        </a:rPr>
                        <a:t>mandarina</a:t>
                      </a:r>
                      <a:r>
                        <a:rPr kumimoji="0" lang="en-US" sz="1600" b="0" i="0" u="none" strike="noStrike" cap="none" normalizeH="0" baseline="0" dirty="0" smtClean="0">
                          <a:ln>
                            <a:noFill/>
                          </a:ln>
                          <a:solidFill>
                            <a:srgbClr val="000000"/>
                          </a:solidFill>
                          <a:effectLst/>
                          <a:latin typeface="Arial Black" panose="020B0A04020102020204" pitchFamily="34" charset="0"/>
                        </a:rPr>
                        <a:t> </a:t>
                      </a:r>
                      <a:r>
                        <a:rPr kumimoji="0" lang="en-US" sz="1600" b="0" i="0" u="none" strike="noStrike" cap="none" normalizeH="0" baseline="0" dirty="0" err="1" smtClean="0">
                          <a:ln>
                            <a:noFill/>
                          </a:ln>
                          <a:solidFill>
                            <a:srgbClr val="000000"/>
                          </a:solidFill>
                          <a:effectLst/>
                          <a:latin typeface="Arial Black" panose="020B0A04020102020204" pitchFamily="34" charset="0"/>
                        </a:rPr>
                        <a:t>Moorem</a:t>
                      </a:r>
                      <a:r>
                        <a:rPr kumimoji="0" lang="en-US" sz="1600" b="0" i="0" u="none" strike="noStrike" cap="none" normalizeH="0" baseline="0" dirty="0" smtClean="0">
                          <a:ln>
                            <a:noFill/>
                          </a:ln>
                          <a:solidFill>
                            <a:srgbClr val="000000"/>
                          </a:solidFill>
                          <a:effectLst/>
                          <a:latin typeface="Arial Black" panose="020B0A04020102020204" pitchFamily="34" charset="0"/>
                        </a:rPr>
                        <a:t>, 1882</a:t>
                      </a:r>
                      <a:endParaRPr kumimoji="0" lang="el-GR" sz="1600" b="0" i="0" u="none" strike="noStrike" cap="none" normalizeH="0" baseline="0" dirty="0" smtClean="0">
                        <a:ln>
                          <a:noFill/>
                        </a:ln>
                        <a:solidFill>
                          <a:srgbClr val="000000"/>
                        </a:solidFill>
                        <a:effectLst/>
                        <a:latin typeface="Arial Black" panose="020B0A04020102020204" pitchFamily="34" charset="0"/>
                      </a:endParaRP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smtClean="0">
                          <a:ln>
                            <a:noFill/>
                          </a:ln>
                          <a:solidFill>
                            <a:srgbClr val="000000"/>
                          </a:solidFill>
                          <a:effectLst/>
                          <a:latin typeface="Arial Black" panose="020B0A04020102020204" pitchFamily="34" charset="0"/>
                        </a:rPr>
                        <a:t>Lepidoptera</a:t>
                      </a:r>
                      <a:endParaRPr kumimoji="0" lang="el-GR" sz="1600" b="0" i="0" u="none" strike="noStrike" cap="none" normalizeH="0" baseline="0" smtClean="0">
                        <a:ln>
                          <a:noFill/>
                        </a:ln>
                        <a:solidFill>
                          <a:srgbClr val="000000"/>
                        </a:solidFill>
                        <a:effectLst/>
                        <a:latin typeface="Arial Black" panose="020B0A04020102020204" pitchFamily="34" charset="0"/>
                      </a:endParaRPr>
                    </a:p>
                  </a:txBody>
                  <a:tcPr marT="45726" marB="45726" horzOverflow="overflow"/>
                </a:tc>
              </a:tr>
              <a:tr h="37084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1600" b="0" i="0" u="none" strike="noStrike" cap="none" normalizeH="0" baseline="0" dirty="0" smtClean="0">
                          <a:ln>
                            <a:noFill/>
                          </a:ln>
                          <a:solidFill>
                            <a:srgbClr val="000000"/>
                          </a:solidFill>
                          <a:effectLst/>
                          <a:latin typeface="Arial Black" panose="020B0A04020102020204" pitchFamily="34" charset="0"/>
                        </a:rPr>
                        <a:t>Σολωμός</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dirty="0" err="1" smtClean="0">
                          <a:ln>
                            <a:noFill/>
                          </a:ln>
                          <a:solidFill>
                            <a:srgbClr val="000000"/>
                          </a:solidFill>
                          <a:effectLst/>
                          <a:latin typeface="Arial Black" panose="020B0A04020102020204" pitchFamily="34" charset="0"/>
                        </a:rPr>
                        <a:t>Salmo</a:t>
                      </a:r>
                      <a:r>
                        <a:rPr kumimoji="0" lang="en-US" sz="1600" b="0" i="0" u="none" strike="noStrike" cap="none" normalizeH="0" baseline="0" dirty="0" smtClean="0">
                          <a:ln>
                            <a:noFill/>
                          </a:ln>
                          <a:solidFill>
                            <a:srgbClr val="000000"/>
                          </a:solidFill>
                          <a:effectLst/>
                          <a:latin typeface="Arial Black" panose="020B0A04020102020204" pitchFamily="34" charset="0"/>
                        </a:rPr>
                        <a:t> </a:t>
                      </a:r>
                      <a:r>
                        <a:rPr kumimoji="0" lang="en-US" sz="1600" b="0" i="0" u="none" strike="noStrike" cap="none" normalizeH="0" baseline="0" dirty="0" err="1" smtClean="0">
                          <a:ln>
                            <a:noFill/>
                          </a:ln>
                          <a:solidFill>
                            <a:srgbClr val="000000"/>
                          </a:solidFill>
                          <a:effectLst/>
                          <a:latin typeface="Arial Black" panose="020B0A04020102020204" pitchFamily="34" charset="0"/>
                        </a:rPr>
                        <a:t>gairdneri</a:t>
                      </a:r>
                      <a:r>
                        <a:rPr kumimoji="0" lang="en-US" sz="1600" b="0" i="0" u="none" strike="noStrike" cap="none" normalizeH="0" baseline="0" dirty="0" smtClean="0">
                          <a:ln>
                            <a:noFill/>
                          </a:ln>
                          <a:solidFill>
                            <a:srgbClr val="000000"/>
                          </a:solidFill>
                          <a:effectLst/>
                          <a:latin typeface="Arial Black" panose="020B0A04020102020204" pitchFamily="34" charset="0"/>
                        </a:rPr>
                        <a:t> Richardson, 1836</a:t>
                      </a:r>
                      <a:endParaRPr kumimoji="0" lang="el-GR" sz="1600" b="0" i="0" u="none" strike="noStrike" cap="none" normalizeH="0" baseline="0" dirty="0" smtClean="0">
                        <a:ln>
                          <a:noFill/>
                        </a:ln>
                        <a:solidFill>
                          <a:srgbClr val="000000"/>
                        </a:solidFill>
                        <a:effectLst/>
                        <a:latin typeface="Arial Black" panose="020B0A04020102020204" pitchFamily="34" charset="0"/>
                      </a:endParaRP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smtClean="0">
                          <a:ln>
                            <a:noFill/>
                          </a:ln>
                          <a:solidFill>
                            <a:srgbClr val="000000"/>
                          </a:solidFill>
                          <a:effectLst/>
                          <a:latin typeface="Arial Black" panose="020B0A04020102020204" pitchFamily="34" charset="0"/>
                        </a:rPr>
                        <a:t>Salmoniformes</a:t>
                      </a:r>
                      <a:endParaRPr kumimoji="0" lang="el-GR" sz="1600" b="0" i="0" u="none" strike="noStrike" cap="none" normalizeH="0" baseline="0" smtClean="0">
                        <a:ln>
                          <a:noFill/>
                        </a:ln>
                        <a:solidFill>
                          <a:srgbClr val="000000"/>
                        </a:solidFill>
                        <a:effectLst/>
                        <a:latin typeface="Arial Black" panose="020B0A04020102020204" pitchFamily="34" charset="0"/>
                      </a:endParaRPr>
                    </a:p>
                  </a:txBody>
                  <a:tcPr marT="45726" marB="45726" horzOverflow="overflow"/>
                </a:tc>
              </a:tr>
              <a:tr h="37084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1600" b="0" i="0" u="none" strike="noStrike" cap="none" normalizeH="0" baseline="0" smtClean="0">
                          <a:ln>
                            <a:noFill/>
                          </a:ln>
                          <a:solidFill>
                            <a:srgbClr val="000000"/>
                          </a:solidFill>
                          <a:effectLst/>
                          <a:latin typeface="Arial Black" panose="020B0A04020102020204" pitchFamily="34" charset="0"/>
                        </a:rPr>
                        <a:t>Κυπρίνος</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dirty="0" err="1" smtClean="0">
                          <a:ln>
                            <a:noFill/>
                          </a:ln>
                          <a:solidFill>
                            <a:srgbClr val="000000"/>
                          </a:solidFill>
                          <a:effectLst/>
                          <a:latin typeface="Arial Black" panose="020B0A04020102020204" pitchFamily="34" charset="0"/>
                        </a:rPr>
                        <a:t>Cyprinus</a:t>
                      </a:r>
                      <a:r>
                        <a:rPr kumimoji="0" lang="en-US" sz="1600" b="0" i="0" u="none" strike="noStrike" cap="none" normalizeH="0" baseline="0" dirty="0" smtClean="0">
                          <a:ln>
                            <a:noFill/>
                          </a:ln>
                          <a:solidFill>
                            <a:srgbClr val="000000"/>
                          </a:solidFill>
                          <a:effectLst/>
                          <a:latin typeface="Arial Black" panose="020B0A04020102020204" pitchFamily="34" charset="0"/>
                        </a:rPr>
                        <a:t> </a:t>
                      </a:r>
                      <a:r>
                        <a:rPr kumimoji="0" lang="en-US" sz="1600" b="0" i="0" u="none" strike="noStrike" cap="none" normalizeH="0" baseline="0" dirty="0" err="1" smtClean="0">
                          <a:ln>
                            <a:noFill/>
                          </a:ln>
                          <a:solidFill>
                            <a:srgbClr val="000000"/>
                          </a:solidFill>
                          <a:effectLst/>
                          <a:latin typeface="Arial Black" panose="020B0A04020102020204" pitchFamily="34" charset="0"/>
                        </a:rPr>
                        <a:t>carpio</a:t>
                      </a:r>
                      <a:r>
                        <a:rPr kumimoji="0" lang="en-US" sz="1600" b="0" i="0" u="none" strike="noStrike" cap="none" normalizeH="0" baseline="0" dirty="0" smtClean="0">
                          <a:ln>
                            <a:noFill/>
                          </a:ln>
                          <a:solidFill>
                            <a:srgbClr val="000000"/>
                          </a:solidFill>
                          <a:effectLst/>
                          <a:latin typeface="Arial Black" panose="020B0A04020102020204" pitchFamily="34" charset="0"/>
                        </a:rPr>
                        <a:t> </a:t>
                      </a:r>
                      <a:r>
                        <a:rPr kumimoji="0" lang="en-US" sz="1600" b="0" i="0" u="none" strike="noStrike" cap="none" normalizeH="0" baseline="0" dirty="0" err="1" smtClean="0">
                          <a:ln>
                            <a:noFill/>
                          </a:ln>
                          <a:solidFill>
                            <a:srgbClr val="000000"/>
                          </a:solidFill>
                          <a:effectLst/>
                          <a:latin typeface="Arial Black" panose="020B0A04020102020204" pitchFamily="34" charset="0"/>
                        </a:rPr>
                        <a:t>Linneaus</a:t>
                      </a:r>
                      <a:r>
                        <a:rPr kumimoji="0" lang="en-US" sz="1600" b="0" i="0" u="none" strike="noStrike" cap="none" normalizeH="0" baseline="0" dirty="0" smtClean="0">
                          <a:ln>
                            <a:noFill/>
                          </a:ln>
                          <a:solidFill>
                            <a:srgbClr val="000000"/>
                          </a:solidFill>
                          <a:effectLst/>
                          <a:latin typeface="Arial Black" panose="020B0A04020102020204" pitchFamily="34" charset="0"/>
                        </a:rPr>
                        <a:t>, 1758</a:t>
                      </a:r>
                      <a:endParaRPr kumimoji="0" lang="el-GR" sz="1600" b="0" i="0" u="none" strike="noStrike" cap="none" normalizeH="0" baseline="0" dirty="0" smtClean="0">
                        <a:ln>
                          <a:noFill/>
                        </a:ln>
                        <a:solidFill>
                          <a:srgbClr val="000000"/>
                        </a:solidFill>
                        <a:effectLst/>
                        <a:latin typeface="Arial Black" panose="020B0A04020102020204" pitchFamily="34" charset="0"/>
                      </a:endParaRP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dirty="0" err="1" smtClean="0">
                          <a:ln>
                            <a:noFill/>
                          </a:ln>
                          <a:solidFill>
                            <a:srgbClr val="000000"/>
                          </a:solidFill>
                          <a:effectLst/>
                          <a:latin typeface="Arial Black" panose="020B0A04020102020204" pitchFamily="34" charset="0"/>
                        </a:rPr>
                        <a:t>Cyprinoformes</a:t>
                      </a:r>
                      <a:endParaRPr kumimoji="0" lang="el-GR" sz="1600" b="0" i="0" u="none" strike="noStrike" cap="none" normalizeH="0" baseline="0" dirty="0" smtClean="0">
                        <a:ln>
                          <a:noFill/>
                        </a:ln>
                        <a:solidFill>
                          <a:srgbClr val="000000"/>
                        </a:solidFill>
                        <a:effectLst/>
                        <a:latin typeface="Arial Black" panose="020B0A04020102020204" pitchFamily="34" charset="0"/>
                      </a:endParaRPr>
                    </a:p>
                  </a:txBody>
                  <a:tcPr marT="45726" marB="45726" horzOverflow="overflow"/>
                </a:tc>
              </a:tr>
              <a:tr h="37084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1600" b="0" i="0" u="none" strike="noStrike" cap="none" normalizeH="0" baseline="0" smtClean="0">
                          <a:ln>
                            <a:noFill/>
                          </a:ln>
                          <a:solidFill>
                            <a:srgbClr val="000000"/>
                          </a:solidFill>
                          <a:effectLst/>
                          <a:latin typeface="Arial Black" panose="020B0A04020102020204" pitchFamily="34" charset="0"/>
                        </a:rPr>
                        <a:t>Τιλάπια</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dirty="0" smtClean="0">
                          <a:ln>
                            <a:noFill/>
                          </a:ln>
                          <a:solidFill>
                            <a:srgbClr val="000000"/>
                          </a:solidFill>
                          <a:effectLst/>
                          <a:latin typeface="Arial Black" panose="020B0A04020102020204" pitchFamily="34" charset="0"/>
                        </a:rPr>
                        <a:t>Tilapia </a:t>
                      </a:r>
                      <a:r>
                        <a:rPr kumimoji="0" lang="en-US" sz="1600" b="0" i="0" u="none" strike="noStrike" cap="none" normalizeH="0" baseline="0" dirty="0" err="1" smtClean="0">
                          <a:ln>
                            <a:noFill/>
                          </a:ln>
                          <a:solidFill>
                            <a:srgbClr val="000000"/>
                          </a:solidFill>
                          <a:effectLst/>
                          <a:latin typeface="Arial Black" panose="020B0A04020102020204" pitchFamily="34" charset="0"/>
                        </a:rPr>
                        <a:t>mossambica</a:t>
                      </a:r>
                      <a:r>
                        <a:rPr kumimoji="0" lang="en-US" sz="1600" b="0" i="0" u="none" strike="noStrike" cap="none" normalizeH="0" baseline="0" dirty="0" smtClean="0">
                          <a:ln>
                            <a:noFill/>
                          </a:ln>
                          <a:solidFill>
                            <a:srgbClr val="000000"/>
                          </a:solidFill>
                          <a:effectLst/>
                          <a:latin typeface="Arial Black" panose="020B0A04020102020204" pitchFamily="34" charset="0"/>
                        </a:rPr>
                        <a:t> </a:t>
                      </a:r>
                      <a:r>
                        <a:rPr kumimoji="0" lang="en-US" sz="1600" b="0" i="0" u="none" strike="noStrike" cap="none" normalizeH="0" baseline="0" dirty="0" err="1" smtClean="0">
                          <a:ln>
                            <a:noFill/>
                          </a:ln>
                          <a:solidFill>
                            <a:srgbClr val="000000"/>
                          </a:solidFill>
                          <a:effectLst/>
                          <a:latin typeface="Arial Black" panose="020B0A04020102020204" pitchFamily="34" charset="0"/>
                        </a:rPr>
                        <a:t>Pepers</a:t>
                      </a:r>
                      <a:r>
                        <a:rPr kumimoji="0" lang="en-US" sz="1600" b="0" i="0" u="none" strike="noStrike" cap="none" normalizeH="0" baseline="0" dirty="0" smtClean="0">
                          <a:ln>
                            <a:noFill/>
                          </a:ln>
                          <a:solidFill>
                            <a:srgbClr val="000000"/>
                          </a:solidFill>
                          <a:effectLst/>
                          <a:latin typeface="Arial Black" panose="020B0A04020102020204" pitchFamily="34" charset="0"/>
                        </a:rPr>
                        <a:t>, 1852</a:t>
                      </a:r>
                      <a:endParaRPr kumimoji="0" lang="el-GR" sz="1600" b="0" i="0" u="none" strike="noStrike" cap="none" normalizeH="0" baseline="0" dirty="0" smtClean="0">
                        <a:ln>
                          <a:noFill/>
                        </a:ln>
                        <a:solidFill>
                          <a:srgbClr val="000000"/>
                        </a:solidFill>
                        <a:effectLst/>
                        <a:latin typeface="Arial Black" panose="020B0A04020102020204" pitchFamily="34" charset="0"/>
                      </a:endParaRP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dirty="0" err="1" smtClean="0">
                          <a:ln>
                            <a:noFill/>
                          </a:ln>
                          <a:solidFill>
                            <a:srgbClr val="000000"/>
                          </a:solidFill>
                          <a:effectLst/>
                          <a:latin typeface="Arial Black" panose="020B0A04020102020204" pitchFamily="34" charset="0"/>
                        </a:rPr>
                        <a:t>Perciformes</a:t>
                      </a:r>
                      <a:endParaRPr kumimoji="0" lang="el-GR" sz="1600" b="0" i="0" u="none" strike="noStrike" cap="none" normalizeH="0" baseline="0" dirty="0" smtClean="0">
                        <a:ln>
                          <a:noFill/>
                        </a:ln>
                        <a:solidFill>
                          <a:srgbClr val="000000"/>
                        </a:solidFill>
                        <a:effectLst/>
                        <a:latin typeface="Arial Black" panose="020B0A04020102020204" pitchFamily="34" charset="0"/>
                      </a:endParaRPr>
                    </a:p>
                  </a:txBody>
                  <a:tcPr marT="45726" marB="45726" horzOverflow="overflow"/>
                </a:tc>
              </a:tr>
            </a:tbl>
          </a:graphicData>
        </a:graphic>
      </p:graphicFrame>
      <p:sp>
        <p:nvSpPr>
          <p:cNvPr id="76860" name="TextBox 4"/>
          <p:cNvSpPr txBox="1">
            <a:spLocks noChangeArrowheads="1"/>
          </p:cNvSpPr>
          <p:nvPr/>
        </p:nvSpPr>
        <p:spPr bwMode="auto">
          <a:xfrm>
            <a:off x="395288" y="5285499"/>
            <a:ext cx="7924800" cy="396875"/>
          </a:xfrm>
          <a:prstGeom prst="rect">
            <a:avLst/>
          </a:prstGeom>
          <a:noFill/>
          <a:ln w="9525">
            <a:noFill/>
            <a:miter lim="800000"/>
            <a:headEnd/>
            <a:tailEnd/>
          </a:ln>
        </p:spPr>
        <p:txBody>
          <a:bodyPr>
            <a:spAutoFit/>
          </a:bodyPr>
          <a:lstStyle/>
          <a:p>
            <a:r>
              <a:rPr lang="el-GR" sz="2000" dirty="0">
                <a:solidFill>
                  <a:srgbClr val="000000"/>
                </a:solidFill>
              </a:rPr>
              <a:t>Συνέχεια του προηγούμενου πίνακα. </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Τίτλος 1"/>
          <p:cNvSpPr>
            <a:spLocks noGrp="1"/>
          </p:cNvSpPr>
          <p:nvPr>
            <p:ph type="title"/>
          </p:nvPr>
        </p:nvSpPr>
        <p:spPr/>
        <p:txBody>
          <a:bodyPr/>
          <a:lstStyle/>
          <a:p>
            <a:pPr eaLnBrk="1" hangingPunct="1"/>
            <a:r>
              <a:rPr lang="el-GR" smtClean="0"/>
              <a:t>Βιβλιογραφία 1</a:t>
            </a:r>
          </a:p>
        </p:txBody>
      </p:sp>
      <p:sp>
        <p:nvSpPr>
          <p:cNvPr id="31746" name="Θέση περιεχομένου 2"/>
          <p:cNvSpPr>
            <a:spLocks noGrp="1"/>
          </p:cNvSpPr>
          <p:nvPr>
            <p:ph idx="1"/>
          </p:nvPr>
        </p:nvSpPr>
        <p:spPr/>
        <p:txBody>
          <a:bodyPr/>
          <a:lstStyle/>
          <a:p>
            <a:pPr eaLnBrk="1" hangingPunct="1"/>
            <a:r>
              <a:rPr lang="en-US" sz="2000" smtClean="0"/>
              <a:t>Darwin (1875): “The variation of Plants and Animals under Domestication”, 2</a:t>
            </a:r>
            <a:r>
              <a:rPr lang="en-US" sz="2000" baseline="30000" smtClean="0"/>
              <a:t>nd</a:t>
            </a:r>
            <a:r>
              <a:rPr lang="en-US" sz="2000" smtClean="0"/>
              <a:t> edn, John Murray, London</a:t>
            </a:r>
          </a:p>
          <a:p>
            <a:pPr eaLnBrk="1" hangingPunct="1"/>
            <a:r>
              <a:rPr lang="en-US" sz="2000" smtClean="0"/>
              <a:t>Hale E. B. (1962): “Domestication and the evolution of behaviour” in : Hafez E.S.E. (ed.) The Behaviour of Domestic Animals, 2</a:t>
            </a:r>
            <a:r>
              <a:rPr lang="en-US" sz="2000" baseline="30000" smtClean="0"/>
              <a:t>nd</a:t>
            </a:r>
            <a:r>
              <a:rPr lang="en-US" sz="2000" smtClean="0"/>
              <a:t> edn. Baillière, Tindall &amp; Cassell, London, pp.22-42</a:t>
            </a:r>
          </a:p>
          <a:p>
            <a:pPr eaLnBrk="1" hangingPunct="1"/>
            <a:r>
              <a:rPr lang="en-US" sz="2000" smtClean="0"/>
              <a:t>Price E. O. (1984): “Behavioural aspects of animal domestication”. The Quarterly Review of Biology 59, pp.1-32</a:t>
            </a:r>
            <a:endParaRPr lang="el-GR" sz="2000" smtClean="0"/>
          </a:p>
          <a:p>
            <a:pPr eaLnBrk="1" hangingPunct="1"/>
            <a:r>
              <a:rPr lang="el-GR" sz="2000" smtClean="0"/>
              <a:t>Ρογδάκης Εμμ. (2002): «Εγχώριες φυλές προβάτων»,</a:t>
            </a:r>
            <a:r>
              <a:rPr lang="el-GR" sz="2000" i="1" smtClean="0"/>
              <a:t> εκδόσεις Αγροτύπος</a:t>
            </a:r>
          </a:p>
          <a:p>
            <a:pPr eaLnBrk="1" hangingPunct="1"/>
            <a:r>
              <a:rPr lang="el-GR" sz="2000" smtClean="0"/>
              <a:t>Ρογδάκης Εμμ. (2006): κεφάλαιο</a:t>
            </a:r>
            <a:r>
              <a:rPr lang="en-US" sz="2000" smtClean="0"/>
              <a:t> 3 </a:t>
            </a:r>
            <a:r>
              <a:rPr lang="el-GR" sz="2000" smtClean="0"/>
              <a:t>από «</a:t>
            </a:r>
            <a:r>
              <a:rPr lang="el-GR" sz="2000" i="1" smtClean="0"/>
              <a:t>Γενική Ζωοτεχνία», εκδόσεις Αθ. Σταμούλης</a:t>
            </a:r>
          </a:p>
          <a:p>
            <a:pPr eaLnBrk="1" hangingPunct="1"/>
            <a:r>
              <a:rPr lang="en-US" sz="2000" smtClean="0"/>
              <a:t>Stricklin R.W. (2001): “The Evolution and Domestication of Social Behaviour”, pp: 83-110, in “</a:t>
            </a:r>
            <a:r>
              <a:rPr lang="en-US" sz="2000" i="1" smtClean="0"/>
              <a:t>Social Behaviour in Farm Animals</a:t>
            </a:r>
            <a:r>
              <a:rPr lang="en-US" sz="2000" smtClean="0"/>
              <a:t>” (eds L.J. Keeling and H. W. Gonyou) </a:t>
            </a:r>
            <a:r>
              <a:rPr lang="en-US" sz="2000" baseline="30000" smtClean="0"/>
              <a:t>©</a:t>
            </a:r>
            <a:r>
              <a:rPr lang="en-US" sz="2000" smtClean="0"/>
              <a:t>CAB International 2001.</a:t>
            </a:r>
            <a:endParaRPr lang="el-GR" sz="2000" smtClean="0"/>
          </a:p>
          <a:p>
            <a:pPr eaLnBrk="1" hangingPunct="1"/>
            <a:endParaRPr lang="el-GR" sz="2000" smtClean="0"/>
          </a:p>
          <a:p>
            <a:pPr eaLnBrk="1" hangingPunct="1"/>
            <a:endParaRPr lang="el-GR" sz="2000" smtClean="0"/>
          </a:p>
        </p:txBody>
      </p:sp>
    </p:spTree>
    <p:extLst>
      <p:ext uri="{BB962C8B-B14F-4D97-AF65-F5344CB8AC3E}">
        <p14:creationId xmlns:p14="http://schemas.microsoft.com/office/powerpoint/2010/main" val="131613075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Τίτλος 1"/>
          <p:cNvSpPr>
            <a:spLocks noGrp="1"/>
          </p:cNvSpPr>
          <p:nvPr>
            <p:ph type="title"/>
          </p:nvPr>
        </p:nvSpPr>
        <p:spPr/>
        <p:txBody>
          <a:bodyPr/>
          <a:lstStyle/>
          <a:p>
            <a:pPr eaLnBrk="1" hangingPunct="1"/>
            <a:r>
              <a:rPr lang="el-GR" smtClean="0"/>
              <a:t>Βιβλιογραφία 2</a:t>
            </a:r>
          </a:p>
        </p:txBody>
      </p:sp>
      <p:sp>
        <p:nvSpPr>
          <p:cNvPr id="55298" name="Θέση περιεχομένου 2"/>
          <p:cNvSpPr>
            <a:spLocks noGrp="1"/>
          </p:cNvSpPr>
          <p:nvPr>
            <p:ph idx="1"/>
          </p:nvPr>
        </p:nvSpPr>
        <p:spPr/>
        <p:txBody>
          <a:bodyPr/>
          <a:lstStyle/>
          <a:p>
            <a:pPr eaLnBrk="1" hangingPunct="1"/>
            <a:r>
              <a:rPr lang="el-GR" sz="2400" dirty="0" err="1" smtClean="0"/>
              <a:t>Ρογδάκης</a:t>
            </a:r>
            <a:r>
              <a:rPr lang="el-GR" sz="2400" dirty="0" smtClean="0"/>
              <a:t> </a:t>
            </a:r>
            <a:r>
              <a:rPr lang="el-GR" sz="2400" dirty="0" err="1" smtClean="0"/>
              <a:t>Εμμ</a:t>
            </a:r>
            <a:r>
              <a:rPr lang="el-GR" sz="2400" dirty="0" smtClean="0"/>
              <a:t>. (2006): κεφάλαιο 3 από «</a:t>
            </a:r>
            <a:r>
              <a:rPr lang="el-GR" sz="2400" i="1" dirty="0" smtClean="0"/>
              <a:t>Γενική Ζωοτεχνία», εκδόσεις </a:t>
            </a:r>
            <a:r>
              <a:rPr lang="el-GR" sz="2400" i="1" dirty="0" err="1" smtClean="0"/>
              <a:t>Αθ</a:t>
            </a:r>
            <a:r>
              <a:rPr lang="el-GR" sz="2400" i="1" dirty="0" smtClean="0"/>
              <a:t>. </a:t>
            </a:r>
            <a:r>
              <a:rPr lang="el-GR" sz="2400" i="1" dirty="0" err="1" smtClean="0"/>
              <a:t>Σταμούλης</a:t>
            </a:r>
            <a:endParaRPr lang="en-US" sz="2400" i="1" dirty="0" smtClean="0"/>
          </a:p>
          <a:p>
            <a:pPr eaLnBrk="1" hangingPunct="1"/>
            <a:r>
              <a:rPr lang="en-US" sz="2400" dirty="0" smtClean="0"/>
              <a:t>Friend</a:t>
            </a:r>
            <a:r>
              <a:rPr lang="el-GR" sz="2400" dirty="0" smtClean="0"/>
              <a:t> </a:t>
            </a:r>
            <a:r>
              <a:rPr lang="en-US" sz="2400" dirty="0" smtClean="0"/>
              <a:t>J.&amp; D. Bishop (1978)</a:t>
            </a:r>
            <a:r>
              <a:rPr lang="el-GR" sz="2400" dirty="0" smtClean="0"/>
              <a:t>:</a:t>
            </a:r>
            <a:r>
              <a:rPr lang="en-US" sz="2400" dirty="0" smtClean="0"/>
              <a:t> </a:t>
            </a:r>
            <a:r>
              <a:rPr lang="el-GR" sz="2400" dirty="0" smtClean="0"/>
              <a:t>«</a:t>
            </a:r>
            <a:r>
              <a:rPr lang="en-US" sz="2400" dirty="0" smtClean="0"/>
              <a:t>Cattle of the world in </a:t>
            </a:r>
            <a:r>
              <a:rPr lang="en-US" sz="2400" dirty="0" err="1" smtClean="0"/>
              <a:t>colour</a:t>
            </a:r>
            <a:r>
              <a:rPr lang="el-GR" sz="2400" dirty="0" smtClean="0"/>
              <a:t>»</a:t>
            </a:r>
            <a:r>
              <a:rPr lang="en-US" sz="2400" dirty="0" smtClean="0"/>
              <a:t>, </a:t>
            </a:r>
            <a:r>
              <a:rPr lang="en-US" sz="2400" dirty="0" err="1" smtClean="0"/>
              <a:t>Blandford</a:t>
            </a:r>
            <a:r>
              <a:rPr lang="en-US" sz="2400" dirty="0" smtClean="0"/>
              <a:t> press Ltd.</a:t>
            </a:r>
            <a:endParaRPr lang="el-GR" sz="2400" dirty="0" smtClean="0"/>
          </a:p>
          <a:p>
            <a:pPr eaLnBrk="1" hangingPunct="1">
              <a:defRPr/>
            </a:pPr>
            <a:r>
              <a:rPr lang="en-US" sz="2400" dirty="0"/>
              <a:t>The Yak, Second edition, revised and enlarged by G. Wiener, H. </a:t>
            </a:r>
            <a:r>
              <a:rPr lang="en-US" sz="2400" dirty="0" err="1"/>
              <a:t>Jianlin</a:t>
            </a:r>
            <a:r>
              <a:rPr lang="en-US" sz="2400" dirty="0"/>
              <a:t> &amp; </a:t>
            </a:r>
            <a:r>
              <a:rPr lang="en-US" sz="2400" dirty="0" err="1"/>
              <a:t>L.Ruijun</a:t>
            </a:r>
            <a:r>
              <a:rPr lang="en-US" sz="2400" dirty="0"/>
              <a:t>, the Rap Publication 2003/06, FAO. </a:t>
            </a:r>
          </a:p>
          <a:p>
            <a:pPr eaLnBrk="1" hangingPunct="1">
              <a:defRPr/>
            </a:pPr>
            <a:r>
              <a:rPr lang="en-GB" sz="2400" dirty="0"/>
              <a:t>Leslie D. M. JR. &amp; G.B. Schaller (1990): “</a:t>
            </a:r>
            <a:r>
              <a:rPr lang="en-GB" sz="2400" dirty="0" err="1"/>
              <a:t>Bos</a:t>
            </a:r>
            <a:r>
              <a:rPr lang="en-GB" sz="2400" dirty="0"/>
              <a:t> </a:t>
            </a:r>
            <a:r>
              <a:rPr lang="en-GB" sz="2400" dirty="0" err="1"/>
              <a:t>grunniens</a:t>
            </a:r>
            <a:r>
              <a:rPr lang="en-GB" sz="2400" dirty="0"/>
              <a:t> and </a:t>
            </a:r>
            <a:r>
              <a:rPr lang="en-GB" sz="2400" dirty="0" err="1"/>
              <a:t>Bos</a:t>
            </a:r>
            <a:r>
              <a:rPr lang="en-GB" sz="2400" dirty="0"/>
              <a:t> </a:t>
            </a:r>
            <a:r>
              <a:rPr lang="en-GB" sz="2400" dirty="0" err="1"/>
              <a:t>mutus</a:t>
            </a:r>
            <a:r>
              <a:rPr lang="en-GB" sz="2400" dirty="0"/>
              <a:t> (</a:t>
            </a:r>
            <a:r>
              <a:rPr lang="en-GB" sz="2400" dirty="0" err="1"/>
              <a:t>Artiodactyla</a:t>
            </a:r>
            <a:r>
              <a:rPr lang="en-GB" sz="2400" dirty="0"/>
              <a:t>: </a:t>
            </a:r>
            <a:r>
              <a:rPr lang="en-GB" sz="2400" dirty="0" err="1"/>
              <a:t>Bovidae</a:t>
            </a:r>
            <a:r>
              <a:rPr lang="en-GB" sz="2400" dirty="0"/>
              <a:t>)”. Mammalian species, 836, 1-17.</a:t>
            </a:r>
            <a:endParaRPr lang="el-GR" sz="2400" dirty="0"/>
          </a:p>
          <a:p>
            <a:pPr eaLnBrk="1" hangingPunct="1">
              <a:defRPr/>
            </a:pPr>
            <a:r>
              <a:rPr lang="en-GB" sz="2400" dirty="0"/>
              <a:t>Burt D. W. (2009): “The cattle genome reveals its secrets”. The Journal of Biology, 8:36</a:t>
            </a:r>
            <a:r>
              <a:rPr lang="en-GB" sz="2400" dirty="0" smtClean="0"/>
              <a:t>.</a:t>
            </a:r>
            <a:endParaRPr lang="el-GR" sz="2400" i="1" dirty="0" smtClean="0"/>
          </a:p>
          <a:p>
            <a:pPr eaLnBrk="1" hangingPunct="1"/>
            <a:endParaRPr lang="el-GR" sz="2400" dirty="0" smtClean="0"/>
          </a:p>
          <a:p>
            <a:pPr eaLnBrk="1" hangingPunct="1"/>
            <a:endParaRPr lang="el-GR" dirty="0" smtClean="0"/>
          </a:p>
        </p:txBody>
      </p:sp>
    </p:spTree>
    <p:extLst>
      <p:ext uri="{BB962C8B-B14F-4D97-AF65-F5344CB8AC3E}">
        <p14:creationId xmlns:p14="http://schemas.microsoft.com/office/powerpoint/2010/main" val="219804303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Τίτλος 1"/>
          <p:cNvSpPr>
            <a:spLocks noGrp="1"/>
          </p:cNvSpPr>
          <p:nvPr>
            <p:ph type="title"/>
          </p:nvPr>
        </p:nvSpPr>
        <p:spPr/>
        <p:txBody>
          <a:bodyPr/>
          <a:lstStyle/>
          <a:p>
            <a:pPr eaLnBrk="1" hangingPunct="1"/>
            <a:r>
              <a:rPr lang="el-GR" smtClean="0"/>
              <a:t>Βιβλιογραφία 3</a:t>
            </a:r>
          </a:p>
        </p:txBody>
      </p:sp>
      <p:sp>
        <p:nvSpPr>
          <p:cNvPr id="77826" name="Θέση περιεχομένου 2"/>
          <p:cNvSpPr>
            <a:spLocks noGrp="1"/>
          </p:cNvSpPr>
          <p:nvPr>
            <p:ph idx="1"/>
          </p:nvPr>
        </p:nvSpPr>
        <p:spPr/>
        <p:txBody>
          <a:bodyPr/>
          <a:lstStyle/>
          <a:p>
            <a:pPr eaLnBrk="1" hangingPunct="1"/>
            <a:r>
              <a:rPr lang="el-GR" smtClean="0"/>
              <a:t>Ρογδάκης Εμμ. (2002): «Εγχώριες φυλές προβάτων»,</a:t>
            </a:r>
            <a:r>
              <a:rPr lang="el-GR" i="1" smtClean="0"/>
              <a:t> εκδόσεις Αγροτύπος</a:t>
            </a:r>
          </a:p>
          <a:p>
            <a:pPr eaLnBrk="1" hangingPunct="1"/>
            <a:r>
              <a:rPr lang="el-GR" smtClean="0"/>
              <a:t>Ρογδάκης Εμμ. (2006): κεφάλαιο</a:t>
            </a:r>
            <a:r>
              <a:rPr lang="en-US" smtClean="0"/>
              <a:t> 3 </a:t>
            </a:r>
            <a:r>
              <a:rPr lang="el-GR" smtClean="0"/>
              <a:t>από «</a:t>
            </a:r>
            <a:r>
              <a:rPr lang="el-GR" i="1" smtClean="0"/>
              <a:t>Γενική Ζωοτεχνία», εκδόσεις Αθ. Σταμούλης</a:t>
            </a:r>
            <a:endParaRPr lang="en-US" i="1" smtClean="0"/>
          </a:p>
          <a:p>
            <a:pPr eaLnBrk="1" hangingPunct="1"/>
            <a:r>
              <a:rPr lang="en-US" i="1" smtClean="0"/>
              <a:t>K</a:t>
            </a:r>
            <a:r>
              <a:rPr lang="el-GR" i="1" smtClean="0"/>
              <a:t>αραντούνιας Α. (1968): Ειδική Ζωοτεχνία, Προβατοτροφία &amp; Αιγοτροφία</a:t>
            </a:r>
          </a:p>
          <a:p>
            <a:pPr eaLnBrk="1" hangingPunct="1"/>
            <a:r>
              <a:rPr lang="en-US" i="1" smtClean="0"/>
              <a:t>Mason, I. L. (1967): Sheep breeds of the Mediterranean. FAO, CAB.</a:t>
            </a:r>
          </a:p>
          <a:p>
            <a:pPr eaLnBrk="1" hangingPunct="1"/>
            <a:r>
              <a:rPr lang="el-GR" smtClean="0"/>
              <a:t>Εικόνες από ©Brent Huffman, www.ultimateungulate.com </a:t>
            </a:r>
          </a:p>
          <a:p>
            <a:pPr eaLnBrk="1" hangingPunct="1"/>
            <a:endParaRPr lang="el-GR" smtClean="0"/>
          </a:p>
          <a:p>
            <a:pPr eaLnBrk="1" hangingPunct="1"/>
            <a:endParaRPr lang="el-GR"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Τίτλος 1"/>
          <p:cNvSpPr>
            <a:spLocks noGrp="1"/>
          </p:cNvSpPr>
          <p:nvPr>
            <p:ph type="title"/>
          </p:nvPr>
        </p:nvSpPr>
        <p:spPr/>
        <p:txBody>
          <a:bodyPr/>
          <a:lstStyle/>
          <a:p>
            <a:pPr eaLnBrk="1" hangingPunct="1"/>
            <a:r>
              <a:rPr lang="el-GR" dirty="0" smtClean="0"/>
              <a:t>Μαθησιακοί στόχοι 3/4</a:t>
            </a:r>
          </a:p>
        </p:txBody>
      </p:sp>
      <p:sp>
        <p:nvSpPr>
          <p:cNvPr id="36866" name="Θέση περιεχομένου 2"/>
          <p:cNvSpPr>
            <a:spLocks noGrp="1"/>
          </p:cNvSpPr>
          <p:nvPr>
            <p:ph idx="1"/>
          </p:nvPr>
        </p:nvSpPr>
        <p:spPr>
          <a:xfrm>
            <a:off x="519828" y="1499986"/>
            <a:ext cx="7848600" cy="4968875"/>
          </a:xfrm>
        </p:spPr>
        <p:txBody>
          <a:bodyPr/>
          <a:lstStyle/>
          <a:p>
            <a:pPr eaLnBrk="1" hangingPunct="1">
              <a:lnSpc>
                <a:spcPct val="200000"/>
              </a:lnSpc>
            </a:pPr>
            <a:r>
              <a:rPr lang="el-GR" sz="2400" dirty="0" smtClean="0"/>
              <a:t>Το είδος </a:t>
            </a:r>
            <a:r>
              <a:rPr lang="en-US" sz="2400" dirty="0" err="1" smtClean="0"/>
              <a:t>Bos</a:t>
            </a:r>
            <a:r>
              <a:rPr lang="el-GR" sz="2400" dirty="0" smtClean="0"/>
              <a:t> </a:t>
            </a:r>
            <a:r>
              <a:rPr lang="en-US" sz="2400" dirty="0" err="1" smtClean="0"/>
              <a:t>primigenius</a:t>
            </a:r>
            <a:r>
              <a:rPr lang="en-US" sz="2400" dirty="0" smtClean="0"/>
              <a:t> </a:t>
            </a:r>
            <a:r>
              <a:rPr lang="en-US" sz="2400" dirty="0" err="1" smtClean="0"/>
              <a:t>Bojanus</a:t>
            </a:r>
            <a:r>
              <a:rPr lang="en-US" sz="2400" dirty="0" smtClean="0"/>
              <a:t> </a:t>
            </a:r>
            <a:r>
              <a:rPr lang="el-GR" sz="2400" dirty="0" smtClean="0"/>
              <a:t>είναι ο σπουδαιότερος εκπρόσωπος του γένους </a:t>
            </a:r>
            <a:r>
              <a:rPr lang="en-US" sz="2400" dirty="0" err="1" smtClean="0"/>
              <a:t>Bos</a:t>
            </a:r>
            <a:r>
              <a:rPr lang="en-US" sz="2400" dirty="0" smtClean="0"/>
              <a:t>.  </a:t>
            </a:r>
            <a:r>
              <a:rPr lang="el-GR" sz="2400" dirty="0" smtClean="0"/>
              <a:t>Περιλαμβάνει δύο υποείδη</a:t>
            </a:r>
            <a:r>
              <a:rPr lang="en-US" sz="2400" dirty="0" smtClean="0"/>
              <a:t>: </a:t>
            </a:r>
            <a:endParaRPr lang="el-GR" sz="2400" dirty="0" smtClean="0"/>
          </a:p>
          <a:p>
            <a:pPr eaLnBrk="1" hangingPunct="1">
              <a:lnSpc>
                <a:spcPct val="200000"/>
              </a:lnSpc>
            </a:pPr>
            <a:r>
              <a:rPr lang="el-GR" sz="2400" dirty="0" smtClean="0"/>
              <a:t>το υποείδος </a:t>
            </a:r>
            <a:r>
              <a:rPr lang="en-US" sz="2400" dirty="0" err="1" smtClean="0"/>
              <a:t>Bos</a:t>
            </a:r>
            <a:r>
              <a:rPr lang="en-US" sz="2400" dirty="0" smtClean="0"/>
              <a:t> </a:t>
            </a:r>
            <a:r>
              <a:rPr lang="en-US" sz="2400" dirty="0" err="1" smtClean="0"/>
              <a:t>taurus</a:t>
            </a:r>
            <a:r>
              <a:rPr lang="el-GR" sz="2400" dirty="0" smtClean="0"/>
              <a:t> από το οποίο προέρχονται όλες οι ευρωπαϊκές φυλές αγελάδων και </a:t>
            </a:r>
          </a:p>
          <a:p>
            <a:pPr eaLnBrk="1" hangingPunct="1">
              <a:lnSpc>
                <a:spcPct val="200000"/>
              </a:lnSpc>
            </a:pPr>
            <a:r>
              <a:rPr lang="el-GR" sz="2400" dirty="0" smtClean="0"/>
              <a:t>το υποείδος</a:t>
            </a:r>
            <a:r>
              <a:rPr lang="en-US" sz="2400" dirty="0" smtClean="0"/>
              <a:t> </a:t>
            </a:r>
            <a:r>
              <a:rPr lang="en-US" sz="2400" dirty="0" err="1" smtClean="0"/>
              <a:t>Bos</a:t>
            </a:r>
            <a:r>
              <a:rPr lang="en-US" sz="2400" dirty="0" smtClean="0"/>
              <a:t> </a:t>
            </a:r>
            <a:r>
              <a:rPr lang="en-US" sz="2400" dirty="0" err="1" smtClean="0"/>
              <a:t>indicus</a:t>
            </a:r>
            <a:r>
              <a:rPr lang="en-US" sz="2400" dirty="0" smtClean="0"/>
              <a:t> </a:t>
            </a:r>
            <a:r>
              <a:rPr lang="el-GR" sz="2400" dirty="0" smtClean="0"/>
              <a:t>από το οποίο προέρχονται όλες οι φυλές ινδικού </a:t>
            </a:r>
            <a:r>
              <a:rPr lang="el-GR" sz="2400" dirty="0" err="1" smtClean="0"/>
              <a:t>βοός</a:t>
            </a:r>
            <a:r>
              <a:rPr lang="el-GR" sz="2400" dirty="0" smtClean="0"/>
              <a:t> </a:t>
            </a:r>
            <a:r>
              <a:rPr lang="en-US" sz="2400" dirty="0" smtClean="0"/>
              <a:t>(Zebu)</a:t>
            </a:r>
            <a:r>
              <a:rPr lang="el-GR" sz="2400" dirty="0" smtClean="0"/>
              <a:t>.</a:t>
            </a:r>
            <a:endParaRPr lang="en-GB" sz="2400" dirty="0" smtClean="0"/>
          </a:p>
          <a:p>
            <a:pPr eaLnBrk="1" hangingPunct="1"/>
            <a:endParaRPr lang="el-GR" sz="2400" dirty="0" smtClean="0"/>
          </a:p>
        </p:txBody>
      </p:sp>
    </p:spTree>
    <p:extLst>
      <p:ext uri="{BB962C8B-B14F-4D97-AF65-F5344CB8AC3E}">
        <p14:creationId xmlns:p14="http://schemas.microsoft.com/office/powerpoint/2010/main" val="403935559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Τίτλος 1"/>
          <p:cNvSpPr>
            <a:spLocks noGrp="1"/>
          </p:cNvSpPr>
          <p:nvPr>
            <p:ph type="title"/>
          </p:nvPr>
        </p:nvSpPr>
        <p:spPr/>
        <p:txBody>
          <a:bodyPr/>
          <a:lstStyle/>
          <a:p>
            <a:pPr eaLnBrk="1" hangingPunct="1"/>
            <a:r>
              <a:rPr lang="el-GR" smtClean="0"/>
              <a:t>Λέξεις</a:t>
            </a:r>
            <a:r>
              <a:rPr lang="en-US" smtClean="0"/>
              <a:t>- </a:t>
            </a:r>
            <a:r>
              <a:rPr lang="el-GR" smtClean="0"/>
              <a:t>έννοιες κλειδιά</a:t>
            </a:r>
            <a:r>
              <a:rPr lang="en-US" smtClean="0"/>
              <a:t> 1</a:t>
            </a:r>
            <a:endParaRPr lang="el-GR" smtClean="0"/>
          </a:p>
        </p:txBody>
      </p:sp>
      <p:sp>
        <p:nvSpPr>
          <p:cNvPr id="3" name="Θέση περιεχομένου 2"/>
          <p:cNvSpPr>
            <a:spLocks noGrp="1"/>
          </p:cNvSpPr>
          <p:nvPr>
            <p:ph idx="1"/>
          </p:nvPr>
        </p:nvSpPr>
        <p:spPr/>
        <p:txBody>
          <a:bodyPr/>
          <a:lstStyle/>
          <a:p>
            <a:pPr eaLnBrk="1" hangingPunct="1">
              <a:defRPr/>
            </a:pPr>
            <a:r>
              <a:rPr lang="el-GR" dirty="0" err="1"/>
              <a:t>Κατοικιδιοποίηση</a:t>
            </a:r>
            <a:r>
              <a:rPr lang="el-GR" dirty="0"/>
              <a:t>, καταγωγή αγροτικών ζώων, θηρευτής – συλλέκτης, παλαιολιθική εποχή, νεολιθική εποχή, άγριες μορφές αγροτικών ζώων, πολυφυλετική - </a:t>
            </a:r>
            <a:r>
              <a:rPr lang="el-GR" dirty="0" err="1"/>
              <a:t>μονοφυλετική</a:t>
            </a:r>
            <a:r>
              <a:rPr lang="el-GR" dirty="0"/>
              <a:t> προέλευση, ταξινόμηση, γένος, </a:t>
            </a:r>
            <a:r>
              <a:rPr lang="el-GR" dirty="0" err="1"/>
              <a:t>υπογένος</a:t>
            </a:r>
            <a:r>
              <a:rPr lang="el-GR" dirty="0"/>
              <a:t>, είδος, υποείδος</a:t>
            </a:r>
          </a:p>
          <a:p>
            <a:pPr eaLnBrk="1" hangingPunct="1">
              <a:defRPr/>
            </a:pPr>
            <a:r>
              <a:rPr lang="en-US" dirty="0"/>
              <a:t>Domestication, origin of domestic animals, monophyletic theory, Stone Age, Neolithic</a:t>
            </a:r>
            <a:r>
              <a:rPr lang="el-GR" dirty="0"/>
              <a:t>,</a:t>
            </a:r>
            <a:r>
              <a:rPr lang="en-US" dirty="0"/>
              <a:t> wild ancestors, wild species, domestic species, taxonomy, classification, polyphyletic – monophyletic origin</a:t>
            </a:r>
            <a:endParaRPr lang="el-GR" dirty="0"/>
          </a:p>
          <a:p>
            <a:pPr marL="0" indent="0" eaLnBrk="1" hangingPunct="1">
              <a:buFont typeface="Wingdings" pitchFamily="2" charset="2"/>
              <a:buNone/>
              <a:defRPr/>
            </a:pPr>
            <a:endParaRPr lang="el-GR" dirty="0"/>
          </a:p>
        </p:txBody>
      </p:sp>
    </p:spTree>
    <p:extLst>
      <p:ext uri="{BB962C8B-B14F-4D97-AF65-F5344CB8AC3E}">
        <p14:creationId xmlns:p14="http://schemas.microsoft.com/office/powerpoint/2010/main" val="116177949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Τίτλος 1"/>
          <p:cNvSpPr>
            <a:spLocks noGrp="1"/>
          </p:cNvSpPr>
          <p:nvPr>
            <p:ph type="title"/>
          </p:nvPr>
        </p:nvSpPr>
        <p:spPr/>
        <p:txBody>
          <a:bodyPr/>
          <a:lstStyle/>
          <a:p>
            <a:pPr eaLnBrk="1" hangingPunct="1"/>
            <a:r>
              <a:rPr lang="el-GR" smtClean="0"/>
              <a:t>Λέξεις – έννοιες κλειδιά 2</a:t>
            </a:r>
          </a:p>
        </p:txBody>
      </p:sp>
      <p:sp>
        <p:nvSpPr>
          <p:cNvPr id="3" name="Θέση περιεχομένου 2"/>
          <p:cNvSpPr>
            <a:spLocks noGrp="1"/>
          </p:cNvSpPr>
          <p:nvPr>
            <p:ph idx="1"/>
          </p:nvPr>
        </p:nvSpPr>
        <p:spPr/>
        <p:txBody>
          <a:bodyPr/>
          <a:lstStyle/>
          <a:p>
            <a:pPr eaLnBrk="1" hangingPunct="1">
              <a:defRPr/>
            </a:pPr>
            <a:r>
              <a:rPr lang="el-GR" dirty="0"/>
              <a:t>ταξινόμηση, γένος, </a:t>
            </a:r>
            <a:r>
              <a:rPr lang="el-GR" dirty="0" err="1"/>
              <a:t>υπογένος</a:t>
            </a:r>
            <a:r>
              <a:rPr lang="el-GR" dirty="0"/>
              <a:t>, είδος, υποείδος, άγριοι πρόγονοι, </a:t>
            </a:r>
            <a:r>
              <a:rPr lang="el-GR" dirty="0" err="1"/>
              <a:t>αρτιοδάκτυλα</a:t>
            </a:r>
            <a:r>
              <a:rPr lang="el-GR" dirty="0"/>
              <a:t>, βοοειδή, αρχέγονος </a:t>
            </a:r>
            <a:r>
              <a:rPr lang="el-GR" dirty="0" err="1"/>
              <a:t>βους</a:t>
            </a:r>
            <a:r>
              <a:rPr lang="en-US" dirty="0"/>
              <a:t>, </a:t>
            </a:r>
            <a:r>
              <a:rPr lang="el-GR" dirty="0"/>
              <a:t>βίσωνας, βούβαλος, ταύρος, αγελάδα, αφρικανικός βούβαλος</a:t>
            </a:r>
          </a:p>
          <a:p>
            <a:pPr eaLnBrk="1" hangingPunct="1">
              <a:defRPr/>
            </a:pPr>
            <a:r>
              <a:rPr lang="en-US" dirty="0"/>
              <a:t>taxonomy, classification</a:t>
            </a:r>
            <a:r>
              <a:rPr lang="el-GR" dirty="0"/>
              <a:t>, </a:t>
            </a:r>
            <a:r>
              <a:rPr lang="en-US" dirty="0"/>
              <a:t>genus, subgenus, species, subspecies, wild ancestors, wild species, </a:t>
            </a:r>
            <a:r>
              <a:rPr lang="en-US" dirty="0" err="1"/>
              <a:t>Artiodactyla</a:t>
            </a:r>
            <a:r>
              <a:rPr lang="en-US" dirty="0"/>
              <a:t>, </a:t>
            </a:r>
            <a:r>
              <a:rPr lang="en-US" dirty="0" err="1"/>
              <a:t>Bovinae</a:t>
            </a:r>
            <a:r>
              <a:rPr lang="en-US" dirty="0"/>
              <a:t>, </a:t>
            </a:r>
            <a:r>
              <a:rPr lang="en-US" dirty="0" err="1"/>
              <a:t>Bos</a:t>
            </a:r>
            <a:r>
              <a:rPr lang="en-US" dirty="0"/>
              <a:t> </a:t>
            </a:r>
            <a:r>
              <a:rPr lang="en-US" dirty="0" err="1"/>
              <a:t>primigenius</a:t>
            </a:r>
            <a:r>
              <a:rPr lang="en-US" dirty="0"/>
              <a:t>, Bison, </a:t>
            </a:r>
            <a:r>
              <a:rPr lang="en-US" dirty="0" err="1"/>
              <a:t>Bibos</a:t>
            </a:r>
            <a:r>
              <a:rPr lang="en-US" dirty="0"/>
              <a:t> </a:t>
            </a:r>
            <a:r>
              <a:rPr lang="en-US" dirty="0" err="1"/>
              <a:t>javanicus</a:t>
            </a:r>
            <a:r>
              <a:rPr lang="en-US" dirty="0"/>
              <a:t>, Gaur, </a:t>
            </a:r>
            <a:r>
              <a:rPr lang="en-US" dirty="0" err="1"/>
              <a:t>Gayal</a:t>
            </a:r>
            <a:r>
              <a:rPr lang="en-US" dirty="0"/>
              <a:t>, </a:t>
            </a:r>
            <a:r>
              <a:rPr lang="en-US" dirty="0" err="1"/>
              <a:t>Banteng</a:t>
            </a:r>
            <a:r>
              <a:rPr lang="en-US" dirty="0"/>
              <a:t>, </a:t>
            </a:r>
            <a:r>
              <a:rPr lang="en-US" dirty="0" err="1"/>
              <a:t>Bubalus</a:t>
            </a:r>
            <a:r>
              <a:rPr lang="en-US" dirty="0"/>
              <a:t> </a:t>
            </a:r>
            <a:r>
              <a:rPr lang="en-US" dirty="0" err="1"/>
              <a:t>bubalis</a:t>
            </a:r>
            <a:r>
              <a:rPr lang="en-US" dirty="0"/>
              <a:t>, </a:t>
            </a:r>
            <a:r>
              <a:rPr lang="en-US" dirty="0" err="1"/>
              <a:t>Syncerus</a:t>
            </a:r>
            <a:r>
              <a:rPr lang="en-US" dirty="0"/>
              <a:t>, </a:t>
            </a:r>
            <a:r>
              <a:rPr lang="en-US" dirty="0" err="1"/>
              <a:t>Bos</a:t>
            </a:r>
            <a:r>
              <a:rPr lang="en-US" dirty="0"/>
              <a:t> </a:t>
            </a:r>
            <a:r>
              <a:rPr lang="en-US" dirty="0" err="1"/>
              <a:t>taurus</a:t>
            </a:r>
            <a:r>
              <a:rPr lang="el-GR" dirty="0"/>
              <a:t>, </a:t>
            </a:r>
            <a:r>
              <a:rPr lang="en-US" dirty="0" err="1"/>
              <a:t>Bos</a:t>
            </a:r>
            <a:r>
              <a:rPr lang="en-US" dirty="0"/>
              <a:t> </a:t>
            </a:r>
            <a:r>
              <a:rPr lang="en-US" dirty="0" err="1"/>
              <a:t>indicus</a:t>
            </a:r>
            <a:r>
              <a:rPr lang="en-US" dirty="0"/>
              <a:t>, Zebu</a:t>
            </a:r>
            <a:endParaRPr lang="el-GR" dirty="0"/>
          </a:p>
          <a:p>
            <a:pPr marL="0" indent="0" eaLnBrk="1" hangingPunct="1">
              <a:buFont typeface="Wingdings" pitchFamily="2" charset="2"/>
              <a:buNone/>
              <a:defRPr/>
            </a:pPr>
            <a:endParaRPr lang="el-GR" dirty="0"/>
          </a:p>
        </p:txBody>
      </p:sp>
    </p:spTree>
    <p:extLst>
      <p:ext uri="{BB962C8B-B14F-4D97-AF65-F5344CB8AC3E}">
        <p14:creationId xmlns:p14="http://schemas.microsoft.com/office/powerpoint/2010/main" val="22208771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Τίτλος 1"/>
          <p:cNvSpPr>
            <a:spLocks noGrp="1"/>
          </p:cNvSpPr>
          <p:nvPr>
            <p:ph type="title"/>
          </p:nvPr>
        </p:nvSpPr>
        <p:spPr/>
        <p:txBody>
          <a:bodyPr/>
          <a:lstStyle/>
          <a:p>
            <a:pPr eaLnBrk="1" hangingPunct="1"/>
            <a:r>
              <a:rPr lang="el-GR" smtClean="0"/>
              <a:t>Λέξεις – έννοιες κλειδιά 3</a:t>
            </a:r>
          </a:p>
        </p:txBody>
      </p:sp>
      <p:sp>
        <p:nvSpPr>
          <p:cNvPr id="78850" name="Θέση περιεχομένου 2"/>
          <p:cNvSpPr>
            <a:spLocks noGrp="1"/>
          </p:cNvSpPr>
          <p:nvPr>
            <p:ph idx="1"/>
          </p:nvPr>
        </p:nvSpPr>
        <p:spPr/>
        <p:txBody>
          <a:bodyPr/>
          <a:lstStyle/>
          <a:p>
            <a:pPr eaLnBrk="1" hangingPunct="1"/>
            <a:r>
              <a:rPr lang="el-GR" smtClean="0"/>
              <a:t>Αρτιοδάκτυλα, περισσοδάκτυλα, ταξινόμηση, πρόβατο, αίγα, χοίρος, άλογο, καμήλα, λάμα</a:t>
            </a:r>
          </a:p>
          <a:p>
            <a:pPr eaLnBrk="1" hangingPunct="1"/>
            <a:r>
              <a:rPr lang="en-US" smtClean="0"/>
              <a:t>taxonomic classification, sheep, goat, pig, wild boar, wild forms, distribution of wild goat populations</a:t>
            </a:r>
            <a:r>
              <a:rPr lang="el-GR" smtClean="0"/>
              <a:t>, </a:t>
            </a:r>
            <a:r>
              <a:rPr lang="en-US" smtClean="0"/>
              <a:t>Ovis aries</a:t>
            </a:r>
            <a:r>
              <a:rPr lang="el-GR" smtClean="0"/>
              <a:t>, </a:t>
            </a:r>
            <a:r>
              <a:rPr lang="en-US" smtClean="0"/>
              <a:t>M</a:t>
            </a:r>
            <a:r>
              <a:rPr lang="el-GR" smtClean="0"/>
              <a:t>ο</a:t>
            </a:r>
            <a:r>
              <a:rPr lang="en-US" smtClean="0"/>
              <a:t>uflon</a:t>
            </a:r>
            <a:r>
              <a:rPr lang="el-GR" smtClean="0"/>
              <a:t>, </a:t>
            </a:r>
            <a:r>
              <a:rPr lang="en-US" smtClean="0"/>
              <a:t>Capra aegagrus</a:t>
            </a:r>
            <a:r>
              <a:rPr lang="el-GR" smtClean="0"/>
              <a:t>, </a:t>
            </a:r>
            <a:r>
              <a:rPr lang="en-US" smtClean="0"/>
              <a:t>Sus scrofa</a:t>
            </a:r>
            <a:r>
              <a:rPr lang="el-GR" smtClean="0"/>
              <a:t>, </a:t>
            </a:r>
            <a:r>
              <a:rPr lang="en-US" smtClean="0"/>
              <a:t>Camelus bactrianus, Lama guanaco</a:t>
            </a:r>
            <a:endParaRPr lang="el-GR"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Τίτλος 1"/>
          <p:cNvSpPr>
            <a:spLocks noGrp="1"/>
          </p:cNvSpPr>
          <p:nvPr>
            <p:ph type="title"/>
          </p:nvPr>
        </p:nvSpPr>
        <p:spPr/>
        <p:txBody>
          <a:bodyPr/>
          <a:lstStyle/>
          <a:p>
            <a:pPr eaLnBrk="1" hangingPunct="1"/>
            <a:r>
              <a:rPr lang="el-GR" dirty="0" smtClean="0"/>
              <a:t>Μαθησιακοί στόχοι 4/4</a:t>
            </a:r>
          </a:p>
        </p:txBody>
      </p:sp>
      <p:sp>
        <p:nvSpPr>
          <p:cNvPr id="61442" name="Θέση περιεχομένου 2"/>
          <p:cNvSpPr>
            <a:spLocks noGrp="1"/>
          </p:cNvSpPr>
          <p:nvPr>
            <p:ph idx="1"/>
          </p:nvPr>
        </p:nvSpPr>
        <p:spPr>
          <a:xfrm>
            <a:off x="468313" y="1543050"/>
            <a:ext cx="7848600" cy="5229225"/>
          </a:xfrm>
        </p:spPr>
        <p:txBody>
          <a:bodyPr/>
          <a:lstStyle/>
          <a:p>
            <a:pPr eaLnBrk="1" hangingPunct="1">
              <a:lnSpc>
                <a:spcPct val="150000"/>
              </a:lnSpc>
            </a:pPr>
            <a:r>
              <a:rPr lang="en-US" sz="2000" dirty="0" smtClean="0"/>
              <a:t>T</a:t>
            </a:r>
            <a:r>
              <a:rPr lang="el-GR" sz="2000" dirty="0" smtClean="0"/>
              <a:t>α πρόβατα ανήκουν στην τάξη </a:t>
            </a:r>
            <a:r>
              <a:rPr lang="en-US" sz="2000" dirty="0" err="1" smtClean="0"/>
              <a:t>Artiodactyla</a:t>
            </a:r>
            <a:r>
              <a:rPr lang="el-GR" sz="2000" dirty="0" smtClean="0"/>
              <a:t>, την οικογένεια </a:t>
            </a:r>
            <a:r>
              <a:rPr lang="en-US" sz="2000" dirty="0" err="1" smtClean="0"/>
              <a:t>Bovidae</a:t>
            </a:r>
            <a:r>
              <a:rPr lang="el-GR" sz="2000" dirty="0" smtClean="0"/>
              <a:t>, την υποοικογένεια </a:t>
            </a:r>
            <a:r>
              <a:rPr lang="en-US" sz="2000" dirty="0" err="1" smtClean="0"/>
              <a:t>Caprinae</a:t>
            </a:r>
            <a:r>
              <a:rPr lang="el-GR" sz="2000" dirty="0" smtClean="0"/>
              <a:t> και το γένος </a:t>
            </a:r>
            <a:r>
              <a:rPr lang="en-US" sz="2000" dirty="0" err="1" smtClean="0"/>
              <a:t>Ovis</a:t>
            </a:r>
            <a:r>
              <a:rPr lang="en-US" sz="2000" dirty="0" smtClean="0"/>
              <a:t>. </a:t>
            </a:r>
          </a:p>
          <a:p>
            <a:pPr eaLnBrk="1" hangingPunct="1">
              <a:lnSpc>
                <a:spcPct val="150000"/>
              </a:lnSpc>
            </a:pPr>
            <a:r>
              <a:rPr lang="el-GR" sz="2000" dirty="0" smtClean="0"/>
              <a:t>Οι αίγες ανήκουν στην τάξη </a:t>
            </a:r>
            <a:r>
              <a:rPr lang="en-US" sz="2000" dirty="0" err="1" smtClean="0"/>
              <a:t>Artiodactyla</a:t>
            </a:r>
            <a:r>
              <a:rPr lang="el-GR" sz="2000" dirty="0" smtClean="0"/>
              <a:t>, την οικογένεια </a:t>
            </a:r>
            <a:r>
              <a:rPr lang="en-US" sz="2000" dirty="0" err="1" smtClean="0"/>
              <a:t>Bovidae</a:t>
            </a:r>
            <a:r>
              <a:rPr lang="el-GR" sz="2000" dirty="0" smtClean="0"/>
              <a:t>, την υποοικογένεια </a:t>
            </a:r>
            <a:r>
              <a:rPr lang="en-US" sz="2000" dirty="0" err="1" smtClean="0"/>
              <a:t>Caprinae</a:t>
            </a:r>
            <a:r>
              <a:rPr lang="el-GR" sz="2000" dirty="0" smtClean="0"/>
              <a:t> και το γένος </a:t>
            </a:r>
            <a:r>
              <a:rPr lang="en-US" sz="2000" dirty="0" smtClean="0"/>
              <a:t>Capra. </a:t>
            </a:r>
          </a:p>
          <a:p>
            <a:pPr eaLnBrk="1" hangingPunct="1">
              <a:lnSpc>
                <a:spcPct val="150000"/>
              </a:lnSpc>
            </a:pPr>
            <a:r>
              <a:rPr lang="el-GR" sz="2000" dirty="0" smtClean="0"/>
              <a:t>Οι χοίροι ανήκουν στην τάξη </a:t>
            </a:r>
            <a:r>
              <a:rPr lang="en-US" sz="2000" dirty="0" err="1" smtClean="0"/>
              <a:t>Artiodactyla</a:t>
            </a:r>
            <a:r>
              <a:rPr lang="el-GR" sz="2000" dirty="0" smtClean="0"/>
              <a:t>, την οικογένεια </a:t>
            </a:r>
            <a:r>
              <a:rPr lang="en-US" sz="2000" dirty="0" err="1" smtClean="0"/>
              <a:t>Suidae</a:t>
            </a:r>
            <a:r>
              <a:rPr lang="el-GR" sz="2000" dirty="0" smtClean="0"/>
              <a:t> και το γένος </a:t>
            </a:r>
            <a:r>
              <a:rPr lang="en-US" sz="2000" dirty="0" err="1" smtClean="0"/>
              <a:t>Sus</a:t>
            </a:r>
            <a:r>
              <a:rPr lang="en-US" sz="2000" dirty="0" smtClean="0"/>
              <a:t>. </a:t>
            </a:r>
            <a:endParaRPr lang="el-GR" sz="2000" dirty="0" smtClean="0"/>
          </a:p>
          <a:p>
            <a:pPr eaLnBrk="1" hangingPunct="1">
              <a:lnSpc>
                <a:spcPct val="150000"/>
              </a:lnSpc>
            </a:pPr>
            <a:r>
              <a:rPr lang="el-GR" sz="2000" dirty="0"/>
              <a:t>Α</a:t>
            </a:r>
            <a:r>
              <a:rPr lang="el-GR" sz="2000" dirty="0" smtClean="0"/>
              <a:t>πό την τάξη των </a:t>
            </a:r>
            <a:r>
              <a:rPr lang="en-US" sz="2000" dirty="0" err="1" smtClean="0"/>
              <a:t>Perissodactyla</a:t>
            </a:r>
            <a:r>
              <a:rPr lang="el-GR" sz="2000" dirty="0" smtClean="0"/>
              <a:t> έχουν </a:t>
            </a:r>
            <a:r>
              <a:rPr lang="el-GR" sz="2000" dirty="0" err="1" smtClean="0"/>
              <a:t>κατοικιδιοποιηθεί</a:t>
            </a:r>
            <a:r>
              <a:rPr lang="el-GR" sz="2000" dirty="0" smtClean="0"/>
              <a:t> το άλογο και ο γάιδαρος</a:t>
            </a:r>
            <a:r>
              <a:rPr lang="el-GR" sz="2400" dirty="0" smtClean="0"/>
              <a:t>.</a:t>
            </a:r>
            <a:endParaRPr lang="en-US" sz="2400" dirty="0" smtClean="0"/>
          </a:p>
        </p:txBody>
      </p:sp>
    </p:spTree>
    <p:extLst>
      <p:ext uri="{BB962C8B-B14F-4D97-AF65-F5344CB8AC3E}">
        <p14:creationId xmlns:p14="http://schemas.microsoft.com/office/powerpoint/2010/main" val="25141515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6923" y="233433"/>
            <a:ext cx="9280976" cy="960438"/>
          </a:xfrm>
        </p:spPr>
        <p:txBody>
          <a:bodyPr>
            <a:normAutofit fontScale="90000"/>
          </a:bodyPr>
          <a:lstStyle/>
          <a:p>
            <a:pPr eaLnBrk="1" hangingPunct="1">
              <a:defRPr/>
            </a:pPr>
            <a:r>
              <a:rPr lang="el-GR" dirty="0" smtClean="0"/>
              <a:t>Καταγωγή </a:t>
            </a:r>
            <a:r>
              <a:rPr lang="el-GR" dirty="0"/>
              <a:t>&amp; </a:t>
            </a:r>
            <a:r>
              <a:rPr lang="el-GR" dirty="0" err="1"/>
              <a:t>κατοικιδιοποίηση</a:t>
            </a:r>
            <a:r>
              <a:rPr lang="el-GR" dirty="0"/>
              <a:t> </a:t>
            </a:r>
            <a:r>
              <a:rPr lang="en-US" dirty="0" smtClean="0"/>
              <a:t>1/2</a:t>
            </a:r>
            <a:endParaRPr lang="el-GR" dirty="0"/>
          </a:p>
        </p:txBody>
      </p:sp>
      <p:sp>
        <p:nvSpPr>
          <p:cNvPr id="17410" name="Θέση περιεχομένου 2"/>
          <p:cNvSpPr>
            <a:spLocks noGrp="1"/>
          </p:cNvSpPr>
          <p:nvPr>
            <p:ph idx="1"/>
          </p:nvPr>
        </p:nvSpPr>
        <p:spPr/>
        <p:txBody>
          <a:bodyPr/>
          <a:lstStyle/>
          <a:p>
            <a:pPr eaLnBrk="1" hangingPunct="1">
              <a:lnSpc>
                <a:spcPct val="130000"/>
              </a:lnSpc>
            </a:pPr>
            <a:r>
              <a:rPr lang="el-GR" dirty="0" err="1"/>
              <a:t>Κατοικιδιοποίηση</a:t>
            </a:r>
            <a:r>
              <a:rPr lang="el-GR" dirty="0"/>
              <a:t>  (</a:t>
            </a:r>
            <a:r>
              <a:rPr lang="en-US" dirty="0"/>
              <a:t>domestication)</a:t>
            </a:r>
            <a:endParaRPr lang="el-GR" i="1" dirty="0" smtClean="0"/>
          </a:p>
          <a:p>
            <a:pPr lvl="1" eaLnBrk="1" hangingPunct="1">
              <a:lnSpc>
                <a:spcPct val="130000"/>
              </a:lnSpc>
            </a:pPr>
            <a:r>
              <a:rPr lang="el-GR" i="1" dirty="0" smtClean="0"/>
              <a:t>μια διαδικασία κατά την οποία η φροντίδα για την αναπαραγωγή και τη διατροφή των ζώων είναι υπό τον έλεγχο του ανθρώπου </a:t>
            </a:r>
            <a:r>
              <a:rPr lang="el-GR" dirty="0" smtClean="0"/>
              <a:t>(</a:t>
            </a:r>
            <a:r>
              <a:rPr lang="en-US" dirty="0" smtClean="0"/>
              <a:t>Hale, 1962)</a:t>
            </a:r>
          </a:p>
          <a:p>
            <a:pPr lvl="1" eaLnBrk="1" hangingPunct="1">
              <a:lnSpc>
                <a:spcPct val="130000"/>
              </a:lnSpc>
            </a:pPr>
            <a:r>
              <a:rPr lang="el-GR" i="1" dirty="0" smtClean="0">
                <a:ea typeface="Batang"/>
                <a:cs typeface="Calibri" pitchFamily="34" charset="0"/>
              </a:rPr>
              <a:t>η διαδικασία κατά την οποία τα ζώα προσαρμόστηκαν να ζουν με τους ανθρώπους στις περιβαλλοντικές συνθήκες που αυτοί τους παρέχουν </a:t>
            </a:r>
            <a:r>
              <a:rPr lang="el-GR" dirty="0" smtClean="0"/>
              <a:t>(</a:t>
            </a:r>
            <a:r>
              <a:rPr lang="en-US" dirty="0" smtClean="0"/>
              <a:t>Price, 1998)</a:t>
            </a:r>
            <a:endParaRPr lang="el-GR" dirty="0" smtClean="0"/>
          </a:p>
        </p:txBody>
      </p:sp>
      <p:sp>
        <p:nvSpPr>
          <p:cNvPr id="3" name="TextBox 2"/>
          <p:cNvSpPr txBox="1"/>
          <p:nvPr/>
        </p:nvSpPr>
        <p:spPr>
          <a:xfrm>
            <a:off x="286603" y="1147591"/>
            <a:ext cx="6687403" cy="523220"/>
          </a:xfrm>
          <a:prstGeom prst="rect">
            <a:avLst/>
          </a:prstGeom>
          <a:noFill/>
        </p:spPr>
        <p:txBody>
          <a:bodyPr wrap="square" rtlCol="0">
            <a:spAutoFit/>
          </a:bodyPr>
          <a:lstStyle/>
          <a:p>
            <a:r>
              <a:rPr lang="el-GR" sz="2800" b="1" dirty="0">
                <a:solidFill>
                  <a:schemeClr val="bg1"/>
                </a:solidFill>
              </a:rPr>
              <a:t>των αγροτικών ζώων</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86603" y="288025"/>
            <a:ext cx="8830100" cy="960438"/>
          </a:xfrm>
        </p:spPr>
        <p:txBody>
          <a:bodyPr>
            <a:normAutofit fontScale="90000"/>
          </a:bodyPr>
          <a:lstStyle/>
          <a:p>
            <a:pPr eaLnBrk="1" hangingPunct="1">
              <a:defRPr/>
            </a:pPr>
            <a:r>
              <a:rPr lang="el-GR" dirty="0"/>
              <a:t>Καταγωγή &amp; </a:t>
            </a:r>
            <a:r>
              <a:rPr lang="el-GR" dirty="0" err="1" smtClean="0"/>
              <a:t>κατοικιδιοποίηση</a:t>
            </a:r>
            <a:r>
              <a:rPr lang="el-GR" dirty="0" smtClean="0"/>
              <a:t>  </a:t>
            </a:r>
            <a:r>
              <a:rPr lang="en-US" dirty="0" smtClean="0"/>
              <a:t>2/2</a:t>
            </a:r>
            <a:endParaRPr lang="el-GR" dirty="0"/>
          </a:p>
        </p:txBody>
      </p:sp>
      <p:sp>
        <p:nvSpPr>
          <p:cNvPr id="18434" name="Θέση περιεχομένου 2"/>
          <p:cNvSpPr>
            <a:spLocks noGrp="1"/>
          </p:cNvSpPr>
          <p:nvPr>
            <p:ph idx="1"/>
          </p:nvPr>
        </p:nvSpPr>
        <p:spPr/>
        <p:txBody>
          <a:bodyPr/>
          <a:lstStyle/>
          <a:p>
            <a:pPr eaLnBrk="1" hangingPunct="1">
              <a:lnSpc>
                <a:spcPct val="200000"/>
              </a:lnSpc>
            </a:pPr>
            <a:r>
              <a:rPr lang="el-GR" smtClean="0"/>
              <a:t>Κοινωνική συμπεριφορά (</a:t>
            </a:r>
            <a:r>
              <a:rPr lang="en-US" smtClean="0"/>
              <a:t>social behavior)</a:t>
            </a:r>
          </a:p>
          <a:p>
            <a:pPr eaLnBrk="1" hangingPunct="1">
              <a:lnSpc>
                <a:spcPct val="200000"/>
              </a:lnSpc>
            </a:pPr>
            <a:r>
              <a:rPr lang="en-US" smtClean="0"/>
              <a:t>Darwin</a:t>
            </a:r>
            <a:r>
              <a:rPr lang="el-GR" smtClean="0"/>
              <a:t> (</a:t>
            </a:r>
            <a:r>
              <a:rPr lang="en-US" smtClean="0"/>
              <a:t>1875</a:t>
            </a:r>
            <a:r>
              <a:rPr lang="el-GR" smtClean="0"/>
              <a:t>): </a:t>
            </a:r>
            <a:r>
              <a:rPr lang="el-GR" i="1" smtClean="0"/>
              <a:t>«...η πλήρης υπόταξη ενός ζώου εξαρτάται από το αν είναι κοινωνικό στις συνήθειές του και αν δέχεται τον άνθρωπο για αρχηγό της αγέλης....»</a:t>
            </a:r>
          </a:p>
        </p:txBody>
      </p:sp>
      <p:sp>
        <p:nvSpPr>
          <p:cNvPr id="4" name="TextBox 3"/>
          <p:cNvSpPr txBox="1"/>
          <p:nvPr/>
        </p:nvSpPr>
        <p:spPr>
          <a:xfrm>
            <a:off x="286603" y="1147591"/>
            <a:ext cx="6687403" cy="523220"/>
          </a:xfrm>
          <a:prstGeom prst="rect">
            <a:avLst/>
          </a:prstGeom>
          <a:noFill/>
        </p:spPr>
        <p:txBody>
          <a:bodyPr wrap="square" rtlCol="0">
            <a:spAutoFit/>
          </a:bodyPr>
          <a:lstStyle/>
          <a:p>
            <a:r>
              <a:rPr lang="el-GR" sz="2800" b="1" dirty="0">
                <a:solidFill>
                  <a:schemeClr val="bg1"/>
                </a:solidFill>
              </a:rPr>
              <a:t>των αγροτικών ζώων</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GEO_1_b_new">
  <a:themeElements>
    <a:clrScheme name="GEO_1_b_new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GEO_1_b_new">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Garamond" panose="02020404030301010803"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Garamond" panose="02020404030301010803" pitchFamily="18" charset="0"/>
          </a:defRPr>
        </a:defPPr>
      </a:lstStyle>
    </a:lnDef>
  </a:objectDefaults>
  <a:extraClrSchemeLst>
    <a:extraClrScheme>
      <a:clrScheme name="GEO_1_b_new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GEO_1_b_new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GEO_1_b_new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GEO_1_b_new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GEO_1_b_new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GEO_1_b_new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GEO_1_b_new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GEO_1_b_new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Παρουσίαση2" id="{37156705-AD48-4DAC-A3DB-201641F40FC4}" vid="{4592052C-43C5-48FC-B72E-F41B7903523D}"/>
    </a:ext>
  </a:extLst>
</a:theme>
</file>

<file path=docProps/app.xml><?xml version="1.0" encoding="utf-8"?>
<Properties xmlns="http://schemas.openxmlformats.org/officeDocument/2006/extended-properties" xmlns:vt="http://schemas.openxmlformats.org/officeDocument/2006/docPropsVTypes">
  <Template>zp_b</Template>
  <TotalTime>354</TotalTime>
  <Words>3597</Words>
  <Application>Microsoft Office PowerPoint</Application>
  <PresentationFormat>Προβολή στην οθόνη (4:3)</PresentationFormat>
  <Paragraphs>457</Paragraphs>
  <Slides>62</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62</vt:i4>
      </vt:variant>
    </vt:vector>
  </HeadingPairs>
  <TitlesOfParts>
    <vt:vector size="63" baseType="lpstr">
      <vt:lpstr>GEO_1_b_new</vt:lpstr>
      <vt:lpstr>Εισαγωγή στη Ζωοτεχνία</vt:lpstr>
      <vt:lpstr>Αντικειμενικοί στόχοι του μαθήματος</vt:lpstr>
      <vt:lpstr>Επιδιωκόμενα μαθησιακά αποτελέσματα</vt:lpstr>
      <vt:lpstr>Μαθησιακοί στόχοι 1/4</vt:lpstr>
      <vt:lpstr>Μαθησιακοί στόχοι 2/4</vt:lpstr>
      <vt:lpstr>Μαθησιακοί στόχοι 3/4</vt:lpstr>
      <vt:lpstr>Μαθησιακοί στόχοι 4/4</vt:lpstr>
      <vt:lpstr>Καταγωγή &amp; κατοικιδιοποίηση 1/2</vt:lpstr>
      <vt:lpstr>Καταγωγή &amp; κατοικιδιοποίηση  2/2</vt:lpstr>
      <vt:lpstr>Kέντρα έναρξης της γεωργίας</vt:lpstr>
      <vt:lpstr>Kέντρα έναρξης κατοικιδιοποίησης ζώων</vt:lpstr>
      <vt:lpstr>Από τη γένεση του κόσμου έως σήμερα…</vt:lpstr>
      <vt:lpstr>Παλαιολιθική εποχή</vt:lpstr>
      <vt:lpstr>Νεολιθική εποχή (8000 – 12000 χρόνια πριν):</vt:lpstr>
      <vt:lpstr>κατοικιδιοποίηση</vt:lpstr>
      <vt:lpstr>Πληθυσμιακή κατανομή του κυνηγού – συλλέκτη</vt:lpstr>
      <vt:lpstr>Καταγωγή των αγροτικών ζώων 1/5</vt:lpstr>
      <vt:lpstr>Καταγωγή των αγροτικών ζώων 2/5</vt:lpstr>
      <vt:lpstr>Καταγωγή των αγροτικών ζώων 3/5</vt:lpstr>
      <vt:lpstr>Καταγωγή των αγροτικών ζώων 4/5</vt:lpstr>
      <vt:lpstr>Καταγωγή των αγροτικών ζώων 5/5</vt:lpstr>
      <vt:lpstr>Ταξινόμηση των βοοειδών 1/2</vt:lpstr>
      <vt:lpstr>Ταξινόμηση των βοοειδών 2/2</vt:lpstr>
      <vt:lpstr>Γένος: Bos, είδος: Bos primigenius (o αρχέγονος βους) 1/2</vt:lpstr>
      <vt:lpstr>Γένος: Bos, είδος: Bos primigenius (o αρχέγονος βους) 2/2</vt:lpstr>
      <vt:lpstr>Διαδρομές εξάπλωσης των άγριων και εξημερωμένων βοοειδών …</vt:lpstr>
      <vt:lpstr>Γένος: Bos, υπογένος: Poephagus, είδος: Poephagus mutus (Yak ) 1/2</vt:lpstr>
      <vt:lpstr>Γένος: Bos, Υπογένος: Poephagus, είδος: Poephagus mutus (Yak ) 2/2</vt:lpstr>
      <vt:lpstr>Poephagus mutus (Yak) 1/2</vt:lpstr>
      <vt:lpstr>Poephagus mutus (Yak) 2/2</vt:lpstr>
      <vt:lpstr>Υπογένος: Bibos, είδος Bibos javanicus (Banteng) 1/3</vt:lpstr>
      <vt:lpstr>Υπογένος: Bibos, είδος: Bibos javanicus (Banteng) 2/3</vt:lpstr>
      <vt:lpstr>Υπογένος: Bibos, Είδος: Bibos javanicus (Banteng) 3/3</vt:lpstr>
      <vt:lpstr>Υπογένος: Bibos, είδος: Bibos gaurus (Gaur) 1/2</vt:lpstr>
      <vt:lpstr>Υπογένος: Βibos, είδος: Bibos gaurus (Gaur) 2/2</vt:lpstr>
      <vt:lpstr>Γένος: Bubalus, είδος: Bubalus bubalis</vt:lpstr>
      <vt:lpstr>Γένος: Bubalus, είδος: Bubalus arnee (νεροβούβαλος) </vt:lpstr>
      <vt:lpstr>Γένος Bison</vt:lpstr>
      <vt:lpstr>Γένος: Syncerus caffer  (Aφρικανικός βούβαλος)</vt:lpstr>
      <vt:lpstr>Ταξινόμηση προβάτου</vt:lpstr>
      <vt:lpstr>Αρχικά κέντρα εξάπλωσης του άγριου προβάτου 1/2</vt:lpstr>
      <vt:lpstr>Αρχικά κέντρα εξάπλωσης του άγριου προβάτου 2/2</vt:lpstr>
      <vt:lpstr>πληθυσμοί άγριων προβάτων και περιοχές εξάπλωσης</vt:lpstr>
      <vt:lpstr>Ευρωπαϊκό mouflon  (Οvis musimon) 1/4</vt:lpstr>
      <vt:lpstr>Ευρωπαϊκό mouflon  (Ovis musimon) 2/4</vt:lpstr>
      <vt:lpstr>Ευρωπαϊκό mouflon (Ovis musimon) 3/4</vt:lpstr>
      <vt:lpstr>Ευρωπαϊκό mouflon  (Ovis musimon) 4/4</vt:lpstr>
      <vt:lpstr>Ovis canadensis  (bighorn sheep) (Βραχώδη όρη)</vt:lpstr>
      <vt:lpstr>Ovis nivicola</vt:lpstr>
      <vt:lpstr>Ovis dali 1/2</vt:lpstr>
      <vt:lpstr>Ovis dali 2/2</vt:lpstr>
      <vt:lpstr>Ταξινόμηση αιγών</vt:lpstr>
      <vt:lpstr>Ταξινόμηση χοίρου</vt:lpstr>
      <vt:lpstr>Άγριοι πρόγονοι άλλων κατοικίδιων ειδών 1/3</vt:lpstr>
      <vt:lpstr>Άγριοι πρόγονοι άλλων κατοικίδιων ειδών 2/3</vt:lpstr>
      <vt:lpstr>Άγριοι πρόγονοι άλλων κατοικίδιων ειδών 3/3</vt:lpstr>
      <vt:lpstr>Βιβλιογραφία 1</vt:lpstr>
      <vt:lpstr>Βιβλιογραφία 2</vt:lpstr>
      <vt:lpstr>Βιβλιογραφία 3</vt:lpstr>
      <vt:lpstr>Λέξεις- έννοιες κλειδιά 1</vt:lpstr>
      <vt:lpstr>Λέξεις – έννοιες κλειδιά 2</vt:lpstr>
      <vt:lpstr>Λέξεις – έννοιες κλειδιά 3</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Εισαγωγή στη Ζωοτεχνία</dc:title>
  <dc:creator>Vanessa</dc:creator>
  <cp:lastModifiedBy>user</cp:lastModifiedBy>
  <cp:revision>90</cp:revision>
  <dcterms:created xsi:type="dcterms:W3CDTF">2013-05-31T21:15:13Z</dcterms:created>
  <dcterms:modified xsi:type="dcterms:W3CDTF">2013-11-17T21:08:19Z</dcterms:modified>
</cp:coreProperties>
</file>